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1"/>
  </p:notesMasterIdLst>
  <p:sldIdLst>
    <p:sldId id="259" r:id="rId2"/>
    <p:sldId id="260" r:id="rId3"/>
    <p:sldId id="269" r:id="rId4"/>
    <p:sldId id="262" r:id="rId5"/>
    <p:sldId id="263" r:id="rId6"/>
    <p:sldId id="265" r:id="rId7"/>
    <p:sldId id="267" r:id="rId8"/>
    <p:sldId id="271" r:id="rId9"/>
    <p:sldId id="272" r:id="rId10"/>
  </p:sldIdLst>
  <p:sldSz cx="43891200" cy="32918400"/>
  <p:notesSz cx="6858000" cy="9144000"/>
  <p:defaultTextStyle>
    <a:defPPr>
      <a:defRPr lang="en-US"/>
    </a:defPPr>
    <a:lvl1pPr algn="ctr" rtl="0" fontAlgn="base">
      <a:spcBef>
        <a:spcPct val="0"/>
      </a:spcBef>
      <a:spcAft>
        <a:spcPct val="0"/>
      </a:spcAft>
      <a:defRPr sz="9100" b="1" kern="1200">
        <a:solidFill>
          <a:srgbClr val="008080"/>
        </a:solidFill>
        <a:latin typeface="Lucida Grande" pitchFamily="2" charset="0"/>
        <a:ea typeface="宋体" pitchFamily="2" charset="-122"/>
        <a:cs typeface="+mn-cs"/>
      </a:defRPr>
    </a:lvl1pPr>
    <a:lvl2pPr marL="457200" algn="ctr" rtl="0" fontAlgn="base">
      <a:spcBef>
        <a:spcPct val="0"/>
      </a:spcBef>
      <a:spcAft>
        <a:spcPct val="0"/>
      </a:spcAft>
      <a:defRPr sz="9100" b="1" kern="1200">
        <a:solidFill>
          <a:srgbClr val="008080"/>
        </a:solidFill>
        <a:latin typeface="Lucida Grande" pitchFamily="2" charset="0"/>
        <a:ea typeface="宋体" pitchFamily="2" charset="-122"/>
        <a:cs typeface="+mn-cs"/>
      </a:defRPr>
    </a:lvl2pPr>
    <a:lvl3pPr marL="914400" algn="ctr" rtl="0" fontAlgn="base">
      <a:spcBef>
        <a:spcPct val="0"/>
      </a:spcBef>
      <a:spcAft>
        <a:spcPct val="0"/>
      </a:spcAft>
      <a:defRPr sz="9100" b="1" kern="1200">
        <a:solidFill>
          <a:srgbClr val="008080"/>
        </a:solidFill>
        <a:latin typeface="Lucida Grande" pitchFamily="2" charset="0"/>
        <a:ea typeface="宋体" pitchFamily="2" charset="-122"/>
        <a:cs typeface="+mn-cs"/>
      </a:defRPr>
    </a:lvl3pPr>
    <a:lvl4pPr marL="1371600" algn="ctr" rtl="0" fontAlgn="base">
      <a:spcBef>
        <a:spcPct val="0"/>
      </a:spcBef>
      <a:spcAft>
        <a:spcPct val="0"/>
      </a:spcAft>
      <a:defRPr sz="9100" b="1" kern="1200">
        <a:solidFill>
          <a:srgbClr val="008080"/>
        </a:solidFill>
        <a:latin typeface="Lucida Grande" pitchFamily="2" charset="0"/>
        <a:ea typeface="宋体" pitchFamily="2" charset="-122"/>
        <a:cs typeface="+mn-cs"/>
      </a:defRPr>
    </a:lvl4pPr>
    <a:lvl5pPr marL="1828800" algn="ctr" rtl="0" fontAlgn="base">
      <a:spcBef>
        <a:spcPct val="0"/>
      </a:spcBef>
      <a:spcAft>
        <a:spcPct val="0"/>
      </a:spcAft>
      <a:defRPr sz="9100" b="1" kern="1200">
        <a:solidFill>
          <a:srgbClr val="008080"/>
        </a:solidFill>
        <a:latin typeface="Lucida Grande" pitchFamily="2" charset="0"/>
        <a:ea typeface="宋体" pitchFamily="2" charset="-122"/>
        <a:cs typeface="+mn-cs"/>
      </a:defRPr>
    </a:lvl5pPr>
    <a:lvl6pPr marL="2286000" algn="l" defTabSz="914400" rtl="0" eaLnBrk="1" latinLnBrk="0" hangingPunct="1">
      <a:defRPr sz="9100" b="1" kern="1200">
        <a:solidFill>
          <a:srgbClr val="008080"/>
        </a:solidFill>
        <a:latin typeface="Lucida Grande" pitchFamily="2" charset="0"/>
        <a:ea typeface="宋体" pitchFamily="2" charset="-122"/>
        <a:cs typeface="+mn-cs"/>
      </a:defRPr>
    </a:lvl6pPr>
    <a:lvl7pPr marL="2743200" algn="l" defTabSz="914400" rtl="0" eaLnBrk="1" latinLnBrk="0" hangingPunct="1">
      <a:defRPr sz="9100" b="1" kern="1200">
        <a:solidFill>
          <a:srgbClr val="008080"/>
        </a:solidFill>
        <a:latin typeface="Lucida Grande" pitchFamily="2" charset="0"/>
        <a:ea typeface="宋体" pitchFamily="2" charset="-122"/>
        <a:cs typeface="+mn-cs"/>
      </a:defRPr>
    </a:lvl7pPr>
    <a:lvl8pPr marL="3200400" algn="l" defTabSz="914400" rtl="0" eaLnBrk="1" latinLnBrk="0" hangingPunct="1">
      <a:defRPr sz="9100" b="1" kern="1200">
        <a:solidFill>
          <a:srgbClr val="008080"/>
        </a:solidFill>
        <a:latin typeface="Lucida Grande" pitchFamily="2" charset="0"/>
        <a:ea typeface="宋体" pitchFamily="2" charset="-122"/>
        <a:cs typeface="+mn-cs"/>
      </a:defRPr>
    </a:lvl8pPr>
    <a:lvl9pPr marL="3657600" algn="l" defTabSz="914400" rtl="0" eaLnBrk="1" latinLnBrk="0" hangingPunct="1">
      <a:defRPr sz="9100" b="1" kern="1200">
        <a:solidFill>
          <a:srgbClr val="008080"/>
        </a:solidFill>
        <a:latin typeface="Lucida Grande" pitchFamily="2"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336600"/>
    <a:srgbClr val="669900"/>
    <a:srgbClr val="008080"/>
    <a:srgbClr val="0000FF"/>
    <a:srgbClr val="6600FF"/>
    <a:srgbClr val="FF0066"/>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7" d="100"/>
          <a:sy n="17" d="100"/>
        </p:scale>
        <p:origin x="-1440" y="-72"/>
      </p:cViewPr>
      <p:guideLst>
        <p:guide orient="horz" pos="10368"/>
        <p:guide pos="13824"/>
      </p:guideLst>
    </p:cSldViewPr>
  </p:slideViewPr>
  <p:notesTextViewPr>
    <p:cViewPr>
      <p:scale>
        <a:sx n="100" d="100"/>
        <a:sy n="100" d="100"/>
      </p:scale>
      <p:origin x="0" y="0"/>
    </p:cViewPr>
  </p:notesTextViewPr>
  <p:sorterViewPr>
    <p:cViewPr>
      <p:scale>
        <a:sx n="66" d="100"/>
        <a:sy n="66" d="100"/>
      </p:scale>
      <p:origin x="0" y="1833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b="0" smtClean="0">
                <a:solidFill>
                  <a:schemeClr val="tx1"/>
                </a:solidFill>
                <a:latin typeface="Arial" charset="0"/>
              </a:defRPr>
            </a:lvl1pPr>
          </a:lstStyle>
          <a:p>
            <a:pPr>
              <a:defRPr/>
            </a:pPr>
            <a:endParaRPr lang="zh-CN" altLang="en-US"/>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smtClean="0">
                <a:solidFill>
                  <a:schemeClr val="tx1"/>
                </a:solidFill>
                <a:latin typeface="Arial" charset="0"/>
              </a:defRPr>
            </a:lvl1pPr>
          </a:lstStyle>
          <a:p>
            <a:pPr>
              <a:defRPr/>
            </a:pPr>
            <a:endParaRPr lang="en-US" altLang="zh-CN"/>
          </a:p>
        </p:txBody>
      </p:sp>
      <p:sp>
        <p:nvSpPr>
          <p:cNvPr id="112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b="0" smtClean="0">
                <a:solidFill>
                  <a:schemeClr val="tx1"/>
                </a:solidFill>
                <a:latin typeface="Arial" charset="0"/>
              </a:defRPr>
            </a:lvl1pPr>
          </a:lstStyle>
          <a:p>
            <a:pPr>
              <a:defRPr/>
            </a:pPr>
            <a:endParaRPr lang="en-US" altLang="zh-CN"/>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smtClean="0">
                <a:solidFill>
                  <a:schemeClr val="tx1"/>
                </a:solidFill>
                <a:latin typeface="Arial" charset="0"/>
              </a:defRPr>
            </a:lvl1pPr>
          </a:lstStyle>
          <a:p>
            <a:pPr>
              <a:defRPr/>
            </a:pPr>
            <a:fld id="{A8C5766E-6B77-4EF1-99BA-809734FB7ED6}" type="slidenum">
              <a:rPr lang="zh-CN" altLang="en-US"/>
              <a:pPr>
                <a:defRPr/>
              </a:pPr>
              <a:t>‹#›</a:t>
            </a:fld>
            <a:endParaRPr lang="en-US" altLang="zh-CN"/>
          </a:p>
        </p:txBody>
      </p:sp>
    </p:spTree>
    <p:extLst>
      <p:ext uri="{BB962C8B-B14F-4D97-AF65-F5344CB8AC3E}">
        <p14:creationId xmlns:p14="http://schemas.microsoft.com/office/powerpoint/2010/main" val="30218783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eaLnBrk="0" hangingPunct="0">
              <a:defRPr sz="9100" b="1">
                <a:solidFill>
                  <a:srgbClr val="008080"/>
                </a:solidFill>
                <a:latin typeface="Lucida Grande" pitchFamily="2" charset="0"/>
                <a:ea typeface="宋体" pitchFamily="2" charset="-122"/>
              </a:defRPr>
            </a:lvl1pPr>
            <a:lvl2pPr marL="742950" indent="-285750" eaLnBrk="0" hangingPunct="0">
              <a:defRPr sz="9100" b="1">
                <a:solidFill>
                  <a:srgbClr val="008080"/>
                </a:solidFill>
                <a:latin typeface="Lucida Grande" pitchFamily="2" charset="0"/>
                <a:ea typeface="宋体" pitchFamily="2" charset="-122"/>
              </a:defRPr>
            </a:lvl2pPr>
            <a:lvl3pPr marL="1143000" indent="-228600" eaLnBrk="0" hangingPunct="0">
              <a:defRPr sz="9100" b="1">
                <a:solidFill>
                  <a:srgbClr val="008080"/>
                </a:solidFill>
                <a:latin typeface="Lucida Grande" pitchFamily="2" charset="0"/>
                <a:ea typeface="宋体" pitchFamily="2" charset="-122"/>
              </a:defRPr>
            </a:lvl3pPr>
            <a:lvl4pPr marL="1600200" indent="-228600" eaLnBrk="0" hangingPunct="0">
              <a:defRPr sz="9100" b="1">
                <a:solidFill>
                  <a:srgbClr val="008080"/>
                </a:solidFill>
                <a:latin typeface="Lucida Grande" pitchFamily="2" charset="0"/>
                <a:ea typeface="宋体" pitchFamily="2" charset="-122"/>
              </a:defRPr>
            </a:lvl4pPr>
            <a:lvl5pPr marL="2057400" indent="-228600" eaLnBrk="0" hangingPunct="0">
              <a:defRPr sz="9100" b="1">
                <a:solidFill>
                  <a:srgbClr val="008080"/>
                </a:solidFill>
                <a:latin typeface="Lucida Grande" pitchFamily="2" charset="0"/>
                <a:ea typeface="宋体" pitchFamily="2" charset="-122"/>
              </a:defRPr>
            </a:lvl5pPr>
            <a:lvl6pPr marL="2514600" indent="-228600" algn="ctr" eaLnBrk="0" fontAlgn="base" hangingPunct="0">
              <a:spcBef>
                <a:spcPct val="0"/>
              </a:spcBef>
              <a:spcAft>
                <a:spcPct val="0"/>
              </a:spcAft>
              <a:defRPr sz="9100" b="1">
                <a:solidFill>
                  <a:srgbClr val="008080"/>
                </a:solidFill>
                <a:latin typeface="Lucida Grande" pitchFamily="2" charset="0"/>
                <a:ea typeface="宋体" pitchFamily="2" charset="-122"/>
              </a:defRPr>
            </a:lvl6pPr>
            <a:lvl7pPr marL="2971800" indent="-228600" algn="ctr" eaLnBrk="0" fontAlgn="base" hangingPunct="0">
              <a:spcBef>
                <a:spcPct val="0"/>
              </a:spcBef>
              <a:spcAft>
                <a:spcPct val="0"/>
              </a:spcAft>
              <a:defRPr sz="9100" b="1">
                <a:solidFill>
                  <a:srgbClr val="008080"/>
                </a:solidFill>
                <a:latin typeface="Lucida Grande" pitchFamily="2" charset="0"/>
                <a:ea typeface="宋体" pitchFamily="2" charset="-122"/>
              </a:defRPr>
            </a:lvl7pPr>
            <a:lvl8pPr marL="3429000" indent="-228600" algn="ctr" eaLnBrk="0" fontAlgn="base" hangingPunct="0">
              <a:spcBef>
                <a:spcPct val="0"/>
              </a:spcBef>
              <a:spcAft>
                <a:spcPct val="0"/>
              </a:spcAft>
              <a:defRPr sz="9100" b="1">
                <a:solidFill>
                  <a:srgbClr val="008080"/>
                </a:solidFill>
                <a:latin typeface="Lucida Grande" pitchFamily="2" charset="0"/>
                <a:ea typeface="宋体" pitchFamily="2" charset="-122"/>
              </a:defRPr>
            </a:lvl8pPr>
            <a:lvl9pPr marL="3886200" indent="-228600" algn="ctr" eaLnBrk="0" fontAlgn="base" hangingPunct="0">
              <a:spcBef>
                <a:spcPct val="0"/>
              </a:spcBef>
              <a:spcAft>
                <a:spcPct val="0"/>
              </a:spcAft>
              <a:defRPr sz="9100" b="1">
                <a:solidFill>
                  <a:srgbClr val="008080"/>
                </a:solidFill>
                <a:latin typeface="Lucida Grande" pitchFamily="2" charset="0"/>
                <a:ea typeface="宋体" pitchFamily="2" charset="-122"/>
              </a:defRPr>
            </a:lvl9pPr>
          </a:lstStyle>
          <a:p>
            <a:pPr eaLnBrk="1" hangingPunct="1"/>
            <a:fld id="{0F4EE8BB-7B42-498C-8274-BE0C7AB2B37E}" type="slidenum">
              <a:rPr lang="zh-CN" altLang="en-US" sz="1200" b="0">
                <a:solidFill>
                  <a:schemeClr val="tx1"/>
                </a:solidFill>
                <a:latin typeface="Arial" charset="0"/>
              </a:rPr>
              <a:pPr eaLnBrk="1" hangingPunct="1"/>
              <a:t>1</a:t>
            </a:fld>
            <a:endParaRPr lang="en-US" altLang="zh-CN" sz="1200" b="0">
              <a:solidFill>
                <a:schemeClr val="tx1"/>
              </a:solidFill>
              <a:latin typeface="Arial" charset="0"/>
            </a:endParaRPr>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zh-CN"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eaLnBrk="0" hangingPunct="0">
              <a:defRPr sz="9100" b="1">
                <a:solidFill>
                  <a:srgbClr val="008080"/>
                </a:solidFill>
                <a:latin typeface="Lucida Grande" pitchFamily="2" charset="0"/>
                <a:ea typeface="宋体" pitchFamily="2" charset="-122"/>
              </a:defRPr>
            </a:lvl1pPr>
            <a:lvl2pPr marL="742950" indent="-285750" eaLnBrk="0" hangingPunct="0">
              <a:defRPr sz="9100" b="1">
                <a:solidFill>
                  <a:srgbClr val="008080"/>
                </a:solidFill>
                <a:latin typeface="Lucida Grande" pitchFamily="2" charset="0"/>
                <a:ea typeface="宋体" pitchFamily="2" charset="-122"/>
              </a:defRPr>
            </a:lvl2pPr>
            <a:lvl3pPr marL="1143000" indent="-228600" eaLnBrk="0" hangingPunct="0">
              <a:defRPr sz="9100" b="1">
                <a:solidFill>
                  <a:srgbClr val="008080"/>
                </a:solidFill>
                <a:latin typeface="Lucida Grande" pitchFamily="2" charset="0"/>
                <a:ea typeface="宋体" pitchFamily="2" charset="-122"/>
              </a:defRPr>
            </a:lvl3pPr>
            <a:lvl4pPr marL="1600200" indent="-228600" eaLnBrk="0" hangingPunct="0">
              <a:defRPr sz="9100" b="1">
                <a:solidFill>
                  <a:srgbClr val="008080"/>
                </a:solidFill>
                <a:latin typeface="Lucida Grande" pitchFamily="2" charset="0"/>
                <a:ea typeface="宋体" pitchFamily="2" charset="-122"/>
              </a:defRPr>
            </a:lvl4pPr>
            <a:lvl5pPr marL="2057400" indent="-228600" eaLnBrk="0" hangingPunct="0">
              <a:defRPr sz="9100" b="1">
                <a:solidFill>
                  <a:srgbClr val="008080"/>
                </a:solidFill>
                <a:latin typeface="Lucida Grande" pitchFamily="2" charset="0"/>
                <a:ea typeface="宋体" pitchFamily="2" charset="-122"/>
              </a:defRPr>
            </a:lvl5pPr>
            <a:lvl6pPr marL="2514600" indent="-228600" algn="ctr" eaLnBrk="0" fontAlgn="base" hangingPunct="0">
              <a:spcBef>
                <a:spcPct val="0"/>
              </a:spcBef>
              <a:spcAft>
                <a:spcPct val="0"/>
              </a:spcAft>
              <a:defRPr sz="9100" b="1">
                <a:solidFill>
                  <a:srgbClr val="008080"/>
                </a:solidFill>
                <a:latin typeface="Lucida Grande" pitchFamily="2" charset="0"/>
                <a:ea typeface="宋体" pitchFamily="2" charset="-122"/>
              </a:defRPr>
            </a:lvl6pPr>
            <a:lvl7pPr marL="2971800" indent="-228600" algn="ctr" eaLnBrk="0" fontAlgn="base" hangingPunct="0">
              <a:spcBef>
                <a:spcPct val="0"/>
              </a:spcBef>
              <a:spcAft>
                <a:spcPct val="0"/>
              </a:spcAft>
              <a:defRPr sz="9100" b="1">
                <a:solidFill>
                  <a:srgbClr val="008080"/>
                </a:solidFill>
                <a:latin typeface="Lucida Grande" pitchFamily="2" charset="0"/>
                <a:ea typeface="宋体" pitchFamily="2" charset="-122"/>
              </a:defRPr>
            </a:lvl7pPr>
            <a:lvl8pPr marL="3429000" indent="-228600" algn="ctr" eaLnBrk="0" fontAlgn="base" hangingPunct="0">
              <a:spcBef>
                <a:spcPct val="0"/>
              </a:spcBef>
              <a:spcAft>
                <a:spcPct val="0"/>
              </a:spcAft>
              <a:defRPr sz="9100" b="1">
                <a:solidFill>
                  <a:srgbClr val="008080"/>
                </a:solidFill>
                <a:latin typeface="Lucida Grande" pitchFamily="2" charset="0"/>
                <a:ea typeface="宋体" pitchFamily="2" charset="-122"/>
              </a:defRPr>
            </a:lvl8pPr>
            <a:lvl9pPr marL="3886200" indent="-228600" algn="ctr" eaLnBrk="0" fontAlgn="base" hangingPunct="0">
              <a:spcBef>
                <a:spcPct val="0"/>
              </a:spcBef>
              <a:spcAft>
                <a:spcPct val="0"/>
              </a:spcAft>
              <a:defRPr sz="9100" b="1">
                <a:solidFill>
                  <a:srgbClr val="008080"/>
                </a:solidFill>
                <a:latin typeface="Lucida Grande" pitchFamily="2" charset="0"/>
                <a:ea typeface="宋体" pitchFamily="2" charset="-122"/>
              </a:defRPr>
            </a:lvl9pPr>
          </a:lstStyle>
          <a:p>
            <a:pPr eaLnBrk="1" hangingPunct="1"/>
            <a:fld id="{82DE0FD7-E618-452C-B432-352F13FCD96D}" type="slidenum">
              <a:rPr lang="zh-CN" altLang="en-US" sz="1200" b="0">
                <a:solidFill>
                  <a:schemeClr val="tx1"/>
                </a:solidFill>
                <a:latin typeface="Arial" charset="0"/>
              </a:rPr>
              <a:pPr eaLnBrk="1" hangingPunct="1"/>
              <a:t>2</a:t>
            </a:fld>
            <a:endParaRPr lang="en-US" altLang="zh-CN" sz="1200" b="0">
              <a:solidFill>
                <a:schemeClr val="tx1"/>
              </a:solidFill>
              <a:latin typeface="Arial" charset="0"/>
            </a:endParaRPr>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zh-CN"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sz="9100" b="1">
                <a:solidFill>
                  <a:srgbClr val="008080"/>
                </a:solidFill>
                <a:latin typeface="Lucida Grande" pitchFamily="2" charset="0"/>
                <a:ea typeface="宋体" pitchFamily="2" charset="-122"/>
              </a:defRPr>
            </a:lvl1pPr>
            <a:lvl2pPr marL="742950" indent="-285750" eaLnBrk="0" hangingPunct="0">
              <a:defRPr sz="9100" b="1">
                <a:solidFill>
                  <a:srgbClr val="008080"/>
                </a:solidFill>
                <a:latin typeface="Lucida Grande" pitchFamily="2" charset="0"/>
                <a:ea typeface="宋体" pitchFamily="2" charset="-122"/>
              </a:defRPr>
            </a:lvl2pPr>
            <a:lvl3pPr marL="1143000" indent="-228600" eaLnBrk="0" hangingPunct="0">
              <a:defRPr sz="9100" b="1">
                <a:solidFill>
                  <a:srgbClr val="008080"/>
                </a:solidFill>
                <a:latin typeface="Lucida Grande" pitchFamily="2" charset="0"/>
                <a:ea typeface="宋体" pitchFamily="2" charset="-122"/>
              </a:defRPr>
            </a:lvl3pPr>
            <a:lvl4pPr marL="1600200" indent="-228600" eaLnBrk="0" hangingPunct="0">
              <a:defRPr sz="9100" b="1">
                <a:solidFill>
                  <a:srgbClr val="008080"/>
                </a:solidFill>
                <a:latin typeface="Lucida Grande" pitchFamily="2" charset="0"/>
                <a:ea typeface="宋体" pitchFamily="2" charset="-122"/>
              </a:defRPr>
            </a:lvl4pPr>
            <a:lvl5pPr marL="2057400" indent="-228600" eaLnBrk="0" hangingPunct="0">
              <a:defRPr sz="9100" b="1">
                <a:solidFill>
                  <a:srgbClr val="008080"/>
                </a:solidFill>
                <a:latin typeface="Lucida Grande" pitchFamily="2" charset="0"/>
                <a:ea typeface="宋体" pitchFamily="2" charset="-122"/>
              </a:defRPr>
            </a:lvl5pPr>
            <a:lvl6pPr marL="2514600" indent="-228600" algn="ctr" eaLnBrk="0" fontAlgn="base" hangingPunct="0">
              <a:spcBef>
                <a:spcPct val="0"/>
              </a:spcBef>
              <a:spcAft>
                <a:spcPct val="0"/>
              </a:spcAft>
              <a:defRPr sz="9100" b="1">
                <a:solidFill>
                  <a:srgbClr val="008080"/>
                </a:solidFill>
                <a:latin typeface="Lucida Grande" pitchFamily="2" charset="0"/>
                <a:ea typeface="宋体" pitchFamily="2" charset="-122"/>
              </a:defRPr>
            </a:lvl6pPr>
            <a:lvl7pPr marL="2971800" indent="-228600" algn="ctr" eaLnBrk="0" fontAlgn="base" hangingPunct="0">
              <a:spcBef>
                <a:spcPct val="0"/>
              </a:spcBef>
              <a:spcAft>
                <a:spcPct val="0"/>
              </a:spcAft>
              <a:defRPr sz="9100" b="1">
                <a:solidFill>
                  <a:srgbClr val="008080"/>
                </a:solidFill>
                <a:latin typeface="Lucida Grande" pitchFamily="2" charset="0"/>
                <a:ea typeface="宋体" pitchFamily="2" charset="-122"/>
              </a:defRPr>
            </a:lvl7pPr>
            <a:lvl8pPr marL="3429000" indent="-228600" algn="ctr" eaLnBrk="0" fontAlgn="base" hangingPunct="0">
              <a:spcBef>
                <a:spcPct val="0"/>
              </a:spcBef>
              <a:spcAft>
                <a:spcPct val="0"/>
              </a:spcAft>
              <a:defRPr sz="9100" b="1">
                <a:solidFill>
                  <a:srgbClr val="008080"/>
                </a:solidFill>
                <a:latin typeface="Lucida Grande" pitchFamily="2" charset="0"/>
                <a:ea typeface="宋体" pitchFamily="2" charset="-122"/>
              </a:defRPr>
            </a:lvl8pPr>
            <a:lvl9pPr marL="3886200" indent="-228600" algn="ctr" eaLnBrk="0" fontAlgn="base" hangingPunct="0">
              <a:spcBef>
                <a:spcPct val="0"/>
              </a:spcBef>
              <a:spcAft>
                <a:spcPct val="0"/>
              </a:spcAft>
              <a:defRPr sz="9100" b="1">
                <a:solidFill>
                  <a:srgbClr val="008080"/>
                </a:solidFill>
                <a:latin typeface="Lucida Grande" pitchFamily="2" charset="0"/>
                <a:ea typeface="宋体" pitchFamily="2" charset="-122"/>
              </a:defRPr>
            </a:lvl9pPr>
          </a:lstStyle>
          <a:p>
            <a:pPr eaLnBrk="1" hangingPunct="1"/>
            <a:fld id="{105D622D-EB98-4936-9C8A-D42392372D38}" type="slidenum">
              <a:rPr lang="zh-CN" altLang="en-US" sz="1200" b="0">
                <a:solidFill>
                  <a:schemeClr val="tx1"/>
                </a:solidFill>
                <a:latin typeface="Arial" charset="0"/>
              </a:rPr>
              <a:pPr eaLnBrk="1" hangingPunct="1"/>
              <a:t>3</a:t>
            </a:fld>
            <a:endParaRPr lang="en-US" altLang="zh-CN" sz="1200" b="0">
              <a:solidFill>
                <a:schemeClr val="tx1"/>
              </a:solidFill>
              <a:latin typeface="Arial"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zh-CN"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eaLnBrk="0" hangingPunct="0">
              <a:defRPr sz="9100" b="1">
                <a:solidFill>
                  <a:srgbClr val="008080"/>
                </a:solidFill>
                <a:latin typeface="Lucida Grande" pitchFamily="2" charset="0"/>
                <a:ea typeface="宋体" pitchFamily="2" charset="-122"/>
              </a:defRPr>
            </a:lvl1pPr>
            <a:lvl2pPr marL="742950" indent="-285750" eaLnBrk="0" hangingPunct="0">
              <a:defRPr sz="9100" b="1">
                <a:solidFill>
                  <a:srgbClr val="008080"/>
                </a:solidFill>
                <a:latin typeface="Lucida Grande" pitchFamily="2" charset="0"/>
                <a:ea typeface="宋体" pitchFamily="2" charset="-122"/>
              </a:defRPr>
            </a:lvl2pPr>
            <a:lvl3pPr marL="1143000" indent="-228600" eaLnBrk="0" hangingPunct="0">
              <a:defRPr sz="9100" b="1">
                <a:solidFill>
                  <a:srgbClr val="008080"/>
                </a:solidFill>
                <a:latin typeface="Lucida Grande" pitchFamily="2" charset="0"/>
                <a:ea typeface="宋体" pitchFamily="2" charset="-122"/>
              </a:defRPr>
            </a:lvl3pPr>
            <a:lvl4pPr marL="1600200" indent="-228600" eaLnBrk="0" hangingPunct="0">
              <a:defRPr sz="9100" b="1">
                <a:solidFill>
                  <a:srgbClr val="008080"/>
                </a:solidFill>
                <a:latin typeface="Lucida Grande" pitchFamily="2" charset="0"/>
                <a:ea typeface="宋体" pitchFamily="2" charset="-122"/>
              </a:defRPr>
            </a:lvl4pPr>
            <a:lvl5pPr marL="2057400" indent="-228600" eaLnBrk="0" hangingPunct="0">
              <a:defRPr sz="9100" b="1">
                <a:solidFill>
                  <a:srgbClr val="008080"/>
                </a:solidFill>
                <a:latin typeface="Lucida Grande" pitchFamily="2" charset="0"/>
                <a:ea typeface="宋体" pitchFamily="2" charset="-122"/>
              </a:defRPr>
            </a:lvl5pPr>
            <a:lvl6pPr marL="2514600" indent="-228600" algn="ctr" eaLnBrk="0" fontAlgn="base" hangingPunct="0">
              <a:spcBef>
                <a:spcPct val="0"/>
              </a:spcBef>
              <a:spcAft>
                <a:spcPct val="0"/>
              </a:spcAft>
              <a:defRPr sz="9100" b="1">
                <a:solidFill>
                  <a:srgbClr val="008080"/>
                </a:solidFill>
                <a:latin typeface="Lucida Grande" pitchFamily="2" charset="0"/>
                <a:ea typeface="宋体" pitchFamily="2" charset="-122"/>
              </a:defRPr>
            </a:lvl6pPr>
            <a:lvl7pPr marL="2971800" indent="-228600" algn="ctr" eaLnBrk="0" fontAlgn="base" hangingPunct="0">
              <a:spcBef>
                <a:spcPct val="0"/>
              </a:spcBef>
              <a:spcAft>
                <a:spcPct val="0"/>
              </a:spcAft>
              <a:defRPr sz="9100" b="1">
                <a:solidFill>
                  <a:srgbClr val="008080"/>
                </a:solidFill>
                <a:latin typeface="Lucida Grande" pitchFamily="2" charset="0"/>
                <a:ea typeface="宋体" pitchFamily="2" charset="-122"/>
              </a:defRPr>
            </a:lvl7pPr>
            <a:lvl8pPr marL="3429000" indent="-228600" algn="ctr" eaLnBrk="0" fontAlgn="base" hangingPunct="0">
              <a:spcBef>
                <a:spcPct val="0"/>
              </a:spcBef>
              <a:spcAft>
                <a:spcPct val="0"/>
              </a:spcAft>
              <a:defRPr sz="9100" b="1">
                <a:solidFill>
                  <a:srgbClr val="008080"/>
                </a:solidFill>
                <a:latin typeface="Lucida Grande" pitchFamily="2" charset="0"/>
                <a:ea typeface="宋体" pitchFamily="2" charset="-122"/>
              </a:defRPr>
            </a:lvl8pPr>
            <a:lvl9pPr marL="3886200" indent="-228600" algn="ctr" eaLnBrk="0" fontAlgn="base" hangingPunct="0">
              <a:spcBef>
                <a:spcPct val="0"/>
              </a:spcBef>
              <a:spcAft>
                <a:spcPct val="0"/>
              </a:spcAft>
              <a:defRPr sz="9100" b="1">
                <a:solidFill>
                  <a:srgbClr val="008080"/>
                </a:solidFill>
                <a:latin typeface="Lucida Grande" pitchFamily="2" charset="0"/>
                <a:ea typeface="宋体" pitchFamily="2" charset="-122"/>
              </a:defRPr>
            </a:lvl9pPr>
          </a:lstStyle>
          <a:p>
            <a:pPr eaLnBrk="1" hangingPunct="1"/>
            <a:fld id="{4190BFEF-5354-46AD-91F1-A47A5E297B53}" type="slidenum">
              <a:rPr lang="zh-CN" altLang="en-US" sz="1200" b="0">
                <a:solidFill>
                  <a:schemeClr val="tx1"/>
                </a:solidFill>
                <a:latin typeface="Arial" charset="0"/>
              </a:rPr>
              <a:pPr eaLnBrk="1" hangingPunct="1"/>
              <a:t>4</a:t>
            </a:fld>
            <a:endParaRPr lang="en-US" altLang="zh-CN" sz="1200" b="0">
              <a:solidFill>
                <a:schemeClr val="tx1"/>
              </a:solidFill>
              <a:latin typeface="Arial" charset="0"/>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zh-CN"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eaLnBrk="0" hangingPunct="0">
              <a:defRPr sz="9100" b="1">
                <a:solidFill>
                  <a:srgbClr val="008080"/>
                </a:solidFill>
                <a:latin typeface="Lucida Grande" pitchFamily="2" charset="0"/>
                <a:ea typeface="宋体" pitchFamily="2" charset="-122"/>
              </a:defRPr>
            </a:lvl1pPr>
            <a:lvl2pPr marL="742950" indent="-285750" eaLnBrk="0" hangingPunct="0">
              <a:defRPr sz="9100" b="1">
                <a:solidFill>
                  <a:srgbClr val="008080"/>
                </a:solidFill>
                <a:latin typeface="Lucida Grande" pitchFamily="2" charset="0"/>
                <a:ea typeface="宋体" pitchFamily="2" charset="-122"/>
              </a:defRPr>
            </a:lvl2pPr>
            <a:lvl3pPr marL="1143000" indent="-228600" eaLnBrk="0" hangingPunct="0">
              <a:defRPr sz="9100" b="1">
                <a:solidFill>
                  <a:srgbClr val="008080"/>
                </a:solidFill>
                <a:latin typeface="Lucida Grande" pitchFamily="2" charset="0"/>
                <a:ea typeface="宋体" pitchFamily="2" charset="-122"/>
              </a:defRPr>
            </a:lvl3pPr>
            <a:lvl4pPr marL="1600200" indent="-228600" eaLnBrk="0" hangingPunct="0">
              <a:defRPr sz="9100" b="1">
                <a:solidFill>
                  <a:srgbClr val="008080"/>
                </a:solidFill>
                <a:latin typeface="Lucida Grande" pitchFamily="2" charset="0"/>
                <a:ea typeface="宋体" pitchFamily="2" charset="-122"/>
              </a:defRPr>
            </a:lvl4pPr>
            <a:lvl5pPr marL="2057400" indent="-228600" eaLnBrk="0" hangingPunct="0">
              <a:defRPr sz="9100" b="1">
                <a:solidFill>
                  <a:srgbClr val="008080"/>
                </a:solidFill>
                <a:latin typeface="Lucida Grande" pitchFamily="2" charset="0"/>
                <a:ea typeface="宋体" pitchFamily="2" charset="-122"/>
              </a:defRPr>
            </a:lvl5pPr>
            <a:lvl6pPr marL="2514600" indent="-228600" algn="ctr" eaLnBrk="0" fontAlgn="base" hangingPunct="0">
              <a:spcBef>
                <a:spcPct val="0"/>
              </a:spcBef>
              <a:spcAft>
                <a:spcPct val="0"/>
              </a:spcAft>
              <a:defRPr sz="9100" b="1">
                <a:solidFill>
                  <a:srgbClr val="008080"/>
                </a:solidFill>
                <a:latin typeface="Lucida Grande" pitchFamily="2" charset="0"/>
                <a:ea typeface="宋体" pitchFamily="2" charset="-122"/>
              </a:defRPr>
            </a:lvl6pPr>
            <a:lvl7pPr marL="2971800" indent="-228600" algn="ctr" eaLnBrk="0" fontAlgn="base" hangingPunct="0">
              <a:spcBef>
                <a:spcPct val="0"/>
              </a:spcBef>
              <a:spcAft>
                <a:spcPct val="0"/>
              </a:spcAft>
              <a:defRPr sz="9100" b="1">
                <a:solidFill>
                  <a:srgbClr val="008080"/>
                </a:solidFill>
                <a:latin typeface="Lucida Grande" pitchFamily="2" charset="0"/>
                <a:ea typeface="宋体" pitchFamily="2" charset="-122"/>
              </a:defRPr>
            </a:lvl7pPr>
            <a:lvl8pPr marL="3429000" indent="-228600" algn="ctr" eaLnBrk="0" fontAlgn="base" hangingPunct="0">
              <a:spcBef>
                <a:spcPct val="0"/>
              </a:spcBef>
              <a:spcAft>
                <a:spcPct val="0"/>
              </a:spcAft>
              <a:defRPr sz="9100" b="1">
                <a:solidFill>
                  <a:srgbClr val="008080"/>
                </a:solidFill>
                <a:latin typeface="Lucida Grande" pitchFamily="2" charset="0"/>
                <a:ea typeface="宋体" pitchFamily="2" charset="-122"/>
              </a:defRPr>
            </a:lvl8pPr>
            <a:lvl9pPr marL="3886200" indent="-228600" algn="ctr" eaLnBrk="0" fontAlgn="base" hangingPunct="0">
              <a:spcBef>
                <a:spcPct val="0"/>
              </a:spcBef>
              <a:spcAft>
                <a:spcPct val="0"/>
              </a:spcAft>
              <a:defRPr sz="9100" b="1">
                <a:solidFill>
                  <a:srgbClr val="008080"/>
                </a:solidFill>
                <a:latin typeface="Lucida Grande" pitchFamily="2" charset="0"/>
                <a:ea typeface="宋体" pitchFamily="2" charset="-122"/>
              </a:defRPr>
            </a:lvl9pPr>
          </a:lstStyle>
          <a:p>
            <a:pPr eaLnBrk="1" hangingPunct="1"/>
            <a:fld id="{CC53D28A-B923-4A4A-870C-3447758CEE23}" type="slidenum">
              <a:rPr lang="zh-CN" altLang="en-US" sz="1200" b="0">
                <a:solidFill>
                  <a:schemeClr val="tx1"/>
                </a:solidFill>
                <a:latin typeface="Arial" charset="0"/>
              </a:rPr>
              <a:pPr eaLnBrk="1" hangingPunct="1"/>
              <a:t>5</a:t>
            </a:fld>
            <a:endParaRPr lang="en-US" altLang="zh-CN" sz="1200" b="0">
              <a:solidFill>
                <a:schemeClr val="tx1"/>
              </a:solidFill>
              <a:latin typeface="Arial"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zh-CN"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sz="9100" b="1">
                <a:solidFill>
                  <a:srgbClr val="008080"/>
                </a:solidFill>
                <a:latin typeface="Lucida Grande" pitchFamily="2" charset="0"/>
                <a:ea typeface="宋体" pitchFamily="2" charset="-122"/>
              </a:defRPr>
            </a:lvl1pPr>
            <a:lvl2pPr marL="742950" indent="-285750" eaLnBrk="0" hangingPunct="0">
              <a:defRPr sz="9100" b="1">
                <a:solidFill>
                  <a:srgbClr val="008080"/>
                </a:solidFill>
                <a:latin typeface="Lucida Grande" pitchFamily="2" charset="0"/>
                <a:ea typeface="宋体" pitchFamily="2" charset="-122"/>
              </a:defRPr>
            </a:lvl2pPr>
            <a:lvl3pPr marL="1143000" indent="-228600" eaLnBrk="0" hangingPunct="0">
              <a:defRPr sz="9100" b="1">
                <a:solidFill>
                  <a:srgbClr val="008080"/>
                </a:solidFill>
                <a:latin typeface="Lucida Grande" pitchFamily="2" charset="0"/>
                <a:ea typeface="宋体" pitchFamily="2" charset="-122"/>
              </a:defRPr>
            </a:lvl3pPr>
            <a:lvl4pPr marL="1600200" indent="-228600" eaLnBrk="0" hangingPunct="0">
              <a:defRPr sz="9100" b="1">
                <a:solidFill>
                  <a:srgbClr val="008080"/>
                </a:solidFill>
                <a:latin typeface="Lucida Grande" pitchFamily="2" charset="0"/>
                <a:ea typeface="宋体" pitchFamily="2" charset="-122"/>
              </a:defRPr>
            </a:lvl4pPr>
            <a:lvl5pPr marL="2057400" indent="-228600" eaLnBrk="0" hangingPunct="0">
              <a:defRPr sz="9100" b="1">
                <a:solidFill>
                  <a:srgbClr val="008080"/>
                </a:solidFill>
                <a:latin typeface="Lucida Grande" pitchFamily="2" charset="0"/>
                <a:ea typeface="宋体" pitchFamily="2" charset="-122"/>
              </a:defRPr>
            </a:lvl5pPr>
            <a:lvl6pPr marL="2514600" indent="-228600" algn="ctr" eaLnBrk="0" fontAlgn="base" hangingPunct="0">
              <a:spcBef>
                <a:spcPct val="0"/>
              </a:spcBef>
              <a:spcAft>
                <a:spcPct val="0"/>
              </a:spcAft>
              <a:defRPr sz="9100" b="1">
                <a:solidFill>
                  <a:srgbClr val="008080"/>
                </a:solidFill>
                <a:latin typeface="Lucida Grande" pitchFamily="2" charset="0"/>
                <a:ea typeface="宋体" pitchFamily="2" charset="-122"/>
              </a:defRPr>
            </a:lvl6pPr>
            <a:lvl7pPr marL="2971800" indent="-228600" algn="ctr" eaLnBrk="0" fontAlgn="base" hangingPunct="0">
              <a:spcBef>
                <a:spcPct val="0"/>
              </a:spcBef>
              <a:spcAft>
                <a:spcPct val="0"/>
              </a:spcAft>
              <a:defRPr sz="9100" b="1">
                <a:solidFill>
                  <a:srgbClr val="008080"/>
                </a:solidFill>
                <a:latin typeface="Lucida Grande" pitchFamily="2" charset="0"/>
                <a:ea typeface="宋体" pitchFamily="2" charset="-122"/>
              </a:defRPr>
            </a:lvl7pPr>
            <a:lvl8pPr marL="3429000" indent="-228600" algn="ctr" eaLnBrk="0" fontAlgn="base" hangingPunct="0">
              <a:spcBef>
                <a:spcPct val="0"/>
              </a:spcBef>
              <a:spcAft>
                <a:spcPct val="0"/>
              </a:spcAft>
              <a:defRPr sz="9100" b="1">
                <a:solidFill>
                  <a:srgbClr val="008080"/>
                </a:solidFill>
                <a:latin typeface="Lucida Grande" pitchFamily="2" charset="0"/>
                <a:ea typeface="宋体" pitchFamily="2" charset="-122"/>
              </a:defRPr>
            </a:lvl8pPr>
            <a:lvl9pPr marL="3886200" indent="-228600" algn="ctr" eaLnBrk="0" fontAlgn="base" hangingPunct="0">
              <a:spcBef>
                <a:spcPct val="0"/>
              </a:spcBef>
              <a:spcAft>
                <a:spcPct val="0"/>
              </a:spcAft>
              <a:defRPr sz="9100" b="1">
                <a:solidFill>
                  <a:srgbClr val="008080"/>
                </a:solidFill>
                <a:latin typeface="Lucida Grande" pitchFamily="2" charset="0"/>
                <a:ea typeface="宋体" pitchFamily="2" charset="-122"/>
              </a:defRPr>
            </a:lvl9pPr>
          </a:lstStyle>
          <a:p>
            <a:pPr eaLnBrk="1" hangingPunct="1"/>
            <a:fld id="{DD3DC2F6-4193-4686-BBDE-EBD4F35C254F}" type="slidenum">
              <a:rPr lang="zh-CN" altLang="en-US" sz="1200" b="0">
                <a:solidFill>
                  <a:schemeClr val="tx1"/>
                </a:solidFill>
                <a:latin typeface="Arial" charset="0"/>
              </a:rPr>
              <a:pPr eaLnBrk="1" hangingPunct="1"/>
              <a:t>6</a:t>
            </a:fld>
            <a:endParaRPr lang="en-US" altLang="zh-CN" sz="1200" b="0">
              <a:solidFill>
                <a:schemeClr val="tx1"/>
              </a:solidFill>
              <a:latin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zh-CN"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eaLnBrk="0" hangingPunct="0">
              <a:defRPr sz="9100" b="1">
                <a:solidFill>
                  <a:srgbClr val="008080"/>
                </a:solidFill>
                <a:latin typeface="Lucida Grande" pitchFamily="2" charset="0"/>
                <a:ea typeface="宋体" pitchFamily="2" charset="-122"/>
              </a:defRPr>
            </a:lvl1pPr>
            <a:lvl2pPr marL="742950" indent="-285750" eaLnBrk="0" hangingPunct="0">
              <a:defRPr sz="9100" b="1">
                <a:solidFill>
                  <a:srgbClr val="008080"/>
                </a:solidFill>
                <a:latin typeface="Lucida Grande" pitchFamily="2" charset="0"/>
                <a:ea typeface="宋体" pitchFamily="2" charset="-122"/>
              </a:defRPr>
            </a:lvl2pPr>
            <a:lvl3pPr marL="1143000" indent="-228600" eaLnBrk="0" hangingPunct="0">
              <a:defRPr sz="9100" b="1">
                <a:solidFill>
                  <a:srgbClr val="008080"/>
                </a:solidFill>
                <a:latin typeface="Lucida Grande" pitchFamily="2" charset="0"/>
                <a:ea typeface="宋体" pitchFamily="2" charset="-122"/>
              </a:defRPr>
            </a:lvl3pPr>
            <a:lvl4pPr marL="1600200" indent="-228600" eaLnBrk="0" hangingPunct="0">
              <a:defRPr sz="9100" b="1">
                <a:solidFill>
                  <a:srgbClr val="008080"/>
                </a:solidFill>
                <a:latin typeface="Lucida Grande" pitchFamily="2" charset="0"/>
                <a:ea typeface="宋体" pitchFamily="2" charset="-122"/>
              </a:defRPr>
            </a:lvl4pPr>
            <a:lvl5pPr marL="2057400" indent="-228600" eaLnBrk="0" hangingPunct="0">
              <a:defRPr sz="9100" b="1">
                <a:solidFill>
                  <a:srgbClr val="008080"/>
                </a:solidFill>
                <a:latin typeface="Lucida Grande" pitchFamily="2" charset="0"/>
                <a:ea typeface="宋体" pitchFamily="2" charset="-122"/>
              </a:defRPr>
            </a:lvl5pPr>
            <a:lvl6pPr marL="2514600" indent="-228600" algn="ctr" eaLnBrk="0" fontAlgn="base" hangingPunct="0">
              <a:spcBef>
                <a:spcPct val="0"/>
              </a:spcBef>
              <a:spcAft>
                <a:spcPct val="0"/>
              </a:spcAft>
              <a:defRPr sz="9100" b="1">
                <a:solidFill>
                  <a:srgbClr val="008080"/>
                </a:solidFill>
                <a:latin typeface="Lucida Grande" pitchFamily="2" charset="0"/>
                <a:ea typeface="宋体" pitchFamily="2" charset="-122"/>
              </a:defRPr>
            </a:lvl6pPr>
            <a:lvl7pPr marL="2971800" indent="-228600" algn="ctr" eaLnBrk="0" fontAlgn="base" hangingPunct="0">
              <a:spcBef>
                <a:spcPct val="0"/>
              </a:spcBef>
              <a:spcAft>
                <a:spcPct val="0"/>
              </a:spcAft>
              <a:defRPr sz="9100" b="1">
                <a:solidFill>
                  <a:srgbClr val="008080"/>
                </a:solidFill>
                <a:latin typeface="Lucida Grande" pitchFamily="2" charset="0"/>
                <a:ea typeface="宋体" pitchFamily="2" charset="-122"/>
              </a:defRPr>
            </a:lvl7pPr>
            <a:lvl8pPr marL="3429000" indent="-228600" algn="ctr" eaLnBrk="0" fontAlgn="base" hangingPunct="0">
              <a:spcBef>
                <a:spcPct val="0"/>
              </a:spcBef>
              <a:spcAft>
                <a:spcPct val="0"/>
              </a:spcAft>
              <a:defRPr sz="9100" b="1">
                <a:solidFill>
                  <a:srgbClr val="008080"/>
                </a:solidFill>
                <a:latin typeface="Lucida Grande" pitchFamily="2" charset="0"/>
                <a:ea typeface="宋体" pitchFamily="2" charset="-122"/>
              </a:defRPr>
            </a:lvl8pPr>
            <a:lvl9pPr marL="3886200" indent="-228600" algn="ctr" eaLnBrk="0" fontAlgn="base" hangingPunct="0">
              <a:spcBef>
                <a:spcPct val="0"/>
              </a:spcBef>
              <a:spcAft>
                <a:spcPct val="0"/>
              </a:spcAft>
              <a:defRPr sz="9100" b="1">
                <a:solidFill>
                  <a:srgbClr val="008080"/>
                </a:solidFill>
                <a:latin typeface="Lucida Grande" pitchFamily="2" charset="0"/>
                <a:ea typeface="宋体" pitchFamily="2" charset="-122"/>
              </a:defRPr>
            </a:lvl9pPr>
          </a:lstStyle>
          <a:p>
            <a:pPr eaLnBrk="1" hangingPunct="1"/>
            <a:fld id="{7904C76B-E702-44DA-87AD-3718F5E26B3E}" type="slidenum">
              <a:rPr lang="zh-CN" altLang="en-US" sz="1200" b="0">
                <a:solidFill>
                  <a:schemeClr val="tx1"/>
                </a:solidFill>
                <a:latin typeface="Arial" charset="0"/>
              </a:rPr>
              <a:pPr eaLnBrk="1" hangingPunct="1"/>
              <a:t>7</a:t>
            </a:fld>
            <a:endParaRPr lang="en-US" altLang="zh-CN" sz="1200" b="0">
              <a:solidFill>
                <a:schemeClr val="tx1"/>
              </a:solidFill>
              <a:latin typeface="Arial"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smtClean="0"/>
              <a:t>Click to edit Master title style</a:t>
            </a:r>
            <a:endParaRPr lang="en-IN"/>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IN"/>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4E37266F-8C25-4EE1-AA7D-A46E322909A1}" type="slidenum">
              <a:rPr lang="zh-CN" altLang="en-US"/>
              <a:pPr>
                <a:defRPr/>
              </a:pPr>
              <a:t>‹#›</a:t>
            </a:fld>
            <a:endParaRPr lang="en-US" altLang="zh-CN"/>
          </a:p>
        </p:txBody>
      </p:sp>
    </p:spTree>
    <p:extLst>
      <p:ext uri="{BB962C8B-B14F-4D97-AF65-F5344CB8AC3E}">
        <p14:creationId xmlns:p14="http://schemas.microsoft.com/office/powerpoint/2010/main" val="2294656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D7A53D1D-1968-4E14-BD67-1076DA20E222}" type="slidenum">
              <a:rPr lang="zh-CN" altLang="en-US"/>
              <a:pPr>
                <a:defRPr/>
              </a:pPr>
              <a:t>‹#›</a:t>
            </a:fld>
            <a:endParaRPr lang="en-US" altLang="zh-CN"/>
          </a:p>
        </p:txBody>
      </p:sp>
    </p:spTree>
    <p:extLst>
      <p:ext uri="{BB962C8B-B14F-4D97-AF65-F5344CB8AC3E}">
        <p14:creationId xmlns:p14="http://schemas.microsoft.com/office/powerpoint/2010/main" val="360834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8" y="1317625"/>
            <a:ext cx="9875837" cy="280876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2193925" y="1317625"/>
            <a:ext cx="29475113" cy="280876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55FD9800-B4B2-49E5-8321-CE63E002DF74}" type="slidenum">
              <a:rPr lang="zh-CN" altLang="en-US"/>
              <a:pPr>
                <a:defRPr/>
              </a:pPr>
              <a:t>‹#›</a:t>
            </a:fld>
            <a:endParaRPr lang="en-US" altLang="zh-CN"/>
          </a:p>
        </p:txBody>
      </p:sp>
    </p:spTree>
    <p:extLst>
      <p:ext uri="{BB962C8B-B14F-4D97-AF65-F5344CB8AC3E}">
        <p14:creationId xmlns:p14="http://schemas.microsoft.com/office/powerpoint/2010/main" val="23997180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p>
            <a:r>
              <a:rPr lang="en-US" smtClean="0"/>
              <a:t>Click to edit Master title style</a:t>
            </a:r>
            <a:endParaRPr lang="en-IN"/>
          </a:p>
        </p:txBody>
      </p:sp>
      <p:sp>
        <p:nvSpPr>
          <p:cNvPr id="3" name="Text Placeholder 2"/>
          <p:cNvSpPr>
            <a:spLocks noGrp="1"/>
          </p:cNvSpPr>
          <p:nvPr>
            <p:ph type="body" sz="half" idx="1"/>
          </p:nvPr>
        </p:nvSpPr>
        <p:spPr>
          <a:xfrm>
            <a:off x="2193925" y="7680325"/>
            <a:ext cx="19675475" cy="217249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hart Placeholder 3"/>
          <p:cNvSpPr>
            <a:spLocks noGrp="1"/>
          </p:cNvSpPr>
          <p:nvPr>
            <p:ph type="chart" sz="half" idx="2"/>
          </p:nvPr>
        </p:nvSpPr>
        <p:spPr>
          <a:xfrm>
            <a:off x="22021800" y="7680325"/>
            <a:ext cx="19675475" cy="21724938"/>
          </a:xfrm>
        </p:spPr>
        <p:txBody>
          <a:bodyPr/>
          <a:lstStyle/>
          <a:p>
            <a:pPr lvl="0"/>
            <a:endParaRPr lang="en-IN"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EF00666D-4DD7-4BC2-B369-B340F3C308E8}" type="slidenum">
              <a:rPr lang="zh-CN" altLang="en-US"/>
              <a:pPr>
                <a:defRPr/>
              </a:pPr>
              <a:t>‹#›</a:t>
            </a:fld>
            <a:endParaRPr lang="en-US" altLang="zh-CN"/>
          </a:p>
        </p:txBody>
      </p:sp>
    </p:spTree>
    <p:extLst>
      <p:ext uri="{BB962C8B-B14F-4D97-AF65-F5344CB8AC3E}">
        <p14:creationId xmlns:p14="http://schemas.microsoft.com/office/powerpoint/2010/main" val="3082666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8113B045-7A3E-4D7A-A4FC-581DDF71B9BB}" type="slidenum">
              <a:rPr lang="zh-CN" altLang="en-US"/>
              <a:pPr>
                <a:defRPr/>
              </a:pPr>
              <a:t>‹#›</a:t>
            </a:fld>
            <a:endParaRPr lang="en-US" altLang="zh-CN"/>
          </a:p>
        </p:txBody>
      </p:sp>
    </p:spTree>
    <p:extLst>
      <p:ext uri="{BB962C8B-B14F-4D97-AF65-F5344CB8AC3E}">
        <p14:creationId xmlns:p14="http://schemas.microsoft.com/office/powerpoint/2010/main" val="2989836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0D77197A-04A1-477F-8B63-3852B06599FC}" type="slidenum">
              <a:rPr lang="zh-CN" altLang="en-US"/>
              <a:pPr>
                <a:defRPr/>
              </a:pPr>
              <a:t>‹#›</a:t>
            </a:fld>
            <a:endParaRPr lang="en-US" altLang="zh-CN"/>
          </a:p>
        </p:txBody>
      </p:sp>
    </p:spTree>
    <p:extLst>
      <p:ext uri="{BB962C8B-B14F-4D97-AF65-F5344CB8AC3E}">
        <p14:creationId xmlns:p14="http://schemas.microsoft.com/office/powerpoint/2010/main" val="403801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2193925" y="7680325"/>
            <a:ext cx="19675475" cy="21724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22021800" y="7680325"/>
            <a:ext cx="19675475" cy="21724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52B77921-DF92-4EA1-A7DB-40736869F55A}" type="slidenum">
              <a:rPr lang="zh-CN" altLang="en-US"/>
              <a:pPr>
                <a:defRPr/>
              </a:pPr>
              <a:t>‹#›</a:t>
            </a:fld>
            <a:endParaRPr lang="en-US" altLang="zh-CN"/>
          </a:p>
        </p:txBody>
      </p:sp>
    </p:spTree>
    <p:extLst>
      <p:ext uri="{BB962C8B-B14F-4D97-AF65-F5344CB8AC3E}">
        <p14:creationId xmlns:p14="http://schemas.microsoft.com/office/powerpoint/2010/main" val="1919920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42E76375-17F9-4BAB-889F-DDE798BCDA21}" type="slidenum">
              <a:rPr lang="zh-CN" altLang="en-US"/>
              <a:pPr>
                <a:defRPr/>
              </a:pPr>
              <a:t>‹#›</a:t>
            </a:fld>
            <a:endParaRPr lang="en-US" altLang="zh-CN"/>
          </a:p>
        </p:txBody>
      </p:sp>
    </p:spTree>
    <p:extLst>
      <p:ext uri="{BB962C8B-B14F-4D97-AF65-F5344CB8AC3E}">
        <p14:creationId xmlns:p14="http://schemas.microsoft.com/office/powerpoint/2010/main" val="3300375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7CBF39E5-093F-456C-A79A-3C126BFC4466}" type="slidenum">
              <a:rPr lang="zh-CN" altLang="en-US"/>
              <a:pPr>
                <a:defRPr/>
              </a:pPr>
              <a:t>‹#›</a:t>
            </a:fld>
            <a:endParaRPr lang="en-US" altLang="zh-CN"/>
          </a:p>
        </p:txBody>
      </p:sp>
    </p:spTree>
    <p:extLst>
      <p:ext uri="{BB962C8B-B14F-4D97-AF65-F5344CB8AC3E}">
        <p14:creationId xmlns:p14="http://schemas.microsoft.com/office/powerpoint/2010/main" val="2882570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A88FD87B-060E-4465-BE14-ABCBEBB4EAF6}" type="slidenum">
              <a:rPr lang="zh-CN" altLang="en-US"/>
              <a:pPr>
                <a:defRPr/>
              </a:pPr>
              <a:t>‹#›</a:t>
            </a:fld>
            <a:endParaRPr lang="en-US" altLang="zh-CN"/>
          </a:p>
        </p:txBody>
      </p:sp>
    </p:spTree>
    <p:extLst>
      <p:ext uri="{BB962C8B-B14F-4D97-AF65-F5344CB8AC3E}">
        <p14:creationId xmlns:p14="http://schemas.microsoft.com/office/powerpoint/2010/main" val="2972827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90FCD989-8A64-45F8-A3FE-C65807D6190E}" type="slidenum">
              <a:rPr lang="zh-CN" altLang="en-US"/>
              <a:pPr>
                <a:defRPr/>
              </a:pPr>
              <a:t>‹#›</a:t>
            </a:fld>
            <a:endParaRPr lang="en-US" altLang="zh-CN"/>
          </a:p>
        </p:txBody>
      </p:sp>
    </p:spTree>
    <p:extLst>
      <p:ext uri="{BB962C8B-B14F-4D97-AF65-F5344CB8AC3E}">
        <p14:creationId xmlns:p14="http://schemas.microsoft.com/office/powerpoint/2010/main" val="4213062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smtClean="0"/>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8C5F9DC7-362E-4466-A2E5-6EE0891C1216}" type="slidenum">
              <a:rPr lang="zh-CN" altLang="en-US"/>
              <a:pPr>
                <a:defRPr/>
              </a:pPr>
              <a:t>‹#›</a:t>
            </a:fld>
            <a:endParaRPr lang="en-US" altLang="zh-CN"/>
          </a:p>
        </p:txBody>
      </p:sp>
    </p:spTree>
    <p:extLst>
      <p:ext uri="{BB962C8B-B14F-4D97-AF65-F5344CB8AC3E}">
        <p14:creationId xmlns:p14="http://schemas.microsoft.com/office/powerpoint/2010/main" val="4162947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3925" y="1317625"/>
            <a:ext cx="39503350"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0131" tIns="235066" rIns="470131" bIns="235066"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2193925" y="7680325"/>
            <a:ext cx="39503350" cy="21724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0131" tIns="235066" rIns="470131" bIns="235066"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7412" name="Rectangle 4"/>
          <p:cNvSpPr>
            <a:spLocks noGrp="1" noChangeArrowheads="1"/>
          </p:cNvSpPr>
          <p:nvPr>
            <p:ph type="dt" sz="half" idx="2"/>
          </p:nvPr>
        </p:nvSpPr>
        <p:spPr bwMode="auto">
          <a:xfrm>
            <a:off x="2193925" y="29976763"/>
            <a:ext cx="1024255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0131" tIns="235066" rIns="470131" bIns="235066" numCol="1" anchor="t" anchorCtr="0" compatLnSpc="1">
            <a:prstTxWarp prst="textNoShape">
              <a:avLst/>
            </a:prstTxWarp>
          </a:bodyPr>
          <a:lstStyle>
            <a:lvl1pPr algn="l" defTabSz="4702175">
              <a:defRPr sz="7200" b="0" smtClean="0">
                <a:solidFill>
                  <a:schemeClr val="tx1"/>
                </a:solidFill>
                <a:latin typeface="+mn-lt"/>
              </a:defRPr>
            </a:lvl1pPr>
          </a:lstStyle>
          <a:p>
            <a:pPr>
              <a:defRPr/>
            </a:pPr>
            <a:endParaRPr lang="en-US" altLang="zh-CN"/>
          </a:p>
        </p:txBody>
      </p:sp>
      <p:sp>
        <p:nvSpPr>
          <p:cNvPr id="17413" name="Rectangle 5"/>
          <p:cNvSpPr>
            <a:spLocks noGrp="1" noChangeArrowheads="1"/>
          </p:cNvSpPr>
          <p:nvPr>
            <p:ph type="ftr" sz="quarter" idx="3"/>
          </p:nvPr>
        </p:nvSpPr>
        <p:spPr bwMode="auto">
          <a:xfrm>
            <a:off x="14995525" y="29976763"/>
            <a:ext cx="1390015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0131" tIns="235066" rIns="470131" bIns="235066" numCol="1" anchor="t" anchorCtr="0" compatLnSpc="1">
            <a:prstTxWarp prst="textNoShape">
              <a:avLst/>
            </a:prstTxWarp>
          </a:bodyPr>
          <a:lstStyle>
            <a:lvl1pPr defTabSz="4702175">
              <a:defRPr sz="7200" b="0" smtClean="0">
                <a:solidFill>
                  <a:schemeClr val="tx1"/>
                </a:solidFill>
                <a:latin typeface="+mn-lt"/>
              </a:defRPr>
            </a:lvl1pPr>
          </a:lstStyle>
          <a:p>
            <a:pPr>
              <a:defRPr/>
            </a:pPr>
            <a:endParaRPr lang="en-US" altLang="zh-CN"/>
          </a:p>
        </p:txBody>
      </p:sp>
      <p:sp>
        <p:nvSpPr>
          <p:cNvPr id="17414" name="Rectangle 6"/>
          <p:cNvSpPr>
            <a:spLocks noGrp="1" noChangeArrowheads="1"/>
          </p:cNvSpPr>
          <p:nvPr>
            <p:ph type="sldNum" sz="quarter" idx="4"/>
          </p:nvPr>
        </p:nvSpPr>
        <p:spPr bwMode="auto">
          <a:xfrm>
            <a:off x="31454725" y="29976763"/>
            <a:ext cx="1024255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0131" tIns="235066" rIns="470131" bIns="235066" numCol="1" anchor="t" anchorCtr="0" compatLnSpc="1">
            <a:prstTxWarp prst="textNoShape">
              <a:avLst/>
            </a:prstTxWarp>
          </a:bodyPr>
          <a:lstStyle>
            <a:lvl1pPr algn="r" defTabSz="4702175">
              <a:defRPr sz="7200" b="0" smtClean="0">
                <a:solidFill>
                  <a:schemeClr val="tx1"/>
                </a:solidFill>
                <a:latin typeface="+mn-lt"/>
              </a:defRPr>
            </a:lvl1pPr>
          </a:lstStyle>
          <a:p>
            <a:pPr>
              <a:defRPr/>
            </a:pPr>
            <a:fld id="{900B1277-FDF3-4361-AB4F-E8F1A8C6D911}"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ftr="0" dt="0"/>
  <p:txStyles>
    <p:titleStyle>
      <a:lvl1pPr algn="ctr" defTabSz="4702175" rtl="0" eaLnBrk="0" fontAlgn="base" hangingPunct="0">
        <a:spcBef>
          <a:spcPct val="0"/>
        </a:spcBef>
        <a:spcAft>
          <a:spcPct val="0"/>
        </a:spcAft>
        <a:defRPr sz="22600">
          <a:solidFill>
            <a:schemeClr val="tx2"/>
          </a:solidFill>
          <a:latin typeface="+mj-lt"/>
          <a:ea typeface="+mj-ea"/>
          <a:cs typeface="+mj-cs"/>
        </a:defRPr>
      </a:lvl1pPr>
      <a:lvl2pPr algn="ctr" defTabSz="4702175" rtl="0" eaLnBrk="0" fontAlgn="base" hangingPunct="0">
        <a:spcBef>
          <a:spcPct val="0"/>
        </a:spcBef>
        <a:spcAft>
          <a:spcPct val="0"/>
        </a:spcAft>
        <a:defRPr sz="22600">
          <a:solidFill>
            <a:schemeClr val="tx2"/>
          </a:solidFill>
          <a:latin typeface="Arial" charset="0"/>
          <a:ea typeface="宋体" pitchFamily="2" charset="-122"/>
        </a:defRPr>
      </a:lvl2pPr>
      <a:lvl3pPr algn="ctr" defTabSz="4702175" rtl="0" eaLnBrk="0" fontAlgn="base" hangingPunct="0">
        <a:spcBef>
          <a:spcPct val="0"/>
        </a:spcBef>
        <a:spcAft>
          <a:spcPct val="0"/>
        </a:spcAft>
        <a:defRPr sz="22600">
          <a:solidFill>
            <a:schemeClr val="tx2"/>
          </a:solidFill>
          <a:latin typeface="Arial" charset="0"/>
          <a:ea typeface="宋体" pitchFamily="2" charset="-122"/>
        </a:defRPr>
      </a:lvl3pPr>
      <a:lvl4pPr algn="ctr" defTabSz="4702175" rtl="0" eaLnBrk="0" fontAlgn="base" hangingPunct="0">
        <a:spcBef>
          <a:spcPct val="0"/>
        </a:spcBef>
        <a:spcAft>
          <a:spcPct val="0"/>
        </a:spcAft>
        <a:defRPr sz="22600">
          <a:solidFill>
            <a:schemeClr val="tx2"/>
          </a:solidFill>
          <a:latin typeface="Arial" charset="0"/>
          <a:ea typeface="宋体" pitchFamily="2" charset="-122"/>
        </a:defRPr>
      </a:lvl4pPr>
      <a:lvl5pPr algn="ctr" defTabSz="4702175" rtl="0" eaLnBrk="0" fontAlgn="base" hangingPunct="0">
        <a:spcBef>
          <a:spcPct val="0"/>
        </a:spcBef>
        <a:spcAft>
          <a:spcPct val="0"/>
        </a:spcAft>
        <a:defRPr sz="22600">
          <a:solidFill>
            <a:schemeClr val="tx2"/>
          </a:solidFill>
          <a:latin typeface="Arial" charset="0"/>
          <a:ea typeface="宋体" pitchFamily="2" charset="-122"/>
        </a:defRPr>
      </a:lvl5pPr>
      <a:lvl6pPr marL="457200" algn="ctr" defTabSz="4702175" rtl="0" fontAlgn="base">
        <a:spcBef>
          <a:spcPct val="0"/>
        </a:spcBef>
        <a:spcAft>
          <a:spcPct val="0"/>
        </a:spcAft>
        <a:defRPr sz="22600">
          <a:solidFill>
            <a:schemeClr val="tx2"/>
          </a:solidFill>
          <a:latin typeface="Arial" charset="0"/>
          <a:ea typeface="宋体" pitchFamily="2" charset="-122"/>
        </a:defRPr>
      </a:lvl6pPr>
      <a:lvl7pPr marL="914400" algn="ctr" defTabSz="4702175" rtl="0" fontAlgn="base">
        <a:spcBef>
          <a:spcPct val="0"/>
        </a:spcBef>
        <a:spcAft>
          <a:spcPct val="0"/>
        </a:spcAft>
        <a:defRPr sz="22600">
          <a:solidFill>
            <a:schemeClr val="tx2"/>
          </a:solidFill>
          <a:latin typeface="Arial" charset="0"/>
          <a:ea typeface="宋体" pitchFamily="2" charset="-122"/>
        </a:defRPr>
      </a:lvl7pPr>
      <a:lvl8pPr marL="1371600" algn="ctr" defTabSz="4702175" rtl="0" fontAlgn="base">
        <a:spcBef>
          <a:spcPct val="0"/>
        </a:spcBef>
        <a:spcAft>
          <a:spcPct val="0"/>
        </a:spcAft>
        <a:defRPr sz="22600">
          <a:solidFill>
            <a:schemeClr val="tx2"/>
          </a:solidFill>
          <a:latin typeface="Arial" charset="0"/>
          <a:ea typeface="宋体" pitchFamily="2" charset="-122"/>
        </a:defRPr>
      </a:lvl8pPr>
      <a:lvl9pPr marL="1828800" algn="ctr" defTabSz="4702175" rtl="0" fontAlgn="base">
        <a:spcBef>
          <a:spcPct val="0"/>
        </a:spcBef>
        <a:spcAft>
          <a:spcPct val="0"/>
        </a:spcAft>
        <a:defRPr sz="22600">
          <a:solidFill>
            <a:schemeClr val="tx2"/>
          </a:solidFill>
          <a:latin typeface="Arial" charset="0"/>
          <a:ea typeface="宋体" pitchFamily="2" charset="-122"/>
        </a:defRPr>
      </a:lvl9pPr>
    </p:titleStyle>
    <p:bodyStyle>
      <a:lvl1pPr marL="1760538" indent="-1760538" algn="l" defTabSz="4702175" rtl="0" eaLnBrk="0" fontAlgn="base" hangingPunct="0">
        <a:spcBef>
          <a:spcPct val="20000"/>
        </a:spcBef>
        <a:spcAft>
          <a:spcPct val="0"/>
        </a:spcAft>
        <a:buChar char="•"/>
        <a:defRPr sz="16300">
          <a:solidFill>
            <a:schemeClr val="tx1"/>
          </a:solidFill>
          <a:latin typeface="+mn-lt"/>
          <a:ea typeface="+mn-ea"/>
          <a:cs typeface="+mn-cs"/>
        </a:defRPr>
      </a:lvl1pPr>
      <a:lvl2pPr marL="3825875" indent="-1479550" algn="l" defTabSz="4702175" rtl="0" eaLnBrk="0" fontAlgn="base" hangingPunct="0">
        <a:spcBef>
          <a:spcPct val="20000"/>
        </a:spcBef>
        <a:spcAft>
          <a:spcPct val="0"/>
        </a:spcAft>
        <a:buChar char="–"/>
        <a:defRPr sz="14400">
          <a:solidFill>
            <a:schemeClr val="tx1"/>
          </a:solidFill>
          <a:latin typeface="+mn-lt"/>
          <a:ea typeface="+mn-ea"/>
        </a:defRPr>
      </a:lvl2pPr>
      <a:lvl3pPr marL="5875338" indent="-1173163" algn="l" defTabSz="4702175" rtl="0" eaLnBrk="0" fontAlgn="base" hangingPunct="0">
        <a:spcBef>
          <a:spcPct val="20000"/>
        </a:spcBef>
        <a:spcAft>
          <a:spcPct val="0"/>
        </a:spcAft>
        <a:buChar char="•"/>
        <a:defRPr sz="12500">
          <a:solidFill>
            <a:schemeClr val="tx1"/>
          </a:solidFill>
          <a:latin typeface="+mn-lt"/>
          <a:ea typeface="+mn-ea"/>
        </a:defRPr>
      </a:lvl3pPr>
      <a:lvl4pPr marL="8229600" indent="-1173163" algn="l" defTabSz="4702175" rtl="0" eaLnBrk="0" fontAlgn="base" hangingPunct="0">
        <a:spcBef>
          <a:spcPct val="20000"/>
        </a:spcBef>
        <a:spcAft>
          <a:spcPct val="0"/>
        </a:spcAft>
        <a:buChar char="–"/>
        <a:defRPr sz="10100">
          <a:solidFill>
            <a:schemeClr val="tx1"/>
          </a:solidFill>
          <a:latin typeface="+mn-lt"/>
          <a:ea typeface="+mn-ea"/>
        </a:defRPr>
      </a:lvl4pPr>
      <a:lvl5pPr marL="10583863" indent="-1181100" algn="l" defTabSz="4702175" rtl="0" eaLnBrk="0" fontAlgn="base" hangingPunct="0">
        <a:spcBef>
          <a:spcPct val="20000"/>
        </a:spcBef>
        <a:spcAft>
          <a:spcPct val="0"/>
        </a:spcAft>
        <a:buChar char="»"/>
        <a:defRPr sz="10100">
          <a:solidFill>
            <a:schemeClr val="tx1"/>
          </a:solidFill>
          <a:latin typeface="+mn-lt"/>
          <a:ea typeface="+mn-ea"/>
        </a:defRPr>
      </a:lvl5pPr>
      <a:lvl6pPr marL="11041063" indent="-1181100" algn="l" defTabSz="4702175" rtl="0" fontAlgn="base">
        <a:spcBef>
          <a:spcPct val="20000"/>
        </a:spcBef>
        <a:spcAft>
          <a:spcPct val="0"/>
        </a:spcAft>
        <a:buChar char="»"/>
        <a:defRPr sz="10100">
          <a:solidFill>
            <a:schemeClr val="tx1"/>
          </a:solidFill>
          <a:latin typeface="+mn-lt"/>
          <a:ea typeface="+mn-ea"/>
        </a:defRPr>
      </a:lvl6pPr>
      <a:lvl7pPr marL="11498263" indent="-1181100" algn="l" defTabSz="4702175" rtl="0" fontAlgn="base">
        <a:spcBef>
          <a:spcPct val="20000"/>
        </a:spcBef>
        <a:spcAft>
          <a:spcPct val="0"/>
        </a:spcAft>
        <a:buChar char="»"/>
        <a:defRPr sz="10100">
          <a:solidFill>
            <a:schemeClr val="tx1"/>
          </a:solidFill>
          <a:latin typeface="+mn-lt"/>
          <a:ea typeface="+mn-ea"/>
        </a:defRPr>
      </a:lvl7pPr>
      <a:lvl8pPr marL="11955463" indent="-1181100" algn="l" defTabSz="4702175" rtl="0" fontAlgn="base">
        <a:spcBef>
          <a:spcPct val="20000"/>
        </a:spcBef>
        <a:spcAft>
          <a:spcPct val="0"/>
        </a:spcAft>
        <a:buChar char="»"/>
        <a:defRPr sz="10100">
          <a:solidFill>
            <a:schemeClr val="tx1"/>
          </a:solidFill>
          <a:latin typeface="+mn-lt"/>
          <a:ea typeface="+mn-ea"/>
        </a:defRPr>
      </a:lvl8pPr>
      <a:lvl9pPr marL="12412663" indent="-1181100" algn="l" defTabSz="4702175" rtl="0" fontAlgn="base">
        <a:spcBef>
          <a:spcPct val="20000"/>
        </a:spcBef>
        <a:spcAft>
          <a:spcPct val="0"/>
        </a:spcAft>
        <a:buChar char="»"/>
        <a:defRPr sz="101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2.emf"/><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omicsonline.org/" TargetMode="External"/><Relationship Id="rId7"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hyperlink" Target="mailto:contact.omics@omicsonline.org" TargetMode="External"/><Relationship Id="rId5" Type="http://schemas.openxmlformats.org/officeDocument/2006/relationships/hyperlink" Target="http://www.omicsonline.org/international-scientific-conferences/" TargetMode="External"/><Relationship Id="rId4" Type="http://schemas.openxmlformats.org/officeDocument/2006/relationships/hyperlink" Target="http://www.omicsonline.org/open-access.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87C5CB"/>
            </a:gs>
            <a:gs pos="100000">
              <a:schemeClr val="bg1"/>
            </a:gs>
          </a:gsLst>
          <a:lin ang="5400000" scaled="1"/>
        </a:gradFill>
        <a:effectLst/>
      </p:bgPr>
    </p:bg>
    <p:spTree>
      <p:nvGrpSpPr>
        <p:cNvPr id="1" name=""/>
        <p:cNvGrpSpPr/>
        <p:nvPr/>
      </p:nvGrpSpPr>
      <p:grpSpPr>
        <a:xfrm>
          <a:off x="0" y="0"/>
          <a:ext cx="0" cy="0"/>
          <a:chOff x="0" y="0"/>
          <a:chExt cx="0" cy="0"/>
        </a:xfrm>
      </p:grpSpPr>
      <p:sp>
        <p:nvSpPr>
          <p:cNvPr id="42" name="Slide Number Placeholder 6"/>
          <p:cNvSpPr>
            <a:spLocks noGrp="1"/>
          </p:cNvSpPr>
          <p:nvPr>
            <p:ph type="sldNum" sz="quarter" idx="12"/>
          </p:nvPr>
        </p:nvSpPr>
        <p:spPr/>
        <p:txBody>
          <a:bodyPr/>
          <a:lstStyle/>
          <a:p>
            <a:pPr>
              <a:defRPr/>
            </a:pPr>
            <a:fld id="{DC3FDA1D-183D-4A4E-B915-F32FC40E55D3}" type="slidenum">
              <a:rPr lang="zh-CN" altLang="en-US"/>
              <a:pPr>
                <a:defRPr/>
              </a:pPr>
              <a:t>1</a:t>
            </a:fld>
            <a:endParaRPr lang="en-US" altLang="zh-CN"/>
          </a:p>
        </p:txBody>
      </p:sp>
      <p:grpSp>
        <p:nvGrpSpPr>
          <p:cNvPr id="4099" name="Group 226"/>
          <p:cNvGrpSpPr>
            <a:grpSpLocks/>
          </p:cNvGrpSpPr>
          <p:nvPr/>
        </p:nvGrpSpPr>
        <p:grpSpPr bwMode="auto">
          <a:xfrm>
            <a:off x="9372600" y="13716000"/>
            <a:ext cx="25450800" cy="17648238"/>
            <a:chOff x="230" y="846"/>
            <a:chExt cx="3792" cy="3241"/>
          </a:xfrm>
        </p:grpSpPr>
        <p:sp>
          <p:nvSpPr>
            <p:cNvPr id="4105" name="Freeform 227"/>
            <p:cNvSpPr>
              <a:spLocks/>
            </p:cNvSpPr>
            <p:nvPr/>
          </p:nvSpPr>
          <p:spPr bwMode="auto">
            <a:xfrm>
              <a:off x="3183" y="3115"/>
              <a:ext cx="327" cy="418"/>
            </a:xfrm>
            <a:custGeom>
              <a:avLst/>
              <a:gdLst>
                <a:gd name="T0" fmla="*/ 0 w 369"/>
                <a:gd name="T1" fmla="*/ 321 h 465"/>
                <a:gd name="T2" fmla="*/ 11 w 369"/>
                <a:gd name="T3" fmla="*/ 247 h 465"/>
                <a:gd name="T4" fmla="*/ 23 w 369"/>
                <a:gd name="T5" fmla="*/ 230 h 465"/>
                <a:gd name="T6" fmla="*/ 29 w 369"/>
                <a:gd name="T7" fmla="*/ 210 h 465"/>
                <a:gd name="T8" fmla="*/ 43 w 369"/>
                <a:gd name="T9" fmla="*/ 180 h 465"/>
                <a:gd name="T10" fmla="*/ 34 w 369"/>
                <a:gd name="T11" fmla="*/ 167 h 465"/>
                <a:gd name="T12" fmla="*/ 36 w 369"/>
                <a:gd name="T13" fmla="*/ 143 h 465"/>
                <a:gd name="T14" fmla="*/ 69 w 369"/>
                <a:gd name="T15" fmla="*/ 104 h 465"/>
                <a:gd name="T16" fmla="*/ 67 w 369"/>
                <a:gd name="T17" fmla="*/ 78 h 465"/>
                <a:gd name="T18" fmla="*/ 89 w 369"/>
                <a:gd name="T19" fmla="*/ 41 h 465"/>
                <a:gd name="T20" fmla="*/ 110 w 369"/>
                <a:gd name="T21" fmla="*/ 48 h 465"/>
                <a:gd name="T22" fmla="*/ 152 w 369"/>
                <a:gd name="T23" fmla="*/ 15 h 465"/>
                <a:gd name="T24" fmla="*/ 160 w 369"/>
                <a:gd name="T25" fmla="*/ 0 h 465"/>
                <a:gd name="T26" fmla="*/ 186 w 369"/>
                <a:gd name="T27" fmla="*/ 3 h 465"/>
                <a:gd name="T28" fmla="*/ 199 w 369"/>
                <a:gd name="T29" fmla="*/ 39 h 465"/>
                <a:gd name="T30" fmla="*/ 211 w 369"/>
                <a:gd name="T31" fmla="*/ 63 h 465"/>
                <a:gd name="T32" fmla="*/ 239 w 369"/>
                <a:gd name="T33" fmla="*/ 63 h 465"/>
                <a:gd name="T34" fmla="*/ 256 w 369"/>
                <a:gd name="T35" fmla="*/ 41 h 465"/>
                <a:gd name="T36" fmla="*/ 281 w 369"/>
                <a:gd name="T37" fmla="*/ 67 h 465"/>
                <a:gd name="T38" fmla="*/ 326 w 369"/>
                <a:gd name="T39" fmla="*/ 50 h 465"/>
                <a:gd name="T40" fmla="*/ 299 w 369"/>
                <a:gd name="T41" fmla="*/ 119 h 465"/>
                <a:gd name="T42" fmla="*/ 281 w 369"/>
                <a:gd name="T43" fmla="*/ 111 h 465"/>
                <a:gd name="T44" fmla="*/ 269 w 369"/>
                <a:gd name="T45" fmla="*/ 117 h 465"/>
                <a:gd name="T46" fmla="*/ 269 w 369"/>
                <a:gd name="T47" fmla="*/ 122 h 465"/>
                <a:gd name="T48" fmla="*/ 282 w 369"/>
                <a:gd name="T49" fmla="*/ 140 h 465"/>
                <a:gd name="T50" fmla="*/ 279 w 369"/>
                <a:gd name="T51" fmla="*/ 202 h 465"/>
                <a:gd name="T52" fmla="*/ 282 w 369"/>
                <a:gd name="T53" fmla="*/ 222 h 465"/>
                <a:gd name="T54" fmla="*/ 279 w 369"/>
                <a:gd name="T55" fmla="*/ 227 h 465"/>
                <a:gd name="T56" fmla="*/ 261 w 369"/>
                <a:gd name="T57" fmla="*/ 224 h 465"/>
                <a:gd name="T58" fmla="*/ 250 w 369"/>
                <a:gd name="T59" fmla="*/ 236 h 465"/>
                <a:gd name="T60" fmla="*/ 259 w 369"/>
                <a:gd name="T61" fmla="*/ 252 h 465"/>
                <a:gd name="T62" fmla="*/ 237 w 369"/>
                <a:gd name="T63" fmla="*/ 273 h 465"/>
                <a:gd name="T64" fmla="*/ 239 w 369"/>
                <a:gd name="T65" fmla="*/ 281 h 465"/>
                <a:gd name="T66" fmla="*/ 218 w 369"/>
                <a:gd name="T67" fmla="*/ 293 h 465"/>
                <a:gd name="T68" fmla="*/ 222 w 369"/>
                <a:gd name="T69" fmla="*/ 308 h 465"/>
                <a:gd name="T70" fmla="*/ 214 w 369"/>
                <a:gd name="T71" fmla="*/ 317 h 465"/>
                <a:gd name="T72" fmla="*/ 186 w 369"/>
                <a:gd name="T73" fmla="*/ 317 h 465"/>
                <a:gd name="T74" fmla="*/ 170 w 369"/>
                <a:gd name="T75" fmla="*/ 331 h 465"/>
                <a:gd name="T76" fmla="*/ 167 w 369"/>
                <a:gd name="T77" fmla="*/ 337 h 465"/>
                <a:gd name="T78" fmla="*/ 182 w 369"/>
                <a:gd name="T79" fmla="*/ 347 h 465"/>
                <a:gd name="T80" fmla="*/ 167 w 369"/>
                <a:gd name="T81" fmla="*/ 371 h 465"/>
                <a:gd name="T82" fmla="*/ 146 w 369"/>
                <a:gd name="T83" fmla="*/ 397 h 465"/>
                <a:gd name="T84" fmla="*/ 139 w 369"/>
                <a:gd name="T85" fmla="*/ 395 h 465"/>
                <a:gd name="T86" fmla="*/ 118 w 369"/>
                <a:gd name="T87" fmla="*/ 417 h 465"/>
                <a:gd name="T88" fmla="*/ 95 w 369"/>
                <a:gd name="T89" fmla="*/ 365 h 465"/>
                <a:gd name="T90" fmla="*/ 74 w 369"/>
                <a:gd name="T91" fmla="*/ 337 h 465"/>
                <a:gd name="T92" fmla="*/ 59 w 369"/>
                <a:gd name="T93" fmla="*/ 339 h 465"/>
                <a:gd name="T94" fmla="*/ 51 w 369"/>
                <a:gd name="T95" fmla="*/ 331 h 465"/>
                <a:gd name="T96" fmla="*/ 0 w 369"/>
                <a:gd name="T97" fmla="*/ 321 h 465"/>
                <a:gd name="T98" fmla="*/ 0 w 369"/>
                <a:gd name="T99" fmla="*/ 321 h 46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69"/>
                <a:gd name="T151" fmla="*/ 0 h 465"/>
                <a:gd name="T152" fmla="*/ 369 w 369"/>
                <a:gd name="T153" fmla="*/ 465 h 46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69" h="465">
                  <a:moveTo>
                    <a:pt x="0" y="357"/>
                  </a:moveTo>
                  <a:lnTo>
                    <a:pt x="12" y="275"/>
                  </a:lnTo>
                  <a:lnTo>
                    <a:pt x="26" y="256"/>
                  </a:lnTo>
                  <a:lnTo>
                    <a:pt x="33" y="234"/>
                  </a:lnTo>
                  <a:lnTo>
                    <a:pt x="48" y="200"/>
                  </a:lnTo>
                  <a:lnTo>
                    <a:pt x="38" y="186"/>
                  </a:lnTo>
                  <a:lnTo>
                    <a:pt x="41" y="159"/>
                  </a:lnTo>
                  <a:lnTo>
                    <a:pt x="78" y="116"/>
                  </a:lnTo>
                  <a:lnTo>
                    <a:pt x="76" y="87"/>
                  </a:lnTo>
                  <a:lnTo>
                    <a:pt x="100" y="46"/>
                  </a:lnTo>
                  <a:lnTo>
                    <a:pt x="124" y="53"/>
                  </a:lnTo>
                  <a:lnTo>
                    <a:pt x="172" y="17"/>
                  </a:lnTo>
                  <a:lnTo>
                    <a:pt x="181" y="0"/>
                  </a:lnTo>
                  <a:lnTo>
                    <a:pt x="210" y="3"/>
                  </a:lnTo>
                  <a:lnTo>
                    <a:pt x="225" y="43"/>
                  </a:lnTo>
                  <a:lnTo>
                    <a:pt x="238" y="70"/>
                  </a:lnTo>
                  <a:lnTo>
                    <a:pt x="270" y="70"/>
                  </a:lnTo>
                  <a:lnTo>
                    <a:pt x="289" y="46"/>
                  </a:lnTo>
                  <a:lnTo>
                    <a:pt x="317" y="75"/>
                  </a:lnTo>
                  <a:lnTo>
                    <a:pt x="368" y="56"/>
                  </a:lnTo>
                  <a:lnTo>
                    <a:pt x="337" y="132"/>
                  </a:lnTo>
                  <a:lnTo>
                    <a:pt x="317" y="123"/>
                  </a:lnTo>
                  <a:lnTo>
                    <a:pt x="304" y="130"/>
                  </a:lnTo>
                  <a:lnTo>
                    <a:pt x="304" y="136"/>
                  </a:lnTo>
                  <a:lnTo>
                    <a:pt x="318" y="156"/>
                  </a:lnTo>
                  <a:lnTo>
                    <a:pt x="315" y="225"/>
                  </a:lnTo>
                  <a:lnTo>
                    <a:pt x="318" y="247"/>
                  </a:lnTo>
                  <a:lnTo>
                    <a:pt x="315" y="253"/>
                  </a:lnTo>
                  <a:lnTo>
                    <a:pt x="294" y="249"/>
                  </a:lnTo>
                  <a:lnTo>
                    <a:pt x="282" y="263"/>
                  </a:lnTo>
                  <a:lnTo>
                    <a:pt x="292" y="280"/>
                  </a:lnTo>
                  <a:lnTo>
                    <a:pt x="267" y="304"/>
                  </a:lnTo>
                  <a:lnTo>
                    <a:pt x="270" y="313"/>
                  </a:lnTo>
                  <a:lnTo>
                    <a:pt x="246" y="326"/>
                  </a:lnTo>
                  <a:lnTo>
                    <a:pt x="251" y="343"/>
                  </a:lnTo>
                  <a:lnTo>
                    <a:pt x="242" y="353"/>
                  </a:lnTo>
                  <a:lnTo>
                    <a:pt x="210" y="353"/>
                  </a:lnTo>
                  <a:lnTo>
                    <a:pt x="192" y="368"/>
                  </a:lnTo>
                  <a:lnTo>
                    <a:pt x="189" y="375"/>
                  </a:lnTo>
                  <a:lnTo>
                    <a:pt x="205" y="386"/>
                  </a:lnTo>
                  <a:lnTo>
                    <a:pt x="188" y="413"/>
                  </a:lnTo>
                  <a:lnTo>
                    <a:pt x="165" y="442"/>
                  </a:lnTo>
                  <a:lnTo>
                    <a:pt x="157" y="439"/>
                  </a:lnTo>
                  <a:lnTo>
                    <a:pt x="133" y="464"/>
                  </a:lnTo>
                  <a:lnTo>
                    <a:pt x="107" y="406"/>
                  </a:lnTo>
                  <a:lnTo>
                    <a:pt x="83" y="375"/>
                  </a:lnTo>
                  <a:lnTo>
                    <a:pt x="67" y="377"/>
                  </a:lnTo>
                  <a:lnTo>
                    <a:pt x="57" y="368"/>
                  </a:lnTo>
                  <a:lnTo>
                    <a:pt x="0" y="357"/>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06" name="Freeform 228"/>
            <p:cNvSpPr>
              <a:spLocks/>
            </p:cNvSpPr>
            <p:nvPr/>
          </p:nvSpPr>
          <p:spPr bwMode="auto">
            <a:xfrm>
              <a:off x="3054" y="3660"/>
              <a:ext cx="63" cy="44"/>
            </a:xfrm>
            <a:custGeom>
              <a:avLst/>
              <a:gdLst>
                <a:gd name="T0" fmla="*/ 5 w 72"/>
                <a:gd name="T1" fmla="*/ 12 h 50"/>
                <a:gd name="T2" fmla="*/ 26 w 72"/>
                <a:gd name="T3" fmla="*/ 18 h 50"/>
                <a:gd name="T4" fmla="*/ 52 w 72"/>
                <a:gd name="T5" fmla="*/ 0 h 50"/>
                <a:gd name="T6" fmla="*/ 62 w 72"/>
                <a:gd name="T7" fmla="*/ 32 h 50"/>
                <a:gd name="T8" fmla="*/ 37 w 72"/>
                <a:gd name="T9" fmla="*/ 43 h 50"/>
                <a:gd name="T10" fmla="*/ 5 w 72"/>
                <a:gd name="T11" fmla="*/ 41 h 50"/>
                <a:gd name="T12" fmla="*/ 0 w 72"/>
                <a:gd name="T13" fmla="*/ 18 h 50"/>
                <a:gd name="T14" fmla="*/ 5 w 72"/>
                <a:gd name="T15" fmla="*/ 12 h 50"/>
                <a:gd name="T16" fmla="*/ 5 w 72"/>
                <a:gd name="T17" fmla="*/ 12 h 5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2"/>
                <a:gd name="T28" fmla="*/ 0 h 50"/>
                <a:gd name="T29" fmla="*/ 72 w 72"/>
                <a:gd name="T30" fmla="*/ 50 h 5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2" h="50">
                  <a:moveTo>
                    <a:pt x="6" y="14"/>
                  </a:moveTo>
                  <a:lnTo>
                    <a:pt x="30" y="21"/>
                  </a:lnTo>
                  <a:lnTo>
                    <a:pt x="59" y="0"/>
                  </a:lnTo>
                  <a:lnTo>
                    <a:pt x="71" y="36"/>
                  </a:lnTo>
                  <a:lnTo>
                    <a:pt x="42" y="49"/>
                  </a:lnTo>
                  <a:lnTo>
                    <a:pt x="6" y="47"/>
                  </a:lnTo>
                  <a:lnTo>
                    <a:pt x="0" y="21"/>
                  </a:lnTo>
                  <a:lnTo>
                    <a:pt x="6" y="14"/>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07" name="Freeform 229"/>
            <p:cNvSpPr>
              <a:spLocks/>
            </p:cNvSpPr>
            <p:nvPr/>
          </p:nvSpPr>
          <p:spPr bwMode="auto">
            <a:xfrm>
              <a:off x="3542" y="3328"/>
              <a:ext cx="114" cy="304"/>
            </a:xfrm>
            <a:custGeom>
              <a:avLst/>
              <a:gdLst>
                <a:gd name="T0" fmla="*/ 113 w 129"/>
                <a:gd name="T1" fmla="*/ 83 h 338"/>
                <a:gd name="T2" fmla="*/ 89 w 129"/>
                <a:gd name="T3" fmla="*/ 215 h 338"/>
                <a:gd name="T4" fmla="*/ 79 w 129"/>
                <a:gd name="T5" fmla="*/ 257 h 338"/>
                <a:gd name="T6" fmla="*/ 79 w 129"/>
                <a:gd name="T7" fmla="*/ 292 h 338"/>
                <a:gd name="T8" fmla="*/ 69 w 129"/>
                <a:gd name="T9" fmla="*/ 303 h 338"/>
                <a:gd name="T10" fmla="*/ 46 w 129"/>
                <a:gd name="T11" fmla="*/ 266 h 338"/>
                <a:gd name="T12" fmla="*/ 20 w 129"/>
                <a:gd name="T13" fmla="*/ 246 h 338"/>
                <a:gd name="T14" fmla="*/ 0 w 129"/>
                <a:gd name="T15" fmla="*/ 188 h 338"/>
                <a:gd name="T16" fmla="*/ 2 w 129"/>
                <a:gd name="T17" fmla="*/ 134 h 338"/>
                <a:gd name="T18" fmla="*/ 39 w 129"/>
                <a:gd name="T19" fmla="*/ 37 h 338"/>
                <a:gd name="T20" fmla="*/ 80 w 129"/>
                <a:gd name="T21" fmla="*/ 0 h 338"/>
                <a:gd name="T22" fmla="*/ 107 w 129"/>
                <a:gd name="T23" fmla="*/ 13 h 338"/>
                <a:gd name="T24" fmla="*/ 113 w 129"/>
                <a:gd name="T25" fmla="*/ 83 h 338"/>
                <a:gd name="T26" fmla="*/ 113 w 129"/>
                <a:gd name="T27" fmla="*/ 83 h 33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9"/>
                <a:gd name="T43" fmla="*/ 0 h 338"/>
                <a:gd name="T44" fmla="*/ 129 w 129"/>
                <a:gd name="T45" fmla="*/ 338 h 33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9" h="338">
                  <a:moveTo>
                    <a:pt x="128" y="92"/>
                  </a:moveTo>
                  <a:lnTo>
                    <a:pt x="101" y="239"/>
                  </a:lnTo>
                  <a:lnTo>
                    <a:pt x="89" y="286"/>
                  </a:lnTo>
                  <a:lnTo>
                    <a:pt x="89" y="325"/>
                  </a:lnTo>
                  <a:lnTo>
                    <a:pt x="78" y="337"/>
                  </a:lnTo>
                  <a:lnTo>
                    <a:pt x="52" y="296"/>
                  </a:lnTo>
                  <a:lnTo>
                    <a:pt x="23" y="274"/>
                  </a:lnTo>
                  <a:lnTo>
                    <a:pt x="0" y="209"/>
                  </a:lnTo>
                  <a:lnTo>
                    <a:pt x="2" y="149"/>
                  </a:lnTo>
                  <a:lnTo>
                    <a:pt x="44" y="41"/>
                  </a:lnTo>
                  <a:lnTo>
                    <a:pt x="91" y="0"/>
                  </a:lnTo>
                  <a:lnTo>
                    <a:pt x="121" y="14"/>
                  </a:lnTo>
                  <a:lnTo>
                    <a:pt x="128" y="92"/>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08" name="Freeform 230"/>
            <p:cNvSpPr>
              <a:spLocks/>
            </p:cNvSpPr>
            <p:nvPr/>
          </p:nvSpPr>
          <p:spPr bwMode="auto">
            <a:xfrm>
              <a:off x="2726" y="3406"/>
              <a:ext cx="575" cy="491"/>
            </a:xfrm>
            <a:custGeom>
              <a:avLst/>
              <a:gdLst>
                <a:gd name="T0" fmla="*/ 168 w 648"/>
                <a:gd name="T1" fmla="*/ 71 h 546"/>
                <a:gd name="T2" fmla="*/ 176 w 648"/>
                <a:gd name="T3" fmla="*/ 39 h 546"/>
                <a:gd name="T4" fmla="*/ 228 w 648"/>
                <a:gd name="T5" fmla="*/ 58 h 546"/>
                <a:gd name="T6" fmla="*/ 226 w 648"/>
                <a:gd name="T7" fmla="*/ 31 h 546"/>
                <a:gd name="T8" fmla="*/ 249 w 648"/>
                <a:gd name="T9" fmla="*/ 4 h 546"/>
                <a:gd name="T10" fmla="*/ 307 w 648"/>
                <a:gd name="T11" fmla="*/ 0 h 546"/>
                <a:gd name="T12" fmla="*/ 360 w 648"/>
                <a:gd name="T13" fmla="*/ 5 h 546"/>
                <a:gd name="T14" fmla="*/ 356 w 648"/>
                <a:gd name="T15" fmla="*/ 36 h 546"/>
                <a:gd name="T16" fmla="*/ 336 w 648"/>
                <a:gd name="T17" fmla="*/ 73 h 546"/>
                <a:gd name="T18" fmla="*/ 426 w 648"/>
                <a:gd name="T19" fmla="*/ 49 h 546"/>
                <a:gd name="T20" fmla="*/ 461 w 648"/>
                <a:gd name="T21" fmla="*/ 58 h 546"/>
                <a:gd name="T22" fmla="*/ 455 w 648"/>
                <a:gd name="T23" fmla="*/ 30 h 546"/>
                <a:gd name="T24" fmla="*/ 515 w 648"/>
                <a:gd name="T25" fmla="*/ 48 h 546"/>
                <a:gd name="T26" fmla="*/ 550 w 648"/>
                <a:gd name="T27" fmla="*/ 73 h 546"/>
                <a:gd name="T28" fmla="*/ 557 w 648"/>
                <a:gd name="T29" fmla="*/ 137 h 546"/>
                <a:gd name="T30" fmla="*/ 532 w 648"/>
                <a:gd name="T31" fmla="*/ 166 h 546"/>
                <a:gd name="T32" fmla="*/ 483 w 648"/>
                <a:gd name="T33" fmla="*/ 210 h 546"/>
                <a:gd name="T34" fmla="*/ 457 w 648"/>
                <a:gd name="T35" fmla="*/ 219 h 546"/>
                <a:gd name="T36" fmla="*/ 445 w 648"/>
                <a:gd name="T37" fmla="*/ 225 h 546"/>
                <a:gd name="T38" fmla="*/ 405 w 648"/>
                <a:gd name="T39" fmla="*/ 238 h 546"/>
                <a:gd name="T40" fmla="*/ 374 w 648"/>
                <a:gd name="T41" fmla="*/ 242 h 546"/>
                <a:gd name="T42" fmla="*/ 296 w 648"/>
                <a:gd name="T43" fmla="*/ 232 h 546"/>
                <a:gd name="T44" fmla="*/ 305 w 648"/>
                <a:gd name="T45" fmla="*/ 288 h 546"/>
                <a:gd name="T46" fmla="*/ 256 w 648"/>
                <a:gd name="T47" fmla="*/ 325 h 546"/>
                <a:gd name="T48" fmla="*/ 207 w 648"/>
                <a:gd name="T49" fmla="*/ 342 h 546"/>
                <a:gd name="T50" fmla="*/ 148 w 648"/>
                <a:gd name="T51" fmla="*/ 365 h 546"/>
                <a:gd name="T52" fmla="*/ 55 w 648"/>
                <a:gd name="T53" fmla="*/ 409 h 546"/>
                <a:gd name="T54" fmla="*/ 69 w 648"/>
                <a:gd name="T55" fmla="*/ 472 h 546"/>
                <a:gd name="T56" fmla="*/ 26 w 648"/>
                <a:gd name="T57" fmla="*/ 487 h 546"/>
                <a:gd name="T58" fmla="*/ 4 w 648"/>
                <a:gd name="T59" fmla="*/ 400 h 546"/>
                <a:gd name="T60" fmla="*/ 24 w 648"/>
                <a:gd name="T61" fmla="*/ 351 h 546"/>
                <a:gd name="T62" fmla="*/ 47 w 648"/>
                <a:gd name="T63" fmla="*/ 327 h 546"/>
                <a:gd name="T64" fmla="*/ 76 w 648"/>
                <a:gd name="T65" fmla="*/ 286 h 546"/>
                <a:gd name="T66" fmla="*/ 119 w 648"/>
                <a:gd name="T67" fmla="*/ 202 h 546"/>
                <a:gd name="T68" fmla="*/ 153 w 648"/>
                <a:gd name="T69" fmla="*/ 138 h 546"/>
                <a:gd name="T70" fmla="*/ 153 w 648"/>
                <a:gd name="T71" fmla="*/ 84 h 54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648"/>
                <a:gd name="T109" fmla="*/ 0 h 546"/>
                <a:gd name="T110" fmla="*/ 648 w 648"/>
                <a:gd name="T111" fmla="*/ 546 h 54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648" h="546">
                  <a:moveTo>
                    <a:pt x="172" y="93"/>
                  </a:moveTo>
                  <a:lnTo>
                    <a:pt x="189" y="79"/>
                  </a:lnTo>
                  <a:lnTo>
                    <a:pt x="189" y="53"/>
                  </a:lnTo>
                  <a:lnTo>
                    <a:pt x="198" y="43"/>
                  </a:lnTo>
                  <a:lnTo>
                    <a:pt x="220" y="46"/>
                  </a:lnTo>
                  <a:lnTo>
                    <a:pt x="257" y="64"/>
                  </a:lnTo>
                  <a:lnTo>
                    <a:pt x="263" y="50"/>
                  </a:lnTo>
                  <a:lnTo>
                    <a:pt x="255" y="35"/>
                  </a:lnTo>
                  <a:lnTo>
                    <a:pt x="257" y="24"/>
                  </a:lnTo>
                  <a:lnTo>
                    <a:pt x="281" y="4"/>
                  </a:lnTo>
                  <a:lnTo>
                    <a:pt x="322" y="16"/>
                  </a:lnTo>
                  <a:lnTo>
                    <a:pt x="346" y="0"/>
                  </a:lnTo>
                  <a:lnTo>
                    <a:pt x="364" y="17"/>
                  </a:lnTo>
                  <a:lnTo>
                    <a:pt x="406" y="6"/>
                  </a:lnTo>
                  <a:lnTo>
                    <a:pt x="415" y="21"/>
                  </a:lnTo>
                  <a:lnTo>
                    <a:pt x="401" y="40"/>
                  </a:lnTo>
                  <a:lnTo>
                    <a:pt x="379" y="72"/>
                  </a:lnTo>
                  <a:lnTo>
                    <a:pt x="379" y="81"/>
                  </a:lnTo>
                  <a:lnTo>
                    <a:pt x="392" y="91"/>
                  </a:lnTo>
                  <a:lnTo>
                    <a:pt x="480" y="55"/>
                  </a:lnTo>
                  <a:lnTo>
                    <a:pt x="511" y="72"/>
                  </a:lnTo>
                  <a:lnTo>
                    <a:pt x="520" y="64"/>
                  </a:lnTo>
                  <a:lnTo>
                    <a:pt x="511" y="43"/>
                  </a:lnTo>
                  <a:lnTo>
                    <a:pt x="513" y="33"/>
                  </a:lnTo>
                  <a:lnTo>
                    <a:pt x="570" y="43"/>
                  </a:lnTo>
                  <a:lnTo>
                    <a:pt x="580" y="53"/>
                  </a:lnTo>
                  <a:lnTo>
                    <a:pt x="596" y="50"/>
                  </a:lnTo>
                  <a:lnTo>
                    <a:pt x="620" y="81"/>
                  </a:lnTo>
                  <a:lnTo>
                    <a:pt x="647" y="139"/>
                  </a:lnTo>
                  <a:lnTo>
                    <a:pt x="628" y="152"/>
                  </a:lnTo>
                  <a:lnTo>
                    <a:pt x="613" y="180"/>
                  </a:lnTo>
                  <a:lnTo>
                    <a:pt x="600" y="185"/>
                  </a:lnTo>
                  <a:lnTo>
                    <a:pt x="587" y="212"/>
                  </a:lnTo>
                  <a:lnTo>
                    <a:pt x="544" y="233"/>
                  </a:lnTo>
                  <a:lnTo>
                    <a:pt x="526" y="225"/>
                  </a:lnTo>
                  <a:lnTo>
                    <a:pt x="515" y="243"/>
                  </a:lnTo>
                  <a:lnTo>
                    <a:pt x="515" y="250"/>
                  </a:lnTo>
                  <a:lnTo>
                    <a:pt x="502" y="250"/>
                  </a:lnTo>
                  <a:lnTo>
                    <a:pt x="478" y="250"/>
                  </a:lnTo>
                  <a:lnTo>
                    <a:pt x="456" y="265"/>
                  </a:lnTo>
                  <a:lnTo>
                    <a:pt x="441" y="255"/>
                  </a:lnTo>
                  <a:lnTo>
                    <a:pt x="421" y="269"/>
                  </a:lnTo>
                  <a:lnTo>
                    <a:pt x="373" y="289"/>
                  </a:lnTo>
                  <a:lnTo>
                    <a:pt x="334" y="258"/>
                  </a:lnTo>
                  <a:lnTo>
                    <a:pt x="332" y="282"/>
                  </a:lnTo>
                  <a:lnTo>
                    <a:pt x="344" y="320"/>
                  </a:lnTo>
                  <a:lnTo>
                    <a:pt x="310" y="335"/>
                  </a:lnTo>
                  <a:lnTo>
                    <a:pt x="289" y="361"/>
                  </a:lnTo>
                  <a:lnTo>
                    <a:pt x="253" y="371"/>
                  </a:lnTo>
                  <a:lnTo>
                    <a:pt x="233" y="380"/>
                  </a:lnTo>
                  <a:lnTo>
                    <a:pt x="193" y="380"/>
                  </a:lnTo>
                  <a:lnTo>
                    <a:pt x="167" y="406"/>
                  </a:lnTo>
                  <a:lnTo>
                    <a:pt x="98" y="430"/>
                  </a:lnTo>
                  <a:lnTo>
                    <a:pt x="62" y="455"/>
                  </a:lnTo>
                  <a:lnTo>
                    <a:pt x="45" y="472"/>
                  </a:lnTo>
                  <a:lnTo>
                    <a:pt x="78" y="525"/>
                  </a:lnTo>
                  <a:lnTo>
                    <a:pt x="55" y="545"/>
                  </a:lnTo>
                  <a:lnTo>
                    <a:pt x="29" y="542"/>
                  </a:lnTo>
                  <a:lnTo>
                    <a:pt x="0" y="486"/>
                  </a:lnTo>
                  <a:lnTo>
                    <a:pt x="5" y="445"/>
                  </a:lnTo>
                  <a:lnTo>
                    <a:pt x="5" y="426"/>
                  </a:lnTo>
                  <a:lnTo>
                    <a:pt x="27" y="390"/>
                  </a:lnTo>
                  <a:lnTo>
                    <a:pt x="55" y="383"/>
                  </a:lnTo>
                  <a:lnTo>
                    <a:pt x="53" y="364"/>
                  </a:lnTo>
                  <a:lnTo>
                    <a:pt x="82" y="351"/>
                  </a:lnTo>
                  <a:lnTo>
                    <a:pt x="86" y="318"/>
                  </a:lnTo>
                  <a:lnTo>
                    <a:pt x="136" y="277"/>
                  </a:lnTo>
                  <a:lnTo>
                    <a:pt x="134" y="225"/>
                  </a:lnTo>
                  <a:lnTo>
                    <a:pt x="174" y="173"/>
                  </a:lnTo>
                  <a:lnTo>
                    <a:pt x="172" y="154"/>
                  </a:lnTo>
                  <a:lnTo>
                    <a:pt x="184" y="137"/>
                  </a:lnTo>
                  <a:lnTo>
                    <a:pt x="172" y="93"/>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09" name="Freeform 231"/>
            <p:cNvSpPr>
              <a:spLocks/>
            </p:cNvSpPr>
            <p:nvPr/>
          </p:nvSpPr>
          <p:spPr bwMode="auto">
            <a:xfrm>
              <a:off x="2293" y="3357"/>
              <a:ext cx="598" cy="440"/>
            </a:xfrm>
            <a:custGeom>
              <a:avLst/>
              <a:gdLst>
                <a:gd name="T0" fmla="*/ 27 w 673"/>
                <a:gd name="T1" fmla="*/ 170 h 490"/>
                <a:gd name="T2" fmla="*/ 66 w 673"/>
                <a:gd name="T3" fmla="*/ 153 h 490"/>
                <a:gd name="T4" fmla="*/ 129 w 673"/>
                <a:gd name="T5" fmla="*/ 168 h 490"/>
                <a:gd name="T6" fmla="*/ 140 w 673"/>
                <a:gd name="T7" fmla="*/ 140 h 490"/>
                <a:gd name="T8" fmla="*/ 227 w 673"/>
                <a:gd name="T9" fmla="*/ 107 h 490"/>
                <a:gd name="T10" fmla="*/ 297 w 673"/>
                <a:gd name="T11" fmla="*/ 87 h 490"/>
                <a:gd name="T12" fmla="*/ 327 w 673"/>
                <a:gd name="T13" fmla="*/ 94 h 490"/>
                <a:gd name="T14" fmla="*/ 350 w 673"/>
                <a:gd name="T15" fmla="*/ 77 h 490"/>
                <a:gd name="T16" fmla="*/ 360 w 673"/>
                <a:gd name="T17" fmla="*/ 59 h 490"/>
                <a:gd name="T18" fmla="*/ 388 w 673"/>
                <a:gd name="T19" fmla="*/ 38 h 490"/>
                <a:gd name="T20" fmla="*/ 428 w 673"/>
                <a:gd name="T21" fmla="*/ 16 h 490"/>
                <a:gd name="T22" fmla="*/ 443 w 673"/>
                <a:gd name="T23" fmla="*/ 36 h 490"/>
                <a:gd name="T24" fmla="*/ 482 w 673"/>
                <a:gd name="T25" fmla="*/ 8 h 490"/>
                <a:gd name="T26" fmla="*/ 522 w 673"/>
                <a:gd name="T27" fmla="*/ 8 h 490"/>
                <a:gd name="T28" fmla="*/ 541 w 673"/>
                <a:gd name="T29" fmla="*/ 40 h 490"/>
                <a:gd name="T30" fmla="*/ 517 w 673"/>
                <a:gd name="T31" fmla="*/ 97 h 490"/>
                <a:gd name="T32" fmla="*/ 517 w 673"/>
                <a:gd name="T33" fmla="*/ 122 h 490"/>
                <a:gd name="T34" fmla="*/ 556 w 673"/>
                <a:gd name="T35" fmla="*/ 142 h 490"/>
                <a:gd name="T36" fmla="*/ 586 w 673"/>
                <a:gd name="T37" fmla="*/ 133 h 490"/>
                <a:gd name="T38" fmla="*/ 586 w 673"/>
                <a:gd name="T39" fmla="*/ 188 h 490"/>
                <a:gd name="T40" fmla="*/ 552 w 673"/>
                <a:gd name="T41" fmla="*/ 251 h 490"/>
                <a:gd name="T42" fmla="*/ 509 w 673"/>
                <a:gd name="T43" fmla="*/ 334 h 490"/>
                <a:gd name="T44" fmla="*/ 480 w 673"/>
                <a:gd name="T45" fmla="*/ 375 h 490"/>
                <a:gd name="T46" fmla="*/ 457 w 673"/>
                <a:gd name="T47" fmla="*/ 400 h 490"/>
                <a:gd name="T48" fmla="*/ 387 w 673"/>
                <a:gd name="T49" fmla="*/ 439 h 490"/>
                <a:gd name="T50" fmla="*/ 332 w 673"/>
                <a:gd name="T51" fmla="*/ 408 h 490"/>
                <a:gd name="T52" fmla="*/ 275 w 673"/>
                <a:gd name="T53" fmla="*/ 437 h 490"/>
                <a:gd name="T54" fmla="*/ 187 w 673"/>
                <a:gd name="T55" fmla="*/ 403 h 490"/>
                <a:gd name="T56" fmla="*/ 190 w 673"/>
                <a:gd name="T57" fmla="*/ 340 h 490"/>
                <a:gd name="T58" fmla="*/ 150 w 673"/>
                <a:gd name="T59" fmla="*/ 326 h 490"/>
                <a:gd name="T60" fmla="*/ 118 w 673"/>
                <a:gd name="T61" fmla="*/ 326 h 490"/>
                <a:gd name="T62" fmla="*/ 103 w 673"/>
                <a:gd name="T63" fmla="*/ 280 h 490"/>
                <a:gd name="T64" fmla="*/ 131 w 673"/>
                <a:gd name="T65" fmla="*/ 273 h 490"/>
                <a:gd name="T66" fmla="*/ 129 w 673"/>
                <a:gd name="T67" fmla="*/ 233 h 490"/>
                <a:gd name="T68" fmla="*/ 51 w 673"/>
                <a:gd name="T69" fmla="*/ 202 h 490"/>
                <a:gd name="T70" fmla="*/ 14 w 673"/>
                <a:gd name="T71" fmla="*/ 202 h 490"/>
                <a:gd name="T72" fmla="*/ 2 w 673"/>
                <a:gd name="T73" fmla="*/ 168 h 4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673"/>
                <a:gd name="T112" fmla="*/ 0 h 490"/>
                <a:gd name="T113" fmla="*/ 673 w 673"/>
                <a:gd name="T114" fmla="*/ 490 h 4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673" h="490">
                  <a:moveTo>
                    <a:pt x="2" y="187"/>
                  </a:moveTo>
                  <a:lnTo>
                    <a:pt x="30" y="189"/>
                  </a:lnTo>
                  <a:lnTo>
                    <a:pt x="61" y="161"/>
                  </a:lnTo>
                  <a:lnTo>
                    <a:pt x="74" y="170"/>
                  </a:lnTo>
                  <a:lnTo>
                    <a:pt x="133" y="194"/>
                  </a:lnTo>
                  <a:lnTo>
                    <a:pt x="145" y="187"/>
                  </a:lnTo>
                  <a:lnTo>
                    <a:pt x="147" y="167"/>
                  </a:lnTo>
                  <a:lnTo>
                    <a:pt x="157" y="156"/>
                  </a:lnTo>
                  <a:lnTo>
                    <a:pt x="241" y="101"/>
                  </a:lnTo>
                  <a:lnTo>
                    <a:pt x="256" y="119"/>
                  </a:lnTo>
                  <a:lnTo>
                    <a:pt x="306" y="134"/>
                  </a:lnTo>
                  <a:lnTo>
                    <a:pt x="334" y="97"/>
                  </a:lnTo>
                  <a:lnTo>
                    <a:pt x="348" y="105"/>
                  </a:lnTo>
                  <a:lnTo>
                    <a:pt x="368" y="105"/>
                  </a:lnTo>
                  <a:lnTo>
                    <a:pt x="368" y="95"/>
                  </a:lnTo>
                  <a:lnTo>
                    <a:pt x="394" y="86"/>
                  </a:lnTo>
                  <a:lnTo>
                    <a:pt x="394" y="77"/>
                  </a:lnTo>
                  <a:lnTo>
                    <a:pt x="405" y="66"/>
                  </a:lnTo>
                  <a:lnTo>
                    <a:pt x="411" y="69"/>
                  </a:lnTo>
                  <a:lnTo>
                    <a:pt x="437" y="42"/>
                  </a:lnTo>
                  <a:lnTo>
                    <a:pt x="460" y="48"/>
                  </a:lnTo>
                  <a:lnTo>
                    <a:pt x="482" y="18"/>
                  </a:lnTo>
                  <a:lnTo>
                    <a:pt x="492" y="42"/>
                  </a:lnTo>
                  <a:lnTo>
                    <a:pt x="499" y="40"/>
                  </a:lnTo>
                  <a:lnTo>
                    <a:pt x="534" y="6"/>
                  </a:lnTo>
                  <a:lnTo>
                    <a:pt x="542" y="9"/>
                  </a:lnTo>
                  <a:lnTo>
                    <a:pt x="558" y="0"/>
                  </a:lnTo>
                  <a:lnTo>
                    <a:pt x="587" y="9"/>
                  </a:lnTo>
                  <a:lnTo>
                    <a:pt x="587" y="40"/>
                  </a:lnTo>
                  <a:lnTo>
                    <a:pt x="609" y="44"/>
                  </a:lnTo>
                  <a:lnTo>
                    <a:pt x="602" y="74"/>
                  </a:lnTo>
                  <a:lnTo>
                    <a:pt x="582" y="108"/>
                  </a:lnTo>
                  <a:lnTo>
                    <a:pt x="573" y="136"/>
                  </a:lnTo>
                  <a:lnTo>
                    <a:pt x="582" y="136"/>
                  </a:lnTo>
                  <a:lnTo>
                    <a:pt x="606" y="115"/>
                  </a:lnTo>
                  <a:lnTo>
                    <a:pt x="626" y="158"/>
                  </a:lnTo>
                  <a:lnTo>
                    <a:pt x="642" y="148"/>
                  </a:lnTo>
                  <a:lnTo>
                    <a:pt x="659" y="148"/>
                  </a:lnTo>
                  <a:lnTo>
                    <a:pt x="672" y="192"/>
                  </a:lnTo>
                  <a:lnTo>
                    <a:pt x="659" y="209"/>
                  </a:lnTo>
                  <a:lnTo>
                    <a:pt x="661" y="228"/>
                  </a:lnTo>
                  <a:lnTo>
                    <a:pt x="621" y="280"/>
                  </a:lnTo>
                  <a:lnTo>
                    <a:pt x="624" y="332"/>
                  </a:lnTo>
                  <a:lnTo>
                    <a:pt x="573" y="372"/>
                  </a:lnTo>
                  <a:lnTo>
                    <a:pt x="569" y="406"/>
                  </a:lnTo>
                  <a:lnTo>
                    <a:pt x="540" y="418"/>
                  </a:lnTo>
                  <a:lnTo>
                    <a:pt x="542" y="438"/>
                  </a:lnTo>
                  <a:lnTo>
                    <a:pt x="514" y="445"/>
                  </a:lnTo>
                  <a:lnTo>
                    <a:pt x="492" y="480"/>
                  </a:lnTo>
                  <a:lnTo>
                    <a:pt x="435" y="489"/>
                  </a:lnTo>
                  <a:lnTo>
                    <a:pt x="405" y="467"/>
                  </a:lnTo>
                  <a:lnTo>
                    <a:pt x="374" y="454"/>
                  </a:lnTo>
                  <a:lnTo>
                    <a:pt x="344" y="485"/>
                  </a:lnTo>
                  <a:lnTo>
                    <a:pt x="310" y="487"/>
                  </a:lnTo>
                  <a:lnTo>
                    <a:pt x="280" y="489"/>
                  </a:lnTo>
                  <a:lnTo>
                    <a:pt x="210" y="449"/>
                  </a:lnTo>
                  <a:lnTo>
                    <a:pt x="197" y="414"/>
                  </a:lnTo>
                  <a:lnTo>
                    <a:pt x="214" y="379"/>
                  </a:lnTo>
                  <a:lnTo>
                    <a:pt x="195" y="363"/>
                  </a:lnTo>
                  <a:lnTo>
                    <a:pt x="169" y="363"/>
                  </a:lnTo>
                  <a:lnTo>
                    <a:pt x="162" y="357"/>
                  </a:lnTo>
                  <a:lnTo>
                    <a:pt x="133" y="363"/>
                  </a:lnTo>
                  <a:lnTo>
                    <a:pt x="105" y="344"/>
                  </a:lnTo>
                  <a:lnTo>
                    <a:pt x="116" y="312"/>
                  </a:lnTo>
                  <a:lnTo>
                    <a:pt x="138" y="310"/>
                  </a:lnTo>
                  <a:lnTo>
                    <a:pt x="147" y="304"/>
                  </a:lnTo>
                  <a:lnTo>
                    <a:pt x="153" y="276"/>
                  </a:lnTo>
                  <a:lnTo>
                    <a:pt x="145" y="260"/>
                  </a:lnTo>
                  <a:lnTo>
                    <a:pt x="70" y="247"/>
                  </a:lnTo>
                  <a:lnTo>
                    <a:pt x="57" y="225"/>
                  </a:lnTo>
                  <a:lnTo>
                    <a:pt x="35" y="225"/>
                  </a:lnTo>
                  <a:lnTo>
                    <a:pt x="16" y="225"/>
                  </a:lnTo>
                  <a:lnTo>
                    <a:pt x="0" y="201"/>
                  </a:lnTo>
                  <a:lnTo>
                    <a:pt x="2" y="187"/>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10" name="Freeform 232"/>
            <p:cNvSpPr>
              <a:spLocks/>
            </p:cNvSpPr>
            <p:nvPr/>
          </p:nvSpPr>
          <p:spPr bwMode="auto">
            <a:xfrm>
              <a:off x="2652" y="3908"/>
              <a:ext cx="190" cy="179"/>
            </a:xfrm>
            <a:custGeom>
              <a:avLst/>
              <a:gdLst>
                <a:gd name="T0" fmla="*/ 189 w 214"/>
                <a:gd name="T1" fmla="*/ 31 h 199"/>
                <a:gd name="T2" fmla="*/ 154 w 214"/>
                <a:gd name="T3" fmla="*/ 94 h 199"/>
                <a:gd name="T4" fmla="*/ 154 w 214"/>
                <a:gd name="T5" fmla="*/ 121 h 199"/>
                <a:gd name="T6" fmla="*/ 84 w 214"/>
                <a:gd name="T7" fmla="*/ 178 h 199"/>
                <a:gd name="T8" fmla="*/ 12 w 214"/>
                <a:gd name="T9" fmla="*/ 154 h 199"/>
                <a:gd name="T10" fmla="*/ 0 w 214"/>
                <a:gd name="T11" fmla="*/ 100 h 199"/>
                <a:gd name="T12" fmla="*/ 4 w 214"/>
                <a:gd name="T13" fmla="*/ 76 h 199"/>
                <a:gd name="T14" fmla="*/ 42 w 214"/>
                <a:gd name="T15" fmla="*/ 37 h 199"/>
                <a:gd name="T16" fmla="*/ 55 w 214"/>
                <a:gd name="T17" fmla="*/ 25 h 199"/>
                <a:gd name="T18" fmla="*/ 120 w 214"/>
                <a:gd name="T19" fmla="*/ 13 h 199"/>
                <a:gd name="T20" fmla="*/ 148 w 214"/>
                <a:gd name="T21" fmla="*/ 11 h 199"/>
                <a:gd name="T22" fmla="*/ 158 w 214"/>
                <a:gd name="T23" fmla="*/ 0 h 199"/>
                <a:gd name="T24" fmla="*/ 179 w 214"/>
                <a:gd name="T25" fmla="*/ 4 h 199"/>
                <a:gd name="T26" fmla="*/ 189 w 214"/>
                <a:gd name="T27" fmla="*/ 31 h 199"/>
                <a:gd name="T28" fmla="*/ 189 w 214"/>
                <a:gd name="T29" fmla="*/ 31 h 1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14"/>
                <a:gd name="T46" fmla="*/ 0 h 199"/>
                <a:gd name="T47" fmla="*/ 214 w 214"/>
                <a:gd name="T48" fmla="*/ 199 h 1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14" h="199">
                  <a:moveTo>
                    <a:pt x="213" y="34"/>
                  </a:moveTo>
                  <a:lnTo>
                    <a:pt x="174" y="105"/>
                  </a:lnTo>
                  <a:lnTo>
                    <a:pt x="174" y="134"/>
                  </a:lnTo>
                  <a:lnTo>
                    <a:pt x="95" y="198"/>
                  </a:lnTo>
                  <a:lnTo>
                    <a:pt x="14" y="171"/>
                  </a:lnTo>
                  <a:lnTo>
                    <a:pt x="0" y="111"/>
                  </a:lnTo>
                  <a:lnTo>
                    <a:pt x="4" y="85"/>
                  </a:lnTo>
                  <a:lnTo>
                    <a:pt x="47" y="41"/>
                  </a:lnTo>
                  <a:lnTo>
                    <a:pt x="62" y="28"/>
                  </a:lnTo>
                  <a:lnTo>
                    <a:pt x="135" y="14"/>
                  </a:lnTo>
                  <a:lnTo>
                    <a:pt x="167" y="12"/>
                  </a:lnTo>
                  <a:lnTo>
                    <a:pt x="178" y="0"/>
                  </a:lnTo>
                  <a:lnTo>
                    <a:pt x="202" y="5"/>
                  </a:lnTo>
                  <a:lnTo>
                    <a:pt x="213" y="34"/>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11" name="Freeform 233"/>
            <p:cNvSpPr>
              <a:spLocks/>
            </p:cNvSpPr>
            <p:nvPr/>
          </p:nvSpPr>
          <p:spPr bwMode="auto">
            <a:xfrm>
              <a:off x="1745" y="3125"/>
              <a:ext cx="686" cy="724"/>
            </a:xfrm>
            <a:custGeom>
              <a:avLst/>
              <a:gdLst>
                <a:gd name="T0" fmla="*/ 599 w 773"/>
                <a:gd name="T1" fmla="*/ 112 h 806"/>
                <a:gd name="T2" fmla="*/ 553 w 773"/>
                <a:gd name="T3" fmla="*/ 125 h 806"/>
                <a:gd name="T4" fmla="*/ 532 w 773"/>
                <a:gd name="T5" fmla="*/ 89 h 806"/>
                <a:gd name="T6" fmla="*/ 521 w 773"/>
                <a:gd name="T7" fmla="*/ 63 h 806"/>
                <a:gd name="T8" fmla="*/ 486 w 773"/>
                <a:gd name="T9" fmla="*/ 65 h 806"/>
                <a:gd name="T10" fmla="*/ 469 w 773"/>
                <a:gd name="T11" fmla="*/ 94 h 806"/>
                <a:gd name="T12" fmla="*/ 469 w 773"/>
                <a:gd name="T13" fmla="*/ 127 h 806"/>
                <a:gd name="T14" fmla="*/ 428 w 773"/>
                <a:gd name="T15" fmla="*/ 251 h 806"/>
                <a:gd name="T16" fmla="*/ 393 w 773"/>
                <a:gd name="T17" fmla="*/ 260 h 806"/>
                <a:gd name="T18" fmla="*/ 329 w 773"/>
                <a:gd name="T19" fmla="*/ 277 h 806"/>
                <a:gd name="T20" fmla="*/ 233 w 773"/>
                <a:gd name="T21" fmla="*/ 125 h 806"/>
                <a:gd name="T22" fmla="*/ 201 w 773"/>
                <a:gd name="T23" fmla="*/ 101 h 806"/>
                <a:gd name="T24" fmla="*/ 194 w 773"/>
                <a:gd name="T25" fmla="*/ 65 h 806"/>
                <a:gd name="T26" fmla="*/ 148 w 773"/>
                <a:gd name="T27" fmla="*/ 89 h 806"/>
                <a:gd name="T28" fmla="*/ 128 w 773"/>
                <a:gd name="T29" fmla="*/ 0 h 806"/>
                <a:gd name="T30" fmla="*/ 95 w 773"/>
                <a:gd name="T31" fmla="*/ 36 h 806"/>
                <a:gd name="T32" fmla="*/ 91 w 773"/>
                <a:gd name="T33" fmla="*/ 91 h 806"/>
                <a:gd name="T34" fmla="*/ 70 w 773"/>
                <a:gd name="T35" fmla="*/ 81 h 806"/>
                <a:gd name="T36" fmla="*/ 70 w 773"/>
                <a:gd name="T37" fmla="*/ 146 h 806"/>
                <a:gd name="T38" fmla="*/ 95 w 773"/>
                <a:gd name="T39" fmla="*/ 155 h 806"/>
                <a:gd name="T40" fmla="*/ 93 w 773"/>
                <a:gd name="T41" fmla="*/ 296 h 806"/>
                <a:gd name="T42" fmla="*/ 15 w 773"/>
                <a:gd name="T43" fmla="*/ 389 h 806"/>
                <a:gd name="T44" fmla="*/ 0 w 773"/>
                <a:gd name="T45" fmla="*/ 413 h 806"/>
                <a:gd name="T46" fmla="*/ 2 w 773"/>
                <a:gd name="T47" fmla="*/ 469 h 806"/>
                <a:gd name="T48" fmla="*/ 44 w 773"/>
                <a:gd name="T49" fmla="*/ 463 h 806"/>
                <a:gd name="T50" fmla="*/ 91 w 773"/>
                <a:gd name="T51" fmla="*/ 481 h 806"/>
                <a:gd name="T52" fmla="*/ 104 w 773"/>
                <a:gd name="T53" fmla="*/ 530 h 806"/>
                <a:gd name="T54" fmla="*/ 142 w 773"/>
                <a:gd name="T55" fmla="*/ 543 h 806"/>
                <a:gd name="T56" fmla="*/ 140 w 773"/>
                <a:gd name="T57" fmla="*/ 573 h 806"/>
                <a:gd name="T58" fmla="*/ 126 w 773"/>
                <a:gd name="T59" fmla="*/ 624 h 806"/>
                <a:gd name="T60" fmla="*/ 153 w 773"/>
                <a:gd name="T61" fmla="*/ 636 h 806"/>
                <a:gd name="T62" fmla="*/ 183 w 773"/>
                <a:gd name="T63" fmla="*/ 659 h 806"/>
                <a:gd name="T64" fmla="*/ 235 w 773"/>
                <a:gd name="T65" fmla="*/ 693 h 806"/>
                <a:gd name="T66" fmla="*/ 287 w 773"/>
                <a:gd name="T67" fmla="*/ 677 h 806"/>
                <a:gd name="T68" fmla="*/ 291 w 773"/>
                <a:gd name="T69" fmla="*/ 711 h 806"/>
                <a:gd name="T70" fmla="*/ 323 w 773"/>
                <a:gd name="T71" fmla="*/ 718 h 806"/>
                <a:gd name="T72" fmla="*/ 338 w 773"/>
                <a:gd name="T73" fmla="*/ 715 h 806"/>
                <a:gd name="T74" fmla="*/ 325 w 773"/>
                <a:gd name="T75" fmla="*/ 625 h 806"/>
                <a:gd name="T76" fmla="*/ 367 w 773"/>
                <a:gd name="T77" fmla="*/ 608 h 806"/>
                <a:gd name="T78" fmla="*/ 393 w 773"/>
                <a:gd name="T79" fmla="*/ 586 h 806"/>
                <a:gd name="T80" fmla="*/ 459 w 773"/>
                <a:gd name="T81" fmla="*/ 584 h 806"/>
                <a:gd name="T82" fmla="*/ 488 w 773"/>
                <a:gd name="T83" fmla="*/ 582 h 806"/>
                <a:gd name="T84" fmla="*/ 514 w 773"/>
                <a:gd name="T85" fmla="*/ 601 h 806"/>
                <a:gd name="T86" fmla="*/ 535 w 773"/>
                <a:gd name="T87" fmla="*/ 575 h 806"/>
                <a:gd name="T88" fmla="*/ 564 w 773"/>
                <a:gd name="T89" fmla="*/ 577 h 806"/>
                <a:gd name="T90" fmla="*/ 603 w 773"/>
                <a:gd name="T91" fmla="*/ 533 h 806"/>
                <a:gd name="T92" fmla="*/ 642 w 773"/>
                <a:gd name="T93" fmla="*/ 541 h 806"/>
                <a:gd name="T94" fmla="*/ 672 w 773"/>
                <a:gd name="T95" fmla="*/ 510 h 806"/>
                <a:gd name="T96" fmla="*/ 685 w 773"/>
                <a:gd name="T97" fmla="*/ 480 h 806"/>
                <a:gd name="T98" fmla="*/ 611 w 773"/>
                <a:gd name="T99" fmla="*/ 454 h 806"/>
                <a:gd name="T100" fmla="*/ 580 w 773"/>
                <a:gd name="T101" fmla="*/ 434 h 806"/>
                <a:gd name="T102" fmla="*/ 548 w 773"/>
                <a:gd name="T103" fmla="*/ 412 h 806"/>
                <a:gd name="T104" fmla="*/ 558 w 773"/>
                <a:gd name="T105" fmla="*/ 352 h 806"/>
                <a:gd name="T106" fmla="*/ 553 w 773"/>
                <a:gd name="T107" fmla="*/ 243 h 806"/>
                <a:gd name="T108" fmla="*/ 495 w 773"/>
                <a:gd name="T109" fmla="*/ 246 h 806"/>
                <a:gd name="T110" fmla="*/ 486 w 773"/>
                <a:gd name="T111" fmla="*/ 207 h 806"/>
                <a:gd name="T112" fmla="*/ 498 w 773"/>
                <a:gd name="T113" fmla="*/ 168 h 806"/>
                <a:gd name="T114" fmla="*/ 532 w 773"/>
                <a:gd name="T115" fmla="*/ 166 h 806"/>
                <a:gd name="T116" fmla="*/ 593 w 773"/>
                <a:gd name="T117" fmla="*/ 166 h 806"/>
                <a:gd name="T118" fmla="*/ 605 w 773"/>
                <a:gd name="T119" fmla="*/ 133 h 80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773"/>
                <a:gd name="T181" fmla="*/ 0 h 806"/>
                <a:gd name="T182" fmla="*/ 773 w 773"/>
                <a:gd name="T183" fmla="*/ 806 h 80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773" h="806">
                  <a:moveTo>
                    <a:pt x="682" y="148"/>
                  </a:moveTo>
                  <a:lnTo>
                    <a:pt x="675" y="125"/>
                  </a:lnTo>
                  <a:lnTo>
                    <a:pt x="656" y="119"/>
                  </a:lnTo>
                  <a:lnTo>
                    <a:pt x="623" y="139"/>
                  </a:lnTo>
                  <a:lnTo>
                    <a:pt x="601" y="127"/>
                  </a:lnTo>
                  <a:lnTo>
                    <a:pt x="599" y="99"/>
                  </a:lnTo>
                  <a:lnTo>
                    <a:pt x="587" y="86"/>
                  </a:lnTo>
                  <a:lnTo>
                    <a:pt x="587" y="70"/>
                  </a:lnTo>
                  <a:lnTo>
                    <a:pt x="557" y="64"/>
                  </a:lnTo>
                  <a:lnTo>
                    <a:pt x="548" y="72"/>
                  </a:lnTo>
                  <a:lnTo>
                    <a:pt x="553" y="95"/>
                  </a:lnTo>
                  <a:lnTo>
                    <a:pt x="529" y="105"/>
                  </a:lnTo>
                  <a:lnTo>
                    <a:pt x="522" y="122"/>
                  </a:lnTo>
                  <a:lnTo>
                    <a:pt x="529" y="141"/>
                  </a:lnTo>
                  <a:lnTo>
                    <a:pt x="474" y="204"/>
                  </a:lnTo>
                  <a:lnTo>
                    <a:pt x="482" y="279"/>
                  </a:lnTo>
                  <a:lnTo>
                    <a:pt x="455" y="302"/>
                  </a:lnTo>
                  <a:lnTo>
                    <a:pt x="443" y="289"/>
                  </a:lnTo>
                  <a:lnTo>
                    <a:pt x="390" y="320"/>
                  </a:lnTo>
                  <a:lnTo>
                    <a:pt x="371" y="308"/>
                  </a:lnTo>
                  <a:lnTo>
                    <a:pt x="294" y="161"/>
                  </a:lnTo>
                  <a:lnTo>
                    <a:pt x="263" y="139"/>
                  </a:lnTo>
                  <a:lnTo>
                    <a:pt x="239" y="132"/>
                  </a:lnTo>
                  <a:lnTo>
                    <a:pt x="227" y="112"/>
                  </a:lnTo>
                  <a:lnTo>
                    <a:pt x="241" y="90"/>
                  </a:lnTo>
                  <a:lnTo>
                    <a:pt x="219" y="72"/>
                  </a:lnTo>
                  <a:lnTo>
                    <a:pt x="193" y="95"/>
                  </a:lnTo>
                  <a:lnTo>
                    <a:pt x="167" y="99"/>
                  </a:lnTo>
                  <a:lnTo>
                    <a:pt x="148" y="19"/>
                  </a:lnTo>
                  <a:lnTo>
                    <a:pt x="144" y="0"/>
                  </a:lnTo>
                  <a:lnTo>
                    <a:pt x="117" y="33"/>
                  </a:lnTo>
                  <a:lnTo>
                    <a:pt x="107" y="40"/>
                  </a:lnTo>
                  <a:lnTo>
                    <a:pt x="109" y="90"/>
                  </a:lnTo>
                  <a:lnTo>
                    <a:pt x="103" y="101"/>
                  </a:lnTo>
                  <a:lnTo>
                    <a:pt x="89" y="101"/>
                  </a:lnTo>
                  <a:lnTo>
                    <a:pt x="79" y="90"/>
                  </a:lnTo>
                  <a:lnTo>
                    <a:pt x="65" y="105"/>
                  </a:lnTo>
                  <a:lnTo>
                    <a:pt x="79" y="163"/>
                  </a:lnTo>
                  <a:lnTo>
                    <a:pt x="93" y="163"/>
                  </a:lnTo>
                  <a:lnTo>
                    <a:pt x="107" y="172"/>
                  </a:lnTo>
                  <a:lnTo>
                    <a:pt x="112" y="207"/>
                  </a:lnTo>
                  <a:lnTo>
                    <a:pt x="105" y="329"/>
                  </a:lnTo>
                  <a:lnTo>
                    <a:pt x="21" y="404"/>
                  </a:lnTo>
                  <a:lnTo>
                    <a:pt x="17" y="433"/>
                  </a:lnTo>
                  <a:lnTo>
                    <a:pt x="2" y="445"/>
                  </a:lnTo>
                  <a:lnTo>
                    <a:pt x="0" y="460"/>
                  </a:lnTo>
                  <a:lnTo>
                    <a:pt x="12" y="496"/>
                  </a:lnTo>
                  <a:lnTo>
                    <a:pt x="2" y="522"/>
                  </a:lnTo>
                  <a:lnTo>
                    <a:pt x="9" y="527"/>
                  </a:lnTo>
                  <a:lnTo>
                    <a:pt x="50" y="515"/>
                  </a:lnTo>
                  <a:lnTo>
                    <a:pt x="109" y="512"/>
                  </a:lnTo>
                  <a:lnTo>
                    <a:pt x="103" y="536"/>
                  </a:lnTo>
                  <a:lnTo>
                    <a:pt x="114" y="558"/>
                  </a:lnTo>
                  <a:lnTo>
                    <a:pt x="117" y="590"/>
                  </a:lnTo>
                  <a:lnTo>
                    <a:pt x="124" y="602"/>
                  </a:lnTo>
                  <a:lnTo>
                    <a:pt x="160" y="604"/>
                  </a:lnTo>
                  <a:lnTo>
                    <a:pt x="175" y="616"/>
                  </a:lnTo>
                  <a:lnTo>
                    <a:pt x="158" y="638"/>
                  </a:lnTo>
                  <a:lnTo>
                    <a:pt x="155" y="664"/>
                  </a:lnTo>
                  <a:lnTo>
                    <a:pt x="142" y="695"/>
                  </a:lnTo>
                  <a:lnTo>
                    <a:pt x="151" y="705"/>
                  </a:lnTo>
                  <a:lnTo>
                    <a:pt x="172" y="708"/>
                  </a:lnTo>
                  <a:lnTo>
                    <a:pt x="210" y="722"/>
                  </a:lnTo>
                  <a:lnTo>
                    <a:pt x="206" y="734"/>
                  </a:lnTo>
                  <a:lnTo>
                    <a:pt x="230" y="772"/>
                  </a:lnTo>
                  <a:lnTo>
                    <a:pt x="265" y="772"/>
                  </a:lnTo>
                  <a:lnTo>
                    <a:pt x="309" y="747"/>
                  </a:lnTo>
                  <a:lnTo>
                    <a:pt x="323" y="754"/>
                  </a:lnTo>
                  <a:lnTo>
                    <a:pt x="323" y="770"/>
                  </a:lnTo>
                  <a:lnTo>
                    <a:pt x="328" y="792"/>
                  </a:lnTo>
                  <a:lnTo>
                    <a:pt x="340" y="802"/>
                  </a:lnTo>
                  <a:lnTo>
                    <a:pt x="364" y="799"/>
                  </a:lnTo>
                  <a:lnTo>
                    <a:pt x="373" y="805"/>
                  </a:lnTo>
                  <a:lnTo>
                    <a:pt x="381" y="796"/>
                  </a:lnTo>
                  <a:lnTo>
                    <a:pt x="381" y="761"/>
                  </a:lnTo>
                  <a:lnTo>
                    <a:pt x="366" y="696"/>
                  </a:lnTo>
                  <a:lnTo>
                    <a:pt x="376" y="677"/>
                  </a:lnTo>
                  <a:lnTo>
                    <a:pt x="414" y="677"/>
                  </a:lnTo>
                  <a:lnTo>
                    <a:pt x="423" y="677"/>
                  </a:lnTo>
                  <a:lnTo>
                    <a:pt x="443" y="652"/>
                  </a:lnTo>
                  <a:lnTo>
                    <a:pt x="495" y="670"/>
                  </a:lnTo>
                  <a:lnTo>
                    <a:pt x="517" y="650"/>
                  </a:lnTo>
                  <a:lnTo>
                    <a:pt x="529" y="662"/>
                  </a:lnTo>
                  <a:lnTo>
                    <a:pt x="550" y="648"/>
                  </a:lnTo>
                  <a:lnTo>
                    <a:pt x="570" y="669"/>
                  </a:lnTo>
                  <a:lnTo>
                    <a:pt x="579" y="669"/>
                  </a:lnTo>
                  <a:lnTo>
                    <a:pt x="585" y="657"/>
                  </a:lnTo>
                  <a:lnTo>
                    <a:pt x="603" y="640"/>
                  </a:lnTo>
                  <a:lnTo>
                    <a:pt x="611" y="646"/>
                  </a:lnTo>
                  <a:lnTo>
                    <a:pt x="636" y="642"/>
                  </a:lnTo>
                  <a:lnTo>
                    <a:pt x="660" y="621"/>
                  </a:lnTo>
                  <a:lnTo>
                    <a:pt x="680" y="593"/>
                  </a:lnTo>
                  <a:lnTo>
                    <a:pt x="709" y="587"/>
                  </a:lnTo>
                  <a:lnTo>
                    <a:pt x="723" y="602"/>
                  </a:lnTo>
                  <a:lnTo>
                    <a:pt x="735" y="571"/>
                  </a:lnTo>
                  <a:lnTo>
                    <a:pt x="757" y="568"/>
                  </a:lnTo>
                  <a:lnTo>
                    <a:pt x="766" y="563"/>
                  </a:lnTo>
                  <a:lnTo>
                    <a:pt x="772" y="534"/>
                  </a:lnTo>
                  <a:lnTo>
                    <a:pt x="763" y="518"/>
                  </a:lnTo>
                  <a:lnTo>
                    <a:pt x="689" y="505"/>
                  </a:lnTo>
                  <a:lnTo>
                    <a:pt x="675" y="483"/>
                  </a:lnTo>
                  <a:lnTo>
                    <a:pt x="654" y="483"/>
                  </a:lnTo>
                  <a:lnTo>
                    <a:pt x="634" y="483"/>
                  </a:lnTo>
                  <a:lnTo>
                    <a:pt x="618" y="459"/>
                  </a:lnTo>
                  <a:lnTo>
                    <a:pt x="620" y="445"/>
                  </a:lnTo>
                  <a:lnTo>
                    <a:pt x="629" y="392"/>
                  </a:lnTo>
                  <a:lnTo>
                    <a:pt x="601" y="363"/>
                  </a:lnTo>
                  <a:lnTo>
                    <a:pt x="623" y="271"/>
                  </a:lnTo>
                  <a:lnTo>
                    <a:pt x="608" y="257"/>
                  </a:lnTo>
                  <a:lnTo>
                    <a:pt x="558" y="274"/>
                  </a:lnTo>
                  <a:lnTo>
                    <a:pt x="548" y="253"/>
                  </a:lnTo>
                  <a:lnTo>
                    <a:pt x="548" y="231"/>
                  </a:lnTo>
                  <a:lnTo>
                    <a:pt x="537" y="221"/>
                  </a:lnTo>
                  <a:lnTo>
                    <a:pt x="561" y="187"/>
                  </a:lnTo>
                  <a:lnTo>
                    <a:pt x="587" y="196"/>
                  </a:lnTo>
                  <a:lnTo>
                    <a:pt x="599" y="185"/>
                  </a:lnTo>
                  <a:lnTo>
                    <a:pt x="647" y="192"/>
                  </a:lnTo>
                  <a:lnTo>
                    <a:pt x="668" y="185"/>
                  </a:lnTo>
                  <a:lnTo>
                    <a:pt x="682" y="148"/>
                  </a:lnTo>
                </a:path>
              </a:pathLst>
            </a:custGeom>
            <a:solidFill>
              <a:srgbClr val="87C5CB"/>
            </a:solidFill>
            <a:ln>
              <a:noFill/>
            </a:ln>
            <a:extLst>
              <a:ext uri="{91240B29-F687-4F45-9708-019B960494DF}">
                <a14:hiddenLine xmlns:a14="http://schemas.microsoft.com/office/drawing/2010/main" w="12700" cap="rnd" cmpd="sng">
                  <a:solidFill>
                    <a:schemeClr val="tx1"/>
                  </a:solidFill>
                  <a:prstDash val="solid"/>
                  <a:round/>
                  <a:headEnd type="none" w="sm" len="sm"/>
                  <a:tailEnd type="none" w="sm" len="sm"/>
                </a14:hiddenLine>
              </a:ext>
            </a:extLst>
          </p:spPr>
          <p:txBody>
            <a:bodyPr/>
            <a:lstStyle/>
            <a:p>
              <a:endParaRPr lang="en-IN"/>
            </a:p>
          </p:txBody>
        </p:sp>
        <p:sp>
          <p:nvSpPr>
            <p:cNvPr id="4112" name="Freeform 234"/>
            <p:cNvSpPr>
              <a:spLocks/>
            </p:cNvSpPr>
            <p:nvPr/>
          </p:nvSpPr>
          <p:spPr bwMode="auto">
            <a:xfrm>
              <a:off x="2985" y="2981"/>
              <a:ext cx="359" cy="508"/>
            </a:xfrm>
            <a:custGeom>
              <a:avLst/>
              <a:gdLst>
                <a:gd name="T0" fmla="*/ 8 w 404"/>
                <a:gd name="T1" fmla="*/ 111 h 566"/>
                <a:gd name="T2" fmla="*/ 31 w 404"/>
                <a:gd name="T3" fmla="*/ 156 h 566"/>
                <a:gd name="T4" fmla="*/ 33 w 404"/>
                <a:gd name="T5" fmla="*/ 180 h 566"/>
                <a:gd name="T6" fmla="*/ 20 w 404"/>
                <a:gd name="T7" fmla="*/ 204 h 566"/>
                <a:gd name="T8" fmla="*/ 4 w 404"/>
                <a:gd name="T9" fmla="*/ 217 h 566"/>
                <a:gd name="T10" fmla="*/ 0 w 404"/>
                <a:gd name="T11" fmla="*/ 261 h 566"/>
                <a:gd name="T12" fmla="*/ 5 w 404"/>
                <a:gd name="T13" fmla="*/ 267 h 566"/>
                <a:gd name="T14" fmla="*/ 16 w 404"/>
                <a:gd name="T15" fmla="*/ 263 h 566"/>
                <a:gd name="T16" fmla="*/ 20 w 404"/>
                <a:gd name="T17" fmla="*/ 267 h 566"/>
                <a:gd name="T18" fmla="*/ 20 w 404"/>
                <a:gd name="T19" fmla="*/ 295 h 566"/>
                <a:gd name="T20" fmla="*/ 33 w 404"/>
                <a:gd name="T21" fmla="*/ 326 h 566"/>
                <a:gd name="T22" fmla="*/ 46 w 404"/>
                <a:gd name="T23" fmla="*/ 332 h 566"/>
                <a:gd name="T24" fmla="*/ 48 w 404"/>
                <a:gd name="T25" fmla="*/ 380 h 566"/>
                <a:gd name="T26" fmla="*/ 41 w 404"/>
                <a:gd name="T27" fmla="*/ 412 h 566"/>
                <a:gd name="T28" fmla="*/ 48 w 404"/>
                <a:gd name="T29" fmla="*/ 425 h 566"/>
                <a:gd name="T30" fmla="*/ 63 w 404"/>
                <a:gd name="T31" fmla="*/ 441 h 566"/>
                <a:gd name="T32" fmla="*/ 101 w 404"/>
                <a:gd name="T33" fmla="*/ 431 h 566"/>
                <a:gd name="T34" fmla="*/ 109 w 404"/>
                <a:gd name="T35" fmla="*/ 444 h 566"/>
                <a:gd name="T36" fmla="*/ 97 w 404"/>
                <a:gd name="T37" fmla="*/ 461 h 566"/>
                <a:gd name="T38" fmla="*/ 77 w 404"/>
                <a:gd name="T39" fmla="*/ 490 h 566"/>
                <a:gd name="T40" fmla="*/ 77 w 404"/>
                <a:gd name="T41" fmla="*/ 498 h 566"/>
                <a:gd name="T42" fmla="*/ 89 w 404"/>
                <a:gd name="T43" fmla="*/ 507 h 566"/>
                <a:gd name="T44" fmla="*/ 167 w 404"/>
                <a:gd name="T45" fmla="*/ 475 h 566"/>
                <a:gd name="T46" fmla="*/ 195 w 404"/>
                <a:gd name="T47" fmla="*/ 490 h 566"/>
                <a:gd name="T48" fmla="*/ 203 w 404"/>
                <a:gd name="T49" fmla="*/ 483 h 566"/>
                <a:gd name="T50" fmla="*/ 195 w 404"/>
                <a:gd name="T51" fmla="*/ 464 h 566"/>
                <a:gd name="T52" fmla="*/ 196 w 404"/>
                <a:gd name="T53" fmla="*/ 455 h 566"/>
                <a:gd name="T54" fmla="*/ 208 w 404"/>
                <a:gd name="T55" fmla="*/ 381 h 566"/>
                <a:gd name="T56" fmla="*/ 219 w 404"/>
                <a:gd name="T57" fmla="*/ 364 h 566"/>
                <a:gd name="T58" fmla="*/ 226 w 404"/>
                <a:gd name="T59" fmla="*/ 345 h 566"/>
                <a:gd name="T60" fmla="*/ 239 w 404"/>
                <a:gd name="T61" fmla="*/ 314 h 566"/>
                <a:gd name="T62" fmla="*/ 231 w 404"/>
                <a:gd name="T63" fmla="*/ 302 h 566"/>
                <a:gd name="T64" fmla="*/ 233 w 404"/>
                <a:gd name="T65" fmla="*/ 277 h 566"/>
                <a:gd name="T66" fmla="*/ 267 w 404"/>
                <a:gd name="T67" fmla="*/ 239 h 566"/>
                <a:gd name="T68" fmla="*/ 264 w 404"/>
                <a:gd name="T69" fmla="*/ 214 h 566"/>
                <a:gd name="T70" fmla="*/ 285 w 404"/>
                <a:gd name="T71" fmla="*/ 176 h 566"/>
                <a:gd name="T72" fmla="*/ 307 w 404"/>
                <a:gd name="T73" fmla="*/ 182 h 566"/>
                <a:gd name="T74" fmla="*/ 349 w 404"/>
                <a:gd name="T75" fmla="*/ 151 h 566"/>
                <a:gd name="T76" fmla="*/ 358 w 404"/>
                <a:gd name="T77" fmla="*/ 135 h 566"/>
                <a:gd name="T78" fmla="*/ 331 w 404"/>
                <a:gd name="T79" fmla="*/ 83 h 566"/>
                <a:gd name="T80" fmla="*/ 313 w 404"/>
                <a:gd name="T81" fmla="*/ 57 h 566"/>
                <a:gd name="T82" fmla="*/ 326 w 404"/>
                <a:gd name="T83" fmla="*/ 45 h 566"/>
                <a:gd name="T84" fmla="*/ 309 w 404"/>
                <a:gd name="T85" fmla="*/ 30 h 566"/>
                <a:gd name="T86" fmla="*/ 268 w 404"/>
                <a:gd name="T87" fmla="*/ 30 h 566"/>
                <a:gd name="T88" fmla="*/ 250 w 404"/>
                <a:gd name="T89" fmla="*/ 10 h 566"/>
                <a:gd name="T90" fmla="*/ 218 w 404"/>
                <a:gd name="T91" fmla="*/ 43 h 566"/>
                <a:gd name="T92" fmla="*/ 205 w 404"/>
                <a:gd name="T93" fmla="*/ 38 h 566"/>
                <a:gd name="T94" fmla="*/ 219 w 404"/>
                <a:gd name="T95" fmla="*/ 12 h 566"/>
                <a:gd name="T96" fmla="*/ 218 w 404"/>
                <a:gd name="T97" fmla="*/ 4 h 566"/>
                <a:gd name="T98" fmla="*/ 205 w 404"/>
                <a:gd name="T99" fmla="*/ 0 h 566"/>
                <a:gd name="T100" fmla="*/ 167 w 404"/>
                <a:gd name="T101" fmla="*/ 22 h 566"/>
                <a:gd name="T102" fmla="*/ 135 w 404"/>
                <a:gd name="T103" fmla="*/ 31 h 566"/>
                <a:gd name="T104" fmla="*/ 110 w 404"/>
                <a:gd name="T105" fmla="*/ 30 h 566"/>
                <a:gd name="T106" fmla="*/ 56 w 404"/>
                <a:gd name="T107" fmla="*/ 81 h 566"/>
                <a:gd name="T108" fmla="*/ 27 w 404"/>
                <a:gd name="T109" fmla="*/ 91 h 566"/>
                <a:gd name="T110" fmla="*/ 8 w 404"/>
                <a:gd name="T111" fmla="*/ 111 h 566"/>
                <a:gd name="T112" fmla="*/ 8 w 404"/>
                <a:gd name="T113" fmla="*/ 111 h 56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04"/>
                <a:gd name="T172" fmla="*/ 0 h 566"/>
                <a:gd name="T173" fmla="*/ 404 w 404"/>
                <a:gd name="T174" fmla="*/ 566 h 56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04" h="566">
                  <a:moveTo>
                    <a:pt x="9" y="124"/>
                  </a:moveTo>
                  <a:lnTo>
                    <a:pt x="35" y="174"/>
                  </a:lnTo>
                  <a:lnTo>
                    <a:pt x="37" y="201"/>
                  </a:lnTo>
                  <a:lnTo>
                    <a:pt x="23" y="227"/>
                  </a:lnTo>
                  <a:lnTo>
                    <a:pt x="4" y="242"/>
                  </a:lnTo>
                  <a:lnTo>
                    <a:pt x="0" y="291"/>
                  </a:lnTo>
                  <a:lnTo>
                    <a:pt x="6" y="298"/>
                  </a:lnTo>
                  <a:lnTo>
                    <a:pt x="18" y="293"/>
                  </a:lnTo>
                  <a:lnTo>
                    <a:pt x="23" y="298"/>
                  </a:lnTo>
                  <a:lnTo>
                    <a:pt x="23" y="329"/>
                  </a:lnTo>
                  <a:lnTo>
                    <a:pt x="37" y="363"/>
                  </a:lnTo>
                  <a:lnTo>
                    <a:pt x="52" y="370"/>
                  </a:lnTo>
                  <a:lnTo>
                    <a:pt x="54" y="423"/>
                  </a:lnTo>
                  <a:lnTo>
                    <a:pt x="46" y="459"/>
                  </a:lnTo>
                  <a:lnTo>
                    <a:pt x="54" y="474"/>
                  </a:lnTo>
                  <a:lnTo>
                    <a:pt x="71" y="491"/>
                  </a:lnTo>
                  <a:lnTo>
                    <a:pt x="114" y="480"/>
                  </a:lnTo>
                  <a:lnTo>
                    <a:pt x="123" y="495"/>
                  </a:lnTo>
                  <a:lnTo>
                    <a:pt x="109" y="514"/>
                  </a:lnTo>
                  <a:lnTo>
                    <a:pt x="87" y="546"/>
                  </a:lnTo>
                  <a:lnTo>
                    <a:pt x="87" y="555"/>
                  </a:lnTo>
                  <a:lnTo>
                    <a:pt x="100" y="565"/>
                  </a:lnTo>
                  <a:lnTo>
                    <a:pt x="188" y="529"/>
                  </a:lnTo>
                  <a:lnTo>
                    <a:pt x="219" y="546"/>
                  </a:lnTo>
                  <a:lnTo>
                    <a:pt x="228" y="538"/>
                  </a:lnTo>
                  <a:lnTo>
                    <a:pt x="219" y="517"/>
                  </a:lnTo>
                  <a:lnTo>
                    <a:pt x="221" y="507"/>
                  </a:lnTo>
                  <a:lnTo>
                    <a:pt x="234" y="425"/>
                  </a:lnTo>
                  <a:lnTo>
                    <a:pt x="247" y="406"/>
                  </a:lnTo>
                  <a:lnTo>
                    <a:pt x="254" y="384"/>
                  </a:lnTo>
                  <a:lnTo>
                    <a:pt x="269" y="350"/>
                  </a:lnTo>
                  <a:lnTo>
                    <a:pt x="260" y="337"/>
                  </a:lnTo>
                  <a:lnTo>
                    <a:pt x="262" y="309"/>
                  </a:lnTo>
                  <a:lnTo>
                    <a:pt x="300" y="266"/>
                  </a:lnTo>
                  <a:lnTo>
                    <a:pt x="297" y="238"/>
                  </a:lnTo>
                  <a:lnTo>
                    <a:pt x="321" y="196"/>
                  </a:lnTo>
                  <a:lnTo>
                    <a:pt x="345" y="203"/>
                  </a:lnTo>
                  <a:lnTo>
                    <a:pt x="393" y="168"/>
                  </a:lnTo>
                  <a:lnTo>
                    <a:pt x="403" y="150"/>
                  </a:lnTo>
                  <a:lnTo>
                    <a:pt x="372" y="93"/>
                  </a:lnTo>
                  <a:lnTo>
                    <a:pt x="352" y="64"/>
                  </a:lnTo>
                  <a:lnTo>
                    <a:pt x="367" y="50"/>
                  </a:lnTo>
                  <a:lnTo>
                    <a:pt x="348" y="33"/>
                  </a:lnTo>
                  <a:lnTo>
                    <a:pt x="302" y="33"/>
                  </a:lnTo>
                  <a:lnTo>
                    <a:pt x="281" y="11"/>
                  </a:lnTo>
                  <a:lnTo>
                    <a:pt x="245" y="48"/>
                  </a:lnTo>
                  <a:lnTo>
                    <a:pt x="231" y="42"/>
                  </a:lnTo>
                  <a:lnTo>
                    <a:pt x="247" y="13"/>
                  </a:lnTo>
                  <a:lnTo>
                    <a:pt x="245" y="4"/>
                  </a:lnTo>
                  <a:lnTo>
                    <a:pt x="231" y="0"/>
                  </a:lnTo>
                  <a:lnTo>
                    <a:pt x="188" y="24"/>
                  </a:lnTo>
                  <a:lnTo>
                    <a:pt x="152" y="35"/>
                  </a:lnTo>
                  <a:lnTo>
                    <a:pt x="124" y="33"/>
                  </a:lnTo>
                  <a:lnTo>
                    <a:pt x="63" y="90"/>
                  </a:lnTo>
                  <a:lnTo>
                    <a:pt x="30" y="101"/>
                  </a:lnTo>
                  <a:lnTo>
                    <a:pt x="9" y="124"/>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13" name="Freeform 235"/>
            <p:cNvSpPr>
              <a:spLocks/>
            </p:cNvSpPr>
            <p:nvPr/>
          </p:nvSpPr>
          <p:spPr bwMode="auto">
            <a:xfrm>
              <a:off x="2623" y="3030"/>
              <a:ext cx="412" cy="471"/>
            </a:xfrm>
            <a:custGeom>
              <a:avLst/>
              <a:gdLst>
                <a:gd name="T0" fmla="*/ 353 w 465"/>
                <a:gd name="T1" fmla="*/ 58 h 524"/>
                <a:gd name="T2" fmla="*/ 345 w 465"/>
                <a:gd name="T3" fmla="*/ 17 h 524"/>
                <a:gd name="T4" fmla="*/ 315 w 465"/>
                <a:gd name="T5" fmla="*/ 23 h 524"/>
                <a:gd name="T6" fmla="*/ 292 w 465"/>
                <a:gd name="T7" fmla="*/ 38 h 524"/>
                <a:gd name="T8" fmla="*/ 271 w 465"/>
                <a:gd name="T9" fmla="*/ 22 h 524"/>
                <a:gd name="T10" fmla="*/ 232 w 465"/>
                <a:gd name="T11" fmla="*/ 28 h 524"/>
                <a:gd name="T12" fmla="*/ 112 w 465"/>
                <a:gd name="T13" fmla="*/ 0 h 524"/>
                <a:gd name="T14" fmla="*/ 120 w 465"/>
                <a:gd name="T15" fmla="*/ 31 h 524"/>
                <a:gd name="T16" fmla="*/ 66 w 465"/>
                <a:gd name="T17" fmla="*/ 31 h 524"/>
                <a:gd name="T18" fmla="*/ 19 w 465"/>
                <a:gd name="T19" fmla="*/ 89 h 524"/>
                <a:gd name="T20" fmla="*/ 38 w 465"/>
                <a:gd name="T21" fmla="*/ 224 h 524"/>
                <a:gd name="T22" fmla="*/ 4 w 465"/>
                <a:gd name="T23" fmla="*/ 274 h 524"/>
                <a:gd name="T24" fmla="*/ 51 w 465"/>
                <a:gd name="T25" fmla="*/ 280 h 524"/>
                <a:gd name="T26" fmla="*/ 59 w 465"/>
                <a:gd name="T27" fmla="*/ 365 h 524"/>
                <a:gd name="T28" fmla="*/ 99 w 465"/>
                <a:gd name="T29" fmla="*/ 343 h 524"/>
                <a:gd name="T30" fmla="*/ 114 w 465"/>
                <a:gd name="T31" fmla="*/ 363 h 524"/>
                <a:gd name="T32" fmla="*/ 152 w 465"/>
                <a:gd name="T33" fmla="*/ 335 h 524"/>
                <a:gd name="T34" fmla="*/ 192 w 465"/>
                <a:gd name="T35" fmla="*/ 335 h 524"/>
                <a:gd name="T36" fmla="*/ 211 w 465"/>
                <a:gd name="T37" fmla="*/ 367 h 524"/>
                <a:gd name="T38" fmla="*/ 188 w 465"/>
                <a:gd name="T39" fmla="*/ 424 h 524"/>
                <a:gd name="T40" fmla="*/ 188 w 465"/>
                <a:gd name="T41" fmla="*/ 450 h 524"/>
                <a:gd name="T42" fmla="*/ 227 w 465"/>
                <a:gd name="T43" fmla="*/ 470 h 524"/>
                <a:gd name="T44" fmla="*/ 256 w 465"/>
                <a:gd name="T45" fmla="*/ 460 h 524"/>
                <a:gd name="T46" fmla="*/ 271 w 465"/>
                <a:gd name="T47" fmla="*/ 424 h 524"/>
                <a:gd name="T48" fmla="*/ 299 w 465"/>
                <a:gd name="T49" fmla="*/ 418 h 524"/>
                <a:gd name="T50" fmla="*/ 337 w 465"/>
                <a:gd name="T51" fmla="*/ 422 h 524"/>
                <a:gd name="T52" fmla="*/ 331 w 465"/>
                <a:gd name="T53" fmla="*/ 398 h 524"/>
                <a:gd name="T54" fmla="*/ 390 w 465"/>
                <a:gd name="T55" fmla="*/ 391 h 524"/>
                <a:gd name="T56" fmla="*/ 404 w 465"/>
                <a:gd name="T57" fmla="*/ 363 h 524"/>
                <a:gd name="T58" fmla="*/ 408 w 465"/>
                <a:gd name="T59" fmla="*/ 283 h 524"/>
                <a:gd name="T60" fmla="*/ 384 w 465"/>
                <a:gd name="T61" fmla="*/ 246 h 524"/>
                <a:gd name="T62" fmla="*/ 378 w 465"/>
                <a:gd name="T63" fmla="*/ 214 h 524"/>
                <a:gd name="T64" fmla="*/ 362 w 465"/>
                <a:gd name="T65" fmla="*/ 212 h 524"/>
                <a:gd name="T66" fmla="*/ 384 w 465"/>
                <a:gd name="T67" fmla="*/ 155 h 524"/>
                <a:gd name="T68" fmla="*/ 393 w 465"/>
                <a:gd name="T69" fmla="*/ 107 h 524"/>
                <a:gd name="T70" fmla="*/ 370 w 465"/>
                <a:gd name="T71" fmla="*/ 62 h 52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65"/>
                <a:gd name="T109" fmla="*/ 0 h 524"/>
                <a:gd name="T110" fmla="*/ 465 w 465"/>
                <a:gd name="T111" fmla="*/ 524 h 52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65" h="524">
                  <a:moveTo>
                    <a:pt x="418" y="69"/>
                  </a:moveTo>
                  <a:lnTo>
                    <a:pt x="398" y="64"/>
                  </a:lnTo>
                  <a:lnTo>
                    <a:pt x="389" y="50"/>
                  </a:lnTo>
                  <a:lnTo>
                    <a:pt x="389" y="19"/>
                  </a:lnTo>
                  <a:lnTo>
                    <a:pt x="378" y="4"/>
                  </a:lnTo>
                  <a:lnTo>
                    <a:pt x="356" y="26"/>
                  </a:lnTo>
                  <a:lnTo>
                    <a:pt x="346" y="42"/>
                  </a:lnTo>
                  <a:lnTo>
                    <a:pt x="330" y="42"/>
                  </a:lnTo>
                  <a:lnTo>
                    <a:pt x="325" y="18"/>
                  </a:lnTo>
                  <a:lnTo>
                    <a:pt x="306" y="24"/>
                  </a:lnTo>
                  <a:lnTo>
                    <a:pt x="280" y="42"/>
                  </a:lnTo>
                  <a:lnTo>
                    <a:pt x="262" y="31"/>
                  </a:lnTo>
                  <a:lnTo>
                    <a:pt x="227" y="6"/>
                  </a:lnTo>
                  <a:lnTo>
                    <a:pt x="126" y="0"/>
                  </a:lnTo>
                  <a:lnTo>
                    <a:pt x="116" y="11"/>
                  </a:lnTo>
                  <a:lnTo>
                    <a:pt x="136" y="35"/>
                  </a:lnTo>
                  <a:lnTo>
                    <a:pt x="112" y="50"/>
                  </a:lnTo>
                  <a:lnTo>
                    <a:pt x="74" y="35"/>
                  </a:lnTo>
                  <a:lnTo>
                    <a:pt x="35" y="69"/>
                  </a:lnTo>
                  <a:lnTo>
                    <a:pt x="21" y="99"/>
                  </a:lnTo>
                  <a:lnTo>
                    <a:pt x="24" y="172"/>
                  </a:lnTo>
                  <a:lnTo>
                    <a:pt x="43" y="249"/>
                  </a:lnTo>
                  <a:lnTo>
                    <a:pt x="0" y="298"/>
                  </a:lnTo>
                  <a:lnTo>
                    <a:pt x="4" y="305"/>
                  </a:lnTo>
                  <a:lnTo>
                    <a:pt x="43" y="293"/>
                  </a:lnTo>
                  <a:lnTo>
                    <a:pt x="57" y="311"/>
                  </a:lnTo>
                  <a:lnTo>
                    <a:pt x="45" y="366"/>
                  </a:lnTo>
                  <a:lnTo>
                    <a:pt x="67" y="406"/>
                  </a:lnTo>
                  <a:lnTo>
                    <a:pt x="90" y="412"/>
                  </a:lnTo>
                  <a:lnTo>
                    <a:pt x="112" y="382"/>
                  </a:lnTo>
                  <a:lnTo>
                    <a:pt x="122" y="406"/>
                  </a:lnTo>
                  <a:lnTo>
                    <a:pt x="129" y="404"/>
                  </a:lnTo>
                  <a:lnTo>
                    <a:pt x="164" y="370"/>
                  </a:lnTo>
                  <a:lnTo>
                    <a:pt x="172" y="373"/>
                  </a:lnTo>
                  <a:lnTo>
                    <a:pt x="188" y="364"/>
                  </a:lnTo>
                  <a:lnTo>
                    <a:pt x="217" y="373"/>
                  </a:lnTo>
                  <a:lnTo>
                    <a:pt x="217" y="404"/>
                  </a:lnTo>
                  <a:lnTo>
                    <a:pt x="238" y="408"/>
                  </a:lnTo>
                  <a:lnTo>
                    <a:pt x="232" y="438"/>
                  </a:lnTo>
                  <a:lnTo>
                    <a:pt x="212" y="472"/>
                  </a:lnTo>
                  <a:lnTo>
                    <a:pt x="203" y="501"/>
                  </a:lnTo>
                  <a:lnTo>
                    <a:pt x="212" y="501"/>
                  </a:lnTo>
                  <a:lnTo>
                    <a:pt x="236" y="479"/>
                  </a:lnTo>
                  <a:lnTo>
                    <a:pt x="256" y="523"/>
                  </a:lnTo>
                  <a:lnTo>
                    <a:pt x="272" y="512"/>
                  </a:lnTo>
                  <a:lnTo>
                    <a:pt x="289" y="512"/>
                  </a:lnTo>
                  <a:lnTo>
                    <a:pt x="306" y="498"/>
                  </a:lnTo>
                  <a:lnTo>
                    <a:pt x="306" y="472"/>
                  </a:lnTo>
                  <a:lnTo>
                    <a:pt x="315" y="463"/>
                  </a:lnTo>
                  <a:lnTo>
                    <a:pt x="337" y="465"/>
                  </a:lnTo>
                  <a:lnTo>
                    <a:pt x="374" y="483"/>
                  </a:lnTo>
                  <a:lnTo>
                    <a:pt x="380" y="470"/>
                  </a:lnTo>
                  <a:lnTo>
                    <a:pt x="372" y="455"/>
                  </a:lnTo>
                  <a:lnTo>
                    <a:pt x="374" y="443"/>
                  </a:lnTo>
                  <a:lnTo>
                    <a:pt x="398" y="423"/>
                  </a:lnTo>
                  <a:lnTo>
                    <a:pt x="440" y="435"/>
                  </a:lnTo>
                  <a:lnTo>
                    <a:pt x="464" y="419"/>
                  </a:lnTo>
                  <a:lnTo>
                    <a:pt x="456" y="404"/>
                  </a:lnTo>
                  <a:lnTo>
                    <a:pt x="464" y="368"/>
                  </a:lnTo>
                  <a:lnTo>
                    <a:pt x="461" y="315"/>
                  </a:lnTo>
                  <a:lnTo>
                    <a:pt x="446" y="308"/>
                  </a:lnTo>
                  <a:lnTo>
                    <a:pt x="433" y="274"/>
                  </a:lnTo>
                  <a:lnTo>
                    <a:pt x="433" y="243"/>
                  </a:lnTo>
                  <a:lnTo>
                    <a:pt x="427" y="238"/>
                  </a:lnTo>
                  <a:lnTo>
                    <a:pt x="416" y="243"/>
                  </a:lnTo>
                  <a:lnTo>
                    <a:pt x="409" y="236"/>
                  </a:lnTo>
                  <a:lnTo>
                    <a:pt x="413" y="187"/>
                  </a:lnTo>
                  <a:lnTo>
                    <a:pt x="433" y="172"/>
                  </a:lnTo>
                  <a:lnTo>
                    <a:pt x="446" y="146"/>
                  </a:lnTo>
                  <a:lnTo>
                    <a:pt x="444" y="119"/>
                  </a:lnTo>
                  <a:lnTo>
                    <a:pt x="418" y="69"/>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14" name="Freeform 236"/>
            <p:cNvSpPr>
              <a:spLocks/>
            </p:cNvSpPr>
            <p:nvPr/>
          </p:nvSpPr>
          <p:spPr bwMode="auto">
            <a:xfrm>
              <a:off x="2222" y="3121"/>
              <a:ext cx="461" cy="412"/>
            </a:xfrm>
            <a:custGeom>
              <a:avLst/>
              <a:gdLst>
                <a:gd name="T0" fmla="*/ 129 w 520"/>
                <a:gd name="T1" fmla="*/ 137 h 459"/>
                <a:gd name="T2" fmla="*/ 116 w 520"/>
                <a:gd name="T3" fmla="*/ 171 h 459"/>
                <a:gd name="T4" fmla="*/ 97 w 520"/>
                <a:gd name="T5" fmla="*/ 177 h 459"/>
                <a:gd name="T6" fmla="*/ 54 w 520"/>
                <a:gd name="T7" fmla="*/ 171 h 459"/>
                <a:gd name="T8" fmla="*/ 44 w 520"/>
                <a:gd name="T9" fmla="*/ 180 h 459"/>
                <a:gd name="T10" fmla="*/ 21 w 520"/>
                <a:gd name="T11" fmla="*/ 172 h 459"/>
                <a:gd name="T12" fmla="*/ 0 w 520"/>
                <a:gd name="T13" fmla="*/ 203 h 459"/>
                <a:gd name="T14" fmla="*/ 10 w 520"/>
                <a:gd name="T15" fmla="*/ 212 h 459"/>
                <a:gd name="T16" fmla="*/ 10 w 520"/>
                <a:gd name="T17" fmla="*/ 232 h 459"/>
                <a:gd name="T18" fmla="*/ 19 w 520"/>
                <a:gd name="T19" fmla="*/ 250 h 459"/>
                <a:gd name="T20" fmla="*/ 62 w 520"/>
                <a:gd name="T21" fmla="*/ 236 h 459"/>
                <a:gd name="T22" fmla="*/ 75 w 520"/>
                <a:gd name="T23" fmla="*/ 248 h 459"/>
                <a:gd name="T24" fmla="*/ 57 w 520"/>
                <a:gd name="T25" fmla="*/ 331 h 459"/>
                <a:gd name="T26" fmla="*/ 82 w 520"/>
                <a:gd name="T27" fmla="*/ 357 h 459"/>
                <a:gd name="T28" fmla="*/ 74 w 520"/>
                <a:gd name="T29" fmla="*/ 405 h 459"/>
                <a:gd name="T30" fmla="*/ 99 w 520"/>
                <a:gd name="T31" fmla="*/ 407 h 459"/>
                <a:gd name="T32" fmla="*/ 126 w 520"/>
                <a:gd name="T33" fmla="*/ 381 h 459"/>
                <a:gd name="T34" fmla="*/ 137 w 520"/>
                <a:gd name="T35" fmla="*/ 389 h 459"/>
                <a:gd name="T36" fmla="*/ 190 w 520"/>
                <a:gd name="T37" fmla="*/ 411 h 459"/>
                <a:gd name="T38" fmla="*/ 200 w 520"/>
                <a:gd name="T39" fmla="*/ 405 h 459"/>
                <a:gd name="T40" fmla="*/ 202 w 520"/>
                <a:gd name="T41" fmla="*/ 387 h 459"/>
                <a:gd name="T42" fmla="*/ 211 w 520"/>
                <a:gd name="T43" fmla="*/ 376 h 459"/>
                <a:gd name="T44" fmla="*/ 285 w 520"/>
                <a:gd name="T45" fmla="*/ 327 h 459"/>
                <a:gd name="T46" fmla="*/ 299 w 520"/>
                <a:gd name="T47" fmla="*/ 344 h 459"/>
                <a:gd name="T48" fmla="*/ 343 w 520"/>
                <a:gd name="T49" fmla="*/ 357 h 459"/>
                <a:gd name="T50" fmla="*/ 369 w 520"/>
                <a:gd name="T51" fmla="*/ 324 h 459"/>
                <a:gd name="T52" fmla="*/ 380 w 520"/>
                <a:gd name="T53" fmla="*/ 331 h 459"/>
                <a:gd name="T54" fmla="*/ 398 w 520"/>
                <a:gd name="T55" fmla="*/ 331 h 459"/>
                <a:gd name="T56" fmla="*/ 398 w 520"/>
                <a:gd name="T57" fmla="*/ 321 h 459"/>
                <a:gd name="T58" fmla="*/ 421 w 520"/>
                <a:gd name="T59" fmla="*/ 313 h 459"/>
                <a:gd name="T60" fmla="*/ 421 w 520"/>
                <a:gd name="T61" fmla="*/ 305 h 459"/>
                <a:gd name="T62" fmla="*/ 431 w 520"/>
                <a:gd name="T63" fmla="*/ 295 h 459"/>
                <a:gd name="T64" fmla="*/ 436 w 520"/>
                <a:gd name="T65" fmla="*/ 298 h 459"/>
                <a:gd name="T66" fmla="*/ 460 w 520"/>
                <a:gd name="T67" fmla="*/ 274 h 459"/>
                <a:gd name="T68" fmla="*/ 441 w 520"/>
                <a:gd name="T69" fmla="*/ 238 h 459"/>
                <a:gd name="T70" fmla="*/ 450 w 520"/>
                <a:gd name="T71" fmla="*/ 188 h 459"/>
                <a:gd name="T72" fmla="*/ 438 w 520"/>
                <a:gd name="T73" fmla="*/ 172 h 459"/>
                <a:gd name="T74" fmla="*/ 404 w 520"/>
                <a:gd name="T75" fmla="*/ 183 h 459"/>
                <a:gd name="T76" fmla="*/ 400 w 520"/>
                <a:gd name="T77" fmla="*/ 177 h 459"/>
                <a:gd name="T78" fmla="*/ 438 w 520"/>
                <a:gd name="T79" fmla="*/ 133 h 459"/>
                <a:gd name="T80" fmla="*/ 421 w 520"/>
                <a:gd name="T81" fmla="*/ 64 h 459"/>
                <a:gd name="T82" fmla="*/ 395 w 520"/>
                <a:gd name="T83" fmla="*/ 83 h 459"/>
                <a:gd name="T84" fmla="*/ 372 w 520"/>
                <a:gd name="T85" fmla="*/ 59 h 459"/>
                <a:gd name="T86" fmla="*/ 351 w 520"/>
                <a:gd name="T87" fmla="*/ 30 h 459"/>
                <a:gd name="T88" fmla="*/ 349 w 520"/>
                <a:gd name="T89" fmla="*/ 12 h 459"/>
                <a:gd name="T90" fmla="*/ 334 w 520"/>
                <a:gd name="T91" fmla="*/ 8 h 459"/>
                <a:gd name="T92" fmla="*/ 316 w 520"/>
                <a:gd name="T93" fmla="*/ 14 h 459"/>
                <a:gd name="T94" fmla="*/ 287 w 520"/>
                <a:gd name="T95" fmla="*/ 0 h 459"/>
                <a:gd name="T96" fmla="*/ 273 w 520"/>
                <a:gd name="T97" fmla="*/ 34 h 459"/>
                <a:gd name="T98" fmla="*/ 249 w 520"/>
                <a:gd name="T99" fmla="*/ 36 h 459"/>
                <a:gd name="T100" fmla="*/ 231 w 520"/>
                <a:gd name="T101" fmla="*/ 64 h 459"/>
                <a:gd name="T102" fmla="*/ 220 w 520"/>
                <a:gd name="T103" fmla="*/ 57 h 459"/>
                <a:gd name="T104" fmla="*/ 202 w 520"/>
                <a:gd name="T105" fmla="*/ 64 h 459"/>
                <a:gd name="T106" fmla="*/ 175 w 520"/>
                <a:gd name="T107" fmla="*/ 48 h 459"/>
                <a:gd name="T108" fmla="*/ 153 w 520"/>
                <a:gd name="T109" fmla="*/ 73 h 459"/>
                <a:gd name="T110" fmla="*/ 153 w 520"/>
                <a:gd name="T111" fmla="*/ 85 h 459"/>
                <a:gd name="T112" fmla="*/ 196 w 520"/>
                <a:gd name="T113" fmla="*/ 110 h 459"/>
                <a:gd name="T114" fmla="*/ 206 w 520"/>
                <a:gd name="T115" fmla="*/ 127 h 459"/>
                <a:gd name="T116" fmla="*/ 175 w 520"/>
                <a:gd name="T117" fmla="*/ 138 h 459"/>
                <a:gd name="T118" fmla="*/ 129 w 520"/>
                <a:gd name="T119" fmla="*/ 137 h 459"/>
                <a:gd name="T120" fmla="*/ 129 w 520"/>
                <a:gd name="T121" fmla="*/ 137 h 45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520"/>
                <a:gd name="T184" fmla="*/ 0 h 459"/>
                <a:gd name="T185" fmla="*/ 520 w 520"/>
                <a:gd name="T186" fmla="*/ 459 h 45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520" h="459">
                  <a:moveTo>
                    <a:pt x="145" y="153"/>
                  </a:moveTo>
                  <a:lnTo>
                    <a:pt x="131" y="190"/>
                  </a:lnTo>
                  <a:lnTo>
                    <a:pt x="109" y="197"/>
                  </a:lnTo>
                  <a:lnTo>
                    <a:pt x="61" y="190"/>
                  </a:lnTo>
                  <a:lnTo>
                    <a:pt x="50" y="201"/>
                  </a:lnTo>
                  <a:lnTo>
                    <a:pt x="24" y="192"/>
                  </a:lnTo>
                  <a:lnTo>
                    <a:pt x="0" y="226"/>
                  </a:lnTo>
                  <a:lnTo>
                    <a:pt x="11" y="236"/>
                  </a:lnTo>
                  <a:lnTo>
                    <a:pt x="11" y="258"/>
                  </a:lnTo>
                  <a:lnTo>
                    <a:pt x="21" y="279"/>
                  </a:lnTo>
                  <a:lnTo>
                    <a:pt x="70" y="263"/>
                  </a:lnTo>
                  <a:lnTo>
                    <a:pt x="85" y="276"/>
                  </a:lnTo>
                  <a:lnTo>
                    <a:pt x="64" y="369"/>
                  </a:lnTo>
                  <a:lnTo>
                    <a:pt x="92" y="398"/>
                  </a:lnTo>
                  <a:lnTo>
                    <a:pt x="83" y="451"/>
                  </a:lnTo>
                  <a:lnTo>
                    <a:pt x="112" y="453"/>
                  </a:lnTo>
                  <a:lnTo>
                    <a:pt x="142" y="424"/>
                  </a:lnTo>
                  <a:lnTo>
                    <a:pt x="155" y="433"/>
                  </a:lnTo>
                  <a:lnTo>
                    <a:pt x="214" y="458"/>
                  </a:lnTo>
                  <a:lnTo>
                    <a:pt x="226" y="451"/>
                  </a:lnTo>
                  <a:lnTo>
                    <a:pt x="228" y="431"/>
                  </a:lnTo>
                  <a:lnTo>
                    <a:pt x="238" y="419"/>
                  </a:lnTo>
                  <a:lnTo>
                    <a:pt x="322" y="364"/>
                  </a:lnTo>
                  <a:lnTo>
                    <a:pt x="337" y="383"/>
                  </a:lnTo>
                  <a:lnTo>
                    <a:pt x="387" y="398"/>
                  </a:lnTo>
                  <a:lnTo>
                    <a:pt x="416" y="361"/>
                  </a:lnTo>
                  <a:lnTo>
                    <a:pt x="429" y="369"/>
                  </a:lnTo>
                  <a:lnTo>
                    <a:pt x="449" y="369"/>
                  </a:lnTo>
                  <a:lnTo>
                    <a:pt x="449" y="358"/>
                  </a:lnTo>
                  <a:lnTo>
                    <a:pt x="475" y="349"/>
                  </a:lnTo>
                  <a:lnTo>
                    <a:pt x="475" y="340"/>
                  </a:lnTo>
                  <a:lnTo>
                    <a:pt x="486" y="329"/>
                  </a:lnTo>
                  <a:lnTo>
                    <a:pt x="492" y="332"/>
                  </a:lnTo>
                  <a:lnTo>
                    <a:pt x="519" y="305"/>
                  </a:lnTo>
                  <a:lnTo>
                    <a:pt x="497" y="265"/>
                  </a:lnTo>
                  <a:lnTo>
                    <a:pt x="508" y="209"/>
                  </a:lnTo>
                  <a:lnTo>
                    <a:pt x="494" y="192"/>
                  </a:lnTo>
                  <a:lnTo>
                    <a:pt x="456" y="204"/>
                  </a:lnTo>
                  <a:lnTo>
                    <a:pt x="451" y="197"/>
                  </a:lnTo>
                  <a:lnTo>
                    <a:pt x="494" y="148"/>
                  </a:lnTo>
                  <a:lnTo>
                    <a:pt x="475" y="71"/>
                  </a:lnTo>
                  <a:lnTo>
                    <a:pt x="446" y="93"/>
                  </a:lnTo>
                  <a:lnTo>
                    <a:pt x="420" y="66"/>
                  </a:lnTo>
                  <a:lnTo>
                    <a:pt x="396" y="33"/>
                  </a:lnTo>
                  <a:lnTo>
                    <a:pt x="394" y="13"/>
                  </a:lnTo>
                  <a:lnTo>
                    <a:pt x="377" y="9"/>
                  </a:lnTo>
                  <a:lnTo>
                    <a:pt x="357" y="16"/>
                  </a:lnTo>
                  <a:lnTo>
                    <a:pt x="324" y="0"/>
                  </a:lnTo>
                  <a:lnTo>
                    <a:pt x="308" y="38"/>
                  </a:lnTo>
                  <a:lnTo>
                    <a:pt x="281" y="40"/>
                  </a:lnTo>
                  <a:lnTo>
                    <a:pt x="260" y="71"/>
                  </a:lnTo>
                  <a:lnTo>
                    <a:pt x="248" y="64"/>
                  </a:lnTo>
                  <a:lnTo>
                    <a:pt x="228" y="71"/>
                  </a:lnTo>
                  <a:lnTo>
                    <a:pt x="197" y="53"/>
                  </a:lnTo>
                  <a:lnTo>
                    <a:pt x="173" y="81"/>
                  </a:lnTo>
                  <a:lnTo>
                    <a:pt x="173" y="95"/>
                  </a:lnTo>
                  <a:lnTo>
                    <a:pt x="221" y="122"/>
                  </a:lnTo>
                  <a:lnTo>
                    <a:pt x="232" y="141"/>
                  </a:lnTo>
                  <a:lnTo>
                    <a:pt x="197" y="154"/>
                  </a:lnTo>
                  <a:lnTo>
                    <a:pt x="145" y="153"/>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15" name="Freeform 237"/>
            <p:cNvSpPr>
              <a:spLocks/>
            </p:cNvSpPr>
            <p:nvPr/>
          </p:nvSpPr>
          <p:spPr bwMode="auto">
            <a:xfrm>
              <a:off x="3299" y="2841"/>
              <a:ext cx="290" cy="343"/>
            </a:xfrm>
            <a:custGeom>
              <a:avLst/>
              <a:gdLst>
                <a:gd name="T0" fmla="*/ 209 w 327"/>
                <a:gd name="T1" fmla="*/ 325 h 381"/>
                <a:gd name="T2" fmla="*/ 165 w 327"/>
                <a:gd name="T3" fmla="*/ 342 h 381"/>
                <a:gd name="T4" fmla="*/ 139 w 327"/>
                <a:gd name="T5" fmla="*/ 316 h 381"/>
                <a:gd name="T6" fmla="*/ 123 w 327"/>
                <a:gd name="T7" fmla="*/ 338 h 381"/>
                <a:gd name="T8" fmla="*/ 95 w 327"/>
                <a:gd name="T9" fmla="*/ 338 h 381"/>
                <a:gd name="T10" fmla="*/ 82 w 327"/>
                <a:gd name="T11" fmla="*/ 313 h 381"/>
                <a:gd name="T12" fmla="*/ 69 w 327"/>
                <a:gd name="T13" fmla="*/ 277 h 381"/>
                <a:gd name="T14" fmla="*/ 44 w 327"/>
                <a:gd name="T15" fmla="*/ 275 h 381"/>
                <a:gd name="T16" fmla="*/ 17 w 327"/>
                <a:gd name="T17" fmla="*/ 222 h 381"/>
                <a:gd name="T18" fmla="*/ 0 w 327"/>
                <a:gd name="T19" fmla="*/ 196 h 381"/>
                <a:gd name="T20" fmla="*/ 12 w 327"/>
                <a:gd name="T21" fmla="*/ 184 h 381"/>
                <a:gd name="T22" fmla="*/ 17 w 327"/>
                <a:gd name="T23" fmla="*/ 179 h 381"/>
                <a:gd name="T24" fmla="*/ 46 w 327"/>
                <a:gd name="T25" fmla="*/ 137 h 381"/>
                <a:gd name="T26" fmla="*/ 44 w 327"/>
                <a:gd name="T27" fmla="*/ 104 h 381"/>
                <a:gd name="T28" fmla="*/ 53 w 327"/>
                <a:gd name="T29" fmla="*/ 89 h 381"/>
                <a:gd name="T30" fmla="*/ 76 w 327"/>
                <a:gd name="T31" fmla="*/ 86 h 381"/>
                <a:gd name="T32" fmla="*/ 82 w 327"/>
                <a:gd name="T33" fmla="*/ 76 h 381"/>
                <a:gd name="T34" fmla="*/ 74 w 327"/>
                <a:gd name="T35" fmla="*/ 59 h 381"/>
                <a:gd name="T36" fmla="*/ 87 w 327"/>
                <a:gd name="T37" fmla="*/ 43 h 381"/>
                <a:gd name="T38" fmla="*/ 87 w 327"/>
                <a:gd name="T39" fmla="*/ 12 h 381"/>
                <a:gd name="T40" fmla="*/ 102 w 327"/>
                <a:gd name="T41" fmla="*/ 4 h 381"/>
                <a:gd name="T42" fmla="*/ 129 w 327"/>
                <a:gd name="T43" fmla="*/ 19 h 381"/>
                <a:gd name="T44" fmla="*/ 163 w 327"/>
                <a:gd name="T45" fmla="*/ 25 h 381"/>
                <a:gd name="T46" fmla="*/ 186 w 327"/>
                <a:gd name="T47" fmla="*/ 0 h 381"/>
                <a:gd name="T48" fmla="*/ 213 w 327"/>
                <a:gd name="T49" fmla="*/ 22 h 381"/>
                <a:gd name="T50" fmla="*/ 201 w 327"/>
                <a:gd name="T51" fmla="*/ 32 h 381"/>
                <a:gd name="T52" fmla="*/ 186 w 327"/>
                <a:gd name="T53" fmla="*/ 53 h 381"/>
                <a:gd name="T54" fmla="*/ 165 w 327"/>
                <a:gd name="T55" fmla="*/ 59 h 381"/>
                <a:gd name="T56" fmla="*/ 157 w 327"/>
                <a:gd name="T57" fmla="*/ 65 h 381"/>
                <a:gd name="T58" fmla="*/ 178 w 327"/>
                <a:gd name="T59" fmla="*/ 77 h 381"/>
                <a:gd name="T60" fmla="*/ 216 w 327"/>
                <a:gd name="T61" fmla="*/ 59 h 381"/>
                <a:gd name="T62" fmla="*/ 281 w 327"/>
                <a:gd name="T63" fmla="*/ 87 h 381"/>
                <a:gd name="T64" fmla="*/ 289 w 327"/>
                <a:gd name="T65" fmla="*/ 142 h 381"/>
                <a:gd name="T66" fmla="*/ 262 w 327"/>
                <a:gd name="T67" fmla="*/ 142 h 381"/>
                <a:gd name="T68" fmla="*/ 259 w 327"/>
                <a:gd name="T69" fmla="*/ 159 h 381"/>
                <a:gd name="T70" fmla="*/ 273 w 327"/>
                <a:gd name="T71" fmla="*/ 182 h 381"/>
                <a:gd name="T72" fmla="*/ 262 w 327"/>
                <a:gd name="T73" fmla="*/ 196 h 381"/>
                <a:gd name="T74" fmla="*/ 276 w 327"/>
                <a:gd name="T75" fmla="*/ 218 h 381"/>
                <a:gd name="T76" fmla="*/ 255 w 327"/>
                <a:gd name="T77" fmla="*/ 244 h 381"/>
                <a:gd name="T78" fmla="*/ 244 w 327"/>
                <a:gd name="T79" fmla="*/ 231 h 381"/>
                <a:gd name="T80" fmla="*/ 213 w 327"/>
                <a:gd name="T81" fmla="*/ 313 h 381"/>
                <a:gd name="T82" fmla="*/ 209 w 327"/>
                <a:gd name="T83" fmla="*/ 325 h 381"/>
                <a:gd name="T84" fmla="*/ 209 w 327"/>
                <a:gd name="T85" fmla="*/ 325 h 38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27"/>
                <a:gd name="T130" fmla="*/ 0 h 381"/>
                <a:gd name="T131" fmla="*/ 327 w 327"/>
                <a:gd name="T132" fmla="*/ 381 h 38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27" h="381">
                  <a:moveTo>
                    <a:pt x="236" y="361"/>
                  </a:moveTo>
                  <a:lnTo>
                    <a:pt x="186" y="380"/>
                  </a:lnTo>
                  <a:lnTo>
                    <a:pt x="157" y="351"/>
                  </a:lnTo>
                  <a:lnTo>
                    <a:pt x="139" y="375"/>
                  </a:lnTo>
                  <a:lnTo>
                    <a:pt x="107" y="375"/>
                  </a:lnTo>
                  <a:lnTo>
                    <a:pt x="93" y="348"/>
                  </a:lnTo>
                  <a:lnTo>
                    <a:pt x="78" y="308"/>
                  </a:lnTo>
                  <a:lnTo>
                    <a:pt x="50" y="305"/>
                  </a:lnTo>
                  <a:lnTo>
                    <a:pt x="19" y="247"/>
                  </a:lnTo>
                  <a:lnTo>
                    <a:pt x="0" y="218"/>
                  </a:lnTo>
                  <a:lnTo>
                    <a:pt x="14" y="204"/>
                  </a:lnTo>
                  <a:lnTo>
                    <a:pt x="19" y="199"/>
                  </a:lnTo>
                  <a:lnTo>
                    <a:pt x="52" y="152"/>
                  </a:lnTo>
                  <a:lnTo>
                    <a:pt x="50" y="115"/>
                  </a:lnTo>
                  <a:lnTo>
                    <a:pt x="60" y="99"/>
                  </a:lnTo>
                  <a:lnTo>
                    <a:pt x="86" y="95"/>
                  </a:lnTo>
                  <a:lnTo>
                    <a:pt x="93" y="84"/>
                  </a:lnTo>
                  <a:lnTo>
                    <a:pt x="84" y="66"/>
                  </a:lnTo>
                  <a:lnTo>
                    <a:pt x="98" y="48"/>
                  </a:lnTo>
                  <a:lnTo>
                    <a:pt x="98" y="13"/>
                  </a:lnTo>
                  <a:lnTo>
                    <a:pt x="115" y="4"/>
                  </a:lnTo>
                  <a:lnTo>
                    <a:pt x="146" y="21"/>
                  </a:lnTo>
                  <a:lnTo>
                    <a:pt x="184" y="28"/>
                  </a:lnTo>
                  <a:lnTo>
                    <a:pt x="210" y="0"/>
                  </a:lnTo>
                  <a:lnTo>
                    <a:pt x="240" y="24"/>
                  </a:lnTo>
                  <a:lnTo>
                    <a:pt x="227" y="35"/>
                  </a:lnTo>
                  <a:lnTo>
                    <a:pt x="210" y="59"/>
                  </a:lnTo>
                  <a:lnTo>
                    <a:pt x="186" y="66"/>
                  </a:lnTo>
                  <a:lnTo>
                    <a:pt x="177" y="72"/>
                  </a:lnTo>
                  <a:lnTo>
                    <a:pt x="201" y="86"/>
                  </a:lnTo>
                  <a:lnTo>
                    <a:pt x="244" y="66"/>
                  </a:lnTo>
                  <a:lnTo>
                    <a:pt x="317" y="97"/>
                  </a:lnTo>
                  <a:lnTo>
                    <a:pt x="326" y="158"/>
                  </a:lnTo>
                  <a:lnTo>
                    <a:pt x="295" y="158"/>
                  </a:lnTo>
                  <a:lnTo>
                    <a:pt x="292" y="177"/>
                  </a:lnTo>
                  <a:lnTo>
                    <a:pt x="308" y="202"/>
                  </a:lnTo>
                  <a:lnTo>
                    <a:pt x="295" y="218"/>
                  </a:lnTo>
                  <a:lnTo>
                    <a:pt x="311" y="242"/>
                  </a:lnTo>
                  <a:lnTo>
                    <a:pt x="287" y="271"/>
                  </a:lnTo>
                  <a:lnTo>
                    <a:pt x="275" y="257"/>
                  </a:lnTo>
                  <a:lnTo>
                    <a:pt x="240" y="348"/>
                  </a:lnTo>
                  <a:lnTo>
                    <a:pt x="236" y="361"/>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16" name="Freeform 238"/>
            <p:cNvSpPr>
              <a:spLocks/>
            </p:cNvSpPr>
            <p:nvPr/>
          </p:nvSpPr>
          <p:spPr bwMode="auto">
            <a:xfrm>
              <a:off x="3027" y="2588"/>
              <a:ext cx="360" cy="438"/>
            </a:xfrm>
            <a:custGeom>
              <a:avLst/>
              <a:gdLst>
                <a:gd name="T0" fmla="*/ 85 w 406"/>
                <a:gd name="T1" fmla="*/ 0 h 488"/>
                <a:gd name="T2" fmla="*/ 146 w 406"/>
                <a:gd name="T3" fmla="*/ 37 h 488"/>
                <a:gd name="T4" fmla="*/ 195 w 406"/>
                <a:gd name="T5" fmla="*/ 59 h 488"/>
                <a:gd name="T6" fmla="*/ 219 w 406"/>
                <a:gd name="T7" fmla="*/ 63 h 488"/>
                <a:gd name="T8" fmla="*/ 231 w 406"/>
                <a:gd name="T9" fmla="*/ 117 h 488"/>
                <a:gd name="T10" fmla="*/ 270 w 406"/>
                <a:gd name="T11" fmla="*/ 138 h 488"/>
                <a:gd name="T12" fmla="*/ 299 w 406"/>
                <a:gd name="T13" fmla="*/ 120 h 488"/>
                <a:gd name="T14" fmla="*/ 308 w 406"/>
                <a:gd name="T15" fmla="*/ 151 h 488"/>
                <a:gd name="T16" fmla="*/ 273 w 406"/>
                <a:gd name="T17" fmla="*/ 170 h 488"/>
                <a:gd name="T18" fmla="*/ 259 w 406"/>
                <a:gd name="T19" fmla="*/ 198 h 488"/>
                <a:gd name="T20" fmla="*/ 299 w 406"/>
                <a:gd name="T21" fmla="*/ 235 h 488"/>
                <a:gd name="T22" fmla="*/ 359 w 406"/>
                <a:gd name="T23" fmla="*/ 265 h 488"/>
                <a:gd name="T24" fmla="*/ 347 w 406"/>
                <a:gd name="T25" fmla="*/ 312 h 488"/>
                <a:gd name="T26" fmla="*/ 348 w 406"/>
                <a:gd name="T27" fmla="*/ 338 h 488"/>
                <a:gd name="T28" fmla="*/ 316 w 406"/>
                <a:gd name="T29" fmla="*/ 356 h 488"/>
                <a:gd name="T30" fmla="*/ 289 w 406"/>
                <a:gd name="T31" fmla="*/ 432 h 488"/>
                <a:gd name="T32" fmla="*/ 268 w 406"/>
                <a:gd name="T33" fmla="*/ 421 h 488"/>
                <a:gd name="T34" fmla="*/ 208 w 406"/>
                <a:gd name="T35" fmla="*/ 401 h 488"/>
                <a:gd name="T36" fmla="*/ 164 w 406"/>
                <a:gd name="T37" fmla="*/ 429 h 488"/>
                <a:gd name="T38" fmla="*/ 176 w 406"/>
                <a:gd name="T39" fmla="*/ 395 h 488"/>
                <a:gd name="T40" fmla="*/ 125 w 406"/>
                <a:gd name="T41" fmla="*/ 413 h 488"/>
                <a:gd name="T42" fmla="*/ 100 w 406"/>
                <a:gd name="T43" fmla="*/ 320 h 488"/>
                <a:gd name="T44" fmla="*/ 76 w 406"/>
                <a:gd name="T45" fmla="*/ 306 h 488"/>
                <a:gd name="T46" fmla="*/ 58 w 406"/>
                <a:gd name="T47" fmla="*/ 258 h 488"/>
                <a:gd name="T48" fmla="*/ 81 w 406"/>
                <a:gd name="T49" fmla="*/ 227 h 488"/>
                <a:gd name="T50" fmla="*/ 68 w 406"/>
                <a:gd name="T51" fmla="*/ 183 h 488"/>
                <a:gd name="T52" fmla="*/ 21 w 406"/>
                <a:gd name="T53" fmla="*/ 180 h 488"/>
                <a:gd name="T54" fmla="*/ 21 w 406"/>
                <a:gd name="T55" fmla="*/ 136 h 488"/>
                <a:gd name="T56" fmla="*/ 40 w 406"/>
                <a:gd name="T57" fmla="*/ 99 h 488"/>
                <a:gd name="T58" fmla="*/ 47 w 406"/>
                <a:gd name="T59" fmla="*/ 53 h 488"/>
                <a:gd name="T60" fmla="*/ 76 w 406"/>
                <a:gd name="T61" fmla="*/ 81 h 488"/>
                <a:gd name="T62" fmla="*/ 108 w 406"/>
                <a:gd name="T63" fmla="*/ 56 h 488"/>
                <a:gd name="T64" fmla="*/ 76 w 406"/>
                <a:gd name="T65" fmla="*/ 22 h 488"/>
                <a:gd name="T66" fmla="*/ 71 w 406"/>
                <a:gd name="T67" fmla="*/ 4 h 48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406"/>
                <a:gd name="T103" fmla="*/ 0 h 488"/>
                <a:gd name="T104" fmla="*/ 406 w 406"/>
                <a:gd name="T105" fmla="*/ 488 h 48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406" h="488">
                  <a:moveTo>
                    <a:pt x="80" y="4"/>
                  </a:moveTo>
                  <a:lnTo>
                    <a:pt x="96" y="0"/>
                  </a:lnTo>
                  <a:lnTo>
                    <a:pt x="144" y="19"/>
                  </a:lnTo>
                  <a:lnTo>
                    <a:pt x="165" y="41"/>
                  </a:lnTo>
                  <a:lnTo>
                    <a:pt x="205" y="52"/>
                  </a:lnTo>
                  <a:lnTo>
                    <a:pt x="220" y="66"/>
                  </a:lnTo>
                  <a:lnTo>
                    <a:pt x="242" y="62"/>
                  </a:lnTo>
                  <a:lnTo>
                    <a:pt x="247" y="70"/>
                  </a:lnTo>
                  <a:lnTo>
                    <a:pt x="240" y="117"/>
                  </a:lnTo>
                  <a:lnTo>
                    <a:pt x="261" y="130"/>
                  </a:lnTo>
                  <a:lnTo>
                    <a:pt x="271" y="147"/>
                  </a:lnTo>
                  <a:lnTo>
                    <a:pt x="304" y="154"/>
                  </a:lnTo>
                  <a:lnTo>
                    <a:pt x="316" y="132"/>
                  </a:lnTo>
                  <a:lnTo>
                    <a:pt x="337" y="134"/>
                  </a:lnTo>
                  <a:lnTo>
                    <a:pt x="350" y="151"/>
                  </a:lnTo>
                  <a:lnTo>
                    <a:pt x="347" y="168"/>
                  </a:lnTo>
                  <a:lnTo>
                    <a:pt x="308" y="172"/>
                  </a:lnTo>
                  <a:lnTo>
                    <a:pt x="308" y="189"/>
                  </a:lnTo>
                  <a:lnTo>
                    <a:pt x="308" y="202"/>
                  </a:lnTo>
                  <a:lnTo>
                    <a:pt x="292" y="221"/>
                  </a:lnTo>
                  <a:lnTo>
                    <a:pt x="304" y="240"/>
                  </a:lnTo>
                  <a:lnTo>
                    <a:pt x="337" y="262"/>
                  </a:lnTo>
                  <a:lnTo>
                    <a:pt x="338" y="288"/>
                  </a:lnTo>
                  <a:lnTo>
                    <a:pt x="405" y="295"/>
                  </a:lnTo>
                  <a:lnTo>
                    <a:pt x="405" y="330"/>
                  </a:lnTo>
                  <a:lnTo>
                    <a:pt x="391" y="348"/>
                  </a:lnTo>
                  <a:lnTo>
                    <a:pt x="400" y="366"/>
                  </a:lnTo>
                  <a:lnTo>
                    <a:pt x="393" y="377"/>
                  </a:lnTo>
                  <a:lnTo>
                    <a:pt x="367" y="381"/>
                  </a:lnTo>
                  <a:lnTo>
                    <a:pt x="356" y="397"/>
                  </a:lnTo>
                  <a:lnTo>
                    <a:pt x="359" y="434"/>
                  </a:lnTo>
                  <a:lnTo>
                    <a:pt x="326" y="481"/>
                  </a:lnTo>
                  <a:lnTo>
                    <a:pt x="321" y="487"/>
                  </a:lnTo>
                  <a:lnTo>
                    <a:pt x="302" y="469"/>
                  </a:lnTo>
                  <a:lnTo>
                    <a:pt x="256" y="469"/>
                  </a:lnTo>
                  <a:lnTo>
                    <a:pt x="235" y="447"/>
                  </a:lnTo>
                  <a:lnTo>
                    <a:pt x="199" y="484"/>
                  </a:lnTo>
                  <a:lnTo>
                    <a:pt x="185" y="478"/>
                  </a:lnTo>
                  <a:lnTo>
                    <a:pt x="201" y="450"/>
                  </a:lnTo>
                  <a:lnTo>
                    <a:pt x="199" y="440"/>
                  </a:lnTo>
                  <a:lnTo>
                    <a:pt x="185" y="436"/>
                  </a:lnTo>
                  <a:lnTo>
                    <a:pt x="141" y="460"/>
                  </a:lnTo>
                  <a:lnTo>
                    <a:pt x="100" y="381"/>
                  </a:lnTo>
                  <a:lnTo>
                    <a:pt x="113" y="356"/>
                  </a:lnTo>
                  <a:lnTo>
                    <a:pt x="108" y="348"/>
                  </a:lnTo>
                  <a:lnTo>
                    <a:pt x="86" y="341"/>
                  </a:lnTo>
                  <a:lnTo>
                    <a:pt x="50" y="320"/>
                  </a:lnTo>
                  <a:lnTo>
                    <a:pt x="65" y="288"/>
                  </a:lnTo>
                  <a:lnTo>
                    <a:pt x="86" y="277"/>
                  </a:lnTo>
                  <a:lnTo>
                    <a:pt x="91" y="253"/>
                  </a:lnTo>
                  <a:lnTo>
                    <a:pt x="82" y="209"/>
                  </a:lnTo>
                  <a:lnTo>
                    <a:pt x="77" y="204"/>
                  </a:lnTo>
                  <a:lnTo>
                    <a:pt x="56" y="226"/>
                  </a:lnTo>
                  <a:lnTo>
                    <a:pt x="24" y="200"/>
                  </a:lnTo>
                  <a:lnTo>
                    <a:pt x="0" y="170"/>
                  </a:lnTo>
                  <a:lnTo>
                    <a:pt x="24" y="151"/>
                  </a:lnTo>
                  <a:lnTo>
                    <a:pt x="29" y="120"/>
                  </a:lnTo>
                  <a:lnTo>
                    <a:pt x="45" y="110"/>
                  </a:lnTo>
                  <a:lnTo>
                    <a:pt x="43" y="67"/>
                  </a:lnTo>
                  <a:lnTo>
                    <a:pt x="53" y="59"/>
                  </a:lnTo>
                  <a:lnTo>
                    <a:pt x="74" y="72"/>
                  </a:lnTo>
                  <a:lnTo>
                    <a:pt x="86" y="90"/>
                  </a:lnTo>
                  <a:lnTo>
                    <a:pt x="113" y="72"/>
                  </a:lnTo>
                  <a:lnTo>
                    <a:pt x="122" y="62"/>
                  </a:lnTo>
                  <a:lnTo>
                    <a:pt x="117" y="41"/>
                  </a:lnTo>
                  <a:lnTo>
                    <a:pt x="86" y="24"/>
                  </a:lnTo>
                  <a:lnTo>
                    <a:pt x="80" y="4"/>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17" name="Freeform 239"/>
            <p:cNvSpPr>
              <a:spLocks/>
            </p:cNvSpPr>
            <p:nvPr/>
          </p:nvSpPr>
          <p:spPr bwMode="auto">
            <a:xfrm>
              <a:off x="3487" y="2796"/>
              <a:ext cx="64" cy="68"/>
            </a:xfrm>
            <a:custGeom>
              <a:avLst/>
              <a:gdLst>
                <a:gd name="T0" fmla="*/ 25 w 73"/>
                <a:gd name="T1" fmla="*/ 67 h 76"/>
                <a:gd name="T2" fmla="*/ 0 w 73"/>
                <a:gd name="T3" fmla="*/ 45 h 76"/>
                <a:gd name="T4" fmla="*/ 11 w 73"/>
                <a:gd name="T5" fmla="*/ 30 h 76"/>
                <a:gd name="T6" fmla="*/ 21 w 73"/>
                <a:gd name="T7" fmla="*/ 0 h 76"/>
                <a:gd name="T8" fmla="*/ 49 w 73"/>
                <a:gd name="T9" fmla="*/ 12 h 76"/>
                <a:gd name="T10" fmla="*/ 63 w 73"/>
                <a:gd name="T11" fmla="*/ 31 h 76"/>
                <a:gd name="T12" fmla="*/ 53 w 73"/>
                <a:gd name="T13" fmla="*/ 45 h 76"/>
                <a:gd name="T14" fmla="*/ 25 w 73"/>
                <a:gd name="T15" fmla="*/ 67 h 76"/>
                <a:gd name="T16" fmla="*/ 25 w 73"/>
                <a:gd name="T17" fmla="*/ 67 h 7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3"/>
                <a:gd name="T28" fmla="*/ 0 h 76"/>
                <a:gd name="T29" fmla="*/ 73 w 73"/>
                <a:gd name="T30" fmla="*/ 76 h 7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3" h="76">
                  <a:moveTo>
                    <a:pt x="29" y="75"/>
                  </a:moveTo>
                  <a:lnTo>
                    <a:pt x="0" y="50"/>
                  </a:lnTo>
                  <a:lnTo>
                    <a:pt x="12" y="33"/>
                  </a:lnTo>
                  <a:lnTo>
                    <a:pt x="24" y="0"/>
                  </a:lnTo>
                  <a:lnTo>
                    <a:pt x="56" y="13"/>
                  </a:lnTo>
                  <a:lnTo>
                    <a:pt x="72" y="35"/>
                  </a:lnTo>
                  <a:lnTo>
                    <a:pt x="60" y="50"/>
                  </a:lnTo>
                  <a:lnTo>
                    <a:pt x="29" y="75"/>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18" name="Freeform 240"/>
            <p:cNvSpPr>
              <a:spLocks/>
            </p:cNvSpPr>
            <p:nvPr/>
          </p:nvSpPr>
          <p:spPr bwMode="auto">
            <a:xfrm>
              <a:off x="3112" y="2523"/>
              <a:ext cx="425" cy="345"/>
            </a:xfrm>
            <a:custGeom>
              <a:avLst/>
              <a:gdLst>
                <a:gd name="T0" fmla="*/ 395 w 478"/>
                <a:gd name="T1" fmla="*/ 272 h 385"/>
                <a:gd name="T2" fmla="*/ 385 w 478"/>
                <a:gd name="T3" fmla="*/ 302 h 385"/>
                <a:gd name="T4" fmla="*/ 373 w 478"/>
                <a:gd name="T5" fmla="*/ 318 h 385"/>
                <a:gd name="T6" fmla="*/ 350 w 478"/>
                <a:gd name="T7" fmla="*/ 344 h 385"/>
                <a:gd name="T8" fmla="*/ 317 w 478"/>
                <a:gd name="T9" fmla="*/ 338 h 385"/>
                <a:gd name="T10" fmla="*/ 290 w 478"/>
                <a:gd name="T11" fmla="*/ 322 h 385"/>
                <a:gd name="T12" fmla="*/ 274 w 478"/>
                <a:gd name="T13" fmla="*/ 331 h 385"/>
                <a:gd name="T14" fmla="*/ 215 w 478"/>
                <a:gd name="T15" fmla="*/ 324 h 385"/>
                <a:gd name="T16" fmla="*/ 214 w 478"/>
                <a:gd name="T17" fmla="*/ 300 h 385"/>
                <a:gd name="T18" fmla="*/ 185 w 478"/>
                <a:gd name="T19" fmla="*/ 280 h 385"/>
                <a:gd name="T20" fmla="*/ 174 w 478"/>
                <a:gd name="T21" fmla="*/ 263 h 385"/>
                <a:gd name="T22" fmla="*/ 188 w 478"/>
                <a:gd name="T23" fmla="*/ 246 h 385"/>
                <a:gd name="T24" fmla="*/ 188 w 478"/>
                <a:gd name="T25" fmla="*/ 235 h 385"/>
                <a:gd name="T26" fmla="*/ 188 w 478"/>
                <a:gd name="T27" fmla="*/ 220 h 385"/>
                <a:gd name="T28" fmla="*/ 223 w 478"/>
                <a:gd name="T29" fmla="*/ 216 h 385"/>
                <a:gd name="T30" fmla="*/ 225 w 478"/>
                <a:gd name="T31" fmla="*/ 201 h 385"/>
                <a:gd name="T32" fmla="*/ 214 w 478"/>
                <a:gd name="T33" fmla="*/ 185 h 385"/>
                <a:gd name="T34" fmla="*/ 196 w 478"/>
                <a:gd name="T35" fmla="*/ 184 h 385"/>
                <a:gd name="T36" fmla="*/ 185 w 478"/>
                <a:gd name="T37" fmla="*/ 203 h 385"/>
                <a:gd name="T38" fmla="*/ 156 w 478"/>
                <a:gd name="T39" fmla="*/ 197 h 385"/>
                <a:gd name="T40" fmla="*/ 147 w 478"/>
                <a:gd name="T41" fmla="*/ 181 h 385"/>
                <a:gd name="T42" fmla="*/ 128 w 478"/>
                <a:gd name="T43" fmla="*/ 170 h 385"/>
                <a:gd name="T44" fmla="*/ 133 w 478"/>
                <a:gd name="T45" fmla="*/ 127 h 385"/>
                <a:gd name="T46" fmla="*/ 130 w 478"/>
                <a:gd name="T47" fmla="*/ 120 h 385"/>
                <a:gd name="T48" fmla="*/ 110 w 478"/>
                <a:gd name="T49" fmla="*/ 125 h 385"/>
                <a:gd name="T50" fmla="*/ 97 w 478"/>
                <a:gd name="T51" fmla="*/ 112 h 385"/>
                <a:gd name="T52" fmla="*/ 61 w 478"/>
                <a:gd name="T53" fmla="*/ 102 h 385"/>
                <a:gd name="T54" fmla="*/ 43 w 478"/>
                <a:gd name="T55" fmla="*/ 82 h 385"/>
                <a:gd name="T56" fmla="*/ 0 w 478"/>
                <a:gd name="T57" fmla="*/ 65 h 385"/>
                <a:gd name="T58" fmla="*/ 4 w 478"/>
                <a:gd name="T59" fmla="*/ 45 h 385"/>
                <a:gd name="T60" fmla="*/ 21 w 478"/>
                <a:gd name="T61" fmla="*/ 37 h 385"/>
                <a:gd name="T62" fmla="*/ 52 w 478"/>
                <a:gd name="T63" fmla="*/ 65 h 385"/>
                <a:gd name="T64" fmla="*/ 61 w 478"/>
                <a:gd name="T65" fmla="*/ 65 h 385"/>
                <a:gd name="T66" fmla="*/ 91 w 478"/>
                <a:gd name="T67" fmla="*/ 61 h 385"/>
                <a:gd name="T68" fmla="*/ 108 w 478"/>
                <a:gd name="T69" fmla="*/ 47 h 385"/>
                <a:gd name="T70" fmla="*/ 132 w 478"/>
                <a:gd name="T71" fmla="*/ 66 h 385"/>
                <a:gd name="T72" fmla="*/ 142 w 478"/>
                <a:gd name="T73" fmla="*/ 49 h 385"/>
                <a:gd name="T74" fmla="*/ 144 w 478"/>
                <a:gd name="T75" fmla="*/ 39 h 385"/>
                <a:gd name="T76" fmla="*/ 164 w 478"/>
                <a:gd name="T77" fmla="*/ 28 h 385"/>
                <a:gd name="T78" fmla="*/ 168 w 478"/>
                <a:gd name="T79" fmla="*/ 4 h 385"/>
                <a:gd name="T80" fmla="*/ 188 w 478"/>
                <a:gd name="T81" fmla="*/ 0 h 385"/>
                <a:gd name="T82" fmla="*/ 237 w 478"/>
                <a:gd name="T83" fmla="*/ 32 h 385"/>
                <a:gd name="T84" fmla="*/ 272 w 478"/>
                <a:gd name="T85" fmla="*/ 47 h 385"/>
                <a:gd name="T86" fmla="*/ 341 w 478"/>
                <a:gd name="T87" fmla="*/ 160 h 385"/>
                <a:gd name="T88" fmla="*/ 336 w 478"/>
                <a:gd name="T89" fmla="*/ 172 h 385"/>
                <a:gd name="T90" fmla="*/ 381 w 478"/>
                <a:gd name="T91" fmla="*/ 194 h 385"/>
                <a:gd name="T92" fmla="*/ 393 w 478"/>
                <a:gd name="T93" fmla="*/ 213 h 385"/>
                <a:gd name="T94" fmla="*/ 414 w 478"/>
                <a:gd name="T95" fmla="*/ 223 h 385"/>
                <a:gd name="T96" fmla="*/ 424 w 478"/>
                <a:gd name="T97" fmla="*/ 242 h 385"/>
                <a:gd name="T98" fmla="*/ 411 w 478"/>
                <a:gd name="T99" fmla="*/ 248 h 385"/>
                <a:gd name="T100" fmla="*/ 389 w 478"/>
                <a:gd name="T101" fmla="*/ 241 h 385"/>
                <a:gd name="T102" fmla="*/ 356 w 478"/>
                <a:gd name="T103" fmla="*/ 241 h 385"/>
                <a:gd name="T104" fmla="*/ 327 w 478"/>
                <a:gd name="T105" fmla="*/ 231 h 385"/>
                <a:gd name="T106" fmla="*/ 315 w 478"/>
                <a:gd name="T107" fmla="*/ 241 h 385"/>
                <a:gd name="T108" fmla="*/ 342 w 478"/>
                <a:gd name="T109" fmla="*/ 248 h 385"/>
                <a:gd name="T110" fmla="*/ 370 w 478"/>
                <a:gd name="T111" fmla="*/ 261 h 385"/>
                <a:gd name="T112" fmla="*/ 395 w 478"/>
                <a:gd name="T113" fmla="*/ 272 h 385"/>
                <a:gd name="T114" fmla="*/ 395 w 478"/>
                <a:gd name="T115" fmla="*/ 272 h 38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478"/>
                <a:gd name="T175" fmla="*/ 0 h 385"/>
                <a:gd name="T176" fmla="*/ 478 w 478"/>
                <a:gd name="T177" fmla="*/ 385 h 38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478" h="385">
                  <a:moveTo>
                    <a:pt x="444" y="304"/>
                  </a:moveTo>
                  <a:lnTo>
                    <a:pt x="433" y="337"/>
                  </a:lnTo>
                  <a:lnTo>
                    <a:pt x="420" y="355"/>
                  </a:lnTo>
                  <a:lnTo>
                    <a:pt x="394" y="384"/>
                  </a:lnTo>
                  <a:lnTo>
                    <a:pt x="356" y="377"/>
                  </a:lnTo>
                  <a:lnTo>
                    <a:pt x="326" y="359"/>
                  </a:lnTo>
                  <a:lnTo>
                    <a:pt x="308" y="369"/>
                  </a:lnTo>
                  <a:lnTo>
                    <a:pt x="242" y="362"/>
                  </a:lnTo>
                  <a:lnTo>
                    <a:pt x="241" y="335"/>
                  </a:lnTo>
                  <a:lnTo>
                    <a:pt x="208" y="313"/>
                  </a:lnTo>
                  <a:lnTo>
                    <a:pt x="196" y="294"/>
                  </a:lnTo>
                  <a:lnTo>
                    <a:pt x="212" y="275"/>
                  </a:lnTo>
                  <a:lnTo>
                    <a:pt x="212" y="262"/>
                  </a:lnTo>
                  <a:lnTo>
                    <a:pt x="212" y="245"/>
                  </a:lnTo>
                  <a:lnTo>
                    <a:pt x="251" y="241"/>
                  </a:lnTo>
                  <a:lnTo>
                    <a:pt x="253" y="224"/>
                  </a:lnTo>
                  <a:lnTo>
                    <a:pt x="241" y="207"/>
                  </a:lnTo>
                  <a:lnTo>
                    <a:pt x="220" y="205"/>
                  </a:lnTo>
                  <a:lnTo>
                    <a:pt x="208" y="227"/>
                  </a:lnTo>
                  <a:lnTo>
                    <a:pt x="175" y="220"/>
                  </a:lnTo>
                  <a:lnTo>
                    <a:pt x="165" y="202"/>
                  </a:lnTo>
                  <a:lnTo>
                    <a:pt x="144" y="190"/>
                  </a:lnTo>
                  <a:lnTo>
                    <a:pt x="150" y="142"/>
                  </a:lnTo>
                  <a:lnTo>
                    <a:pt x="146" y="134"/>
                  </a:lnTo>
                  <a:lnTo>
                    <a:pt x="124" y="139"/>
                  </a:lnTo>
                  <a:lnTo>
                    <a:pt x="109" y="125"/>
                  </a:lnTo>
                  <a:lnTo>
                    <a:pt x="69" y="114"/>
                  </a:lnTo>
                  <a:lnTo>
                    <a:pt x="48" y="92"/>
                  </a:lnTo>
                  <a:lnTo>
                    <a:pt x="0" y="72"/>
                  </a:lnTo>
                  <a:lnTo>
                    <a:pt x="4" y="50"/>
                  </a:lnTo>
                  <a:lnTo>
                    <a:pt x="24" y="41"/>
                  </a:lnTo>
                  <a:lnTo>
                    <a:pt x="59" y="72"/>
                  </a:lnTo>
                  <a:lnTo>
                    <a:pt x="69" y="72"/>
                  </a:lnTo>
                  <a:lnTo>
                    <a:pt x="102" y="68"/>
                  </a:lnTo>
                  <a:lnTo>
                    <a:pt x="122" y="53"/>
                  </a:lnTo>
                  <a:lnTo>
                    <a:pt x="148" y="74"/>
                  </a:lnTo>
                  <a:lnTo>
                    <a:pt x="160" y="55"/>
                  </a:lnTo>
                  <a:lnTo>
                    <a:pt x="162" y="43"/>
                  </a:lnTo>
                  <a:lnTo>
                    <a:pt x="184" y="31"/>
                  </a:lnTo>
                  <a:lnTo>
                    <a:pt x="189" y="4"/>
                  </a:lnTo>
                  <a:lnTo>
                    <a:pt x="212" y="0"/>
                  </a:lnTo>
                  <a:lnTo>
                    <a:pt x="267" y="36"/>
                  </a:lnTo>
                  <a:lnTo>
                    <a:pt x="306" y="53"/>
                  </a:lnTo>
                  <a:lnTo>
                    <a:pt x="383" y="178"/>
                  </a:lnTo>
                  <a:lnTo>
                    <a:pt x="378" y="192"/>
                  </a:lnTo>
                  <a:lnTo>
                    <a:pt x="428" y="216"/>
                  </a:lnTo>
                  <a:lnTo>
                    <a:pt x="442" y="238"/>
                  </a:lnTo>
                  <a:lnTo>
                    <a:pt x="466" y="249"/>
                  </a:lnTo>
                  <a:lnTo>
                    <a:pt x="477" y="270"/>
                  </a:lnTo>
                  <a:lnTo>
                    <a:pt x="462" y="277"/>
                  </a:lnTo>
                  <a:lnTo>
                    <a:pt x="438" y="269"/>
                  </a:lnTo>
                  <a:lnTo>
                    <a:pt x="400" y="269"/>
                  </a:lnTo>
                  <a:lnTo>
                    <a:pt x="368" y="258"/>
                  </a:lnTo>
                  <a:lnTo>
                    <a:pt x="354" y="269"/>
                  </a:lnTo>
                  <a:lnTo>
                    <a:pt x="385" y="277"/>
                  </a:lnTo>
                  <a:lnTo>
                    <a:pt x="416" y="291"/>
                  </a:lnTo>
                  <a:lnTo>
                    <a:pt x="444" y="304"/>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19" name="Freeform 241"/>
            <p:cNvSpPr>
              <a:spLocks/>
            </p:cNvSpPr>
            <p:nvPr/>
          </p:nvSpPr>
          <p:spPr bwMode="auto">
            <a:xfrm>
              <a:off x="2574" y="2751"/>
              <a:ext cx="581" cy="369"/>
            </a:xfrm>
            <a:custGeom>
              <a:avLst/>
              <a:gdLst>
                <a:gd name="T0" fmla="*/ 80 w 654"/>
                <a:gd name="T1" fmla="*/ 341 h 411"/>
                <a:gd name="T2" fmla="*/ 147 w 654"/>
                <a:gd name="T3" fmla="*/ 324 h 411"/>
                <a:gd name="T4" fmla="*/ 152 w 654"/>
                <a:gd name="T5" fmla="*/ 289 h 411"/>
                <a:gd name="T6" fmla="*/ 251 w 654"/>
                <a:gd name="T7" fmla="*/ 285 h 411"/>
                <a:gd name="T8" fmla="*/ 298 w 654"/>
                <a:gd name="T9" fmla="*/ 317 h 411"/>
                <a:gd name="T10" fmla="*/ 338 w 654"/>
                <a:gd name="T11" fmla="*/ 295 h 411"/>
                <a:gd name="T12" fmla="*/ 356 w 654"/>
                <a:gd name="T13" fmla="*/ 317 h 411"/>
                <a:gd name="T14" fmla="*/ 385 w 654"/>
                <a:gd name="T15" fmla="*/ 283 h 411"/>
                <a:gd name="T16" fmla="*/ 394 w 654"/>
                <a:gd name="T17" fmla="*/ 324 h 411"/>
                <a:gd name="T18" fmla="*/ 420 w 654"/>
                <a:gd name="T19" fmla="*/ 341 h 411"/>
                <a:gd name="T20" fmla="*/ 469 w 654"/>
                <a:gd name="T21" fmla="*/ 311 h 411"/>
                <a:gd name="T22" fmla="*/ 548 w 654"/>
                <a:gd name="T23" fmla="*/ 261 h 411"/>
                <a:gd name="T24" fmla="*/ 543 w 654"/>
                <a:gd name="T25" fmla="*/ 180 h 411"/>
                <a:gd name="T26" fmla="*/ 550 w 654"/>
                <a:gd name="T27" fmla="*/ 151 h 411"/>
                <a:gd name="T28" fmla="*/ 498 w 654"/>
                <a:gd name="T29" fmla="*/ 125 h 411"/>
                <a:gd name="T30" fmla="*/ 461 w 654"/>
                <a:gd name="T31" fmla="*/ 125 h 411"/>
                <a:gd name="T32" fmla="*/ 407 w 654"/>
                <a:gd name="T33" fmla="*/ 105 h 411"/>
                <a:gd name="T34" fmla="*/ 378 w 654"/>
                <a:gd name="T35" fmla="*/ 71 h 411"/>
                <a:gd name="T36" fmla="*/ 348 w 654"/>
                <a:gd name="T37" fmla="*/ 69 h 411"/>
                <a:gd name="T38" fmla="*/ 284 w 654"/>
                <a:gd name="T39" fmla="*/ 69 h 411"/>
                <a:gd name="T40" fmla="*/ 167 w 654"/>
                <a:gd name="T41" fmla="*/ 0 h 411"/>
                <a:gd name="T42" fmla="*/ 142 w 654"/>
                <a:gd name="T43" fmla="*/ 8 h 411"/>
                <a:gd name="T44" fmla="*/ 69 w 654"/>
                <a:gd name="T45" fmla="*/ 8 h 411"/>
                <a:gd name="T46" fmla="*/ 80 w 654"/>
                <a:gd name="T47" fmla="*/ 34 h 411"/>
                <a:gd name="T48" fmla="*/ 112 w 654"/>
                <a:gd name="T49" fmla="*/ 43 h 411"/>
                <a:gd name="T50" fmla="*/ 76 w 654"/>
                <a:gd name="T51" fmla="*/ 69 h 411"/>
                <a:gd name="T52" fmla="*/ 76 w 654"/>
                <a:gd name="T53" fmla="*/ 101 h 411"/>
                <a:gd name="T54" fmla="*/ 97 w 654"/>
                <a:gd name="T55" fmla="*/ 132 h 411"/>
                <a:gd name="T56" fmla="*/ 123 w 654"/>
                <a:gd name="T57" fmla="*/ 202 h 411"/>
                <a:gd name="T58" fmla="*/ 105 w 654"/>
                <a:gd name="T59" fmla="*/ 214 h 411"/>
                <a:gd name="T60" fmla="*/ 15 w 654"/>
                <a:gd name="T61" fmla="*/ 250 h 411"/>
                <a:gd name="T62" fmla="*/ 12 w 654"/>
                <a:gd name="T63" fmla="*/ 281 h 411"/>
                <a:gd name="T64" fmla="*/ 29 w 654"/>
                <a:gd name="T65" fmla="*/ 319 h 411"/>
                <a:gd name="T66" fmla="*/ 68 w 654"/>
                <a:gd name="T67" fmla="*/ 368 h 41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54"/>
                <a:gd name="T103" fmla="*/ 0 h 411"/>
                <a:gd name="T104" fmla="*/ 654 w 654"/>
                <a:gd name="T105" fmla="*/ 411 h 41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54" h="411">
                  <a:moveTo>
                    <a:pt x="76" y="410"/>
                  </a:moveTo>
                  <a:lnTo>
                    <a:pt x="90" y="380"/>
                  </a:lnTo>
                  <a:lnTo>
                    <a:pt x="129" y="346"/>
                  </a:lnTo>
                  <a:lnTo>
                    <a:pt x="166" y="361"/>
                  </a:lnTo>
                  <a:lnTo>
                    <a:pt x="190" y="346"/>
                  </a:lnTo>
                  <a:lnTo>
                    <a:pt x="171" y="322"/>
                  </a:lnTo>
                  <a:lnTo>
                    <a:pt x="181" y="310"/>
                  </a:lnTo>
                  <a:lnTo>
                    <a:pt x="282" y="317"/>
                  </a:lnTo>
                  <a:lnTo>
                    <a:pt x="317" y="342"/>
                  </a:lnTo>
                  <a:lnTo>
                    <a:pt x="335" y="353"/>
                  </a:lnTo>
                  <a:lnTo>
                    <a:pt x="361" y="335"/>
                  </a:lnTo>
                  <a:lnTo>
                    <a:pt x="380" y="329"/>
                  </a:lnTo>
                  <a:lnTo>
                    <a:pt x="385" y="353"/>
                  </a:lnTo>
                  <a:lnTo>
                    <a:pt x="401" y="353"/>
                  </a:lnTo>
                  <a:lnTo>
                    <a:pt x="411" y="337"/>
                  </a:lnTo>
                  <a:lnTo>
                    <a:pt x="433" y="315"/>
                  </a:lnTo>
                  <a:lnTo>
                    <a:pt x="444" y="330"/>
                  </a:lnTo>
                  <a:lnTo>
                    <a:pt x="444" y="361"/>
                  </a:lnTo>
                  <a:lnTo>
                    <a:pt x="454" y="375"/>
                  </a:lnTo>
                  <a:lnTo>
                    <a:pt x="473" y="380"/>
                  </a:lnTo>
                  <a:lnTo>
                    <a:pt x="495" y="357"/>
                  </a:lnTo>
                  <a:lnTo>
                    <a:pt x="528" y="346"/>
                  </a:lnTo>
                  <a:lnTo>
                    <a:pt x="588" y="289"/>
                  </a:lnTo>
                  <a:lnTo>
                    <a:pt x="617" y="291"/>
                  </a:lnTo>
                  <a:lnTo>
                    <a:pt x="653" y="279"/>
                  </a:lnTo>
                  <a:lnTo>
                    <a:pt x="611" y="200"/>
                  </a:lnTo>
                  <a:lnTo>
                    <a:pt x="624" y="176"/>
                  </a:lnTo>
                  <a:lnTo>
                    <a:pt x="619" y="168"/>
                  </a:lnTo>
                  <a:lnTo>
                    <a:pt x="598" y="161"/>
                  </a:lnTo>
                  <a:lnTo>
                    <a:pt x="561" y="139"/>
                  </a:lnTo>
                  <a:lnTo>
                    <a:pt x="543" y="127"/>
                  </a:lnTo>
                  <a:lnTo>
                    <a:pt x="519" y="139"/>
                  </a:lnTo>
                  <a:lnTo>
                    <a:pt x="492" y="117"/>
                  </a:lnTo>
                  <a:lnTo>
                    <a:pt x="458" y="117"/>
                  </a:lnTo>
                  <a:lnTo>
                    <a:pt x="432" y="101"/>
                  </a:lnTo>
                  <a:lnTo>
                    <a:pt x="425" y="79"/>
                  </a:lnTo>
                  <a:lnTo>
                    <a:pt x="411" y="66"/>
                  </a:lnTo>
                  <a:lnTo>
                    <a:pt x="392" y="77"/>
                  </a:lnTo>
                  <a:lnTo>
                    <a:pt x="375" y="69"/>
                  </a:lnTo>
                  <a:lnTo>
                    <a:pt x="320" y="77"/>
                  </a:lnTo>
                  <a:lnTo>
                    <a:pt x="260" y="64"/>
                  </a:lnTo>
                  <a:lnTo>
                    <a:pt x="188" y="0"/>
                  </a:lnTo>
                  <a:lnTo>
                    <a:pt x="169" y="16"/>
                  </a:lnTo>
                  <a:lnTo>
                    <a:pt x="160" y="9"/>
                  </a:lnTo>
                  <a:lnTo>
                    <a:pt x="145" y="9"/>
                  </a:lnTo>
                  <a:lnTo>
                    <a:pt x="78" y="9"/>
                  </a:lnTo>
                  <a:lnTo>
                    <a:pt x="69" y="17"/>
                  </a:lnTo>
                  <a:lnTo>
                    <a:pt x="90" y="38"/>
                  </a:lnTo>
                  <a:lnTo>
                    <a:pt x="109" y="42"/>
                  </a:lnTo>
                  <a:lnTo>
                    <a:pt x="126" y="48"/>
                  </a:lnTo>
                  <a:lnTo>
                    <a:pt x="118" y="62"/>
                  </a:lnTo>
                  <a:lnTo>
                    <a:pt x="85" y="77"/>
                  </a:lnTo>
                  <a:lnTo>
                    <a:pt x="78" y="103"/>
                  </a:lnTo>
                  <a:lnTo>
                    <a:pt x="85" y="112"/>
                  </a:lnTo>
                  <a:lnTo>
                    <a:pt x="90" y="146"/>
                  </a:lnTo>
                  <a:lnTo>
                    <a:pt x="109" y="147"/>
                  </a:lnTo>
                  <a:lnTo>
                    <a:pt x="129" y="173"/>
                  </a:lnTo>
                  <a:lnTo>
                    <a:pt x="138" y="225"/>
                  </a:lnTo>
                  <a:lnTo>
                    <a:pt x="131" y="243"/>
                  </a:lnTo>
                  <a:lnTo>
                    <a:pt x="118" y="238"/>
                  </a:lnTo>
                  <a:lnTo>
                    <a:pt x="81" y="267"/>
                  </a:lnTo>
                  <a:lnTo>
                    <a:pt x="17" y="278"/>
                  </a:lnTo>
                  <a:lnTo>
                    <a:pt x="0" y="295"/>
                  </a:lnTo>
                  <a:lnTo>
                    <a:pt x="13" y="313"/>
                  </a:lnTo>
                  <a:lnTo>
                    <a:pt x="16" y="351"/>
                  </a:lnTo>
                  <a:lnTo>
                    <a:pt x="33" y="355"/>
                  </a:lnTo>
                  <a:lnTo>
                    <a:pt x="76" y="410"/>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20" name="Freeform 242"/>
            <p:cNvSpPr>
              <a:spLocks/>
            </p:cNvSpPr>
            <p:nvPr/>
          </p:nvSpPr>
          <p:spPr bwMode="auto">
            <a:xfrm>
              <a:off x="1765" y="2696"/>
              <a:ext cx="932" cy="717"/>
            </a:xfrm>
            <a:custGeom>
              <a:avLst/>
              <a:gdLst>
                <a:gd name="T0" fmla="*/ 363 w 1051"/>
                <a:gd name="T1" fmla="*/ 60 h 799"/>
                <a:gd name="T2" fmla="*/ 348 w 1051"/>
                <a:gd name="T3" fmla="*/ 22 h 799"/>
                <a:gd name="T4" fmla="*/ 407 w 1051"/>
                <a:gd name="T5" fmla="*/ 0 h 799"/>
                <a:gd name="T6" fmla="*/ 418 w 1051"/>
                <a:gd name="T7" fmla="*/ 41 h 799"/>
                <a:gd name="T8" fmla="*/ 473 w 1051"/>
                <a:gd name="T9" fmla="*/ 89 h 799"/>
                <a:gd name="T10" fmla="*/ 501 w 1051"/>
                <a:gd name="T11" fmla="*/ 89 h 799"/>
                <a:gd name="T12" fmla="*/ 524 w 1051"/>
                <a:gd name="T13" fmla="*/ 134 h 799"/>
                <a:gd name="T14" fmla="*/ 583 w 1051"/>
                <a:gd name="T15" fmla="*/ 127 h 799"/>
                <a:gd name="T16" fmla="*/ 610 w 1051"/>
                <a:gd name="T17" fmla="*/ 106 h 799"/>
                <a:gd name="T18" fmla="*/ 628 w 1051"/>
                <a:gd name="T19" fmla="*/ 127 h 799"/>
                <a:gd name="T20" fmla="*/ 692 w 1051"/>
                <a:gd name="T21" fmla="*/ 119 h 799"/>
                <a:gd name="T22" fmla="*/ 703 w 1051"/>
                <a:gd name="T23" fmla="*/ 138 h 799"/>
                <a:gd name="T24" fmla="*/ 770 w 1051"/>
                <a:gd name="T25" fmla="*/ 165 h 799"/>
                <a:gd name="T26" fmla="*/ 849 w 1051"/>
                <a:gd name="T27" fmla="*/ 175 h 799"/>
                <a:gd name="T28" fmla="*/ 888 w 1051"/>
                <a:gd name="T29" fmla="*/ 186 h 799"/>
                <a:gd name="T30" fmla="*/ 922 w 1051"/>
                <a:gd name="T31" fmla="*/ 210 h 799"/>
                <a:gd name="T32" fmla="*/ 925 w 1051"/>
                <a:gd name="T33" fmla="*/ 273 h 799"/>
                <a:gd name="T34" fmla="*/ 880 w 1051"/>
                <a:gd name="T35" fmla="*/ 294 h 799"/>
                <a:gd name="T36" fmla="*/ 808 w 1051"/>
                <a:gd name="T37" fmla="*/ 319 h 799"/>
                <a:gd name="T38" fmla="*/ 822 w 1051"/>
                <a:gd name="T39" fmla="*/ 370 h 799"/>
                <a:gd name="T40" fmla="*/ 876 w 1051"/>
                <a:gd name="T41" fmla="*/ 422 h 799"/>
                <a:gd name="T42" fmla="*/ 852 w 1051"/>
                <a:gd name="T43" fmla="*/ 508 h 799"/>
                <a:gd name="T44" fmla="*/ 808 w 1051"/>
                <a:gd name="T45" fmla="*/ 454 h 799"/>
                <a:gd name="T46" fmla="*/ 791 w 1051"/>
                <a:gd name="T47" fmla="*/ 433 h 799"/>
                <a:gd name="T48" fmla="*/ 744 w 1051"/>
                <a:gd name="T49" fmla="*/ 424 h 799"/>
                <a:gd name="T50" fmla="*/ 706 w 1051"/>
                <a:gd name="T51" fmla="*/ 460 h 799"/>
                <a:gd name="T52" fmla="*/ 676 w 1051"/>
                <a:gd name="T53" fmla="*/ 482 h 799"/>
                <a:gd name="T54" fmla="*/ 631 w 1051"/>
                <a:gd name="T55" fmla="*/ 472 h 799"/>
                <a:gd name="T56" fmla="*/ 610 w 1051"/>
                <a:gd name="T57" fmla="*/ 510 h 799"/>
                <a:gd name="T58" fmla="*/ 662 w 1051"/>
                <a:gd name="T59" fmla="*/ 551 h 799"/>
                <a:gd name="T60" fmla="*/ 584 w 1051"/>
                <a:gd name="T61" fmla="*/ 562 h 799"/>
                <a:gd name="T62" fmla="*/ 561 w 1051"/>
                <a:gd name="T63" fmla="*/ 536 h 799"/>
                <a:gd name="T64" fmla="*/ 513 w 1051"/>
                <a:gd name="T65" fmla="*/ 543 h 799"/>
                <a:gd name="T66" fmla="*/ 501 w 1051"/>
                <a:gd name="T67" fmla="*/ 506 h 799"/>
                <a:gd name="T68" fmla="*/ 474 w 1051"/>
                <a:gd name="T69" fmla="*/ 486 h 799"/>
                <a:gd name="T70" fmla="*/ 470 w 1051"/>
                <a:gd name="T71" fmla="*/ 514 h 799"/>
                <a:gd name="T72" fmla="*/ 443 w 1051"/>
                <a:gd name="T73" fmla="*/ 538 h 799"/>
                <a:gd name="T74" fmla="*/ 400 w 1051"/>
                <a:gd name="T75" fmla="*/ 612 h 799"/>
                <a:gd name="T76" fmla="*/ 384 w 1051"/>
                <a:gd name="T77" fmla="*/ 700 h 799"/>
                <a:gd name="T78" fmla="*/ 326 w 1051"/>
                <a:gd name="T79" fmla="*/ 716 h 799"/>
                <a:gd name="T80" fmla="*/ 241 w 1051"/>
                <a:gd name="T81" fmla="*/ 573 h 799"/>
                <a:gd name="T82" fmla="*/ 192 w 1051"/>
                <a:gd name="T83" fmla="*/ 547 h 799"/>
                <a:gd name="T84" fmla="*/ 194 w 1051"/>
                <a:gd name="T85" fmla="*/ 510 h 799"/>
                <a:gd name="T86" fmla="*/ 152 w 1051"/>
                <a:gd name="T87" fmla="*/ 514 h 799"/>
                <a:gd name="T88" fmla="*/ 112 w 1051"/>
                <a:gd name="T89" fmla="*/ 446 h 799"/>
                <a:gd name="T90" fmla="*/ 105 w 1051"/>
                <a:gd name="T91" fmla="*/ 314 h 799"/>
                <a:gd name="T92" fmla="*/ 99 w 1051"/>
                <a:gd name="T93" fmla="*/ 244 h 799"/>
                <a:gd name="T94" fmla="*/ 0 w 1051"/>
                <a:gd name="T95" fmla="*/ 118 h 799"/>
                <a:gd name="T96" fmla="*/ 14 w 1051"/>
                <a:gd name="T97" fmla="*/ 84 h 799"/>
                <a:gd name="T98" fmla="*/ 145 w 1051"/>
                <a:gd name="T99" fmla="*/ 89 h 799"/>
                <a:gd name="T100" fmla="*/ 188 w 1051"/>
                <a:gd name="T101" fmla="*/ 98 h 799"/>
                <a:gd name="T102" fmla="*/ 258 w 1051"/>
                <a:gd name="T103" fmla="*/ 132 h 799"/>
                <a:gd name="T104" fmla="*/ 266 w 1051"/>
                <a:gd name="T105" fmla="*/ 92 h 799"/>
                <a:gd name="T106" fmla="*/ 309 w 1051"/>
                <a:gd name="T107" fmla="*/ 100 h 799"/>
                <a:gd name="T108" fmla="*/ 351 w 1051"/>
                <a:gd name="T109" fmla="*/ 91 h 799"/>
                <a:gd name="T110" fmla="*/ 351 w 1051"/>
                <a:gd name="T111" fmla="*/ 89 h 79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051"/>
                <a:gd name="T169" fmla="*/ 0 h 799"/>
                <a:gd name="T170" fmla="*/ 1051 w 1051"/>
                <a:gd name="T171" fmla="*/ 799 h 799"/>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051" h="799">
                  <a:moveTo>
                    <a:pt x="396" y="99"/>
                  </a:moveTo>
                  <a:lnTo>
                    <a:pt x="409" y="67"/>
                  </a:lnTo>
                  <a:lnTo>
                    <a:pt x="394" y="50"/>
                  </a:lnTo>
                  <a:lnTo>
                    <a:pt x="392" y="24"/>
                  </a:lnTo>
                  <a:lnTo>
                    <a:pt x="447" y="0"/>
                  </a:lnTo>
                  <a:lnTo>
                    <a:pt x="459" y="0"/>
                  </a:lnTo>
                  <a:lnTo>
                    <a:pt x="468" y="19"/>
                  </a:lnTo>
                  <a:lnTo>
                    <a:pt x="471" y="46"/>
                  </a:lnTo>
                  <a:lnTo>
                    <a:pt x="497" y="63"/>
                  </a:lnTo>
                  <a:lnTo>
                    <a:pt x="533" y="99"/>
                  </a:lnTo>
                  <a:lnTo>
                    <a:pt x="552" y="85"/>
                  </a:lnTo>
                  <a:lnTo>
                    <a:pt x="565" y="99"/>
                  </a:lnTo>
                  <a:lnTo>
                    <a:pt x="569" y="133"/>
                  </a:lnTo>
                  <a:lnTo>
                    <a:pt x="591" y="149"/>
                  </a:lnTo>
                  <a:lnTo>
                    <a:pt x="648" y="154"/>
                  </a:lnTo>
                  <a:lnTo>
                    <a:pt x="657" y="142"/>
                  </a:lnTo>
                  <a:lnTo>
                    <a:pt x="655" y="127"/>
                  </a:lnTo>
                  <a:lnTo>
                    <a:pt x="688" y="118"/>
                  </a:lnTo>
                  <a:lnTo>
                    <a:pt x="705" y="123"/>
                  </a:lnTo>
                  <a:lnTo>
                    <a:pt x="708" y="142"/>
                  </a:lnTo>
                  <a:lnTo>
                    <a:pt x="722" y="145"/>
                  </a:lnTo>
                  <a:lnTo>
                    <a:pt x="780" y="133"/>
                  </a:lnTo>
                  <a:lnTo>
                    <a:pt x="791" y="138"/>
                  </a:lnTo>
                  <a:lnTo>
                    <a:pt x="793" y="154"/>
                  </a:lnTo>
                  <a:lnTo>
                    <a:pt x="817" y="160"/>
                  </a:lnTo>
                  <a:lnTo>
                    <a:pt x="868" y="184"/>
                  </a:lnTo>
                  <a:lnTo>
                    <a:pt x="896" y="173"/>
                  </a:lnTo>
                  <a:lnTo>
                    <a:pt x="957" y="195"/>
                  </a:lnTo>
                  <a:lnTo>
                    <a:pt x="971" y="213"/>
                  </a:lnTo>
                  <a:lnTo>
                    <a:pt x="1001" y="207"/>
                  </a:lnTo>
                  <a:lnTo>
                    <a:pt x="1021" y="208"/>
                  </a:lnTo>
                  <a:lnTo>
                    <a:pt x="1040" y="234"/>
                  </a:lnTo>
                  <a:lnTo>
                    <a:pt x="1050" y="286"/>
                  </a:lnTo>
                  <a:lnTo>
                    <a:pt x="1043" y="304"/>
                  </a:lnTo>
                  <a:lnTo>
                    <a:pt x="1030" y="299"/>
                  </a:lnTo>
                  <a:lnTo>
                    <a:pt x="992" y="328"/>
                  </a:lnTo>
                  <a:lnTo>
                    <a:pt x="928" y="339"/>
                  </a:lnTo>
                  <a:lnTo>
                    <a:pt x="911" y="356"/>
                  </a:lnTo>
                  <a:lnTo>
                    <a:pt x="925" y="374"/>
                  </a:lnTo>
                  <a:lnTo>
                    <a:pt x="927" y="412"/>
                  </a:lnTo>
                  <a:lnTo>
                    <a:pt x="944" y="416"/>
                  </a:lnTo>
                  <a:lnTo>
                    <a:pt x="988" y="470"/>
                  </a:lnTo>
                  <a:lnTo>
                    <a:pt x="990" y="544"/>
                  </a:lnTo>
                  <a:lnTo>
                    <a:pt x="961" y="566"/>
                  </a:lnTo>
                  <a:lnTo>
                    <a:pt x="935" y="540"/>
                  </a:lnTo>
                  <a:lnTo>
                    <a:pt x="911" y="506"/>
                  </a:lnTo>
                  <a:lnTo>
                    <a:pt x="909" y="487"/>
                  </a:lnTo>
                  <a:lnTo>
                    <a:pt x="892" y="482"/>
                  </a:lnTo>
                  <a:lnTo>
                    <a:pt x="872" y="489"/>
                  </a:lnTo>
                  <a:lnTo>
                    <a:pt x="839" y="473"/>
                  </a:lnTo>
                  <a:lnTo>
                    <a:pt x="823" y="511"/>
                  </a:lnTo>
                  <a:lnTo>
                    <a:pt x="796" y="513"/>
                  </a:lnTo>
                  <a:lnTo>
                    <a:pt x="775" y="544"/>
                  </a:lnTo>
                  <a:lnTo>
                    <a:pt x="762" y="537"/>
                  </a:lnTo>
                  <a:lnTo>
                    <a:pt x="743" y="544"/>
                  </a:lnTo>
                  <a:lnTo>
                    <a:pt x="712" y="526"/>
                  </a:lnTo>
                  <a:lnTo>
                    <a:pt x="688" y="555"/>
                  </a:lnTo>
                  <a:lnTo>
                    <a:pt x="688" y="568"/>
                  </a:lnTo>
                  <a:lnTo>
                    <a:pt x="736" y="595"/>
                  </a:lnTo>
                  <a:lnTo>
                    <a:pt x="746" y="614"/>
                  </a:lnTo>
                  <a:lnTo>
                    <a:pt x="712" y="627"/>
                  </a:lnTo>
                  <a:lnTo>
                    <a:pt x="659" y="626"/>
                  </a:lnTo>
                  <a:lnTo>
                    <a:pt x="653" y="603"/>
                  </a:lnTo>
                  <a:lnTo>
                    <a:pt x="633" y="597"/>
                  </a:lnTo>
                  <a:lnTo>
                    <a:pt x="600" y="617"/>
                  </a:lnTo>
                  <a:lnTo>
                    <a:pt x="578" y="605"/>
                  </a:lnTo>
                  <a:lnTo>
                    <a:pt x="576" y="576"/>
                  </a:lnTo>
                  <a:lnTo>
                    <a:pt x="565" y="564"/>
                  </a:lnTo>
                  <a:lnTo>
                    <a:pt x="565" y="548"/>
                  </a:lnTo>
                  <a:lnTo>
                    <a:pt x="535" y="542"/>
                  </a:lnTo>
                  <a:lnTo>
                    <a:pt x="526" y="550"/>
                  </a:lnTo>
                  <a:lnTo>
                    <a:pt x="530" y="573"/>
                  </a:lnTo>
                  <a:lnTo>
                    <a:pt x="506" y="583"/>
                  </a:lnTo>
                  <a:lnTo>
                    <a:pt x="499" y="599"/>
                  </a:lnTo>
                  <a:lnTo>
                    <a:pt x="506" y="619"/>
                  </a:lnTo>
                  <a:lnTo>
                    <a:pt x="451" y="682"/>
                  </a:lnTo>
                  <a:lnTo>
                    <a:pt x="459" y="757"/>
                  </a:lnTo>
                  <a:lnTo>
                    <a:pt x="433" y="780"/>
                  </a:lnTo>
                  <a:lnTo>
                    <a:pt x="420" y="766"/>
                  </a:lnTo>
                  <a:lnTo>
                    <a:pt x="368" y="798"/>
                  </a:lnTo>
                  <a:lnTo>
                    <a:pt x="348" y="786"/>
                  </a:lnTo>
                  <a:lnTo>
                    <a:pt x="272" y="639"/>
                  </a:lnTo>
                  <a:lnTo>
                    <a:pt x="241" y="617"/>
                  </a:lnTo>
                  <a:lnTo>
                    <a:pt x="217" y="610"/>
                  </a:lnTo>
                  <a:lnTo>
                    <a:pt x="205" y="590"/>
                  </a:lnTo>
                  <a:lnTo>
                    <a:pt x="219" y="568"/>
                  </a:lnTo>
                  <a:lnTo>
                    <a:pt x="197" y="550"/>
                  </a:lnTo>
                  <a:lnTo>
                    <a:pt x="171" y="573"/>
                  </a:lnTo>
                  <a:lnTo>
                    <a:pt x="145" y="576"/>
                  </a:lnTo>
                  <a:lnTo>
                    <a:pt x="126" y="497"/>
                  </a:lnTo>
                  <a:lnTo>
                    <a:pt x="122" y="477"/>
                  </a:lnTo>
                  <a:lnTo>
                    <a:pt x="118" y="350"/>
                  </a:lnTo>
                  <a:lnTo>
                    <a:pt x="93" y="286"/>
                  </a:lnTo>
                  <a:lnTo>
                    <a:pt x="112" y="272"/>
                  </a:lnTo>
                  <a:lnTo>
                    <a:pt x="61" y="180"/>
                  </a:lnTo>
                  <a:lnTo>
                    <a:pt x="0" y="131"/>
                  </a:lnTo>
                  <a:lnTo>
                    <a:pt x="9" y="103"/>
                  </a:lnTo>
                  <a:lnTo>
                    <a:pt x="16" y="94"/>
                  </a:lnTo>
                  <a:lnTo>
                    <a:pt x="105" y="80"/>
                  </a:lnTo>
                  <a:lnTo>
                    <a:pt x="164" y="99"/>
                  </a:lnTo>
                  <a:lnTo>
                    <a:pt x="199" y="87"/>
                  </a:lnTo>
                  <a:lnTo>
                    <a:pt x="212" y="109"/>
                  </a:lnTo>
                  <a:lnTo>
                    <a:pt x="256" y="154"/>
                  </a:lnTo>
                  <a:lnTo>
                    <a:pt x="291" y="147"/>
                  </a:lnTo>
                  <a:lnTo>
                    <a:pt x="291" y="120"/>
                  </a:lnTo>
                  <a:lnTo>
                    <a:pt x="300" y="103"/>
                  </a:lnTo>
                  <a:lnTo>
                    <a:pt x="335" y="89"/>
                  </a:lnTo>
                  <a:lnTo>
                    <a:pt x="348" y="111"/>
                  </a:lnTo>
                  <a:lnTo>
                    <a:pt x="368" y="96"/>
                  </a:lnTo>
                  <a:lnTo>
                    <a:pt x="396" y="101"/>
                  </a:lnTo>
                  <a:lnTo>
                    <a:pt x="396" y="99"/>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21" name="Freeform 243"/>
            <p:cNvSpPr>
              <a:spLocks/>
            </p:cNvSpPr>
            <p:nvPr/>
          </p:nvSpPr>
          <p:spPr bwMode="auto">
            <a:xfrm>
              <a:off x="409" y="2424"/>
              <a:ext cx="1466" cy="810"/>
            </a:xfrm>
            <a:custGeom>
              <a:avLst/>
              <a:gdLst>
                <a:gd name="T0" fmla="*/ 892 w 1652"/>
                <a:gd name="T1" fmla="*/ 772 h 902"/>
                <a:gd name="T2" fmla="*/ 915 w 1652"/>
                <a:gd name="T3" fmla="*/ 798 h 902"/>
                <a:gd name="T4" fmla="*/ 989 w 1652"/>
                <a:gd name="T5" fmla="*/ 772 h 902"/>
                <a:gd name="T6" fmla="*/ 1036 w 1652"/>
                <a:gd name="T7" fmla="*/ 737 h 902"/>
                <a:gd name="T8" fmla="*/ 1092 w 1652"/>
                <a:gd name="T9" fmla="*/ 716 h 902"/>
                <a:gd name="T10" fmla="*/ 1150 w 1652"/>
                <a:gd name="T11" fmla="*/ 695 h 902"/>
                <a:gd name="T12" fmla="*/ 1246 w 1652"/>
                <a:gd name="T13" fmla="*/ 679 h 902"/>
                <a:gd name="T14" fmla="*/ 1248 w 1652"/>
                <a:gd name="T15" fmla="*/ 716 h 902"/>
                <a:gd name="T16" fmla="*/ 1277 w 1652"/>
                <a:gd name="T17" fmla="*/ 721 h 902"/>
                <a:gd name="T18" fmla="*/ 1258 w 1652"/>
                <a:gd name="T19" fmla="*/ 766 h 902"/>
                <a:gd name="T20" fmla="*/ 1277 w 1652"/>
                <a:gd name="T21" fmla="*/ 772 h 902"/>
                <a:gd name="T22" fmla="*/ 1358 w 1652"/>
                <a:gd name="T23" fmla="*/ 766 h 902"/>
                <a:gd name="T24" fmla="*/ 1407 w 1652"/>
                <a:gd name="T25" fmla="*/ 783 h 902"/>
                <a:gd name="T26" fmla="*/ 1428 w 1652"/>
                <a:gd name="T27" fmla="*/ 792 h 902"/>
                <a:gd name="T28" fmla="*/ 1432 w 1652"/>
                <a:gd name="T29" fmla="*/ 737 h 902"/>
                <a:gd name="T30" fmla="*/ 1465 w 1652"/>
                <a:gd name="T31" fmla="*/ 701 h 902"/>
                <a:gd name="T32" fmla="*/ 1439 w 1652"/>
                <a:gd name="T33" fmla="*/ 529 h 902"/>
                <a:gd name="T34" fmla="*/ 1411 w 1652"/>
                <a:gd name="T35" fmla="*/ 434 h 902"/>
                <a:gd name="T36" fmla="*/ 1341 w 1652"/>
                <a:gd name="T37" fmla="*/ 400 h 902"/>
                <a:gd name="T38" fmla="*/ 1297 w 1652"/>
                <a:gd name="T39" fmla="*/ 487 h 902"/>
                <a:gd name="T40" fmla="*/ 1212 w 1652"/>
                <a:gd name="T41" fmla="*/ 441 h 902"/>
                <a:gd name="T42" fmla="*/ 1057 w 1652"/>
                <a:gd name="T43" fmla="*/ 384 h 902"/>
                <a:gd name="T44" fmla="*/ 993 w 1652"/>
                <a:gd name="T45" fmla="*/ 374 h 902"/>
                <a:gd name="T46" fmla="*/ 868 w 1652"/>
                <a:gd name="T47" fmla="*/ 321 h 902"/>
                <a:gd name="T48" fmla="*/ 808 w 1652"/>
                <a:gd name="T49" fmla="*/ 174 h 902"/>
                <a:gd name="T50" fmla="*/ 832 w 1652"/>
                <a:gd name="T51" fmla="*/ 127 h 902"/>
                <a:gd name="T52" fmla="*/ 830 w 1652"/>
                <a:gd name="T53" fmla="*/ 63 h 902"/>
                <a:gd name="T54" fmla="*/ 839 w 1652"/>
                <a:gd name="T55" fmla="*/ 31 h 902"/>
                <a:gd name="T56" fmla="*/ 730 w 1652"/>
                <a:gd name="T57" fmla="*/ 0 h 902"/>
                <a:gd name="T58" fmla="*/ 651 w 1652"/>
                <a:gd name="T59" fmla="*/ 10 h 902"/>
                <a:gd name="T60" fmla="*/ 551 w 1652"/>
                <a:gd name="T61" fmla="*/ 43 h 902"/>
                <a:gd name="T62" fmla="*/ 454 w 1652"/>
                <a:gd name="T63" fmla="*/ 56 h 902"/>
                <a:gd name="T64" fmla="*/ 388 w 1652"/>
                <a:gd name="T65" fmla="*/ 19 h 902"/>
                <a:gd name="T66" fmla="*/ 281 w 1652"/>
                <a:gd name="T67" fmla="*/ 39 h 902"/>
                <a:gd name="T68" fmla="*/ 238 w 1652"/>
                <a:gd name="T69" fmla="*/ 14 h 902"/>
                <a:gd name="T70" fmla="*/ 157 w 1652"/>
                <a:gd name="T71" fmla="*/ 25 h 902"/>
                <a:gd name="T72" fmla="*/ 118 w 1652"/>
                <a:gd name="T73" fmla="*/ 77 h 902"/>
                <a:gd name="T74" fmla="*/ 97 w 1652"/>
                <a:gd name="T75" fmla="*/ 105 h 902"/>
                <a:gd name="T76" fmla="*/ 69 w 1652"/>
                <a:gd name="T77" fmla="*/ 119 h 902"/>
                <a:gd name="T78" fmla="*/ 55 w 1652"/>
                <a:gd name="T79" fmla="*/ 140 h 902"/>
                <a:gd name="T80" fmla="*/ 79 w 1652"/>
                <a:gd name="T81" fmla="*/ 186 h 902"/>
                <a:gd name="T82" fmla="*/ 74 w 1652"/>
                <a:gd name="T83" fmla="*/ 233 h 902"/>
                <a:gd name="T84" fmla="*/ 21 w 1652"/>
                <a:gd name="T85" fmla="*/ 218 h 902"/>
                <a:gd name="T86" fmla="*/ 0 w 1652"/>
                <a:gd name="T87" fmla="*/ 235 h 902"/>
                <a:gd name="T88" fmla="*/ 11 w 1652"/>
                <a:gd name="T89" fmla="*/ 279 h 902"/>
                <a:gd name="T90" fmla="*/ 8 w 1652"/>
                <a:gd name="T91" fmla="*/ 320 h 902"/>
                <a:gd name="T92" fmla="*/ 30 w 1652"/>
                <a:gd name="T93" fmla="*/ 335 h 902"/>
                <a:gd name="T94" fmla="*/ 97 w 1652"/>
                <a:gd name="T95" fmla="*/ 398 h 902"/>
                <a:gd name="T96" fmla="*/ 136 w 1652"/>
                <a:gd name="T97" fmla="*/ 456 h 902"/>
                <a:gd name="T98" fmla="*/ 161 w 1652"/>
                <a:gd name="T99" fmla="*/ 476 h 902"/>
                <a:gd name="T100" fmla="*/ 206 w 1652"/>
                <a:gd name="T101" fmla="*/ 471 h 902"/>
                <a:gd name="T102" fmla="*/ 310 w 1652"/>
                <a:gd name="T103" fmla="*/ 588 h 902"/>
                <a:gd name="T104" fmla="*/ 342 w 1652"/>
                <a:gd name="T105" fmla="*/ 577 h 902"/>
                <a:gd name="T106" fmla="*/ 351 w 1652"/>
                <a:gd name="T107" fmla="*/ 622 h 902"/>
                <a:gd name="T108" fmla="*/ 415 w 1652"/>
                <a:gd name="T109" fmla="*/ 649 h 902"/>
                <a:gd name="T110" fmla="*/ 469 w 1652"/>
                <a:gd name="T111" fmla="*/ 705 h 902"/>
                <a:gd name="T112" fmla="*/ 477 w 1652"/>
                <a:gd name="T113" fmla="*/ 729 h 902"/>
                <a:gd name="T114" fmla="*/ 539 w 1652"/>
                <a:gd name="T115" fmla="*/ 726 h 902"/>
                <a:gd name="T116" fmla="*/ 639 w 1652"/>
                <a:gd name="T117" fmla="*/ 749 h 902"/>
                <a:gd name="T118" fmla="*/ 685 w 1652"/>
                <a:gd name="T119" fmla="*/ 763 h 902"/>
                <a:gd name="T120" fmla="*/ 688 w 1652"/>
                <a:gd name="T121" fmla="*/ 809 h 902"/>
                <a:gd name="T122" fmla="*/ 775 w 1652"/>
                <a:gd name="T123" fmla="*/ 739 h 902"/>
                <a:gd name="T124" fmla="*/ 845 w 1652"/>
                <a:gd name="T125" fmla="*/ 766 h 90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652"/>
                <a:gd name="T190" fmla="*/ 0 h 902"/>
                <a:gd name="T191" fmla="*/ 1652 w 1652"/>
                <a:gd name="T192" fmla="*/ 902 h 902"/>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652" h="902">
                  <a:moveTo>
                    <a:pt x="952" y="853"/>
                  </a:moveTo>
                  <a:lnTo>
                    <a:pt x="1005" y="860"/>
                  </a:lnTo>
                  <a:lnTo>
                    <a:pt x="1023" y="884"/>
                  </a:lnTo>
                  <a:lnTo>
                    <a:pt x="1031" y="889"/>
                  </a:lnTo>
                  <a:lnTo>
                    <a:pt x="1110" y="874"/>
                  </a:lnTo>
                  <a:lnTo>
                    <a:pt x="1114" y="860"/>
                  </a:lnTo>
                  <a:lnTo>
                    <a:pt x="1129" y="851"/>
                  </a:lnTo>
                  <a:lnTo>
                    <a:pt x="1167" y="821"/>
                  </a:lnTo>
                  <a:lnTo>
                    <a:pt x="1200" y="816"/>
                  </a:lnTo>
                  <a:lnTo>
                    <a:pt x="1231" y="797"/>
                  </a:lnTo>
                  <a:lnTo>
                    <a:pt x="1289" y="763"/>
                  </a:lnTo>
                  <a:lnTo>
                    <a:pt x="1296" y="774"/>
                  </a:lnTo>
                  <a:lnTo>
                    <a:pt x="1340" y="790"/>
                  </a:lnTo>
                  <a:lnTo>
                    <a:pt x="1404" y="756"/>
                  </a:lnTo>
                  <a:lnTo>
                    <a:pt x="1423" y="770"/>
                  </a:lnTo>
                  <a:lnTo>
                    <a:pt x="1406" y="797"/>
                  </a:lnTo>
                  <a:lnTo>
                    <a:pt x="1413" y="803"/>
                  </a:lnTo>
                  <a:lnTo>
                    <a:pt x="1439" y="803"/>
                  </a:lnTo>
                  <a:lnTo>
                    <a:pt x="1440" y="814"/>
                  </a:lnTo>
                  <a:lnTo>
                    <a:pt x="1418" y="853"/>
                  </a:lnTo>
                  <a:lnTo>
                    <a:pt x="1425" y="860"/>
                  </a:lnTo>
                  <a:lnTo>
                    <a:pt x="1439" y="860"/>
                  </a:lnTo>
                  <a:lnTo>
                    <a:pt x="1502" y="877"/>
                  </a:lnTo>
                  <a:lnTo>
                    <a:pt x="1530" y="853"/>
                  </a:lnTo>
                  <a:lnTo>
                    <a:pt x="1572" y="887"/>
                  </a:lnTo>
                  <a:lnTo>
                    <a:pt x="1585" y="872"/>
                  </a:lnTo>
                  <a:lnTo>
                    <a:pt x="1596" y="882"/>
                  </a:lnTo>
                  <a:lnTo>
                    <a:pt x="1609" y="882"/>
                  </a:lnTo>
                  <a:lnTo>
                    <a:pt x="1616" y="872"/>
                  </a:lnTo>
                  <a:lnTo>
                    <a:pt x="1614" y="821"/>
                  </a:lnTo>
                  <a:lnTo>
                    <a:pt x="1624" y="814"/>
                  </a:lnTo>
                  <a:lnTo>
                    <a:pt x="1651" y="781"/>
                  </a:lnTo>
                  <a:lnTo>
                    <a:pt x="1647" y="653"/>
                  </a:lnTo>
                  <a:lnTo>
                    <a:pt x="1622" y="589"/>
                  </a:lnTo>
                  <a:lnTo>
                    <a:pt x="1640" y="576"/>
                  </a:lnTo>
                  <a:lnTo>
                    <a:pt x="1590" y="483"/>
                  </a:lnTo>
                  <a:lnTo>
                    <a:pt x="1528" y="434"/>
                  </a:lnTo>
                  <a:lnTo>
                    <a:pt x="1511" y="445"/>
                  </a:lnTo>
                  <a:lnTo>
                    <a:pt x="1513" y="474"/>
                  </a:lnTo>
                  <a:lnTo>
                    <a:pt x="1461" y="542"/>
                  </a:lnTo>
                  <a:lnTo>
                    <a:pt x="1373" y="525"/>
                  </a:lnTo>
                  <a:lnTo>
                    <a:pt x="1366" y="491"/>
                  </a:lnTo>
                  <a:lnTo>
                    <a:pt x="1311" y="448"/>
                  </a:lnTo>
                  <a:lnTo>
                    <a:pt x="1191" y="428"/>
                  </a:lnTo>
                  <a:lnTo>
                    <a:pt x="1138" y="419"/>
                  </a:lnTo>
                  <a:lnTo>
                    <a:pt x="1119" y="417"/>
                  </a:lnTo>
                  <a:lnTo>
                    <a:pt x="1073" y="380"/>
                  </a:lnTo>
                  <a:lnTo>
                    <a:pt x="978" y="357"/>
                  </a:lnTo>
                  <a:lnTo>
                    <a:pt x="913" y="229"/>
                  </a:lnTo>
                  <a:lnTo>
                    <a:pt x="911" y="194"/>
                  </a:lnTo>
                  <a:lnTo>
                    <a:pt x="937" y="180"/>
                  </a:lnTo>
                  <a:lnTo>
                    <a:pt x="937" y="141"/>
                  </a:lnTo>
                  <a:lnTo>
                    <a:pt x="956" y="93"/>
                  </a:lnTo>
                  <a:lnTo>
                    <a:pt x="935" y="70"/>
                  </a:lnTo>
                  <a:lnTo>
                    <a:pt x="963" y="46"/>
                  </a:lnTo>
                  <a:lnTo>
                    <a:pt x="945" y="35"/>
                  </a:lnTo>
                  <a:lnTo>
                    <a:pt x="902" y="35"/>
                  </a:lnTo>
                  <a:lnTo>
                    <a:pt x="823" y="0"/>
                  </a:lnTo>
                  <a:lnTo>
                    <a:pt x="772" y="0"/>
                  </a:lnTo>
                  <a:lnTo>
                    <a:pt x="734" y="11"/>
                  </a:lnTo>
                  <a:lnTo>
                    <a:pt x="689" y="11"/>
                  </a:lnTo>
                  <a:lnTo>
                    <a:pt x="621" y="48"/>
                  </a:lnTo>
                  <a:lnTo>
                    <a:pt x="567" y="42"/>
                  </a:lnTo>
                  <a:lnTo>
                    <a:pt x="512" y="62"/>
                  </a:lnTo>
                  <a:lnTo>
                    <a:pt x="466" y="46"/>
                  </a:lnTo>
                  <a:lnTo>
                    <a:pt x="437" y="21"/>
                  </a:lnTo>
                  <a:lnTo>
                    <a:pt x="365" y="11"/>
                  </a:lnTo>
                  <a:lnTo>
                    <a:pt x="317" y="43"/>
                  </a:lnTo>
                  <a:lnTo>
                    <a:pt x="291" y="33"/>
                  </a:lnTo>
                  <a:lnTo>
                    <a:pt x="268" y="16"/>
                  </a:lnTo>
                  <a:lnTo>
                    <a:pt x="217" y="2"/>
                  </a:lnTo>
                  <a:lnTo>
                    <a:pt x="177" y="28"/>
                  </a:lnTo>
                  <a:lnTo>
                    <a:pt x="164" y="69"/>
                  </a:lnTo>
                  <a:lnTo>
                    <a:pt x="133" y="86"/>
                  </a:lnTo>
                  <a:lnTo>
                    <a:pt x="129" y="110"/>
                  </a:lnTo>
                  <a:lnTo>
                    <a:pt x="109" y="117"/>
                  </a:lnTo>
                  <a:lnTo>
                    <a:pt x="86" y="115"/>
                  </a:lnTo>
                  <a:lnTo>
                    <a:pt x="78" y="132"/>
                  </a:lnTo>
                  <a:lnTo>
                    <a:pt x="74" y="156"/>
                  </a:lnTo>
                  <a:lnTo>
                    <a:pt x="62" y="156"/>
                  </a:lnTo>
                  <a:lnTo>
                    <a:pt x="62" y="180"/>
                  </a:lnTo>
                  <a:lnTo>
                    <a:pt x="89" y="207"/>
                  </a:lnTo>
                  <a:lnTo>
                    <a:pt x="89" y="245"/>
                  </a:lnTo>
                  <a:lnTo>
                    <a:pt x="83" y="260"/>
                  </a:lnTo>
                  <a:lnTo>
                    <a:pt x="43" y="265"/>
                  </a:lnTo>
                  <a:lnTo>
                    <a:pt x="24" y="243"/>
                  </a:lnTo>
                  <a:lnTo>
                    <a:pt x="2" y="245"/>
                  </a:lnTo>
                  <a:lnTo>
                    <a:pt x="0" y="262"/>
                  </a:lnTo>
                  <a:lnTo>
                    <a:pt x="10" y="291"/>
                  </a:lnTo>
                  <a:lnTo>
                    <a:pt x="12" y="311"/>
                  </a:lnTo>
                  <a:lnTo>
                    <a:pt x="12" y="337"/>
                  </a:lnTo>
                  <a:lnTo>
                    <a:pt x="9" y="356"/>
                  </a:lnTo>
                  <a:lnTo>
                    <a:pt x="10" y="371"/>
                  </a:lnTo>
                  <a:lnTo>
                    <a:pt x="34" y="373"/>
                  </a:lnTo>
                  <a:lnTo>
                    <a:pt x="50" y="397"/>
                  </a:lnTo>
                  <a:lnTo>
                    <a:pt x="109" y="443"/>
                  </a:lnTo>
                  <a:lnTo>
                    <a:pt x="109" y="459"/>
                  </a:lnTo>
                  <a:lnTo>
                    <a:pt x="153" y="508"/>
                  </a:lnTo>
                  <a:lnTo>
                    <a:pt x="165" y="525"/>
                  </a:lnTo>
                  <a:lnTo>
                    <a:pt x="181" y="530"/>
                  </a:lnTo>
                  <a:lnTo>
                    <a:pt x="208" y="503"/>
                  </a:lnTo>
                  <a:lnTo>
                    <a:pt x="232" y="525"/>
                  </a:lnTo>
                  <a:lnTo>
                    <a:pt x="332" y="611"/>
                  </a:lnTo>
                  <a:lnTo>
                    <a:pt x="349" y="655"/>
                  </a:lnTo>
                  <a:lnTo>
                    <a:pt x="372" y="655"/>
                  </a:lnTo>
                  <a:lnTo>
                    <a:pt x="385" y="642"/>
                  </a:lnTo>
                  <a:lnTo>
                    <a:pt x="396" y="653"/>
                  </a:lnTo>
                  <a:lnTo>
                    <a:pt x="396" y="693"/>
                  </a:lnTo>
                  <a:lnTo>
                    <a:pt x="455" y="725"/>
                  </a:lnTo>
                  <a:lnTo>
                    <a:pt x="468" y="723"/>
                  </a:lnTo>
                  <a:lnTo>
                    <a:pt x="476" y="756"/>
                  </a:lnTo>
                  <a:lnTo>
                    <a:pt x="528" y="785"/>
                  </a:lnTo>
                  <a:lnTo>
                    <a:pt x="529" y="805"/>
                  </a:lnTo>
                  <a:lnTo>
                    <a:pt x="538" y="812"/>
                  </a:lnTo>
                  <a:lnTo>
                    <a:pt x="581" y="809"/>
                  </a:lnTo>
                  <a:lnTo>
                    <a:pt x="607" y="809"/>
                  </a:lnTo>
                  <a:lnTo>
                    <a:pt x="641" y="836"/>
                  </a:lnTo>
                  <a:lnTo>
                    <a:pt x="720" y="834"/>
                  </a:lnTo>
                  <a:lnTo>
                    <a:pt x="762" y="831"/>
                  </a:lnTo>
                  <a:lnTo>
                    <a:pt x="772" y="850"/>
                  </a:lnTo>
                  <a:lnTo>
                    <a:pt x="763" y="887"/>
                  </a:lnTo>
                  <a:lnTo>
                    <a:pt x="775" y="901"/>
                  </a:lnTo>
                  <a:lnTo>
                    <a:pt x="818" y="862"/>
                  </a:lnTo>
                  <a:lnTo>
                    <a:pt x="873" y="823"/>
                  </a:lnTo>
                  <a:lnTo>
                    <a:pt x="913" y="829"/>
                  </a:lnTo>
                  <a:lnTo>
                    <a:pt x="952" y="853"/>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22" name="Freeform 244"/>
            <p:cNvSpPr>
              <a:spLocks/>
            </p:cNvSpPr>
            <p:nvPr/>
          </p:nvSpPr>
          <p:spPr bwMode="auto">
            <a:xfrm>
              <a:off x="1217" y="2220"/>
              <a:ext cx="947" cy="691"/>
            </a:xfrm>
            <a:custGeom>
              <a:avLst/>
              <a:gdLst>
                <a:gd name="T0" fmla="*/ 76 w 1067"/>
                <a:gd name="T1" fmla="*/ 257 h 770"/>
                <a:gd name="T2" fmla="*/ 122 w 1067"/>
                <a:gd name="T3" fmla="*/ 229 h 770"/>
                <a:gd name="T4" fmla="*/ 102 w 1067"/>
                <a:gd name="T5" fmla="*/ 214 h 770"/>
                <a:gd name="T6" fmla="*/ 131 w 1067"/>
                <a:gd name="T7" fmla="*/ 188 h 770"/>
                <a:gd name="T8" fmla="*/ 95 w 1067"/>
                <a:gd name="T9" fmla="*/ 112 h 770"/>
                <a:gd name="T10" fmla="*/ 118 w 1067"/>
                <a:gd name="T11" fmla="*/ 45 h 770"/>
                <a:gd name="T12" fmla="*/ 308 w 1067"/>
                <a:gd name="T13" fmla="*/ 0 h 770"/>
                <a:gd name="T14" fmla="*/ 424 w 1067"/>
                <a:gd name="T15" fmla="*/ 25 h 770"/>
                <a:gd name="T16" fmla="*/ 492 w 1067"/>
                <a:gd name="T17" fmla="*/ 65 h 770"/>
                <a:gd name="T18" fmla="*/ 556 w 1067"/>
                <a:gd name="T19" fmla="*/ 39 h 770"/>
                <a:gd name="T20" fmla="*/ 638 w 1067"/>
                <a:gd name="T21" fmla="*/ 30 h 770"/>
                <a:gd name="T22" fmla="*/ 744 w 1067"/>
                <a:gd name="T23" fmla="*/ 58 h 770"/>
                <a:gd name="T24" fmla="*/ 809 w 1067"/>
                <a:gd name="T25" fmla="*/ 136 h 770"/>
                <a:gd name="T26" fmla="*/ 870 w 1067"/>
                <a:gd name="T27" fmla="*/ 158 h 770"/>
                <a:gd name="T28" fmla="*/ 928 w 1067"/>
                <a:gd name="T29" fmla="*/ 265 h 770"/>
                <a:gd name="T30" fmla="*/ 940 w 1067"/>
                <a:gd name="T31" fmla="*/ 339 h 770"/>
                <a:gd name="T32" fmla="*/ 908 w 1067"/>
                <a:gd name="T33" fmla="*/ 391 h 770"/>
                <a:gd name="T34" fmla="*/ 873 w 1067"/>
                <a:gd name="T35" fmla="*/ 425 h 770"/>
                <a:gd name="T36" fmla="*/ 856 w 1067"/>
                <a:gd name="T37" fmla="*/ 473 h 770"/>
                <a:gd name="T38" fmla="*/ 817 w 1067"/>
                <a:gd name="T39" fmla="*/ 449 h 770"/>
                <a:gd name="T40" fmla="*/ 819 w 1067"/>
                <a:gd name="T41" fmla="*/ 486 h 770"/>
                <a:gd name="T42" fmla="*/ 880 w 1067"/>
                <a:gd name="T43" fmla="*/ 520 h 770"/>
                <a:gd name="T44" fmla="*/ 911 w 1067"/>
                <a:gd name="T45" fmla="*/ 536 h 770"/>
                <a:gd name="T46" fmla="*/ 899 w 1067"/>
                <a:gd name="T47" fmla="*/ 565 h 770"/>
                <a:gd name="T48" fmla="*/ 856 w 1067"/>
                <a:gd name="T49" fmla="*/ 575 h 770"/>
                <a:gd name="T50" fmla="*/ 814 w 1067"/>
                <a:gd name="T51" fmla="*/ 568 h 770"/>
                <a:gd name="T52" fmla="*/ 806 w 1067"/>
                <a:gd name="T53" fmla="*/ 607 h 770"/>
                <a:gd name="T54" fmla="*/ 736 w 1067"/>
                <a:gd name="T55" fmla="*/ 573 h 770"/>
                <a:gd name="T56" fmla="*/ 693 w 1067"/>
                <a:gd name="T57" fmla="*/ 564 h 770"/>
                <a:gd name="T58" fmla="*/ 561 w 1067"/>
                <a:gd name="T59" fmla="*/ 559 h 770"/>
                <a:gd name="T60" fmla="*/ 547 w 1067"/>
                <a:gd name="T61" fmla="*/ 592 h 770"/>
                <a:gd name="T62" fmla="*/ 534 w 1067"/>
                <a:gd name="T63" fmla="*/ 629 h 770"/>
                <a:gd name="T64" fmla="*/ 409 w 1067"/>
                <a:gd name="T65" fmla="*/ 674 h 770"/>
                <a:gd name="T66" fmla="*/ 354 w 1067"/>
                <a:gd name="T67" fmla="*/ 605 h 770"/>
                <a:gd name="T68" fmla="*/ 201 w 1067"/>
                <a:gd name="T69" fmla="*/ 579 h 770"/>
                <a:gd name="T70" fmla="*/ 144 w 1067"/>
                <a:gd name="T71" fmla="*/ 544 h 770"/>
                <a:gd name="T72" fmla="*/ 2 w 1067"/>
                <a:gd name="T73" fmla="*/ 408 h 770"/>
                <a:gd name="T74" fmla="*/ 23 w 1067"/>
                <a:gd name="T75" fmla="*/ 365 h 770"/>
                <a:gd name="T76" fmla="*/ 40 w 1067"/>
                <a:gd name="T77" fmla="*/ 287 h 770"/>
                <a:gd name="T78" fmla="*/ 46 w 1067"/>
                <a:gd name="T79" fmla="*/ 244 h 77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067"/>
                <a:gd name="T121" fmla="*/ 0 h 770"/>
                <a:gd name="T122" fmla="*/ 1067 w 1067"/>
                <a:gd name="T123" fmla="*/ 770 h 77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067" h="770">
                  <a:moveTo>
                    <a:pt x="52" y="272"/>
                  </a:moveTo>
                  <a:lnTo>
                    <a:pt x="86" y="286"/>
                  </a:lnTo>
                  <a:lnTo>
                    <a:pt x="146" y="267"/>
                  </a:lnTo>
                  <a:lnTo>
                    <a:pt x="138" y="255"/>
                  </a:lnTo>
                  <a:lnTo>
                    <a:pt x="122" y="255"/>
                  </a:lnTo>
                  <a:lnTo>
                    <a:pt x="115" y="238"/>
                  </a:lnTo>
                  <a:lnTo>
                    <a:pt x="119" y="222"/>
                  </a:lnTo>
                  <a:lnTo>
                    <a:pt x="148" y="209"/>
                  </a:lnTo>
                  <a:lnTo>
                    <a:pt x="167" y="176"/>
                  </a:lnTo>
                  <a:lnTo>
                    <a:pt x="107" y="125"/>
                  </a:lnTo>
                  <a:lnTo>
                    <a:pt x="105" y="72"/>
                  </a:lnTo>
                  <a:lnTo>
                    <a:pt x="133" y="50"/>
                  </a:lnTo>
                  <a:lnTo>
                    <a:pt x="334" y="10"/>
                  </a:lnTo>
                  <a:lnTo>
                    <a:pt x="347" y="0"/>
                  </a:lnTo>
                  <a:lnTo>
                    <a:pt x="378" y="4"/>
                  </a:lnTo>
                  <a:lnTo>
                    <a:pt x="478" y="28"/>
                  </a:lnTo>
                  <a:lnTo>
                    <a:pt x="509" y="46"/>
                  </a:lnTo>
                  <a:lnTo>
                    <a:pt x="554" y="72"/>
                  </a:lnTo>
                  <a:lnTo>
                    <a:pt x="581" y="70"/>
                  </a:lnTo>
                  <a:lnTo>
                    <a:pt x="626" y="43"/>
                  </a:lnTo>
                  <a:lnTo>
                    <a:pt x="683" y="52"/>
                  </a:lnTo>
                  <a:lnTo>
                    <a:pt x="719" y="33"/>
                  </a:lnTo>
                  <a:lnTo>
                    <a:pt x="796" y="81"/>
                  </a:lnTo>
                  <a:lnTo>
                    <a:pt x="838" y="65"/>
                  </a:lnTo>
                  <a:lnTo>
                    <a:pt x="860" y="118"/>
                  </a:lnTo>
                  <a:lnTo>
                    <a:pt x="912" y="151"/>
                  </a:lnTo>
                  <a:lnTo>
                    <a:pt x="951" y="187"/>
                  </a:lnTo>
                  <a:lnTo>
                    <a:pt x="980" y="176"/>
                  </a:lnTo>
                  <a:lnTo>
                    <a:pt x="1035" y="248"/>
                  </a:lnTo>
                  <a:lnTo>
                    <a:pt x="1046" y="295"/>
                  </a:lnTo>
                  <a:lnTo>
                    <a:pt x="1066" y="323"/>
                  </a:lnTo>
                  <a:lnTo>
                    <a:pt x="1059" y="378"/>
                  </a:lnTo>
                  <a:lnTo>
                    <a:pt x="1015" y="414"/>
                  </a:lnTo>
                  <a:lnTo>
                    <a:pt x="1023" y="436"/>
                  </a:lnTo>
                  <a:lnTo>
                    <a:pt x="1006" y="453"/>
                  </a:lnTo>
                  <a:lnTo>
                    <a:pt x="984" y="474"/>
                  </a:lnTo>
                  <a:lnTo>
                    <a:pt x="984" y="511"/>
                  </a:lnTo>
                  <a:lnTo>
                    <a:pt x="965" y="527"/>
                  </a:lnTo>
                  <a:lnTo>
                    <a:pt x="941" y="520"/>
                  </a:lnTo>
                  <a:lnTo>
                    <a:pt x="920" y="500"/>
                  </a:lnTo>
                  <a:lnTo>
                    <a:pt x="910" y="522"/>
                  </a:lnTo>
                  <a:lnTo>
                    <a:pt x="923" y="542"/>
                  </a:lnTo>
                  <a:lnTo>
                    <a:pt x="958" y="546"/>
                  </a:lnTo>
                  <a:lnTo>
                    <a:pt x="991" y="580"/>
                  </a:lnTo>
                  <a:lnTo>
                    <a:pt x="1011" y="580"/>
                  </a:lnTo>
                  <a:lnTo>
                    <a:pt x="1026" y="597"/>
                  </a:lnTo>
                  <a:lnTo>
                    <a:pt x="1013" y="628"/>
                  </a:lnTo>
                  <a:lnTo>
                    <a:pt x="1013" y="630"/>
                  </a:lnTo>
                  <a:lnTo>
                    <a:pt x="984" y="626"/>
                  </a:lnTo>
                  <a:lnTo>
                    <a:pt x="965" y="641"/>
                  </a:lnTo>
                  <a:lnTo>
                    <a:pt x="951" y="619"/>
                  </a:lnTo>
                  <a:lnTo>
                    <a:pt x="917" y="633"/>
                  </a:lnTo>
                  <a:lnTo>
                    <a:pt x="908" y="650"/>
                  </a:lnTo>
                  <a:lnTo>
                    <a:pt x="908" y="676"/>
                  </a:lnTo>
                  <a:lnTo>
                    <a:pt x="872" y="683"/>
                  </a:lnTo>
                  <a:lnTo>
                    <a:pt x="829" y="638"/>
                  </a:lnTo>
                  <a:lnTo>
                    <a:pt x="815" y="617"/>
                  </a:lnTo>
                  <a:lnTo>
                    <a:pt x="781" y="628"/>
                  </a:lnTo>
                  <a:lnTo>
                    <a:pt x="722" y="610"/>
                  </a:lnTo>
                  <a:lnTo>
                    <a:pt x="632" y="623"/>
                  </a:lnTo>
                  <a:lnTo>
                    <a:pt x="626" y="633"/>
                  </a:lnTo>
                  <a:lnTo>
                    <a:pt x="616" y="660"/>
                  </a:lnTo>
                  <a:lnTo>
                    <a:pt x="599" y="672"/>
                  </a:lnTo>
                  <a:lnTo>
                    <a:pt x="602" y="701"/>
                  </a:lnTo>
                  <a:lnTo>
                    <a:pt x="549" y="769"/>
                  </a:lnTo>
                  <a:lnTo>
                    <a:pt x="461" y="751"/>
                  </a:lnTo>
                  <a:lnTo>
                    <a:pt x="454" y="718"/>
                  </a:lnTo>
                  <a:lnTo>
                    <a:pt x="399" y="674"/>
                  </a:lnTo>
                  <a:lnTo>
                    <a:pt x="279" y="655"/>
                  </a:lnTo>
                  <a:lnTo>
                    <a:pt x="227" y="645"/>
                  </a:lnTo>
                  <a:lnTo>
                    <a:pt x="207" y="643"/>
                  </a:lnTo>
                  <a:lnTo>
                    <a:pt x="162" y="606"/>
                  </a:lnTo>
                  <a:lnTo>
                    <a:pt x="67" y="583"/>
                  </a:lnTo>
                  <a:lnTo>
                    <a:pt x="2" y="455"/>
                  </a:lnTo>
                  <a:lnTo>
                    <a:pt x="0" y="421"/>
                  </a:lnTo>
                  <a:lnTo>
                    <a:pt x="26" y="407"/>
                  </a:lnTo>
                  <a:lnTo>
                    <a:pt x="26" y="368"/>
                  </a:lnTo>
                  <a:lnTo>
                    <a:pt x="45" y="320"/>
                  </a:lnTo>
                  <a:lnTo>
                    <a:pt x="23" y="297"/>
                  </a:lnTo>
                  <a:lnTo>
                    <a:pt x="52" y="272"/>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23" name="Freeform 245"/>
            <p:cNvSpPr>
              <a:spLocks/>
            </p:cNvSpPr>
            <p:nvPr/>
          </p:nvSpPr>
          <p:spPr bwMode="auto">
            <a:xfrm>
              <a:off x="1544" y="1942"/>
              <a:ext cx="1025" cy="893"/>
            </a:xfrm>
            <a:custGeom>
              <a:avLst/>
              <a:gdLst>
                <a:gd name="T0" fmla="*/ 4 w 1155"/>
                <a:gd name="T1" fmla="*/ 142 h 994"/>
                <a:gd name="T2" fmla="*/ 157 w 1155"/>
                <a:gd name="T3" fmla="*/ 57 h 994"/>
                <a:gd name="T4" fmla="*/ 200 w 1155"/>
                <a:gd name="T5" fmla="*/ 0 h 994"/>
                <a:gd name="T6" fmla="*/ 258 w 1155"/>
                <a:gd name="T7" fmla="*/ 31 h 994"/>
                <a:gd name="T8" fmla="*/ 303 w 1155"/>
                <a:gd name="T9" fmla="*/ 181 h 994"/>
                <a:gd name="T10" fmla="*/ 427 w 1155"/>
                <a:gd name="T11" fmla="*/ 169 h 994"/>
                <a:gd name="T12" fmla="*/ 446 w 1155"/>
                <a:gd name="T13" fmla="*/ 209 h 994"/>
                <a:gd name="T14" fmla="*/ 456 w 1155"/>
                <a:gd name="T15" fmla="*/ 290 h 994"/>
                <a:gd name="T16" fmla="*/ 476 w 1155"/>
                <a:gd name="T17" fmla="*/ 312 h 994"/>
                <a:gd name="T18" fmla="*/ 598 w 1155"/>
                <a:gd name="T19" fmla="*/ 336 h 994"/>
                <a:gd name="T20" fmla="*/ 703 w 1155"/>
                <a:gd name="T21" fmla="*/ 331 h 994"/>
                <a:gd name="T22" fmla="*/ 670 w 1155"/>
                <a:gd name="T23" fmla="*/ 390 h 994"/>
                <a:gd name="T24" fmla="*/ 707 w 1155"/>
                <a:gd name="T25" fmla="*/ 469 h 994"/>
                <a:gd name="T26" fmla="*/ 790 w 1155"/>
                <a:gd name="T27" fmla="*/ 580 h 994"/>
                <a:gd name="T28" fmla="*/ 822 w 1155"/>
                <a:gd name="T29" fmla="*/ 639 h 994"/>
                <a:gd name="T30" fmla="*/ 864 w 1155"/>
                <a:gd name="T31" fmla="*/ 620 h 994"/>
                <a:gd name="T32" fmla="*/ 879 w 1155"/>
                <a:gd name="T33" fmla="*/ 568 h 994"/>
                <a:gd name="T34" fmla="*/ 884 w 1155"/>
                <a:gd name="T35" fmla="*/ 482 h 994"/>
                <a:gd name="T36" fmla="*/ 923 w 1155"/>
                <a:gd name="T37" fmla="*/ 500 h 994"/>
                <a:gd name="T38" fmla="*/ 1024 w 1155"/>
                <a:gd name="T39" fmla="*/ 574 h 994"/>
                <a:gd name="T40" fmla="*/ 1011 w 1155"/>
                <a:gd name="T41" fmla="*/ 643 h 994"/>
                <a:gd name="T42" fmla="*/ 958 w 1155"/>
                <a:gd name="T43" fmla="*/ 661 h 994"/>
                <a:gd name="T44" fmla="*/ 902 w 1155"/>
                <a:gd name="T45" fmla="*/ 669 h 994"/>
                <a:gd name="T46" fmla="*/ 877 w 1155"/>
                <a:gd name="T47" fmla="*/ 689 h 994"/>
                <a:gd name="T48" fmla="*/ 884 w 1155"/>
                <a:gd name="T49" fmla="*/ 738 h 994"/>
                <a:gd name="T50" fmla="*/ 872 w 1155"/>
                <a:gd name="T51" fmla="*/ 800 h 994"/>
                <a:gd name="T52" fmla="*/ 841 w 1155"/>
                <a:gd name="T53" fmla="*/ 832 h 994"/>
                <a:gd name="T54" fmla="*/ 804 w 1155"/>
                <a:gd name="T55" fmla="*/ 881 h 994"/>
                <a:gd name="T56" fmla="*/ 726 w 1155"/>
                <a:gd name="T57" fmla="*/ 873 h 994"/>
                <a:gd name="T58" fmla="*/ 694 w 1155"/>
                <a:gd name="T59" fmla="*/ 842 h 994"/>
                <a:gd name="T60" fmla="*/ 637 w 1155"/>
                <a:gd name="T61" fmla="*/ 771 h 994"/>
                <a:gd name="T62" fmla="*/ 569 w 1155"/>
                <a:gd name="T63" fmla="*/ 774 h 994"/>
                <a:gd name="T64" fmla="*/ 524 w 1155"/>
                <a:gd name="T65" fmla="*/ 768 h 994"/>
                <a:gd name="T66" fmla="*/ 491 w 1155"/>
                <a:gd name="T67" fmla="*/ 727 h 994"/>
                <a:gd name="T68" fmla="*/ 548 w 1155"/>
                <a:gd name="T69" fmla="*/ 737 h 994"/>
                <a:gd name="T70" fmla="*/ 582 w 1155"/>
                <a:gd name="T71" fmla="*/ 669 h 994"/>
                <a:gd name="T72" fmla="*/ 619 w 1155"/>
                <a:gd name="T73" fmla="*/ 568 h 994"/>
                <a:gd name="T74" fmla="*/ 544 w 1155"/>
                <a:gd name="T75" fmla="*/ 435 h 994"/>
                <a:gd name="T76" fmla="*/ 437 w 1155"/>
                <a:gd name="T77" fmla="*/ 384 h 994"/>
                <a:gd name="T78" fmla="*/ 312 w 1155"/>
                <a:gd name="T79" fmla="*/ 307 h 994"/>
                <a:gd name="T80" fmla="*/ 189 w 1155"/>
                <a:gd name="T81" fmla="*/ 340 h 994"/>
                <a:gd name="T82" fmla="*/ 98 w 1155"/>
                <a:gd name="T83" fmla="*/ 303 h 99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155"/>
                <a:gd name="T127" fmla="*/ 0 h 994"/>
                <a:gd name="T128" fmla="*/ 1155 w 1155"/>
                <a:gd name="T129" fmla="*/ 994 h 99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155" h="994">
                  <a:moveTo>
                    <a:pt x="10" y="313"/>
                  </a:moveTo>
                  <a:lnTo>
                    <a:pt x="0" y="185"/>
                  </a:lnTo>
                  <a:lnTo>
                    <a:pt x="5" y="158"/>
                  </a:lnTo>
                  <a:lnTo>
                    <a:pt x="43" y="140"/>
                  </a:lnTo>
                  <a:lnTo>
                    <a:pt x="96" y="96"/>
                  </a:lnTo>
                  <a:lnTo>
                    <a:pt x="177" y="63"/>
                  </a:lnTo>
                  <a:lnTo>
                    <a:pt x="210" y="48"/>
                  </a:lnTo>
                  <a:lnTo>
                    <a:pt x="210" y="17"/>
                  </a:lnTo>
                  <a:lnTo>
                    <a:pt x="225" y="0"/>
                  </a:lnTo>
                  <a:lnTo>
                    <a:pt x="239" y="2"/>
                  </a:lnTo>
                  <a:lnTo>
                    <a:pt x="292" y="10"/>
                  </a:lnTo>
                  <a:lnTo>
                    <a:pt x="291" y="34"/>
                  </a:lnTo>
                  <a:lnTo>
                    <a:pt x="301" y="72"/>
                  </a:lnTo>
                  <a:lnTo>
                    <a:pt x="295" y="134"/>
                  </a:lnTo>
                  <a:lnTo>
                    <a:pt x="341" y="202"/>
                  </a:lnTo>
                  <a:lnTo>
                    <a:pt x="365" y="217"/>
                  </a:lnTo>
                  <a:lnTo>
                    <a:pt x="402" y="188"/>
                  </a:lnTo>
                  <a:lnTo>
                    <a:pt x="481" y="188"/>
                  </a:lnTo>
                  <a:lnTo>
                    <a:pt x="500" y="195"/>
                  </a:lnTo>
                  <a:lnTo>
                    <a:pt x="512" y="213"/>
                  </a:lnTo>
                  <a:lnTo>
                    <a:pt x="503" y="233"/>
                  </a:lnTo>
                  <a:lnTo>
                    <a:pt x="459" y="268"/>
                  </a:lnTo>
                  <a:lnTo>
                    <a:pt x="464" y="286"/>
                  </a:lnTo>
                  <a:lnTo>
                    <a:pt x="514" y="323"/>
                  </a:lnTo>
                  <a:lnTo>
                    <a:pt x="534" y="323"/>
                  </a:lnTo>
                  <a:lnTo>
                    <a:pt x="540" y="332"/>
                  </a:lnTo>
                  <a:lnTo>
                    <a:pt x="536" y="347"/>
                  </a:lnTo>
                  <a:lnTo>
                    <a:pt x="567" y="372"/>
                  </a:lnTo>
                  <a:lnTo>
                    <a:pt x="639" y="383"/>
                  </a:lnTo>
                  <a:lnTo>
                    <a:pt x="674" y="374"/>
                  </a:lnTo>
                  <a:lnTo>
                    <a:pt x="718" y="330"/>
                  </a:lnTo>
                  <a:lnTo>
                    <a:pt x="770" y="335"/>
                  </a:lnTo>
                  <a:lnTo>
                    <a:pt x="792" y="368"/>
                  </a:lnTo>
                  <a:lnTo>
                    <a:pt x="780" y="398"/>
                  </a:lnTo>
                  <a:lnTo>
                    <a:pt x="784" y="417"/>
                  </a:lnTo>
                  <a:lnTo>
                    <a:pt x="755" y="434"/>
                  </a:lnTo>
                  <a:lnTo>
                    <a:pt x="742" y="449"/>
                  </a:lnTo>
                  <a:lnTo>
                    <a:pt x="746" y="487"/>
                  </a:lnTo>
                  <a:lnTo>
                    <a:pt x="797" y="522"/>
                  </a:lnTo>
                  <a:lnTo>
                    <a:pt x="818" y="518"/>
                  </a:lnTo>
                  <a:lnTo>
                    <a:pt x="878" y="590"/>
                  </a:lnTo>
                  <a:lnTo>
                    <a:pt x="890" y="646"/>
                  </a:lnTo>
                  <a:lnTo>
                    <a:pt x="885" y="672"/>
                  </a:lnTo>
                  <a:lnTo>
                    <a:pt x="926" y="694"/>
                  </a:lnTo>
                  <a:lnTo>
                    <a:pt x="926" y="711"/>
                  </a:lnTo>
                  <a:lnTo>
                    <a:pt x="964" y="721"/>
                  </a:lnTo>
                  <a:lnTo>
                    <a:pt x="974" y="721"/>
                  </a:lnTo>
                  <a:lnTo>
                    <a:pt x="974" y="690"/>
                  </a:lnTo>
                  <a:lnTo>
                    <a:pt x="1003" y="685"/>
                  </a:lnTo>
                  <a:lnTo>
                    <a:pt x="1009" y="648"/>
                  </a:lnTo>
                  <a:lnTo>
                    <a:pt x="990" y="632"/>
                  </a:lnTo>
                  <a:lnTo>
                    <a:pt x="974" y="617"/>
                  </a:lnTo>
                  <a:lnTo>
                    <a:pt x="981" y="547"/>
                  </a:lnTo>
                  <a:lnTo>
                    <a:pt x="996" y="537"/>
                  </a:lnTo>
                  <a:lnTo>
                    <a:pt x="1022" y="549"/>
                  </a:lnTo>
                  <a:lnTo>
                    <a:pt x="1033" y="544"/>
                  </a:lnTo>
                  <a:lnTo>
                    <a:pt x="1040" y="557"/>
                  </a:lnTo>
                  <a:lnTo>
                    <a:pt x="1110" y="593"/>
                  </a:lnTo>
                  <a:lnTo>
                    <a:pt x="1148" y="617"/>
                  </a:lnTo>
                  <a:lnTo>
                    <a:pt x="1154" y="639"/>
                  </a:lnTo>
                  <a:lnTo>
                    <a:pt x="1134" y="668"/>
                  </a:lnTo>
                  <a:lnTo>
                    <a:pt x="1145" y="701"/>
                  </a:lnTo>
                  <a:lnTo>
                    <a:pt x="1139" y="716"/>
                  </a:lnTo>
                  <a:lnTo>
                    <a:pt x="1086" y="721"/>
                  </a:lnTo>
                  <a:lnTo>
                    <a:pt x="1075" y="728"/>
                  </a:lnTo>
                  <a:lnTo>
                    <a:pt x="1079" y="736"/>
                  </a:lnTo>
                  <a:lnTo>
                    <a:pt x="1079" y="752"/>
                  </a:lnTo>
                  <a:lnTo>
                    <a:pt x="1038" y="756"/>
                  </a:lnTo>
                  <a:lnTo>
                    <a:pt x="1016" y="745"/>
                  </a:lnTo>
                  <a:lnTo>
                    <a:pt x="988" y="745"/>
                  </a:lnTo>
                  <a:lnTo>
                    <a:pt x="983" y="752"/>
                  </a:lnTo>
                  <a:lnTo>
                    <a:pt x="988" y="767"/>
                  </a:lnTo>
                  <a:lnTo>
                    <a:pt x="974" y="783"/>
                  </a:lnTo>
                  <a:lnTo>
                    <a:pt x="969" y="800"/>
                  </a:lnTo>
                  <a:lnTo>
                    <a:pt x="996" y="822"/>
                  </a:lnTo>
                  <a:lnTo>
                    <a:pt x="976" y="862"/>
                  </a:lnTo>
                  <a:lnTo>
                    <a:pt x="985" y="882"/>
                  </a:lnTo>
                  <a:lnTo>
                    <a:pt x="983" y="891"/>
                  </a:lnTo>
                  <a:lnTo>
                    <a:pt x="952" y="891"/>
                  </a:lnTo>
                  <a:lnTo>
                    <a:pt x="930" y="901"/>
                  </a:lnTo>
                  <a:lnTo>
                    <a:pt x="948" y="926"/>
                  </a:lnTo>
                  <a:lnTo>
                    <a:pt x="937" y="957"/>
                  </a:lnTo>
                  <a:lnTo>
                    <a:pt x="904" y="966"/>
                  </a:lnTo>
                  <a:lnTo>
                    <a:pt x="906" y="981"/>
                  </a:lnTo>
                  <a:lnTo>
                    <a:pt x="897" y="993"/>
                  </a:lnTo>
                  <a:lnTo>
                    <a:pt x="840" y="988"/>
                  </a:lnTo>
                  <a:lnTo>
                    <a:pt x="818" y="972"/>
                  </a:lnTo>
                  <a:lnTo>
                    <a:pt x="814" y="937"/>
                  </a:lnTo>
                  <a:lnTo>
                    <a:pt x="801" y="923"/>
                  </a:lnTo>
                  <a:lnTo>
                    <a:pt x="782" y="937"/>
                  </a:lnTo>
                  <a:lnTo>
                    <a:pt x="746" y="901"/>
                  </a:lnTo>
                  <a:lnTo>
                    <a:pt x="720" y="884"/>
                  </a:lnTo>
                  <a:lnTo>
                    <a:pt x="718" y="858"/>
                  </a:lnTo>
                  <a:lnTo>
                    <a:pt x="709" y="838"/>
                  </a:lnTo>
                  <a:lnTo>
                    <a:pt x="696" y="838"/>
                  </a:lnTo>
                  <a:lnTo>
                    <a:pt x="641" y="862"/>
                  </a:lnTo>
                  <a:lnTo>
                    <a:pt x="643" y="889"/>
                  </a:lnTo>
                  <a:lnTo>
                    <a:pt x="624" y="889"/>
                  </a:lnTo>
                  <a:lnTo>
                    <a:pt x="591" y="855"/>
                  </a:lnTo>
                  <a:lnTo>
                    <a:pt x="555" y="851"/>
                  </a:lnTo>
                  <a:lnTo>
                    <a:pt x="543" y="831"/>
                  </a:lnTo>
                  <a:lnTo>
                    <a:pt x="553" y="809"/>
                  </a:lnTo>
                  <a:lnTo>
                    <a:pt x="574" y="829"/>
                  </a:lnTo>
                  <a:lnTo>
                    <a:pt x="598" y="836"/>
                  </a:lnTo>
                  <a:lnTo>
                    <a:pt x="617" y="820"/>
                  </a:lnTo>
                  <a:lnTo>
                    <a:pt x="617" y="783"/>
                  </a:lnTo>
                  <a:lnTo>
                    <a:pt x="639" y="762"/>
                  </a:lnTo>
                  <a:lnTo>
                    <a:pt x="656" y="745"/>
                  </a:lnTo>
                  <a:lnTo>
                    <a:pt x="648" y="723"/>
                  </a:lnTo>
                  <a:lnTo>
                    <a:pt x="691" y="687"/>
                  </a:lnTo>
                  <a:lnTo>
                    <a:pt x="698" y="632"/>
                  </a:lnTo>
                  <a:lnTo>
                    <a:pt x="679" y="604"/>
                  </a:lnTo>
                  <a:lnTo>
                    <a:pt x="667" y="557"/>
                  </a:lnTo>
                  <a:lnTo>
                    <a:pt x="613" y="484"/>
                  </a:lnTo>
                  <a:lnTo>
                    <a:pt x="584" y="496"/>
                  </a:lnTo>
                  <a:lnTo>
                    <a:pt x="545" y="460"/>
                  </a:lnTo>
                  <a:lnTo>
                    <a:pt x="492" y="427"/>
                  </a:lnTo>
                  <a:lnTo>
                    <a:pt x="471" y="374"/>
                  </a:lnTo>
                  <a:lnTo>
                    <a:pt x="428" y="390"/>
                  </a:lnTo>
                  <a:lnTo>
                    <a:pt x="352" y="342"/>
                  </a:lnTo>
                  <a:lnTo>
                    <a:pt x="315" y="361"/>
                  </a:lnTo>
                  <a:lnTo>
                    <a:pt x="258" y="352"/>
                  </a:lnTo>
                  <a:lnTo>
                    <a:pt x="213" y="378"/>
                  </a:lnTo>
                  <a:lnTo>
                    <a:pt x="186" y="381"/>
                  </a:lnTo>
                  <a:lnTo>
                    <a:pt x="141" y="354"/>
                  </a:lnTo>
                  <a:lnTo>
                    <a:pt x="110" y="337"/>
                  </a:lnTo>
                  <a:lnTo>
                    <a:pt x="10" y="313"/>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24" name="Freeform 246"/>
            <p:cNvSpPr>
              <a:spLocks/>
            </p:cNvSpPr>
            <p:nvPr/>
          </p:nvSpPr>
          <p:spPr bwMode="auto">
            <a:xfrm>
              <a:off x="230" y="1308"/>
              <a:ext cx="1514" cy="1172"/>
            </a:xfrm>
            <a:custGeom>
              <a:avLst/>
              <a:gdLst>
                <a:gd name="T0" fmla="*/ 1039 w 1707"/>
                <a:gd name="T1" fmla="*/ 39 h 1305"/>
                <a:gd name="T2" fmla="*/ 1086 w 1707"/>
                <a:gd name="T3" fmla="*/ 99 h 1305"/>
                <a:gd name="T4" fmla="*/ 1151 w 1707"/>
                <a:gd name="T5" fmla="*/ 142 h 1305"/>
                <a:gd name="T6" fmla="*/ 1207 w 1707"/>
                <a:gd name="T7" fmla="*/ 255 h 1305"/>
                <a:gd name="T8" fmla="*/ 1177 w 1707"/>
                <a:gd name="T9" fmla="*/ 344 h 1305"/>
                <a:gd name="T10" fmla="*/ 1340 w 1707"/>
                <a:gd name="T11" fmla="*/ 419 h 1305"/>
                <a:gd name="T12" fmla="*/ 1455 w 1707"/>
                <a:gd name="T13" fmla="*/ 505 h 1305"/>
                <a:gd name="T14" fmla="*/ 1513 w 1707"/>
                <a:gd name="T15" fmla="*/ 634 h 1305"/>
                <a:gd name="T16" fmla="*/ 1470 w 1707"/>
                <a:gd name="T17" fmla="*/ 691 h 1305"/>
                <a:gd name="T18" fmla="*/ 1318 w 1707"/>
                <a:gd name="T19" fmla="*/ 777 h 1305"/>
                <a:gd name="T20" fmla="*/ 1295 w 1707"/>
                <a:gd name="T21" fmla="*/ 911 h 1305"/>
                <a:gd name="T22" fmla="*/ 1079 w 1707"/>
                <a:gd name="T23" fmla="*/ 976 h 1305"/>
                <a:gd name="T24" fmla="*/ 1118 w 1707"/>
                <a:gd name="T25" fmla="*/ 1099 h 1305"/>
                <a:gd name="T26" fmla="*/ 1094 w 1707"/>
                <a:gd name="T27" fmla="*/ 1141 h 1305"/>
                <a:gd name="T28" fmla="*/ 1063 w 1707"/>
                <a:gd name="T29" fmla="*/ 1168 h 1305"/>
                <a:gd name="T30" fmla="*/ 978 w 1707"/>
                <a:gd name="T31" fmla="*/ 1147 h 1305"/>
                <a:gd name="T32" fmla="*/ 829 w 1707"/>
                <a:gd name="T33" fmla="*/ 1125 h 1305"/>
                <a:gd name="T34" fmla="*/ 681 w 1707"/>
                <a:gd name="T35" fmla="*/ 1153 h 1305"/>
                <a:gd name="T36" fmla="*/ 567 w 1707"/>
                <a:gd name="T37" fmla="*/ 1134 h 1305"/>
                <a:gd name="T38" fmla="*/ 436 w 1707"/>
                <a:gd name="T39" fmla="*/ 1145 h 1305"/>
                <a:gd name="T40" fmla="*/ 363 w 1707"/>
                <a:gd name="T41" fmla="*/ 1108 h 1305"/>
                <a:gd name="T42" fmla="*/ 285 w 1707"/>
                <a:gd name="T43" fmla="*/ 1053 h 1305"/>
                <a:gd name="T44" fmla="*/ 116 w 1707"/>
                <a:gd name="T45" fmla="*/ 1022 h 1305"/>
                <a:gd name="T46" fmla="*/ 93 w 1707"/>
                <a:gd name="T47" fmla="*/ 956 h 1305"/>
                <a:gd name="T48" fmla="*/ 58 w 1707"/>
                <a:gd name="T49" fmla="*/ 909 h 1305"/>
                <a:gd name="T50" fmla="*/ 34 w 1707"/>
                <a:gd name="T51" fmla="*/ 863 h 1305"/>
                <a:gd name="T52" fmla="*/ 58 w 1707"/>
                <a:gd name="T53" fmla="*/ 809 h 1305"/>
                <a:gd name="T54" fmla="*/ 9 w 1707"/>
                <a:gd name="T55" fmla="*/ 745 h 1305"/>
                <a:gd name="T56" fmla="*/ 4 w 1707"/>
                <a:gd name="T57" fmla="*/ 675 h 1305"/>
                <a:gd name="T58" fmla="*/ 34 w 1707"/>
                <a:gd name="T59" fmla="*/ 630 h 1305"/>
                <a:gd name="T60" fmla="*/ 119 w 1707"/>
                <a:gd name="T61" fmla="*/ 600 h 1305"/>
                <a:gd name="T62" fmla="*/ 161 w 1707"/>
                <a:gd name="T63" fmla="*/ 604 h 1305"/>
                <a:gd name="T64" fmla="*/ 208 w 1707"/>
                <a:gd name="T65" fmla="*/ 628 h 1305"/>
                <a:gd name="T66" fmla="*/ 363 w 1707"/>
                <a:gd name="T67" fmla="*/ 574 h 1305"/>
                <a:gd name="T68" fmla="*/ 492 w 1707"/>
                <a:gd name="T69" fmla="*/ 489 h 1305"/>
                <a:gd name="T70" fmla="*/ 533 w 1707"/>
                <a:gd name="T71" fmla="*/ 450 h 1305"/>
                <a:gd name="T72" fmla="*/ 510 w 1707"/>
                <a:gd name="T73" fmla="*/ 307 h 1305"/>
                <a:gd name="T74" fmla="*/ 624 w 1707"/>
                <a:gd name="T75" fmla="*/ 281 h 1305"/>
                <a:gd name="T76" fmla="*/ 675 w 1707"/>
                <a:gd name="T77" fmla="*/ 307 h 1305"/>
                <a:gd name="T78" fmla="*/ 733 w 1707"/>
                <a:gd name="T79" fmla="*/ 146 h 1305"/>
                <a:gd name="T80" fmla="*/ 825 w 1707"/>
                <a:gd name="T81" fmla="*/ 168 h 1305"/>
                <a:gd name="T82" fmla="*/ 904 w 1707"/>
                <a:gd name="T83" fmla="*/ 75 h 1305"/>
                <a:gd name="T84" fmla="*/ 974 w 1707"/>
                <a:gd name="T85" fmla="*/ 32 h 1305"/>
                <a:gd name="T86" fmla="*/ 1033 w 1707"/>
                <a:gd name="T87" fmla="*/ 9 h 130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707"/>
                <a:gd name="T133" fmla="*/ 0 h 1305"/>
                <a:gd name="T134" fmla="*/ 1707 w 1707"/>
                <a:gd name="T135" fmla="*/ 1305 h 130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707" h="1305">
                  <a:moveTo>
                    <a:pt x="1165" y="10"/>
                  </a:moveTo>
                  <a:lnTo>
                    <a:pt x="1182" y="10"/>
                  </a:lnTo>
                  <a:lnTo>
                    <a:pt x="1172" y="43"/>
                  </a:lnTo>
                  <a:lnTo>
                    <a:pt x="1186" y="63"/>
                  </a:lnTo>
                  <a:lnTo>
                    <a:pt x="1189" y="77"/>
                  </a:lnTo>
                  <a:lnTo>
                    <a:pt x="1224" y="110"/>
                  </a:lnTo>
                  <a:lnTo>
                    <a:pt x="1232" y="138"/>
                  </a:lnTo>
                  <a:lnTo>
                    <a:pt x="1278" y="140"/>
                  </a:lnTo>
                  <a:lnTo>
                    <a:pt x="1298" y="158"/>
                  </a:lnTo>
                  <a:lnTo>
                    <a:pt x="1309" y="158"/>
                  </a:lnTo>
                  <a:lnTo>
                    <a:pt x="1335" y="215"/>
                  </a:lnTo>
                  <a:lnTo>
                    <a:pt x="1361" y="284"/>
                  </a:lnTo>
                  <a:lnTo>
                    <a:pt x="1349" y="326"/>
                  </a:lnTo>
                  <a:lnTo>
                    <a:pt x="1351" y="342"/>
                  </a:lnTo>
                  <a:lnTo>
                    <a:pt x="1327" y="383"/>
                  </a:lnTo>
                  <a:lnTo>
                    <a:pt x="1333" y="417"/>
                  </a:lnTo>
                  <a:lnTo>
                    <a:pt x="1418" y="453"/>
                  </a:lnTo>
                  <a:lnTo>
                    <a:pt x="1511" y="467"/>
                  </a:lnTo>
                  <a:lnTo>
                    <a:pt x="1607" y="533"/>
                  </a:lnTo>
                  <a:lnTo>
                    <a:pt x="1638" y="544"/>
                  </a:lnTo>
                  <a:lnTo>
                    <a:pt x="1640" y="562"/>
                  </a:lnTo>
                  <a:lnTo>
                    <a:pt x="1660" y="604"/>
                  </a:lnTo>
                  <a:lnTo>
                    <a:pt x="1679" y="658"/>
                  </a:lnTo>
                  <a:lnTo>
                    <a:pt x="1706" y="706"/>
                  </a:lnTo>
                  <a:lnTo>
                    <a:pt x="1691" y="723"/>
                  </a:lnTo>
                  <a:lnTo>
                    <a:pt x="1691" y="754"/>
                  </a:lnTo>
                  <a:lnTo>
                    <a:pt x="1657" y="769"/>
                  </a:lnTo>
                  <a:lnTo>
                    <a:pt x="1576" y="802"/>
                  </a:lnTo>
                  <a:lnTo>
                    <a:pt x="1524" y="846"/>
                  </a:lnTo>
                  <a:lnTo>
                    <a:pt x="1486" y="865"/>
                  </a:lnTo>
                  <a:lnTo>
                    <a:pt x="1480" y="891"/>
                  </a:lnTo>
                  <a:lnTo>
                    <a:pt x="1491" y="1019"/>
                  </a:lnTo>
                  <a:lnTo>
                    <a:pt x="1460" y="1014"/>
                  </a:lnTo>
                  <a:lnTo>
                    <a:pt x="1447" y="1025"/>
                  </a:lnTo>
                  <a:lnTo>
                    <a:pt x="1246" y="1065"/>
                  </a:lnTo>
                  <a:lnTo>
                    <a:pt x="1217" y="1087"/>
                  </a:lnTo>
                  <a:lnTo>
                    <a:pt x="1220" y="1140"/>
                  </a:lnTo>
                  <a:lnTo>
                    <a:pt x="1280" y="1191"/>
                  </a:lnTo>
                  <a:lnTo>
                    <a:pt x="1261" y="1224"/>
                  </a:lnTo>
                  <a:lnTo>
                    <a:pt x="1232" y="1237"/>
                  </a:lnTo>
                  <a:lnTo>
                    <a:pt x="1228" y="1253"/>
                  </a:lnTo>
                  <a:lnTo>
                    <a:pt x="1234" y="1270"/>
                  </a:lnTo>
                  <a:lnTo>
                    <a:pt x="1250" y="1270"/>
                  </a:lnTo>
                  <a:lnTo>
                    <a:pt x="1258" y="1282"/>
                  </a:lnTo>
                  <a:lnTo>
                    <a:pt x="1199" y="1301"/>
                  </a:lnTo>
                  <a:lnTo>
                    <a:pt x="1165" y="1287"/>
                  </a:lnTo>
                  <a:lnTo>
                    <a:pt x="1146" y="1277"/>
                  </a:lnTo>
                  <a:lnTo>
                    <a:pt x="1103" y="1277"/>
                  </a:lnTo>
                  <a:lnTo>
                    <a:pt x="1024" y="1241"/>
                  </a:lnTo>
                  <a:lnTo>
                    <a:pt x="974" y="1241"/>
                  </a:lnTo>
                  <a:lnTo>
                    <a:pt x="935" y="1253"/>
                  </a:lnTo>
                  <a:lnTo>
                    <a:pt x="890" y="1253"/>
                  </a:lnTo>
                  <a:lnTo>
                    <a:pt x="823" y="1290"/>
                  </a:lnTo>
                  <a:lnTo>
                    <a:pt x="768" y="1284"/>
                  </a:lnTo>
                  <a:lnTo>
                    <a:pt x="713" y="1304"/>
                  </a:lnTo>
                  <a:lnTo>
                    <a:pt x="667" y="1287"/>
                  </a:lnTo>
                  <a:lnTo>
                    <a:pt x="639" y="1263"/>
                  </a:lnTo>
                  <a:lnTo>
                    <a:pt x="567" y="1253"/>
                  </a:lnTo>
                  <a:lnTo>
                    <a:pt x="519" y="1285"/>
                  </a:lnTo>
                  <a:lnTo>
                    <a:pt x="492" y="1275"/>
                  </a:lnTo>
                  <a:lnTo>
                    <a:pt x="469" y="1257"/>
                  </a:lnTo>
                  <a:lnTo>
                    <a:pt x="418" y="1244"/>
                  </a:lnTo>
                  <a:lnTo>
                    <a:pt x="409" y="1234"/>
                  </a:lnTo>
                  <a:lnTo>
                    <a:pt x="387" y="1232"/>
                  </a:lnTo>
                  <a:lnTo>
                    <a:pt x="354" y="1181"/>
                  </a:lnTo>
                  <a:lnTo>
                    <a:pt x="321" y="1173"/>
                  </a:lnTo>
                  <a:lnTo>
                    <a:pt x="235" y="1200"/>
                  </a:lnTo>
                  <a:lnTo>
                    <a:pt x="203" y="1191"/>
                  </a:lnTo>
                  <a:lnTo>
                    <a:pt x="131" y="1138"/>
                  </a:lnTo>
                  <a:lnTo>
                    <a:pt x="110" y="1135"/>
                  </a:lnTo>
                  <a:lnTo>
                    <a:pt x="93" y="1101"/>
                  </a:lnTo>
                  <a:lnTo>
                    <a:pt x="105" y="1065"/>
                  </a:lnTo>
                  <a:lnTo>
                    <a:pt x="102" y="1048"/>
                  </a:lnTo>
                  <a:lnTo>
                    <a:pt x="76" y="1029"/>
                  </a:lnTo>
                  <a:lnTo>
                    <a:pt x="65" y="1012"/>
                  </a:lnTo>
                  <a:lnTo>
                    <a:pt x="10" y="981"/>
                  </a:lnTo>
                  <a:lnTo>
                    <a:pt x="10" y="972"/>
                  </a:lnTo>
                  <a:lnTo>
                    <a:pt x="38" y="961"/>
                  </a:lnTo>
                  <a:lnTo>
                    <a:pt x="53" y="971"/>
                  </a:lnTo>
                  <a:lnTo>
                    <a:pt x="69" y="954"/>
                  </a:lnTo>
                  <a:lnTo>
                    <a:pt x="65" y="901"/>
                  </a:lnTo>
                  <a:lnTo>
                    <a:pt x="69" y="858"/>
                  </a:lnTo>
                  <a:lnTo>
                    <a:pt x="32" y="822"/>
                  </a:lnTo>
                  <a:lnTo>
                    <a:pt x="10" y="829"/>
                  </a:lnTo>
                  <a:lnTo>
                    <a:pt x="0" y="802"/>
                  </a:lnTo>
                  <a:lnTo>
                    <a:pt x="14" y="776"/>
                  </a:lnTo>
                  <a:lnTo>
                    <a:pt x="5" y="752"/>
                  </a:lnTo>
                  <a:lnTo>
                    <a:pt x="29" y="730"/>
                  </a:lnTo>
                  <a:lnTo>
                    <a:pt x="38" y="721"/>
                  </a:lnTo>
                  <a:lnTo>
                    <a:pt x="38" y="701"/>
                  </a:lnTo>
                  <a:lnTo>
                    <a:pt x="72" y="685"/>
                  </a:lnTo>
                  <a:lnTo>
                    <a:pt x="105" y="679"/>
                  </a:lnTo>
                  <a:lnTo>
                    <a:pt x="134" y="668"/>
                  </a:lnTo>
                  <a:lnTo>
                    <a:pt x="158" y="675"/>
                  </a:lnTo>
                  <a:lnTo>
                    <a:pt x="177" y="668"/>
                  </a:lnTo>
                  <a:lnTo>
                    <a:pt x="181" y="672"/>
                  </a:lnTo>
                  <a:lnTo>
                    <a:pt x="185" y="694"/>
                  </a:lnTo>
                  <a:lnTo>
                    <a:pt x="201" y="701"/>
                  </a:lnTo>
                  <a:lnTo>
                    <a:pt x="235" y="699"/>
                  </a:lnTo>
                  <a:lnTo>
                    <a:pt x="280" y="653"/>
                  </a:lnTo>
                  <a:lnTo>
                    <a:pt x="365" y="670"/>
                  </a:lnTo>
                  <a:lnTo>
                    <a:pt x="409" y="639"/>
                  </a:lnTo>
                  <a:lnTo>
                    <a:pt x="536" y="610"/>
                  </a:lnTo>
                  <a:lnTo>
                    <a:pt x="545" y="593"/>
                  </a:lnTo>
                  <a:lnTo>
                    <a:pt x="555" y="544"/>
                  </a:lnTo>
                  <a:lnTo>
                    <a:pt x="591" y="516"/>
                  </a:lnTo>
                  <a:lnTo>
                    <a:pt x="601" y="516"/>
                  </a:lnTo>
                  <a:lnTo>
                    <a:pt x="601" y="501"/>
                  </a:lnTo>
                  <a:lnTo>
                    <a:pt x="603" y="378"/>
                  </a:lnTo>
                  <a:lnTo>
                    <a:pt x="610" y="352"/>
                  </a:lnTo>
                  <a:lnTo>
                    <a:pt x="575" y="342"/>
                  </a:lnTo>
                  <a:lnTo>
                    <a:pt x="574" y="330"/>
                  </a:lnTo>
                  <a:lnTo>
                    <a:pt x="610" y="320"/>
                  </a:lnTo>
                  <a:lnTo>
                    <a:pt x="704" y="313"/>
                  </a:lnTo>
                  <a:lnTo>
                    <a:pt x="720" y="330"/>
                  </a:lnTo>
                  <a:lnTo>
                    <a:pt x="753" y="339"/>
                  </a:lnTo>
                  <a:lnTo>
                    <a:pt x="761" y="342"/>
                  </a:lnTo>
                  <a:lnTo>
                    <a:pt x="775" y="323"/>
                  </a:lnTo>
                  <a:lnTo>
                    <a:pt x="756" y="306"/>
                  </a:lnTo>
                  <a:lnTo>
                    <a:pt x="827" y="163"/>
                  </a:lnTo>
                  <a:lnTo>
                    <a:pt x="838" y="154"/>
                  </a:lnTo>
                  <a:lnTo>
                    <a:pt x="902" y="187"/>
                  </a:lnTo>
                  <a:lnTo>
                    <a:pt x="930" y="187"/>
                  </a:lnTo>
                  <a:lnTo>
                    <a:pt x="943" y="205"/>
                  </a:lnTo>
                  <a:lnTo>
                    <a:pt x="1005" y="185"/>
                  </a:lnTo>
                  <a:lnTo>
                    <a:pt x="1019" y="84"/>
                  </a:lnTo>
                  <a:lnTo>
                    <a:pt x="1046" y="65"/>
                  </a:lnTo>
                  <a:lnTo>
                    <a:pt x="1077" y="63"/>
                  </a:lnTo>
                  <a:lnTo>
                    <a:pt x="1098" y="36"/>
                  </a:lnTo>
                  <a:lnTo>
                    <a:pt x="1107" y="10"/>
                  </a:lnTo>
                  <a:lnTo>
                    <a:pt x="1125" y="0"/>
                  </a:lnTo>
                  <a:lnTo>
                    <a:pt x="1165" y="10"/>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25" name="Freeform 247"/>
            <p:cNvSpPr>
              <a:spLocks/>
            </p:cNvSpPr>
            <p:nvPr/>
          </p:nvSpPr>
          <p:spPr bwMode="auto">
            <a:xfrm>
              <a:off x="2369" y="2205"/>
              <a:ext cx="373" cy="683"/>
            </a:xfrm>
            <a:custGeom>
              <a:avLst/>
              <a:gdLst>
                <a:gd name="T0" fmla="*/ 310 w 420"/>
                <a:gd name="T1" fmla="*/ 407 h 761"/>
                <a:gd name="T2" fmla="*/ 302 w 420"/>
                <a:gd name="T3" fmla="*/ 229 h 761"/>
                <a:gd name="T4" fmla="*/ 327 w 420"/>
                <a:gd name="T5" fmla="*/ 171 h 761"/>
                <a:gd name="T6" fmla="*/ 325 w 420"/>
                <a:gd name="T7" fmla="*/ 91 h 761"/>
                <a:gd name="T8" fmla="*/ 340 w 420"/>
                <a:gd name="T9" fmla="*/ 35 h 761"/>
                <a:gd name="T10" fmla="*/ 329 w 420"/>
                <a:gd name="T11" fmla="*/ 0 h 761"/>
                <a:gd name="T12" fmla="*/ 272 w 420"/>
                <a:gd name="T13" fmla="*/ 19 h 761"/>
                <a:gd name="T14" fmla="*/ 253 w 420"/>
                <a:gd name="T15" fmla="*/ 69 h 761"/>
                <a:gd name="T16" fmla="*/ 232 w 420"/>
                <a:gd name="T17" fmla="*/ 86 h 761"/>
                <a:gd name="T18" fmla="*/ 159 w 420"/>
                <a:gd name="T19" fmla="*/ 173 h 761"/>
                <a:gd name="T20" fmla="*/ 104 w 420"/>
                <a:gd name="T21" fmla="*/ 171 h 761"/>
                <a:gd name="T22" fmla="*/ 91 w 420"/>
                <a:gd name="T23" fmla="*/ 227 h 761"/>
                <a:gd name="T24" fmla="*/ 159 w 420"/>
                <a:gd name="T25" fmla="*/ 270 h 761"/>
                <a:gd name="T26" fmla="*/ 198 w 420"/>
                <a:gd name="T27" fmla="*/ 311 h 761"/>
                <a:gd name="T28" fmla="*/ 191 w 420"/>
                <a:gd name="T29" fmla="*/ 367 h 761"/>
                <a:gd name="T30" fmla="*/ 138 w 420"/>
                <a:gd name="T31" fmla="*/ 385 h 761"/>
                <a:gd name="T32" fmla="*/ 131 w 420"/>
                <a:gd name="T33" fmla="*/ 398 h 761"/>
                <a:gd name="T34" fmla="*/ 95 w 420"/>
                <a:gd name="T35" fmla="*/ 417 h 761"/>
                <a:gd name="T36" fmla="*/ 51 w 420"/>
                <a:gd name="T37" fmla="*/ 407 h 761"/>
                <a:gd name="T38" fmla="*/ 51 w 420"/>
                <a:gd name="T39" fmla="*/ 426 h 761"/>
                <a:gd name="T40" fmla="*/ 34 w 420"/>
                <a:gd name="T41" fmla="*/ 456 h 761"/>
                <a:gd name="T42" fmla="*/ 40 w 420"/>
                <a:gd name="T43" fmla="*/ 512 h 761"/>
                <a:gd name="T44" fmla="*/ 46 w 420"/>
                <a:gd name="T45" fmla="*/ 538 h 761"/>
                <a:gd name="T46" fmla="*/ 0 w 420"/>
                <a:gd name="T47" fmla="*/ 547 h 761"/>
                <a:gd name="T48" fmla="*/ 5 w 420"/>
                <a:gd name="T49" fmla="*/ 597 h 761"/>
                <a:gd name="T50" fmla="*/ 23 w 420"/>
                <a:gd name="T51" fmla="*/ 618 h 761"/>
                <a:gd name="T52" fmla="*/ 87 w 420"/>
                <a:gd name="T53" fmla="*/ 610 h 761"/>
                <a:gd name="T54" fmla="*/ 99 w 420"/>
                <a:gd name="T55" fmla="*/ 629 h 761"/>
                <a:gd name="T56" fmla="*/ 165 w 420"/>
                <a:gd name="T57" fmla="*/ 656 h 761"/>
                <a:gd name="T58" fmla="*/ 244 w 420"/>
                <a:gd name="T59" fmla="*/ 666 h 761"/>
                <a:gd name="T60" fmla="*/ 284 w 420"/>
                <a:gd name="T61" fmla="*/ 677 h 761"/>
                <a:gd name="T62" fmla="*/ 274 w 420"/>
                <a:gd name="T63" fmla="*/ 638 h 761"/>
                <a:gd name="T64" fmla="*/ 310 w 420"/>
                <a:gd name="T65" fmla="*/ 601 h 761"/>
                <a:gd name="T66" fmla="*/ 302 w 420"/>
                <a:gd name="T67" fmla="*/ 583 h 761"/>
                <a:gd name="T68" fmla="*/ 266 w 420"/>
                <a:gd name="T69" fmla="*/ 561 h 761"/>
                <a:gd name="T70" fmla="*/ 333 w 420"/>
                <a:gd name="T71" fmla="*/ 554 h 761"/>
                <a:gd name="T72" fmla="*/ 354 w 420"/>
                <a:gd name="T73" fmla="*/ 560 h 761"/>
                <a:gd name="T74" fmla="*/ 372 w 420"/>
                <a:gd name="T75" fmla="*/ 521 h 761"/>
                <a:gd name="T76" fmla="*/ 319 w 420"/>
                <a:gd name="T77" fmla="*/ 431 h 76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420"/>
                <a:gd name="T118" fmla="*/ 0 h 761"/>
                <a:gd name="T119" fmla="*/ 420 w 420"/>
                <a:gd name="T120" fmla="*/ 761 h 761"/>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420" h="761">
                  <a:moveTo>
                    <a:pt x="359" y="480"/>
                  </a:moveTo>
                  <a:lnTo>
                    <a:pt x="349" y="453"/>
                  </a:lnTo>
                  <a:lnTo>
                    <a:pt x="368" y="385"/>
                  </a:lnTo>
                  <a:lnTo>
                    <a:pt x="340" y="255"/>
                  </a:lnTo>
                  <a:lnTo>
                    <a:pt x="359" y="222"/>
                  </a:lnTo>
                  <a:lnTo>
                    <a:pt x="368" y="191"/>
                  </a:lnTo>
                  <a:lnTo>
                    <a:pt x="342" y="138"/>
                  </a:lnTo>
                  <a:lnTo>
                    <a:pt x="366" y="101"/>
                  </a:lnTo>
                  <a:lnTo>
                    <a:pt x="370" y="65"/>
                  </a:lnTo>
                  <a:lnTo>
                    <a:pt x="383" y="39"/>
                  </a:lnTo>
                  <a:lnTo>
                    <a:pt x="381" y="8"/>
                  </a:lnTo>
                  <a:lnTo>
                    <a:pt x="370" y="0"/>
                  </a:lnTo>
                  <a:lnTo>
                    <a:pt x="352" y="19"/>
                  </a:lnTo>
                  <a:lnTo>
                    <a:pt x="306" y="21"/>
                  </a:lnTo>
                  <a:lnTo>
                    <a:pt x="282" y="56"/>
                  </a:lnTo>
                  <a:lnTo>
                    <a:pt x="285" y="77"/>
                  </a:lnTo>
                  <a:lnTo>
                    <a:pt x="280" y="89"/>
                  </a:lnTo>
                  <a:lnTo>
                    <a:pt x="261" y="96"/>
                  </a:lnTo>
                  <a:lnTo>
                    <a:pt x="188" y="200"/>
                  </a:lnTo>
                  <a:lnTo>
                    <a:pt x="179" y="193"/>
                  </a:lnTo>
                  <a:lnTo>
                    <a:pt x="160" y="188"/>
                  </a:lnTo>
                  <a:lnTo>
                    <a:pt x="117" y="191"/>
                  </a:lnTo>
                  <a:lnTo>
                    <a:pt x="105" y="210"/>
                  </a:lnTo>
                  <a:lnTo>
                    <a:pt x="103" y="253"/>
                  </a:lnTo>
                  <a:lnTo>
                    <a:pt x="109" y="266"/>
                  </a:lnTo>
                  <a:lnTo>
                    <a:pt x="179" y="301"/>
                  </a:lnTo>
                  <a:lnTo>
                    <a:pt x="217" y="325"/>
                  </a:lnTo>
                  <a:lnTo>
                    <a:pt x="223" y="347"/>
                  </a:lnTo>
                  <a:lnTo>
                    <a:pt x="203" y="376"/>
                  </a:lnTo>
                  <a:lnTo>
                    <a:pt x="215" y="409"/>
                  </a:lnTo>
                  <a:lnTo>
                    <a:pt x="208" y="424"/>
                  </a:lnTo>
                  <a:lnTo>
                    <a:pt x="155" y="429"/>
                  </a:lnTo>
                  <a:lnTo>
                    <a:pt x="144" y="436"/>
                  </a:lnTo>
                  <a:lnTo>
                    <a:pt x="148" y="444"/>
                  </a:lnTo>
                  <a:lnTo>
                    <a:pt x="148" y="460"/>
                  </a:lnTo>
                  <a:lnTo>
                    <a:pt x="107" y="465"/>
                  </a:lnTo>
                  <a:lnTo>
                    <a:pt x="85" y="453"/>
                  </a:lnTo>
                  <a:lnTo>
                    <a:pt x="57" y="453"/>
                  </a:lnTo>
                  <a:lnTo>
                    <a:pt x="52" y="460"/>
                  </a:lnTo>
                  <a:lnTo>
                    <a:pt x="57" y="475"/>
                  </a:lnTo>
                  <a:lnTo>
                    <a:pt x="43" y="491"/>
                  </a:lnTo>
                  <a:lnTo>
                    <a:pt x="38" y="508"/>
                  </a:lnTo>
                  <a:lnTo>
                    <a:pt x="65" y="530"/>
                  </a:lnTo>
                  <a:lnTo>
                    <a:pt x="45" y="571"/>
                  </a:lnTo>
                  <a:lnTo>
                    <a:pt x="54" y="590"/>
                  </a:lnTo>
                  <a:lnTo>
                    <a:pt x="52" y="599"/>
                  </a:lnTo>
                  <a:lnTo>
                    <a:pt x="21" y="599"/>
                  </a:lnTo>
                  <a:lnTo>
                    <a:pt x="0" y="610"/>
                  </a:lnTo>
                  <a:lnTo>
                    <a:pt x="17" y="634"/>
                  </a:lnTo>
                  <a:lnTo>
                    <a:pt x="6" y="665"/>
                  </a:lnTo>
                  <a:lnTo>
                    <a:pt x="24" y="670"/>
                  </a:lnTo>
                  <a:lnTo>
                    <a:pt x="26" y="689"/>
                  </a:lnTo>
                  <a:lnTo>
                    <a:pt x="41" y="692"/>
                  </a:lnTo>
                  <a:lnTo>
                    <a:pt x="98" y="680"/>
                  </a:lnTo>
                  <a:lnTo>
                    <a:pt x="109" y="685"/>
                  </a:lnTo>
                  <a:lnTo>
                    <a:pt x="112" y="701"/>
                  </a:lnTo>
                  <a:lnTo>
                    <a:pt x="136" y="707"/>
                  </a:lnTo>
                  <a:lnTo>
                    <a:pt x="186" y="731"/>
                  </a:lnTo>
                  <a:lnTo>
                    <a:pt x="215" y="720"/>
                  </a:lnTo>
                  <a:lnTo>
                    <a:pt x="275" y="742"/>
                  </a:lnTo>
                  <a:lnTo>
                    <a:pt x="289" y="760"/>
                  </a:lnTo>
                  <a:lnTo>
                    <a:pt x="320" y="754"/>
                  </a:lnTo>
                  <a:lnTo>
                    <a:pt x="315" y="720"/>
                  </a:lnTo>
                  <a:lnTo>
                    <a:pt x="309" y="711"/>
                  </a:lnTo>
                  <a:lnTo>
                    <a:pt x="315" y="685"/>
                  </a:lnTo>
                  <a:lnTo>
                    <a:pt x="349" y="670"/>
                  </a:lnTo>
                  <a:lnTo>
                    <a:pt x="357" y="656"/>
                  </a:lnTo>
                  <a:lnTo>
                    <a:pt x="340" y="650"/>
                  </a:lnTo>
                  <a:lnTo>
                    <a:pt x="320" y="646"/>
                  </a:lnTo>
                  <a:lnTo>
                    <a:pt x="299" y="625"/>
                  </a:lnTo>
                  <a:lnTo>
                    <a:pt x="309" y="617"/>
                  </a:lnTo>
                  <a:lnTo>
                    <a:pt x="375" y="617"/>
                  </a:lnTo>
                  <a:lnTo>
                    <a:pt x="390" y="617"/>
                  </a:lnTo>
                  <a:lnTo>
                    <a:pt x="399" y="624"/>
                  </a:lnTo>
                  <a:lnTo>
                    <a:pt x="419" y="608"/>
                  </a:lnTo>
                  <a:lnTo>
                    <a:pt x="419" y="581"/>
                  </a:lnTo>
                  <a:lnTo>
                    <a:pt x="359" y="491"/>
                  </a:lnTo>
                  <a:lnTo>
                    <a:pt x="359" y="480"/>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26" name="Freeform 248"/>
            <p:cNvSpPr>
              <a:spLocks/>
            </p:cNvSpPr>
            <p:nvPr/>
          </p:nvSpPr>
          <p:spPr bwMode="auto">
            <a:xfrm>
              <a:off x="2688" y="2463"/>
              <a:ext cx="450" cy="413"/>
            </a:xfrm>
            <a:custGeom>
              <a:avLst/>
              <a:gdLst>
                <a:gd name="T0" fmla="*/ 52 w 506"/>
                <a:gd name="T1" fmla="*/ 286 h 460"/>
                <a:gd name="T2" fmla="*/ 117 w 506"/>
                <a:gd name="T3" fmla="*/ 345 h 460"/>
                <a:gd name="T4" fmla="*/ 170 w 506"/>
                <a:gd name="T5" fmla="*/ 356 h 460"/>
                <a:gd name="T6" fmla="*/ 219 w 506"/>
                <a:gd name="T7" fmla="*/ 348 h 460"/>
                <a:gd name="T8" fmla="*/ 234 w 506"/>
                <a:gd name="T9" fmla="*/ 356 h 460"/>
                <a:gd name="T10" fmla="*/ 251 w 506"/>
                <a:gd name="T11" fmla="*/ 347 h 460"/>
                <a:gd name="T12" fmla="*/ 263 w 506"/>
                <a:gd name="T13" fmla="*/ 358 h 460"/>
                <a:gd name="T14" fmla="*/ 269 w 506"/>
                <a:gd name="T15" fmla="*/ 378 h 460"/>
                <a:gd name="T16" fmla="*/ 293 w 506"/>
                <a:gd name="T17" fmla="*/ 392 h 460"/>
                <a:gd name="T18" fmla="*/ 324 w 506"/>
                <a:gd name="T19" fmla="*/ 392 h 460"/>
                <a:gd name="T20" fmla="*/ 347 w 506"/>
                <a:gd name="T21" fmla="*/ 412 h 460"/>
                <a:gd name="T22" fmla="*/ 368 w 506"/>
                <a:gd name="T23" fmla="*/ 401 h 460"/>
                <a:gd name="T24" fmla="*/ 384 w 506"/>
                <a:gd name="T25" fmla="*/ 412 h 460"/>
                <a:gd name="T26" fmla="*/ 398 w 506"/>
                <a:gd name="T27" fmla="*/ 383 h 460"/>
                <a:gd name="T28" fmla="*/ 417 w 506"/>
                <a:gd name="T29" fmla="*/ 373 h 460"/>
                <a:gd name="T30" fmla="*/ 422 w 506"/>
                <a:gd name="T31" fmla="*/ 352 h 460"/>
                <a:gd name="T32" fmla="*/ 413 w 506"/>
                <a:gd name="T33" fmla="*/ 312 h 460"/>
                <a:gd name="T34" fmla="*/ 409 w 506"/>
                <a:gd name="T35" fmla="*/ 308 h 460"/>
                <a:gd name="T36" fmla="*/ 390 w 506"/>
                <a:gd name="T37" fmla="*/ 328 h 460"/>
                <a:gd name="T38" fmla="*/ 361 w 506"/>
                <a:gd name="T39" fmla="*/ 304 h 460"/>
                <a:gd name="T40" fmla="*/ 340 w 506"/>
                <a:gd name="T41" fmla="*/ 277 h 460"/>
                <a:gd name="T42" fmla="*/ 361 w 506"/>
                <a:gd name="T43" fmla="*/ 261 h 460"/>
                <a:gd name="T44" fmla="*/ 366 w 506"/>
                <a:gd name="T45" fmla="*/ 233 h 460"/>
                <a:gd name="T46" fmla="*/ 381 w 506"/>
                <a:gd name="T47" fmla="*/ 224 h 460"/>
                <a:gd name="T48" fmla="*/ 378 w 506"/>
                <a:gd name="T49" fmla="*/ 186 h 460"/>
                <a:gd name="T50" fmla="*/ 388 w 506"/>
                <a:gd name="T51" fmla="*/ 179 h 460"/>
                <a:gd name="T52" fmla="*/ 406 w 506"/>
                <a:gd name="T53" fmla="*/ 189 h 460"/>
                <a:gd name="T54" fmla="*/ 417 w 506"/>
                <a:gd name="T55" fmla="*/ 207 h 460"/>
                <a:gd name="T56" fmla="*/ 440 w 506"/>
                <a:gd name="T57" fmla="*/ 189 h 460"/>
                <a:gd name="T58" fmla="*/ 449 w 506"/>
                <a:gd name="T59" fmla="*/ 180 h 460"/>
                <a:gd name="T60" fmla="*/ 445 w 506"/>
                <a:gd name="T61" fmla="*/ 162 h 460"/>
                <a:gd name="T62" fmla="*/ 417 w 506"/>
                <a:gd name="T63" fmla="*/ 146 h 460"/>
                <a:gd name="T64" fmla="*/ 411 w 506"/>
                <a:gd name="T65" fmla="*/ 128 h 460"/>
                <a:gd name="T66" fmla="*/ 362 w 506"/>
                <a:gd name="T67" fmla="*/ 135 h 460"/>
                <a:gd name="T68" fmla="*/ 332 w 506"/>
                <a:gd name="T69" fmla="*/ 107 h 460"/>
                <a:gd name="T70" fmla="*/ 317 w 506"/>
                <a:gd name="T71" fmla="*/ 103 h 460"/>
                <a:gd name="T72" fmla="*/ 317 w 506"/>
                <a:gd name="T73" fmla="*/ 85 h 460"/>
                <a:gd name="T74" fmla="*/ 386 w 506"/>
                <a:gd name="T75" fmla="*/ 8 h 460"/>
                <a:gd name="T76" fmla="*/ 361 w 506"/>
                <a:gd name="T77" fmla="*/ 14 h 460"/>
                <a:gd name="T78" fmla="*/ 345 w 506"/>
                <a:gd name="T79" fmla="*/ 25 h 460"/>
                <a:gd name="T80" fmla="*/ 340 w 506"/>
                <a:gd name="T81" fmla="*/ 16 h 460"/>
                <a:gd name="T82" fmla="*/ 340 w 506"/>
                <a:gd name="T83" fmla="*/ 4 h 460"/>
                <a:gd name="T84" fmla="*/ 327 w 506"/>
                <a:gd name="T85" fmla="*/ 0 h 460"/>
                <a:gd name="T86" fmla="*/ 296 w 506"/>
                <a:gd name="T87" fmla="*/ 12 h 460"/>
                <a:gd name="T88" fmla="*/ 219 w 506"/>
                <a:gd name="T89" fmla="*/ 2 h 460"/>
                <a:gd name="T90" fmla="*/ 214 w 506"/>
                <a:gd name="T91" fmla="*/ 67 h 460"/>
                <a:gd name="T92" fmla="*/ 177 w 506"/>
                <a:gd name="T93" fmla="*/ 97 h 460"/>
                <a:gd name="T94" fmla="*/ 127 w 506"/>
                <a:gd name="T95" fmla="*/ 107 h 460"/>
                <a:gd name="T96" fmla="*/ 57 w 506"/>
                <a:gd name="T97" fmla="*/ 156 h 460"/>
                <a:gd name="T98" fmla="*/ 0 w 506"/>
                <a:gd name="T99" fmla="*/ 172 h 460"/>
                <a:gd name="T100" fmla="*/ 0 w 506"/>
                <a:gd name="T101" fmla="*/ 182 h 460"/>
                <a:gd name="T102" fmla="*/ 52 w 506"/>
                <a:gd name="T103" fmla="*/ 263 h 460"/>
                <a:gd name="T104" fmla="*/ 52 w 506"/>
                <a:gd name="T105" fmla="*/ 286 h 460"/>
                <a:gd name="T106" fmla="*/ 52 w 506"/>
                <a:gd name="T107" fmla="*/ 286 h 46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506"/>
                <a:gd name="T163" fmla="*/ 0 h 460"/>
                <a:gd name="T164" fmla="*/ 506 w 506"/>
                <a:gd name="T165" fmla="*/ 460 h 460"/>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506" h="460">
                  <a:moveTo>
                    <a:pt x="59" y="319"/>
                  </a:moveTo>
                  <a:lnTo>
                    <a:pt x="131" y="384"/>
                  </a:lnTo>
                  <a:lnTo>
                    <a:pt x="191" y="396"/>
                  </a:lnTo>
                  <a:lnTo>
                    <a:pt x="246" y="388"/>
                  </a:lnTo>
                  <a:lnTo>
                    <a:pt x="263" y="396"/>
                  </a:lnTo>
                  <a:lnTo>
                    <a:pt x="282" y="386"/>
                  </a:lnTo>
                  <a:lnTo>
                    <a:pt x="296" y="399"/>
                  </a:lnTo>
                  <a:lnTo>
                    <a:pt x="303" y="421"/>
                  </a:lnTo>
                  <a:lnTo>
                    <a:pt x="329" y="437"/>
                  </a:lnTo>
                  <a:lnTo>
                    <a:pt x="364" y="437"/>
                  </a:lnTo>
                  <a:lnTo>
                    <a:pt x="390" y="459"/>
                  </a:lnTo>
                  <a:lnTo>
                    <a:pt x="414" y="447"/>
                  </a:lnTo>
                  <a:lnTo>
                    <a:pt x="432" y="459"/>
                  </a:lnTo>
                  <a:lnTo>
                    <a:pt x="447" y="427"/>
                  </a:lnTo>
                  <a:lnTo>
                    <a:pt x="469" y="416"/>
                  </a:lnTo>
                  <a:lnTo>
                    <a:pt x="474" y="392"/>
                  </a:lnTo>
                  <a:lnTo>
                    <a:pt x="464" y="348"/>
                  </a:lnTo>
                  <a:lnTo>
                    <a:pt x="460" y="343"/>
                  </a:lnTo>
                  <a:lnTo>
                    <a:pt x="438" y="365"/>
                  </a:lnTo>
                  <a:lnTo>
                    <a:pt x="406" y="339"/>
                  </a:lnTo>
                  <a:lnTo>
                    <a:pt x="382" y="309"/>
                  </a:lnTo>
                  <a:lnTo>
                    <a:pt x="406" y="291"/>
                  </a:lnTo>
                  <a:lnTo>
                    <a:pt x="412" y="259"/>
                  </a:lnTo>
                  <a:lnTo>
                    <a:pt x="428" y="249"/>
                  </a:lnTo>
                  <a:lnTo>
                    <a:pt x="425" y="207"/>
                  </a:lnTo>
                  <a:lnTo>
                    <a:pt x="436" y="199"/>
                  </a:lnTo>
                  <a:lnTo>
                    <a:pt x="456" y="211"/>
                  </a:lnTo>
                  <a:lnTo>
                    <a:pt x="469" y="230"/>
                  </a:lnTo>
                  <a:lnTo>
                    <a:pt x="495" y="211"/>
                  </a:lnTo>
                  <a:lnTo>
                    <a:pt x="505" y="201"/>
                  </a:lnTo>
                  <a:lnTo>
                    <a:pt x="500" y="180"/>
                  </a:lnTo>
                  <a:lnTo>
                    <a:pt x="469" y="163"/>
                  </a:lnTo>
                  <a:lnTo>
                    <a:pt x="462" y="143"/>
                  </a:lnTo>
                  <a:lnTo>
                    <a:pt x="407" y="150"/>
                  </a:lnTo>
                  <a:lnTo>
                    <a:pt x="373" y="119"/>
                  </a:lnTo>
                  <a:lnTo>
                    <a:pt x="357" y="115"/>
                  </a:lnTo>
                  <a:lnTo>
                    <a:pt x="357" y="95"/>
                  </a:lnTo>
                  <a:lnTo>
                    <a:pt x="434" y="9"/>
                  </a:lnTo>
                  <a:lnTo>
                    <a:pt x="406" y="16"/>
                  </a:lnTo>
                  <a:lnTo>
                    <a:pt x="388" y="28"/>
                  </a:lnTo>
                  <a:lnTo>
                    <a:pt x="382" y="18"/>
                  </a:lnTo>
                  <a:lnTo>
                    <a:pt x="382" y="4"/>
                  </a:lnTo>
                  <a:lnTo>
                    <a:pt x="368" y="0"/>
                  </a:lnTo>
                  <a:lnTo>
                    <a:pt x="333" y="13"/>
                  </a:lnTo>
                  <a:lnTo>
                    <a:pt x="246" y="2"/>
                  </a:lnTo>
                  <a:lnTo>
                    <a:pt x="241" y="75"/>
                  </a:lnTo>
                  <a:lnTo>
                    <a:pt x="199" y="108"/>
                  </a:lnTo>
                  <a:lnTo>
                    <a:pt x="143" y="119"/>
                  </a:lnTo>
                  <a:lnTo>
                    <a:pt x="64" y="174"/>
                  </a:lnTo>
                  <a:lnTo>
                    <a:pt x="0" y="192"/>
                  </a:lnTo>
                  <a:lnTo>
                    <a:pt x="0" y="203"/>
                  </a:lnTo>
                  <a:lnTo>
                    <a:pt x="59" y="293"/>
                  </a:lnTo>
                  <a:lnTo>
                    <a:pt x="59" y="319"/>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27" name="Freeform 249"/>
            <p:cNvSpPr>
              <a:spLocks/>
            </p:cNvSpPr>
            <p:nvPr/>
          </p:nvSpPr>
          <p:spPr bwMode="auto">
            <a:xfrm>
              <a:off x="2671" y="2092"/>
              <a:ext cx="260" cy="545"/>
            </a:xfrm>
            <a:custGeom>
              <a:avLst/>
              <a:gdLst>
                <a:gd name="T0" fmla="*/ 17 w 292"/>
                <a:gd name="T1" fmla="*/ 544 h 606"/>
                <a:gd name="T2" fmla="*/ 74 w 292"/>
                <a:gd name="T3" fmla="*/ 528 h 606"/>
                <a:gd name="T4" fmla="*/ 144 w 292"/>
                <a:gd name="T5" fmla="*/ 478 h 606"/>
                <a:gd name="T6" fmla="*/ 193 w 292"/>
                <a:gd name="T7" fmla="*/ 468 h 606"/>
                <a:gd name="T8" fmla="*/ 232 w 292"/>
                <a:gd name="T9" fmla="*/ 439 h 606"/>
                <a:gd name="T10" fmla="*/ 235 w 292"/>
                <a:gd name="T11" fmla="*/ 372 h 606"/>
                <a:gd name="T12" fmla="*/ 217 w 292"/>
                <a:gd name="T13" fmla="*/ 349 h 606"/>
                <a:gd name="T14" fmla="*/ 223 w 292"/>
                <a:gd name="T15" fmla="*/ 329 h 606"/>
                <a:gd name="T16" fmla="*/ 235 w 292"/>
                <a:gd name="T17" fmla="*/ 311 h 606"/>
                <a:gd name="T18" fmla="*/ 240 w 292"/>
                <a:gd name="T19" fmla="*/ 283 h 606"/>
                <a:gd name="T20" fmla="*/ 250 w 292"/>
                <a:gd name="T21" fmla="*/ 264 h 606"/>
                <a:gd name="T22" fmla="*/ 232 w 292"/>
                <a:gd name="T23" fmla="*/ 225 h 606"/>
                <a:gd name="T24" fmla="*/ 204 w 292"/>
                <a:gd name="T25" fmla="*/ 192 h 606"/>
                <a:gd name="T26" fmla="*/ 219 w 292"/>
                <a:gd name="T27" fmla="*/ 140 h 606"/>
                <a:gd name="T28" fmla="*/ 253 w 292"/>
                <a:gd name="T29" fmla="*/ 119 h 606"/>
                <a:gd name="T30" fmla="*/ 259 w 292"/>
                <a:gd name="T31" fmla="*/ 85 h 606"/>
                <a:gd name="T32" fmla="*/ 245 w 292"/>
                <a:gd name="T33" fmla="*/ 56 h 606"/>
                <a:gd name="T34" fmla="*/ 245 w 292"/>
                <a:gd name="T35" fmla="*/ 19 h 606"/>
                <a:gd name="T36" fmla="*/ 223 w 292"/>
                <a:gd name="T37" fmla="*/ 0 h 606"/>
                <a:gd name="T38" fmla="*/ 173 w 292"/>
                <a:gd name="T39" fmla="*/ 25 h 606"/>
                <a:gd name="T40" fmla="*/ 166 w 292"/>
                <a:gd name="T41" fmla="*/ 18 h 606"/>
                <a:gd name="T42" fmla="*/ 138 w 292"/>
                <a:gd name="T43" fmla="*/ 38 h 606"/>
                <a:gd name="T44" fmla="*/ 117 w 292"/>
                <a:gd name="T45" fmla="*/ 36 h 606"/>
                <a:gd name="T46" fmla="*/ 74 w 292"/>
                <a:gd name="T47" fmla="*/ 99 h 606"/>
                <a:gd name="T48" fmla="*/ 60 w 292"/>
                <a:gd name="T49" fmla="*/ 99 h 606"/>
                <a:gd name="T50" fmla="*/ 37 w 292"/>
                <a:gd name="T51" fmla="*/ 119 h 606"/>
                <a:gd name="T52" fmla="*/ 38 w 292"/>
                <a:gd name="T53" fmla="*/ 147 h 606"/>
                <a:gd name="T54" fmla="*/ 27 w 292"/>
                <a:gd name="T55" fmla="*/ 171 h 606"/>
                <a:gd name="T56" fmla="*/ 23 w 292"/>
                <a:gd name="T57" fmla="*/ 202 h 606"/>
                <a:gd name="T58" fmla="*/ 2 w 292"/>
                <a:gd name="T59" fmla="*/ 236 h 606"/>
                <a:gd name="T60" fmla="*/ 25 w 292"/>
                <a:gd name="T61" fmla="*/ 283 h 606"/>
                <a:gd name="T62" fmla="*/ 17 w 292"/>
                <a:gd name="T63" fmla="*/ 311 h 606"/>
                <a:gd name="T64" fmla="*/ 0 w 292"/>
                <a:gd name="T65" fmla="*/ 342 h 606"/>
                <a:gd name="T66" fmla="*/ 25 w 292"/>
                <a:gd name="T67" fmla="*/ 459 h 606"/>
                <a:gd name="T68" fmla="*/ 8 w 292"/>
                <a:gd name="T69" fmla="*/ 520 h 606"/>
                <a:gd name="T70" fmla="*/ 17 w 292"/>
                <a:gd name="T71" fmla="*/ 544 h 606"/>
                <a:gd name="T72" fmla="*/ 17 w 292"/>
                <a:gd name="T73" fmla="*/ 544 h 60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92"/>
                <a:gd name="T112" fmla="*/ 0 h 606"/>
                <a:gd name="T113" fmla="*/ 292 w 292"/>
                <a:gd name="T114" fmla="*/ 606 h 60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92" h="606">
                  <a:moveTo>
                    <a:pt x="19" y="605"/>
                  </a:moveTo>
                  <a:lnTo>
                    <a:pt x="83" y="587"/>
                  </a:lnTo>
                  <a:lnTo>
                    <a:pt x="162" y="532"/>
                  </a:lnTo>
                  <a:lnTo>
                    <a:pt x="217" y="520"/>
                  </a:lnTo>
                  <a:lnTo>
                    <a:pt x="260" y="488"/>
                  </a:lnTo>
                  <a:lnTo>
                    <a:pt x="264" y="414"/>
                  </a:lnTo>
                  <a:lnTo>
                    <a:pt x="244" y="388"/>
                  </a:lnTo>
                  <a:lnTo>
                    <a:pt x="251" y="366"/>
                  </a:lnTo>
                  <a:lnTo>
                    <a:pt x="264" y="346"/>
                  </a:lnTo>
                  <a:lnTo>
                    <a:pt x="269" y="315"/>
                  </a:lnTo>
                  <a:lnTo>
                    <a:pt x="281" y="293"/>
                  </a:lnTo>
                  <a:lnTo>
                    <a:pt x="260" y="250"/>
                  </a:lnTo>
                  <a:lnTo>
                    <a:pt x="229" y="214"/>
                  </a:lnTo>
                  <a:lnTo>
                    <a:pt x="246" y="156"/>
                  </a:lnTo>
                  <a:lnTo>
                    <a:pt x="284" y="132"/>
                  </a:lnTo>
                  <a:lnTo>
                    <a:pt x="291" y="95"/>
                  </a:lnTo>
                  <a:lnTo>
                    <a:pt x="275" y="62"/>
                  </a:lnTo>
                  <a:lnTo>
                    <a:pt x="275" y="21"/>
                  </a:lnTo>
                  <a:lnTo>
                    <a:pt x="251" y="0"/>
                  </a:lnTo>
                  <a:lnTo>
                    <a:pt x="194" y="28"/>
                  </a:lnTo>
                  <a:lnTo>
                    <a:pt x="186" y="20"/>
                  </a:lnTo>
                  <a:lnTo>
                    <a:pt x="155" y="42"/>
                  </a:lnTo>
                  <a:lnTo>
                    <a:pt x="131" y="40"/>
                  </a:lnTo>
                  <a:lnTo>
                    <a:pt x="83" y="110"/>
                  </a:lnTo>
                  <a:lnTo>
                    <a:pt x="67" y="110"/>
                  </a:lnTo>
                  <a:lnTo>
                    <a:pt x="41" y="132"/>
                  </a:lnTo>
                  <a:lnTo>
                    <a:pt x="43" y="163"/>
                  </a:lnTo>
                  <a:lnTo>
                    <a:pt x="30" y="190"/>
                  </a:lnTo>
                  <a:lnTo>
                    <a:pt x="26" y="225"/>
                  </a:lnTo>
                  <a:lnTo>
                    <a:pt x="2" y="262"/>
                  </a:lnTo>
                  <a:lnTo>
                    <a:pt x="28" y="315"/>
                  </a:lnTo>
                  <a:lnTo>
                    <a:pt x="19" y="346"/>
                  </a:lnTo>
                  <a:lnTo>
                    <a:pt x="0" y="380"/>
                  </a:lnTo>
                  <a:lnTo>
                    <a:pt x="28" y="510"/>
                  </a:lnTo>
                  <a:lnTo>
                    <a:pt x="9" y="578"/>
                  </a:lnTo>
                  <a:lnTo>
                    <a:pt x="19" y="605"/>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28" name="Freeform 250"/>
            <p:cNvSpPr>
              <a:spLocks/>
            </p:cNvSpPr>
            <p:nvPr/>
          </p:nvSpPr>
          <p:spPr bwMode="auto">
            <a:xfrm>
              <a:off x="3005" y="2260"/>
              <a:ext cx="488" cy="339"/>
            </a:xfrm>
            <a:custGeom>
              <a:avLst/>
              <a:gdLst>
                <a:gd name="T0" fmla="*/ 108 w 549"/>
                <a:gd name="T1" fmla="*/ 327 h 378"/>
                <a:gd name="T2" fmla="*/ 111 w 549"/>
                <a:gd name="T3" fmla="*/ 308 h 378"/>
                <a:gd name="T4" fmla="*/ 129 w 549"/>
                <a:gd name="T5" fmla="*/ 300 h 378"/>
                <a:gd name="T6" fmla="*/ 160 w 549"/>
                <a:gd name="T7" fmla="*/ 327 h 378"/>
                <a:gd name="T8" fmla="*/ 170 w 549"/>
                <a:gd name="T9" fmla="*/ 327 h 378"/>
                <a:gd name="T10" fmla="*/ 199 w 549"/>
                <a:gd name="T11" fmla="*/ 323 h 378"/>
                <a:gd name="T12" fmla="*/ 216 w 549"/>
                <a:gd name="T13" fmla="*/ 309 h 378"/>
                <a:gd name="T14" fmla="*/ 239 w 549"/>
                <a:gd name="T15" fmla="*/ 329 h 378"/>
                <a:gd name="T16" fmla="*/ 250 w 549"/>
                <a:gd name="T17" fmla="*/ 312 h 378"/>
                <a:gd name="T18" fmla="*/ 252 w 549"/>
                <a:gd name="T19" fmla="*/ 301 h 378"/>
                <a:gd name="T20" fmla="*/ 271 w 549"/>
                <a:gd name="T21" fmla="*/ 291 h 378"/>
                <a:gd name="T22" fmla="*/ 276 w 549"/>
                <a:gd name="T23" fmla="*/ 266 h 378"/>
                <a:gd name="T24" fmla="*/ 297 w 549"/>
                <a:gd name="T25" fmla="*/ 263 h 378"/>
                <a:gd name="T26" fmla="*/ 350 w 549"/>
                <a:gd name="T27" fmla="*/ 170 h 378"/>
                <a:gd name="T28" fmla="*/ 341 w 549"/>
                <a:gd name="T29" fmla="*/ 154 h 378"/>
                <a:gd name="T30" fmla="*/ 350 w 549"/>
                <a:gd name="T31" fmla="*/ 143 h 378"/>
                <a:gd name="T32" fmla="*/ 363 w 549"/>
                <a:gd name="T33" fmla="*/ 148 h 378"/>
                <a:gd name="T34" fmla="*/ 380 w 549"/>
                <a:gd name="T35" fmla="*/ 138 h 378"/>
                <a:gd name="T36" fmla="*/ 390 w 549"/>
                <a:gd name="T37" fmla="*/ 116 h 378"/>
                <a:gd name="T38" fmla="*/ 435 w 549"/>
                <a:gd name="T39" fmla="*/ 74 h 378"/>
                <a:gd name="T40" fmla="*/ 469 w 549"/>
                <a:gd name="T41" fmla="*/ 63 h 378"/>
                <a:gd name="T42" fmla="*/ 487 w 549"/>
                <a:gd name="T43" fmla="*/ 47 h 378"/>
                <a:gd name="T44" fmla="*/ 482 w 549"/>
                <a:gd name="T45" fmla="*/ 14 h 378"/>
                <a:gd name="T46" fmla="*/ 458 w 549"/>
                <a:gd name="T47" fmla="*/ 12 h 378"/>
                <a:gd name="T48" fmla="*/ 405 w 549"/>
                <a:gd name="T49" fmla="*/ 17 h 378"/>
                <a:gd name="T50" fmla="*/ 369 w 549"/>
                <a:gd name="T51" fmla="*/ 0 h 378"/>
                <a:gd name="T52" fmla="*/ 347 w 549"/>
                <a:gd name="T53" fmla="*/ 4 h 378"/>
                <a:gd name="T54" fmla="*/ 292 w 549"/>
                <a:gd name="T55" fmla="*/ 74 h 378"/>
                <a:gd name="T56" fmla="*/ 276 w 549"/>
                <a:gd name="T57" fmla="*/ 85 h 378"/>
                <a:gd name="T58" fmla="*/ 242 w 549"/>
                <a:gd name="T59" fmla="*/ 69 h 378"/>
                <a:gd name="T60" fmla="*/ 239 w 549"/>
                <a:gd name="T61" fmla="*/ 51 h 378"/>
                <a:gd name="T62" fmla="*/ 231 w 549"/>
                <a:gd name="T63" fmla="*/ 19 h 378"/>
                <a:gd name="T64" fmla="*/ 212 w 549"/>
                <a:gd name="T65" fmla="*/ 8 h 378"/>
                <a:gd name="T66" fmla="*/ 181 w 549"/>
                <a:gd name="T67" fmla="*/ 15 h 378"/>
                <a:gd name="T68" fmla="*/ 161 w 549"/>
                <a:gd name="T69" fmla="*/ 2 h 378"/>
                <a:gd name="T70" fmla="*/ 132 w 549"/>
                <a:gd name="T71" fmla="*/ 39 h 378"/>
                <a:gd name="T72" fmla="*/ 101 w 549"/>
                <a:gd name="T73" fmla="*/ 47 h 378"/>
                <a:gd name="T74" fmla="*/ 59 w 549"/>
                <a:gd name="T75" fmla="*/ 86 h 378"/>
                <a:gd name="T76" fmla="*/ 12 w 549"/>
                <a:gd name="T77" fmla="*/ 174 h 378"/>
                <a:gd name="T78" fmla="*/ 23 w 549"/>
                <a:gd name="T79" fmla="*/ 197 h 378"/>
                <a:gd name="T80" fmla="*/ 22 w 549"/>
                <a:gd name="T81" fmla="*/ 207 h 378"/>
                <a:gd name="T82" fmla="*/ 22 w 549"/>
                <a:gd name="T83" fmla="*/ 219 h 378"/>
                <a:gd name="T84" fmla="*/ 27 w 549"/>
                <a:gd name="T85" fmla="*/ 229 h 378"/>
                <a:gd name="T86" fmla="*/ 44 w 549"/>
                <a:gd name="T87" fmla="*/ 217 h 378"/>
                <a:gd name="T88" fmla="*/ 68 w 549"/>
                <a:gd name="T89" fmla="*/ 211 h 378"/>
                <a:gd name="T90" fmla="*/ 0 w 549"/>
                <a:gd name="T91" fmla="*/ 288 h 378"/>
                <a:gd name="T92" fmla="*/ 0 w 549"/>
                <a:gd name="T93" fmla="*/ 306 h 378"/>
                <a:gd name="T94" fmla="*/ 14 w 549"/>
                <a:gd name="T95" fmla="*/ 309 h 378"/>
                <a:gd name="T96" fmla="*/ 44 w 549"/>
                <a:gd name="T97" fmla="*/ 338 h 378"/>
                <a:gd name="T98" fmla="*/ 93 w 549"/>
                <a:gd name="T99" fmla="*/ 332 h 378"/>
                <a:gd name="T100" fmla="*/ 108 w 549"/>
                <a:gd name="T101" fmla="*/ 327 h 378"/>
                <a:gd name="T102" fmla="*/ 108 w 549"/>
                <a:gd name="T103" fmla="*/ 327 h 37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549"/>
                <a:gd name="T157" fmla="*/ 0 h 378"/>
                <a:gd name="T158" fmla="*/ 549 w 549"/>
                <a:gd name="T159" fmla="*/ 378 h 37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549" h="378">
                  <a:moveTo>
                    <a:pt x="121" y="365"/>
                  </a:moveTo>
                  <a:lnTo>
                    <a:pt x="125" y="343"/>
                  </a:lnTo>
                  <a:lnTo>
                    <a:pt x="145" y="334"/>
                  </a:lnTo>
                  <a:lnTo>
                    <a:pt x="180" y="365"/>
                  </a:lnTo>
                  <a:lnTo>
                    <a:pt x="191" y="365"/>
                  </a:lnTo>
                  <a:lnTo>
                    <a:pt x="224" y="360"/>
                  </a:lnTo>
                  <a:lnTo>
                    <a:pt x="243" y="345"/>
                  </a:lnTo>
                  <a:lnTo>
                    <a:pt x="269" y="367"/>
                  </a:lnTo>
                  <a:lnTo>
                    <a:pt x="281" y="348"/>
                  </a:lnTo>
                  <a:lnTo>
                    <a:pt x="283" y="336"/>
                  </a:lnTo>
                  <a:lnTo>
                    <a:pt x="305" y="324"/>
                  </a:lnTo>
                  <a:lnTo>
                    <a:pt x="311" y="297"/>
                  </a:lnTo>
                  <a:lnTo>
                    <a:pt x="334" y="293"/>
                  </a:lnTo>
                  <a:lnTo>
                    <a:pt x="394" y="189"/>
                  </a:lnTo>
                  <a:lnTo>
                    <a:pt x="384" y="172"/>
                  </a:lnTo>
                  <a:lnTo>
                    <a:pt x="394" y="160"/>
                  </a:lnTo>
                  <a:lnTo>
                    <a:pt x="408" y="165"/>
                  </a:lnTo>
                  <a:lnTo>
                    <a:pt x="427" y="154"/>
                  </a:lnTo>
                  <a:lnTo>
                    <a:pt x="439" y="129"/>
                  </a:lnTo>
                  <a:lnTo>
                    <a:pt x="489" y="83"/>
                  </a:lnTo>
                  <a:lnTo>
                    <a:pt x="528" y="70"/>
                  </a:lnTo>
                  <a:lnTo>
                    <a:pt x="548" y="52"/>
                  </a:lnTo>
                  <a:lnTo>
                    <a:pt x="542" y="16"/>
                  </a:lnTo>
                  <a:lnTo>
                    <a:pt x="515" y="13"/>
                  </a:lnTo>
                  <a:lnTo>
                    <a:pt x="456" y="19"/>
                  </a:lnTo>
                  <a:lnTo>
                    <a:pt x="415" y="0"/>
                  </a:lnTo>
                  <a:lnTo>
                    <a:pt x="390" y="4"/>
                  </a:lnTo>
                  <a:lnTo>
                    <a:pt x="329" y="83"/>
                  </a:lnTo>
                  <a:lnTo>
                    <a:pt x="311" y="95"/>
                  </a:lnTo>
                  <a:lnTo>
                    <a:pt x="272" y="77"/>
                  </a:lnTo>
                  <a:lnTo>
                    <a:pt x="269" y="57"/>
                  </a:lnTo>
                  <a:lnTo>
                    <a:pt x="260" y="21"/>
                  </a:lnTo>
                  <a:lnTo>
                    <a:pt x="239" y="9"/>
                  </a:lnTo>
                  <a:lnTo>
                    <a:pt x="204" y="17"/>
                  </a:lnTo>
                  <a:lnTo>
                    <a:pt x="181" y="2"/>
                  </a:lnTo>
                  <a:lnTo>
                    <a:pt x="149" y="43"/>
                  </a:lnTo>
                  <a:lnTo>
                    <a:pt x="114" y="52"/>
                  </a:lnTo>
                  <a:lnTo>
                    <a:pt x="66" y="96"/>
                  </a:lnTo>
                  <a:lnTo>
                    <a:pt x="13" y="194"/>
                  </a:lnTo>
                  <a:lnTo>
                    <a:pt x="26" y="220"/>
                  </a:lnTo>
                  <a:lnTo>
                    <a:pt x="25" y="231"/>
                  </a:lnTo>
                  <a:lnTo>
                    <a:pt x="25" y="244"/>
                  </a:lnTo>
                  <a:lnTo>
                    <a:pt x="30" y="255"/>
                  </a:lnTo>
                  <a:lnTo>
                    <a:pt x="49" y="242"/>
                  </a:lnTo>
                  <a:lnTo>
                    <a:pt x="76" y="235"/>
                  </a:lnTo>
                  <a:lnTo>
                    <a:pt x="0" y="321"/>
                  </a:lnTo>
                  <a:lnTo>
                    <a:pt x="0" y="341"/>
                  </a:lnTo>
                  <a:lnTo>
                    <a:pt x="16" y="345"/>
                  </a:lnTo>
                  <a:lnTo>
                    <a:pt x="50" y="377"/>
                  </a:lnTo>
                  <a:lnTo>
                    <a:pt x="105" y="370"/>
                  </a:lnTo>
                  <a:lnTo>
                    <a:pt x="121" y="365"/>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29" name="Freeform 251"/>
            <p:cNvSpPr>
              <a:spLocks/>
            </p:cNvSpPr>
            <p:nvPr/>
          </p:nvSpPr>
          <p:spPr bwMode="auto">
            <a:xfrm>
              <a:off x="2869" y="1885"/>
              <a:ext cx="403" cy="591"/>
            </a:xfrm>
            <a:custGeom>
              <a:avLst/>
              <a:gdLst>
                <a:gd name="T0" fmla="*/ 159 w 455"/>
                <a:gd name="T1" fmla="*/ 572 h 658"/>
                <a:gd name="T2" fmla="*/ 194 w 455"/>
                <a:gd name="T3" fmla="*/ 461 h 658"/>
                <a:gd name="T4" fmla="*/ 268 w 455"/>
                <a:gd name="T5" fmla="*/ 413 h 658"/>
                <a:gd name="T6" fmla="*/ 285 w 455"/>
                <a:gd name="T7" fmla="*/ 367 h 658"/>
                <a:gd name="T8" fmla="*/ 252 w 455"/>
                <a:gd name="T9" fmla="*/ 350 h 658"/>
                <a:gd name="T10" fmla="*/ 213 w 455"/>
                <a:gd name="T11" fmla="*/ 331 h 658"/>
                <a:gd name="T12" fmla="*/ 192 w 455"/>
                <a:gd name="T13" fmla="*/ 275 h 658"/>
                <a:gd name="T14" fmla="*/ 156 w 455"/>
                <a:gd name="T15" fmla="*/ 278 h 658"/>
                <a:gd name="T16" fmla="*/ 116 w 455"/>
                <a:gd name="T17" fmla="*/ 269 h 658"/>
                <a:gd name="T18" fmla="*/ 145 w 455"/>
                <a:gd name="T19" fmla="*/ 209 h 658"/>
                <a:gd name="T20" fmla="*/ 177 w 455"/>
                <a:gd name="T21" fmla="*/ 150 h 658"/>
                <a:gd name="T22" fmla="*/ 233 w 455"/>
                <a:gd name="T23" fmla="*/ 174 h 658"/>
                <a:gd name="T24" fmla="*/ 254 w 455"/>
                <a:gd name="T25" fmla="*/ 214 h 658"/>
                <a:gd name="T26" fmla="*/ 258 w 455"/>
                <a:gd name="T27" fmla="*/ 249 h 658"/>
                <a:gd name="T28" fmla="*/ 290 w 455"/>
                <a:gd name="T29" fmla="*/ 285 h 658"/>
                <a:gd name="T30" fmla="*/ 368 w 455"/>
                <a:gd name="T31" fmla="*/ 263 h 658"/>
                <a:gd name="T32" fmla="*/ 402 w 455"/>
                <a:gd name="T33" fmla="*/ 196 h 658"/>
                <a:gd name="T34" fmla="*/ 361 w 455"/>
                <a:gd name="T35" fmla="*/ 160 h 658"/>
                <a:gd name="T36" fmla="*/ 340 w 455"/>
                <a:gd name="T37" fmla="*/ 103 h 658"/>
                <a:gd name="T38" fmla="*/ 268 w 455"/>
                <a:gd name="T39" fmla="*/ 65 h 658"/>
                <a:gd name="T40" fmla="*/ 227 w 455"/>
                <a:gd name="T41" fmla="*/ 0 h 658"/>
                <a:gd name="T42" fmla="*/ 177 w 455"/>
                <a:gd name="T43" fmla="*/ 38 h 658"/>
                <a:gd name="T44" fmla="*/ 179 w 455"/>
                <a:gd name="T45" fmla="*/ 66 h 658"/>
                <a:gd name="T46" fmla="*/ 130 w 455"/>
                <a:gd name="T47" fmla="*/ 84 h 658"/>
                <a:gd name="T48" fmla="*/ 103 w 455"/>
                <a:gd name="T49" fmla="*/ 91 h 658"/>
                <a:gd name="T50" fmla="*/ 58 w 455"/>
                <a:gd name="T51" fmla="*/ 105 h 658"/>
                <a:gd name="T52" fmla="*/ 46 w 455"/>
                <a:gd name="T53" fmla="*/ 66 h 658"/>
                <a:gd name="T54" fmla="*/ 8 w 455"/>
                <a:gd name="T55" fmla="*/ 120 h 658"/>
                <a:gd name="T56" fmla="*/ 25 w 455"/>
                <a:gd name="T57" fmla="*/ 207 h 658"/>
                <a:gd name="T58" fmla="*/ 46 w 455"/>
                <a:gd name="T59" fmla="*/ 263 h 658"/>
                <a:gd name="T60" fmla="*/ 54 w 455"/>
                <a:gd name="T61" fmla="*/ 326 h 658"/>
                <a:gd name="T62" fmla="*/ 5 w 455"/>
                <a:gd name="T63" fmla="*/ 400 h 658"/>
                <a:gd name="T64" fmla="*/ 52 w 455"/>
                <a:gd name="T65" fmla="*/ 471 h 658"/>
                <a:gd name="T66" fmla="*/ 37 w 455"/>
                <a:gd name="T67" fmla="*/ 518 h 658"/>
                <a:gd name="T68" fmla="*/ 19 w 455"/>
                <a:gd name="T69" fmla="*/ 556 h 658"/>
                <a:gd name="T70" fmla="*/ 114 w 455"/>
                <a:gd name="T71" fmla="*/ 590 h 658"/>
                <a:gd name="T72" fmla="*/ 158 w 455"/>
                <a:gd name="T73" fmla="*/ 581 h 65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55"/>
                <a:gd name="T112" fmla="*/ 0 h 658"/>
                <a:gd name="T113" fmla="*/ 455 w 455"/>
                <a:gd name="T114" fmla="*/ 658 h 65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55" h="658">
                  <a:moveTo>
                    <a:pt x="178" y="647"/>
                  </a:moveTo>
                  <a:lnTo>
                    <a:pt x="179" y="637"/>
                  </a:lnTo>
                  <a:lnTo>
                    <a:pt x="166" y="610"/>
                  </a:lnTo>
                  <a:lnTo>
                    <a:pt x="219" y="513"/>
                  </a:lnTo>
                  <a:lnTo>
                    <a:pt x="267" y="469"/>
                  </a:lnTo>
                  <a:lnTo>
                    <a:pt x="303" y="460"/>
                  </a:lnTo>
                  <a:lnTo>
                    <a:pt x="335" y="418"/>
                  </a:lnTo>
                  <a:lnTo>
                    <a:pt x="322" y="409"/>
                  </a:lnTo>
                  <a:lnTo>
                    <a:pt x="311" y="379"/>
                  </a:lnTo>
                  <a:lnTo>
                    <a:pt x="284" y="390"/>
                  </a:lnTo>
                  <a:lnTo>
                    <a:pt x="243" y="379"/>
                  </a:lnTo>
                  <a:lnTo>
                    <a:pt x="241" y="368"/>
                  </a:lnTo>
                  <a:lnTo>
                    <a:pt x="239" y="298"/>
                  </a:lnTo>
                  <a:lnTo>
                    <a:pt x="217" y="306"/>
                  </a:lnTo>
                  <a:lnTo>
                    <a:pt x="203" y="319"/>
                  </a:lnTo>
                  <a:lnTo>
                    <a:pt x="176" y="310"/>
                  </a:lnTo>
                  <a:lnTo>
                    <a:pt x="138" y="317"/>
                  </a:lnTo>
                  <a:lnTo>
                    <a:pt x="131" y="300"/>
                  </a:lnTo>
                  <a:lnTo>
                    <a:pt x="136" y="266"/>
                  </a:lnTo>
                  <a:lnTo>
                    <a:pt x="164" y="233"/>
                  </a:lnTo>
                  <a:lnTo>
                    <a:pt x="171" y="196"/>
                  </a:lnTo>
                  <a:lnTo>
                    <a:pt x="200" y="167"/>
                  </a:lnTo>
                  <a:lnTo>
                    <a:pt x="250" y="194"/>
                  </a:lnTo>
                  <a:lnTo>
                    <a:pt x="263" y="194"/>
                  </a:lnTo>
                  <a:lnTo>
                    <a:pt x="272" y="231"/>
                  </a:lnTo>
                  <a:lnTo>
                    <a:pt x="287" y="238"/>
                  </a:lnTo>
                  <a:lnTo>
                    <a:pt x="293" y="262"/>
                  </a:lnTo>
                  <a:lnTo>
                    <a:pt x="291" y="277"/>
                  </a:lnTo>
                  <a:lnTo>
                    <a:pt x="322" y="300"/>
                  </a:lnTo>
                  <a:lnTo>
                    <a:pt x="327" y="317"/>
                  </a:lnTo>
                  <a:lnTo>
                    <a:pt x="353" y="329"/>
                  </a:lnTo>
                  <a:lnTo>
                    <a:pt x="416" y="293"/>
                  </a:lnTo>
                  <a:lnTo>
                    <a:pt x="416" y="273"/>
                  </a:lnTo>
                  <a:lnTo>
                    <a:pt x="454" y="218"/>
                  </a:lnTo>
                  <a:lnTo>
                    <a:pt x="427" y="180"/>
                  </a:lnTo>
                  <a:lnTo>
                    <a:pt x="408" y="178"/>
                  </a:lnTo>
                  <a:lnTo>
                    <a:pt x="370" y="154"/>
                  </a:lnTo>
                  <a:lnTo>
                    <a:pt x="384" y="115"/>
                  </a:lnTo>
                  <a:lnTo>
                    <a:pt x="327" y="110"/>
                  </a:lnTo>
                  <a:lnTo>
                    <a:pt x="303" y="72"/>
                  </a:lnTo>
                  <a:lnTo>
                    <a:pt x="305" y="52"/>
                  </a:lnTo>
                  <a:lnTo>
                    <a:pt x="256" y="0"/>
                  </a:lnTo>
                  <a:lnTo>
                    <a:pt x="226" y="16"/>
                  </a:lnTo>
                  <a:lnTo>
                    <a:pt x="200" y="42"/>
                  </a:lnTo>
                  <a:lnTo>
                    <a:pt x="208" y="62"/>
                  </a:lnTo>
                  <a:lnTo>
                    <a:pt x="202" y="74"/>
                  </a:lnTo>
                  <a:lnTo>
                    <a:pt x="164" y="77"/>
                  </a:lnTo>
                  <a:lnTo>
                    <a:pt x="147" y="93"/>
                  </a:lnTo>
                  <a:lnTo>
                    <a:pt x="131" y="86"/>
                  </a:lnTo>
                  <a:lnTo>
                    <a:pt x="116" y="101"/>
                  </a:lnTo>
                  <a:lnTo>
                    <a:pt x="81" y="127"/>
                  </a:lnTo>
                  <a:lnTo>
                    <a:pt x="66" y="117"/>
                  </a:lnTo>
                  <a:lnTo>
                    <a:pt x="66" y="81"/>
                  </a:lnTo>
                  <a:lnTo>
                    <a:pt x="52" y="74"/>
                  </a:lnTo>
                  <a:lnTo>
                    <a:pt x="33" y="83"/>
                  </a:lnTo>
                  <a:lnTo>
                    <a:pt x="9" y="134"/>
                  </a:lnTo>
                  <a:lnTo>
                    <a:pt x="0" y="182"/>
                  </a:lnTo>
                  <a:lnTo>
                    <a:pt x="28" y="231"/>
                  </a:lnTo>
                  <a:lnTo>
                    <a:pt x="52" y="253"/>
                  </a:lnTo>
                  <a:lnTo>
                    <a:pt x="52" y="293"/>
                  </a:lnTo>
                  <a:lnTo>
                    <a:pt x="68" y="326"/>
                  </a:lnTo>
                  <a:lnTo>
                    <a:pt x="61" y="363"/>
                  </a:lnTo>
                  <a:lnTo>
                    <a:pt x="24" y="387"/>
                  </a:lnTo>
                  <a:lnTo>
                    <a:pt x="6" y="445"/>
                  </a:lnTo>
                  <a:lnTo>
                    <a:pt x="37" y="480"/>
                  </a:lnTo>
                  <a:lnTo>
                    <a:pt x="59" y="524"/>
                  </a:lnTo>
                  <a:lnTo>
                    <a:pt x="46" y="546"/>
                  </a:lnTo>
                  <a:lnTo>
                    <a:pt x="42" y="577"/>
                  </a:lnTo>
                  <a:lnTo>
                    <a:pt x="28" y="597"/>
                  </a:lnTo>
                  <a:lnTo>
                    <a:pt x="21" y="619"/>
                  </a:lnTo>
                  <a:lnTo>
                    <a:pt x="42" y="645"/>
                  </a:lnTo>
                  <a:lnTo>
                    <a:pt x="129" y="657"/>
                  </a:lnTo>
                  <a:lnTo>
                    <a:pt x="164" y="643"/>
                  </a:lnTo>
                  <a:lnTo>
                    <a:pt x="178" y="647"/>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30" name="Freeform 252"/>
            <p:cNvSpPr>
              <a:spLocks/>
            </p:cNvSpPr>
            <p:nvPr/>
          </p:nvSpPr>
          <p:spPr bwMode="auto">
            <a:xfrm>
              <a:off x="3081" y="2092"/>
              <a:ext cx="80" cy="144"/>
            </a:xfrm>
            <a:custGeom>
              <a:avLst/>
              <a:gdLst>
                <a:gd name="T0" fmla="*/ 65 w 89"/>
                <a:gd name="T1" fmla="*/ 133 h 160"/>
                <a:gd name="T2" fmla="*/ 40 w 89"/>
                <a:gd name="T3" fmla="*/ 143 h 160"/>
                <a:gd name="T4" fmla="*/ 4 w 89"/>
                <a:gd name="T5" fmla="*/ 133 h 160"/>
                <a:gd name="T6" fmla="*/ 2 w 89"/>
                <a:gd name="T7" fmla="*/ 123 h 160"/>
                <a:gd name="T8" fmla="*/ 0 w 89"/>
                <a:gd name="T9" fmla="*/ 59 h 160"/>
                <a:gd name="T10" fmla="*/ 25 w 89"/>
                <a:gd name="T11" fmla="*/ 48 h 160"/>
                <a:gd name="T12" fmla="*/ 22 w 89"/>
                <a:gd name="T13" fmla="*/ 36 h 160"/>
                <a:gd name="T14" fmla="*/ 27 w 89"/>
                <a:gd name="T15" fmla="*/ 12 h 160"/>
                <a:gd name="T16" fmla="*/ 30 w 89"/>
                <a:gd name="T17" fmla="*/ 0 h 160"/>
                <a:gd name="T18" fmla="*/ 43 w 89"/>
                <a:gd name="T19" fmla="*/ 5 h 160"/>
                <a:gd name="T20" fmla="*/ 49 w 89"/>
                <a:gd name="T21" fmla="*/ 28 h 160"/>
                <a:gd name="T22" fmla="*/ 47 w 89"/>
                <a:gd name="T23" fmla="*/ 41 h 160"/>
                <a:gd name="T24" fmla="*/ 75 w 89"/>
                <a:gd name="T25" fmla="*/ 62 h 160"/>
                <a:gd name="T26" fmla="*/ 79 w 89"/>
                <a:gd name="T27" fmla="*/ 77 h 160"/>
                <a:gd name="T28" fmla="*/ 62 w 89"/>
                <a:gd name="T29" fmla="*/ 89 h 160"/>
                <a:gd name="T30" fmla="*/ 58 w 89"/>
                <a:gd name="T31" fmla="*/ 114 h 160"/>
                <a:gd name="T32" fmla="*/ 65 w 89"/>
                <a:gd name="T33" fmla="*/ 133 h 160"/>
                <a:gd name="T34" fmla="*/ 65 w 89"/>
                <a:gd name="T35" fmla="*/ 133 h 16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9"/>
                <a:gd name="T55" fmla="*/ 0 h 160"/>
                <a:gd name="T56" fmla="*/ 89 w 89"/>
                <a:gd name="T57" fmla="*/ 160 h 16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9" h="160">
                  <a:moveTo>
                    <a:pt x="72" y="148"/>
                  </a:moveTo>
                  <a:lnTo>
                    <a:pt x="45" y="159"/>
                  </a:lnTo>
                  <a:lnTo>
                    <a:pt x="4" y="148"/>
                  </a:lnTo>
                  <a:lnTo>
                    <a:pt x="2" y="137"/>
                  </a:lnTo>
                  <a:lnTo>
                    <a:pt x="0" y="66"/>
                  </a:lnTo>
                  <a:lnTo>
                    <a:pt x="28" y="53"/>
                  </a:lnTo>
                  <a:lnTo>
                    <a:pt x="24" y="40"/>
                  </a:lnTo>
                  <a:lnTo>
                    <a:pt x="30" y="13"/>
                  </a:lnTo>
                  <a:lnTo>
                    <a:pt x="33" y="0"/>
                  </a:lnTo>
                  <a:lnTo>
                    <a:pt x="48" y="6"/>
                  </a:lnTo>
                  <a:lnTo>
                    <a:pt x="54" y="31"/>
                  </a:lnTo>
                  <a:lnTo>
                    <a:pt x="52" y="46"/>
                  </a:lnTo>
                  <a:lnTo>
                    <a:pt x="83" y="69"/>
                  </a:lnTo>
                  <a:lnTo>
                    <a:pt x="88" y="86"/>
                  </a:lnTo>
                  <a:lnTo>
                    <a:pt x="69" y="99"/>
                  </a:lnTo>
                  <a:lnTo>
                    <a:pt x="64" y="127"/>
                  </a:lnTo>
                  <a:lnTo>
                    <a:pt x="72" y="148"/>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31" name="Freeform 253"/>
            <p:cNvSpPr>
              <a:spLocks/>
            </p:cNvSpPr>
            <p:nvPr/>
          </p:nvSpPr>
          <p:spPr bwMode="auto">
            <a:xfrm>
              <a:off x="2985" y="2036"/>
              <a:ext cx="126" cy="137"/>
            </a:xfrm>
            <a:custGeom>
              <a:avLst/>
              <a:gdLst>
                <a:gd name="T0" fmla="*/ 95 w 142"/>
                <a:gd name="T1" fmla="*/ 116 h 153"/>
                <a:gd name="T2" fmla="*/ 93 w 142"/>
                <a:gd name="T3" fmla="*/ 97 h 153"/>
                <a:gd name="T4" fmla="*/ 87 w 142"/>
                <a:gd name="T5" fmla="*/ 82 h 153"/>
                <a:gd name="T6" fmla="*/ 122 w 142"/>
                <a:gd name="T7" fmla="*/ 69 h 153"/>
                <a:gd name="T8" fmla="*/ 125 w 142"/>
                <a:gd name="T9" fmla="*/ 56 h 153"/>
                <a:gd name="T10" fmla="*/ 116 w 142"/>
                <a:gd name="T11" fmla="*/ 23 h 153"/>
                <a:gd name="T12" fmla="*/ 106 w 142"/>
                <a:gd name="T13" fmla="*/ 23 h 153"/>
                <a:gd name="T14" fmla="*/ 60 w 142"/>
                <a:gd name="T15" fmla="*/ 0 h 153"/>
                <a:gd name="T16" fmla="*/ 35 w 142"/>
                <a:gd name="T17" fmla="*/ 25 h 153"/>
                <a:gd name="T18" fmla="*/ 29 w 142"/>
                <a:gd name="T19" fmla="*/ 58 h 153"/>
                <a:gd name="T20" fmla="*/ 4 w 142"/>
                <a:gd name="T21" fmla="*/ 89 h 153"/>
                <a:gd name="T22" fmla="*/ 0 w 142"/>
                <a:gd name="T23" fmla="*/ 118 h 153"/>
                <a:gd name="T24" fmla="*/ 5 w 142"/>
                <a:gd name="T25" fmla="*/ 133 h 153"/>
                <a:gd name="T26" fmla="*/ 39 w 142"/>
                <a:gd name="T27" fmla="*/ 127 h 153"/>
                <a:gd name="T28" fmla="*/ 64 w 142"/>
                <a:gd name="T29" fmla="*/ 136 h 153"/>
                <a:gd name="T30" fmla="*/ 75 w 142"/>
                <a:gd name="T31" fmla="*/ 124 h 153"/>
                <a:gd name="T32" fmla="*/ 95 w 142"/>
                <a:gd name="T33" fmla="*/ 116 h 153"/>
                <a:gd name="T34" fmla="*/ 95 w 142"/>
                <a:gd name="T35" fmla="*/ 116 h 15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2"/>
                <a:gd name="T55" fmla="*/ 0 h 153"/>
                <a:gd name="T56" fmla="*/ 142 w 142"/>
                <a:gd name="T57" fmla="*/ 153 h 15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2" h="153">
                  <a:moveTo>
                    <a:pt x="107" y="130"/>
                  </a:moveTo>
                  <a:lnTo>
                    <a:pt x="105" y="108"/>
                  </a:lnTo>
                  <a:lnTo>
                    <a:pt x="98" y="92"/>
                  </a:lnTo>
                  <a:lnTo>
                    <a:pt x="138" y="77"/>
                  </a:lnTo>
                  <a:lnTo>
                    <a:pt x="141" y="63"/>
                  </a:lnTo>
                  <a:lnTo>
                    <a:pt x="131" y="26"/>
                  </a:lnTo>
                  <a:lnTo>
                    <a:pt x="119" y="26"/>
                  </a:lnTo>
                  <a:lnTo>
                    <a:pt x="68" y="0"/>
                  </a:lnTo>
                  <a:lnTo>
                    <a:pt x="40" y="28"/>
                  </a:lnTo>
                  <a:lnTo>
                    <a:pt x="33" y="65"/>
                  </a:lnTo>
                  <a:lnTo>
                    <a:pt x="4" y="99"/>
                  </a:lnTo>
                  <a:lnTo>
                    <a:pt x="0" y="132"/>
                  </a:lnTo>
                  <a:lnTo>
                    <a:pt x="6" y="149"/>
                  </a:lnTo>
                  <a:lnTo>
                    <a:pt x="44" y="142"/>
                  </a:lnTo>
                  <a:lnTo>
                    <a:pt x="72" y="152"/>
                  </a:lnTo>
                  <a:lnTo>
                    <a:pt x="85" y="138"/>
                  </a:lnTo>
                  <a:lnTo>
                    <a:pt x="107" y="130"/>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32" name="Freeform 254"/>
            <p:cNvSpPr>
              <a:spLocks/>
            </p:cNvSpPr>
            <p:nvPr/>
          </p:nvSpPr>
          <p:spPr bwMode="auto">
            <a:xfrm>
              <a:off x="2270" y="2232"/>
              <a:ext cx="205" cy="359"/>
            </a:xfrm>
            <a:custGeom>
              <a:avLst/>
              <a:gdLst>
                <a:gd name="T0" fmla="*/ 191 w 230"/>
                <a:gd name="T1" fmla="*/ 200 h 400"/>
                <a:gd name="T2" fmla="*/ 193 w 230"/>
                <a:gd name="T3" fmla="*/ 162 h 400"/>
                <a:gd name="T4" fmla="*/ 204 w 230"/>
                <a:gd name="T5" fmla="*/ 144 h 400"/>
                <a:gd name="T6" fmla="*/ 199 w 230"/>
                <a:gd name="T7" fmla="*/ 127 h 400"/>
                <a:gd name="T8" fmla="*/ 135 w 230"/>
                <a:gd name="T9" fmla="*/ 102 h 400"/>
                <a:gd name="T10" fmla="*/ 140 w 230"/>
                <a:gd name="T11" fmla="*/ 77 h 400"/>
                <a:gd name="T12" fmla="*/ 159 w 230"/>
                <a:gd name="T13" fmla="*/ 49 h 400"/>
                <a:gd name="T14" fmla="*/ 148 w 230"/>
                <a:gd name="T15" fmla="*/ 5 h 400"/>
                <a:gd name="T16" fmla="*/ 142 w 230"/>
                <a:gd name="T17" fmla="*/ 0 h 400"/>
                <a:gd name="T18" fmla="*/ 101 w 230"/>
                <a:gd name="T19" fmla="*/ 28 h 400"/>
                <a:gd name="T20" fmla="*/ 82 w 230"/>
                <a:gd name="T21" fmla="*/ 91 h 400"/>
                <a:gd name="T22" fmla="*/ 76 w 230"/>
                <a:gd name="T23" fmla="*/ 135 h 400"/>
                <a:gd name="T24" fmla="*/ 42 w 230"/>
                <a:gd name="T25" fmla="*/ 162 h 400"/>
                <a:gd name="T26" fmla="*/ 23 w 230"/>
                <a:gd name="T27" fmla="*/ 170 h 400"/>
                <a:gd name="T28" fmla="*/ 0 w 230"/>
                <a:gd name="T29" fmla="*/ 176 h 400"/>
                <a:gd name="T30" fmla="*/ 53 w 230"/>
                <a:gd name="T31" fmla="*/ 241 h 400"/>
                <a:gd name="T32" fmla="*/ 63 w 230"/>
                <a:gd name="T33" fmla="*/ 291 h 400"/>
                <a:gd name="T34" fmla="*/ 59 w 230"/>
                <a:gd name="T35" fmla="*/ 314 h 400"/>
                <a:gd name="T36" fmla="*/ 95 w 230"/>
                <a:gd name="T37" fmla="*/ 334 h 400"/>
                <a:gd name="T38" fmla="*/ 95 w 230"/>
                <a:gd name="T39" fmla="*/ 349 h 400"/>
                <a:gd name="T40" fmla="*/ 128 w 230"/>
                <a:gd name="T41" fmla="*/ 358 h 400"/>
                <a:gd name="T42" fmla="*/ 137 w 230"/>
                <a:gd name="T43" fmla="*/ 358 h 400"/>
                <a:gd name="T44" fmla="*/ 137 w 230"/>
                <a:gd name="T45" fmla="*/ 329 h 400"/>
                <a:gd name="T46" fmla="*/ 163 w 230"/>
                <a:gd name="T47" fmla="*/ 326 h 400"/>
                <a:gd name="T48" fmla="*/ 169 w 230"/>
                <a:gd name="T49" fmla="*/ 293 h 400"/>
                <a:gd name="T50" fmla="*/ 152 w 230"/>
                <a:gd name="T51" fmla="*/ 278 h 400"/>
                <a:gd name="T52" fmla="*/ 137 w 230"/>
                <a:gd name="T53" fmla="*/ 265 h 400"/>
                <a:gd name="T54" fmla="*/ 144 w 230"/>
                <a:gd name="T55" fmla="*/ 202 h 400"/>
                <a:gd name="T56" fmla="*/ 157 w 230"/>
                <a:gd name="T57" fmla="*/ 194 h 400"/>
                <a:gd name="T58" fmla="*/ 180 w 230"/>
                <a:gd name="T59" fmla="*/ 204 h 400"/>
                <a:gd name="T60" fmla="*/ 191 w 230"/>
                <a:gd name="T61" fmla="*/ 200 h 400"/>
                <a:gd name="T62" fmla="*/ 191 w 230"/>
                <a:gd name="T63" fmla="*/ 200 h 40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30"/>
                <a:gd name="T97" fmla="*/ 0 h 400"/>
                <a:gd name="T98" fmla="*/ 230 w 230"/>
                <a:gd name="T99" fmla="*/ 400 h 40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30" h="400">
                  <a:moveTo>
                    <a:pt x="214" y="223"/>
                  </a:moveTo>
                  <a:lnTo>
                    <a:pt x="216" y="180"/>
                  </a:lnTo>
                  <a:lnTo>
                    <a:pt x="229" y="160"/>
                  </a:lnTo>
                  <a:lnTo>
                    <a:pt x="223" y="141"/>
                  </a:lnTo>
                  <a:lnTo>
                    <a:pt x="152" y="114"/>
                  </a:lnTo>
                  <a:lnTo>
                    <a:pt x="157" y="86"/>
                  </a:lnTo>
                  <a:lnTo>
                    <a:pt x="178" y="55"/>
                  </a:lnTo>
                  <a:lnTo>
                    <a:pt x="166" y="6"/>
                  </a:lnTo>
                  <a:lnTo>
                    <a:pt x="159" y="0"/>
                  </a:lnTo>
                  <a:lnTo>
                    <a:pt x="113" y="31"/>
                  </a:lnTo>
                  <a:lnTo>
                    <a:pt x="92" y="101"/>
                  </a:lnTo>
                  <a:lnTo>
                    <a:pt x="85" y="150"/>
                  </a:lnTo>
                  <a:lnTo>
                    <a:pt x="47" y="180"/>
                  </a:lnTo>
                  <a:lnTo>
                    <a:pt x="26" y="189"/>
                  </a:lnTo>
                  <a:lnTo>
                    <a:pt x="0" y="196"/>
                  </a:lnTo>
                  <a:lnTo>
                    <a:pt x="59" y="269"/>
                  </a:lnTo>
                  <a:lnTo>
                    <a:pt x="71" y="324"/>
                  </a:lnTo>
                  <a:lnTo>
                    <a:pt x="66" y="350"/>
                  </a:lnTo>
                  <a:lnTo>
                    <a:pt x="107" y="372"/>
                  </a:lnTo>
                  <a:lnTo>
                    <a:pt x="107" y="389"/>
                  </a:lnTo>
                  <a:lnTo>
                    <a:pt x="144" y="399"/>
                  </a:lnTo>
                  <a:lnTo>
                    <a:pt x="154" y="399"/>
                  </a:lnTo>
                  <a:lnTo>
                    <a:pt x="154" y="367"/>
                  </a:lnTo>
                  <a:lnTo>
                    <a:pt x="183" y="363"/>
                  </a:lnTo>
                  <a:lnTo>
                    <a:pt x="190" y="326"/>
                  </a:lnTo>
                  <a:lnTo>
                    <a:pt x="170" y="310"/>
                  </a:lnTo>
                  <a:lnTo>
                    <a:pt x="154" y="295"/>
                  </a:lnTo>
                  <a:lnTo>
                    <a:pt x="161" y="225"/>
                  </a:lnTo>
                  <a:lnTo>
                    <a:pt x="176" y="216"/>
                  </a:lnTo>
                  <a:lnTo>
                    <a:pt x="202" y="227"/>
                  </a:lnTo>
                  <a:lnTo>
                    <a:pt x="214" y="223"/>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33" name="Freeform 255"/>
            <p:cNvSpPr>
              <a:spLocks/>
            </p:cNvSpPr>
            <p:nvPr/>
          </p:nvSpPr>
          <p:spPr bwMode="auto">
            <a:xfrm>
              <a:off x="1802" y="886"/>
              <a:ext cx="1664" cy="1527"/>
            </a:xfrm>
            <a:custGeom>
              <a:avLst/>
              <a:gdLst>
                <a:gd name="T0" fmla="*/ 544 w 1876"/>
                <a:gd name="T1" fmla="*/ 1480 h 1700"/>
                <a:gd name="T2" fmla="*/ 616 w 1876"/>
                <a:gd name="T3" fmla="*/ 1351 h 1700"/>
                <a:gd name="T4" fmla="*/ 666 w 1876"/>
                <a:gd name="T5" fmla="*/ 1472 h 1700"/>
                <a:gd name="T6" fmla="*/ 734 w 1876"/>
                <a:gd name="T7" fmla="*/ 1497 h 1700"/>
                <a:gd name="T8" fmla="*/ 818 w 1876"/>
                <a:gd name="T9" fmla="*/ 1368 h 1700"/>
                <a:gd name="T10" fmla="*/ 905 w 1876"/>
                <a:gd name="T11" fmla="*/ 1325 h 1700"/>
                <a:gd name="T12" fmla="*/ 1006 w 1876"/>
                <a:gd name="T13" fmla="*/ 1244 h 1700"/>
                <a:gd name="T14" fmla="*/ 1066 w 1876"/>
                <a:gd name="T15" fmla="*/ 1162 h 1700"/>
                <a:gd name="T16" fmla="*/ 1125 w 1876"/>
                <a:gd name="T17" fmla="*/ 1072 h 1700"/>
                <a:gd name="T18" fmla="*/ 1182 w 1876"/>
                <a:gd name="T19" fmla="*/ 1075 h 1700"/>
                <a:gd name="T20" fmla="*/ 1251 w 1876"/>
                <a:gd name="T21" fmla="*/ 1054 h 1700"/>
                <a:gd name="T22" fmla="*/ 1337 w 1876"/>
                <a:gd name="T23" fmla="*/ 1046 h 1700"/>
                <a:gd name="T24" fmla="*/ 1418 w 1876"/>
                <a:gd name="T25" fmla="*/ 1078 h 1700"/>
                <a:gd name="T26" fmla="*/ 1461 w 1876"/>
                <a:gd name="T27" fmla="*/ 1044 h 1700"/>
                <a:gd name="T28" fmla="*/ 1547 w 1876"/>
                <a:gd name="T29" fmla="*/ 963 h 1700"/>
                <a:gd name="T30" fmla="*/ 1622 w 1876"/>
                <a:gd name="T31" fmla="*/ 921 h 1700"/>
                <a:gd name="T32" fmla="*/ 1641 w 1876"/>
                <a:gd name="T33" fmla="*/ 851 h 1700"/>
                <a:gd name="T34" fmla="*/ 1550 w 1876"/>
                <a:gd name="T35" fmla="*/ 800 h 1700"/>
                <a:gd name="T36" fmla="*/ 1528 w 1876"/>
                <a:gd name="T37" fmla="*/ 699 h 1700"/>
                <a:gd name="T38" fmla="*/ 1556 w 1876"/>
                <a:gd name="T39" fmla="*/ 665 h 1700"/>
                <a:gd name="T40" fmla="*/ 1566 w 1876"/>
                <a:gd name="T41" fmla="*/ 587 h 1700"/>
                <a:gd name="T42" fmla="*/ 1566 w 1876"/>
                <a:gd name="T43" fmla="*/ 567 h 1700"/>
                <a:gd name="T44" fmla="*/ 1588 w 1876"/>
                <a:gd name="T45" fmla="*/ 416 h 1700"/>
                <a:gd name="T46" fmla="*/ 1620 w 1876"/>
                <a:gd name="T47" fmla="*/ 431 h 1700"/>
                <a:gd name="T48" fmla="*/ 1632 w 1876"/>
                <a:gd name="T49" fmla="*/ 237 h 1700"/>
                <a:gd name="T50" fmla="*/ 1525 w 1876"/>
                <a:gd name="T51" fmla="*/ 154 h 1700"/>
                <a:gd name="T52" fmla="*/ 1443 w 1876"/>
                <a:gd name="T53" fmla="*/ 102 h 1700"/>
                <a:gd name="T54" fmla="*/ 1363 w 1876"/>
                <a:gd name="T55" fmla="*/ 78 h 1700"/>
                <a:gd name="T56" fmla="*/ 1348 w 1876"/>
                <a:gd name="T57" fmla="*/ 0 h 1700"/>
                <a:gd name="T58" fmla="*/ 1316 w 1876"/>
                <a:gd name="T59" fmla="*/ 78 h 1700"/>
                <a:gd name="T60" fmla="*/ 1276 w 1876"/>
                <a:gd name="T61" fmla="*/ 287 h 1700"/>
                <a:gd name="T62" fmla="*/ 1167 w 1876"/>
                <a:gd name="T63" fmla="*/ 370 h 1700"/>
                <a:gd name="T64" fmla="*/ 1095 w 1876"/>
                <a:gd name="T65" fmla="*/ 519 h 1700"/>
                <a:gd name="T66" fmla="*/ 1208 w 1876"/>
                <a:gd name="T67" fmla="*/ 545 h 1700"/>
                <a:gd name="T68" fmla="*/ 1368 w 1876"/>
                <a:gd name="T69" fmla="*/ 600 h 1700"/>
                <a:gd name="T70" fmla="*/ 1255 w 1876"/>
                <a:gd name="T71" fmla="*/ 648 h 1700"/>
                <a:gd name="T72" fmla="*/ 1164 w 1876"/>
                <a:gd name="T73" fmla="*/ 710 h 1700"/>
                <a:gd name="T74" fmla="*/ 1043 w 1876"/>
                <a:gd name="T75" fmla="*/ 822 h 1700"/>
                <a:gd name="T76" fmla="*/ 899 w 1876"/>
                <a:gd name="T77" fmla="*/ 843 h 1700"/>
                <a:gd name="T78" fmla="*/ 868 w 1876"/>
                <a:gd name="T79" fmla="*/ 984 h 1700"/>
                <a:gd name="T80" fmla="*/ 646 w 1876"/>
                <a:gd name="T81" fmla="*/ 1080 h 1700"/>
                <a:gd name="T82" fmla="*/ 459 w 1876"/>
                <a:gd name="T83" fmla="*/ 1139 h 1700"/>
                <a:gd name="T84" fmla="*/ 166 w 1876"/>
                <a:gd name="T85" fmla="*/ 1070 h 1700"/>
                <a:gd name="T86" fmla="*/ 9 w 1876"/>
                <a:gd name="T87" fmla="*/ 1121 h 1700"/>
                <a:gd name="T88" fmla="*/ 98 w 1876"/>
                <a:gd name="T89" fmla="*/ 1225 h 1700"/>
                <a:gd name="T90" fmla="*/ 187 w 1876"/>
                <a:gd name="T91" fmla="*/ 1266 h 1700"/>
                <a:gd name="T92" fmla="*/ 215 w 1876"/>
                <a:gd name="T93" fmla="*/ 1346 h 1700"/>
                <a:gd name="T94" fmla="*/ 308 w 1876"/>
                <a:gd name="T95" fmla="*/ 1400 h 1700"/>
                <a:gd name="T96" fmla="*/ 444 w 1876"/>
                <a:gd name="T97" fmla="*/ 1387 h 1700"/>
                <a:gd name="T98" fmla="*/ 399 w 1876"/>
                <a:gd name="T99" fmla="*/ 1460 h 1700"/>
                <a:gd name="T100" fmla="*/ 467 w 1876"/>
                <a:gd name="T101" fmla="*/ 1522 h 17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876"/>
                <a:gd name="T154" fmla="*/ 0 h 1700"/>
                <a:gd name="T155" fmla="*/ 1876 w 1876"/>
                <a:gd name="T156" fmla="*/ 1700 h 170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876" h="1700">
                  <a:moveTo>
                    <a:pt x="527" y="1694"/>
                  </a:moveTo>
                  <a:lnTo>
                    <a:pt x="553" y="1687"/>
                  </a:lnTo>
                  <a:lnTo>
                    <a:pt x="575" y="1678"/>
                  </a:lnTo>
                  <a:lnTo>
                    <a:pt x="613" y="1648"/>
                  </a:lnTo>
                  <a:lnTo>
                    <a:pt x="620" y="1598"/>
                  </a:lnTo>
                  <a:lnTo>
                    <a:pt x="641" y="1528"/>
                  </a:lnTo>
                  <a:lnTo>
                    <a:pt x="687" y="1497"/>
                  </a:lnTo>
                  <a:lnTo>
                    <a:pt x="694" y="1504"/>
                  </a:lnTo>
                  <a:lnTo>
                    <a:pt x="706" y="1552"/>
                  </a:lnTo>
                  <a:lnTo>
                    <a:pt x="685" y="1583"/>
                  </a:lnTo>
                  <a:lnTo>
                    <a:pt x="680" y="1612"/>
                  </a:lnTo>
                  <a:lnTo>
                    <a:pt x="751" y="1639"/>
                  </a:lnTo>
                  <a:lnTo>
                    <a:pt x="757" y="1658"/>
                  </a:lnTo>
                  <a:lnTo>
                    <a:pt x="799" y="1656"/>
                  </a:lnTo>
                  <a:lnTo>
                    <a:pt x="819" y="1660"/>
                  </a:lnTo>
                  <a:lnTo>
                    <a:pt x="828" y="1667"/>
                  </a:lnTo>
                  <a:lnTo>
                    <a:pt x="900" y="1564"/>
                  </a:lnTo>
                  <a:lnTo>
                    <a:pt x="919" y="1557"/>
                  </a:lnTo>
                  <a:lnTo>
                    <a:pt x="924" y="1544"/>
                  </a:lnTo>
                  <a:lnTo>
                    <a:pt x="922" y="1523"/>
                  </a:lnTo>
                  <a:lnTo>
                    <a:pt x="946" y="1489"/>
                  </a:lnTo>
                  <a:lnTo>
                    <a:pt x="991" y="1487"/>
                  </a:lnTo>
                  <a:lnTo>
                    <a:pt x="1010" y="1467"/>
                  </a:lnTo>
                  <a:lnTo>
                    <a:pt x="1020" y="1475"/>
                  </a:lnTo>
                  <a:lnTo>
                    <a:pt x="1046" y="1453"/>
                  </a:lnTo>
                  <a:lnTo>
                    <a:pt x="1062" y="1453"/>
                  </a:lnTo>
                  <a:lnTo>
                    <a:pt x="1110" y="1383"/>
                  </a:lnTo>
                  <a:lnTo>
                    <a:pt x="1134" y="1385"/>
                  </a:lnTo>
                  <a:lnTo>
                    <a:pt x="1165" y="1363"/>
                  </a:lnTo>
                  <a:lnTo>
                    <a:pt x="1173" y="1371"/>
                  </a:lnTo>
                  <a:lnTo>
                    <a:pt x="1230" y="1343"/>
                  </a:lnTo>
                  <a:lnTo>
                    <a:pt x="1202" y="1294"/>
                  </a:lnTo>
                  <a:lnTo>
                    <a:pt x="1211" y="1246"/>
                  </a:lnTo>
                  <a:lnTo>
                    <a:pt x="1235" y="1195"/>
                  </a:lnTo>
                  <a:lnTo>
                    <a:pt x="1254" y="1186"/>
                  </a:lnTo>
                  <a:lnTo>
                    <a:pt x="1268" y="1193"/>
                  </a:lnTo>
                  <a:lnTo>
                    <a:pt x="1268" y="1229"/>
                  </a:lnTo>
                  <a:lnTo>
                    <a:pt x="1283" y="1239"/>
                  </a:lnTo>
                  <a:lnTo>
                    <a:pt x="1319" y="1212"/>
                  </a:lnTo>
                  <a:lnTo>
                    <a:pt x="1333" y="1197"/>
                  </a:lnTo>
                  <a:lnTo>
                    <a:pt x="1349" y="1204"/>
                  </a:lnTo>
                  <a:lnTo>
                    <a:pt x="1367" y="1188"/>
                  </a:lnTo>
                  <a:lnTo>
                    <a:pt x="1404" y="1186"/>
                  </a:lnTo>
                  <a:lnTo>
                    <a:pt x="1410" y="1173"/>
                  </a:lnTo>
                  <a:lnTo>
                    <a:pt x="1402" y="1154"/>
                  </a:lnTo>
                  <a:lnTo>
                    <a:pt x="1428" y="1127"/>
                  </a:lnTo>
                  <a:lnTo>
                    <a:pt x="1458" y="1111"/>
                  </a:lnTo>
                  <a:lnTo>
                    <a:pt x="1507" y="1164"/>
                  </a:lnTo>
                  <a:lnTo>
                    <a:pt x="1505" y="1184"/>
                  </a:lnTo>
                  <a:lnTo>
                    <a:pt x="1529" y="1222"/>
                  </a:lnTo>
                  <a:lnTo>
                    <a:pt x="1586" y="1226"/>
                  </a:lnTo>
                  <a:lnTo>
                    <a:pt x="1599" y="1200"/>
                  </a:lnTo>
                  <a:lnTo>
                    <a:pt x="1584" y="1123"/>
                  </a:lnTo>
                  <a:lnTo>
                    <a:pt x="1597" y="1109"/>
                  </a:lnTo>
                  <a:lnTo>
                    <a:pt x="1623" y="1127"/>
                  </a:lnTo>
                  <a:lnTo>
                    <a:pt x="1647" y="1162"/>
                  </a:lnTo>
                  <a:lnTo>
                    <a:pt x="1685" y="1104"/>
                  </a:lnTo>
                  <a:lnTo>
                    <a:pt x="1702" y="1101"/>
                  </a:lnTo>
                  <a:lnTo>
                    <a:pt x="1730" y="1072"/>
                  </a:lnTo>
                  <a:lnTo>
                    <a:pt x="1744" y="1072"/>
                  </a:lnTo>
                  <a:lnTo>
                    <a:pt x="1768" y="1048"/>
                  </a:lnTo>
                  <a:lnTo>
                    <a:pt x="1781" y="1048"/>
                  </a:lnTo>
                  <a:lnTo>
                    <a:pt x="1794" y="1025"/>
                  </a:lnTo>
                  <a:lnTo>
                    <a:pt x="1829" y="1025"/>
                  </a:lnTo>
                  <a:lnTo>
                    <a:pt x="1860" y="995"/>
                  </a:lnTo>
                  <a:lnTo>
                    <a:pt x="1875" y="979"/>
                  </a:lnTo>
                  <a:lnTo>
                    <a:pt x="1875" y="961"/>
                  </a:lnTo>
                  <a:lnTo>
                    <a:pt x="1850" y="947"/>
                  </a:lnTo>
                  <a:lnTo>
                    <a:pt x="1850" y="915"/>
                  </a:lnTo>
                  <a:lnTo>
                    <a:pt x="1805" y="858"/>
                  </a:lnTo>
                  <a:lnTo>
                    <a:pt x="1761" y="899"/>
                  </a:lnTo>
                  <a:lnTo>
                    <a:pt x="1748" y="891"/>
                  </a:lnTo>
                  <a:lnTo>
                    <a:pt x="1745" y="867"/>
                  </a:lnTo>
                  <a:lnTo>
                    <a:pt x="1728" y="840"/>
                  </a:lnTo>
                  <a:lnTo>
                    <a:pt x="1723" y="809"/>
                  </a:lnTo>
                  <a:lnTo>
                    <a:pt x="1723" y="778"/>
                  </a:lnTo>
                  <a:lnTo>
                    <a:pt x="1693" y="756"/>
                  </a:lnTo>
                  <a:lnTo>
                    <a:pt x="1689" y="742"/>
                  </a:lnTo>
                  <a:lnTo>
                    <a:pt x="1697" y="723"/>
                  </a:lnTo>
                  <a:lnTo>
                    <a:pt x="1754" y="740"/>
                  </a:lnTo>
                  <a:lnTo>
                    <a:pt x="1757" y="711"/>
                  </a:lnTo>
                  <a:lnTo>
                    <a:pt x="1776" y="689"/>
                  </a:lnTo>
                  <a:lnTo>
                    <a:pt x="1764" y="677"/>
                  </a:lnTo>
                  <a:lnTo>
                    <a:pt x="1766" y="653"/>
                  </a:lnTo>
                  <a:lnTo>
                    <a:pt x="1794" y="639"/>
                  </a:lnTo>
                  <a:lnTo>
                    <a:pt x="1800" y="631"/>
                  </a:lnTo>
                  <a:lnTo>
                    <a:pt x="1797" y="622"/>
                  </a:lnTo>
                  <a:lnTo>
                    <a:pt x="1766" y="631"/>
                  </a:lnTo>
                  <a:lnTo>
                    <a:pt x="1711" y="590"/>
                  </a:lnTo>
                  <a:lnTo>
                    <a:pt x="1709" y="580"/>
                  </a:lnTo>
                  <a:lnTo>
                    <a:pt x="1735" y="547"/>
                  </a:lnTo>
                  <a:lnTo>
                    <a:pt x="1790" y="463"/>
                  </a:lnTo>
                  <a:lnTo>
                    <a:pt x="1794" y="456"/>
                  </a:lnTo>
                  <a:lnTo>
                    <a:pt x="1802" y="456"/>
                  </a:lnTo>
                  <a:lnTo>
                    <a:pt x="1821" y="478"/>
                  </a:lnTo>
                  <a:lnTo>
                    <a:pt x="1826" y="480"/>
                  </a:lnTo>
                  <a:lnTo>
                    <a:pt x="1826" y="378"/>
                  </a:lnTo>
                  <a:lnTo>
                    <a:pt x="1845" y="370"/>
                  </a:lnTo>
                  <a:lnTo>
                    <a:pt x="1845" y="330"/>
                  </a:lnTo>
                  <a:lnTo>
                    <a:pt x="1840" y="264"/>
                  </a:lnTo>
                  <a:lnTo>
                    <a:pt x="1862" y="176"/>
                  </a:lnTo>
                  <a:lnTo>
                    <a:pt x="1797" y="125"/>
                  </a:lnTo>
                  <a:lnTo>
                    <a:pt x="1745" y="169"/>
                  </a:lnTo>
                  <a:lnTo>
                    <a:pt x="1719" y="171"/>
                  </a:lnTo>
                  <a:lnTo>
                    <a:pt x="1706" y="187"/>
                  </a:lnTo>
                  <a:lnTo>
                    <a:pt x="1663" y="180"/>
                  </a:lnTo>
                  <a:lnTo>
                    <a:pt x="1640" y="154"/>
                  </a:lnTo>
                  <a:lnTo>
                    <a:pt x="1627" y="114"/>
                  </a:lnTo>
                  <a:lnTo>
                    <a:pt x="1630" y="99"/>
                  </a:lnTo>
                  <a:lnTo>
                    <a:pt x="1594" y="77"/>
                  </a:lnTo>
                  <a:lnTo>
                    <a:pt x="1575" y="110"/>
                  </a:lnTo>
                  <a:lnTo>
                    <a:pt x="1537" y="87"/>
                  </a:lnTo>
                  <a:lnTo>
                    <a:pt x="1531" y="81"/>
                  </a:lnTo>
                  <a:lnTo>
                    <a:pt x="1553" y="21"/>
                  </a:lnTo>
                  <a:lnTo>
                    <a:pt x="1536" y="0"/>
                  </a:lnTo>
                  <a:lnTo>
                    <a:pt x="1520" y="0"/>
                  </a:lnTo>
                  <a:lnTo>
                    <a:pt x="1481" y="26"/>
                  </a:lnTo>
                  <a:lnTo>
                    <a:pt x="1448" y="77"/>
                  </a:lnTo>
                  <a:lnTo>
                    <a:pt x="1460" y="84"/>
                  </a:lnTo>
                  <a:lnTo>
                    <a:pt x="1484" y="87"/>
                  </a:lnTo>
                  <a:lnTo>
                    <a:pt x="1505" y="137"/>
                  </a:lnTo>
                  <a:lnTo>
                    <a:pt x="1494" y="158"/>
                  </a:lnTo>
                  <a:lnTo>
                    <a:pt x="1474" y="187"/>
                  </a:lnTo>
                  <a:lnTo>
                    <a:pt x="1439" y="320"/>
                  </a:lnTo>
                  <a:lnTo>
                    <a:pt x="1452" y="342"/>
                  </a:lnTo>
                  <a:lnTo>
                    <a:pt x="1441" y="359"/>
                  </a:lnTo>
                  <a:lnTo>
                    <a:pt x="1360" y="419"/>
                  </a:lnTo>
                  <a:lnTo>
                    <a:pt x="1316" y="412"/>
                  </a:lnTo>
                  <a:lnTo>
                    <a:pt x="1292" y="403"/>
                  </a:lnTo>
                  <a:lnTo>
                    <a:pt x="1288" y="414"/>
                  </a:lnTo>
                  <a:lnTo>
                    <a:pt x="1252" y="557"/>
                  </a:lnTo>
                  <a:lnTo>
                    <a:pt x="1235" y="578"/>
                  </a:lnTo>
                  <a:lnTo>
                    <a:pt x="1244" y="602"/>
                  </a:lnTo>
                  <a:lnTo>
                    <a:pt x="1266" y="622"/>
                  </a:lnTo>
                  <a:lnTo>
                    <a:pt x="1303" y="602"/>
                  </a:lnTo>
                  <a:lnTo>
                    <a:pt x="1362" y="607"/>
                  </a:lnTo>
                  <a:lnTo>
                    <a:pt x="1380" y="578"/>
                  </a:lnTo>
                  <a:lnTo>
                    <a:pt x="1410" y="569"/>
                  </a:lnTo>
                  <a:lnTo>
                    <a:pt x="1470" y="590"/>
                  </a:lnTo>
                  <a:lnTo>
                    <a:pt x="1542" y="668"/>
                  </a:lnTo>
                  <a:lnTo>
                    <a:pt x="1542" y="684"/>
                  </a:lnTo>
                  <a:lnTo>
                    <a:pt x="1527" y="694"/>
                  </a:lnTo>
                  <a:lnTo>
                    <a:pt x="1443" y="699"/>
                  </a:lnTo>
                  <a:lnTo>
                    <a:pt x="1415" y="721"/>
                  </a:lnTo>
                  <a:lnTo>
                    <a:pt x="1393" y="718"/>
                  </a:lnTo>
                  <a:lnTo>
                    <a:pt x="1378" y="742"/>
                  </a:lnTo>
                  <a:lnTo>
                    <a:pt x="1338" y="752"/>
                  </a:lnTo>
                  <a:lnTo>
                    <a:pt x="1312" y="790"/>
                  </a:lnTo>
                  <a:lnTo>
                    <a:pt x="1307" y="820"/>
                  </a:lnTo>
                  <a:lnTo>
                    <a:pt x="1250" y="858"/>
                  </a:lnTo>
                  <a:lnTo>
                    <a:pt x="1216" y="862"/>
                  </a:lnTo>
                  <a:lnTo>
                    <a:pt x="1176" y="915"/>
                  </a:lnTo>
                  <a:lnTo>
                    <a:pt x="1139" y="937"/>
                  </a:lnTo>
                  <a:lnTo>
                    <a:pt x="1067" y="921"/>
                  </a:lnTo>
                  <a:lnTo>
                    <a:pt x="1042" y="911"/>
                  </a:lnTo>
                  <a:lnTo>
                    <a:pt x="1014" y="939"/>
                  </a:lnTo>
                  <a:lnTo>
                    <a:pt x="1000" y="990"/>
                  </a:lnTo>
                  <a:lnTo>
                    <a:pt x="1041" y="1048"/>
                  </a:lnTo>
                  <a:lnTo>
                    <a:pt x="1014" y="1074"/>
                  </a:lnTo>
                  <a:lnTo>
                    <a:pt x="979" y="1096"/>
                  </a:lnTo>
                  <a:lnTo>
                    <a:pt x="926" y="1162"/>
                  </a:lnTo>
                  <a:lnTo>
                    <a:pt x="859" y="1193"/>
                  </a:lnTo>
                  <a:lnTo>
                    <a:pt x="747" y="1204"/>
                  </a:lnTo>
                  <a:lnTo>
                    <a:pt x="728" y="1202"/>
                  </a:lnTo>
                  <a:lnTo>
                    <a:pt x="599" y="1257"/>
                  </a:lnTo>
                  <a:lnTo>
                    <a:pt x="541" y="1294"/>
                  </a:lnTo>
                  <a:lnTo>
                    <a:pt x="522" y="1285"/>
                  </a:lnTo>
                  <a:lnTo>
                    <a:pt x="517" y="1268"/>
                  </a:lnTo>
                  <a:lnTo>
                    <a:pt x="438" y="1263"/>
                  </a:lnTo>
                  <a:lnTo>
                    <a:pt x="345" y="1234"/>
                  </a:lnTo>
                  <a:lnTo>
                    <a:pt x="321" y="1207"/>
                  </a:lnTo>
                  <a:lnTo>
                    <a:pt x="187" y="1191"/>
                  </a:lnTo>
                  <a:lnTo>
                    <a:pt x="163" y="1202"/>
                  </a:lnTo>
                  <a:lnTo>
                    <a:pt x="1" y="1186"/>
                  </a:lnTo>
                  <a:lnTo>
                    <a:pt x="0" y="1210"/>
                  </a:lnTo>
                  <a:lnTo>
                    <a:pt x="10" y="1248"/>
                  </a:lnTo>
                  <a:lnTo>
                    <a:pt x="3" y="1310"/>
                  </a:lnTo>
                  <a:lnTo>
                    <a:pt x="50" y="1378"/>
                  </a:lnTo>
                  <a:lnTo>
                    <a:pt x="74" y="1393"/>
                  </a:lnTo>
                  <a:lnTo>
                    <a:pt x="110" y="1364"/>
                  </a:lnTo>
                  <a:lnTo>
                    <a:pt x="189" y="1364"/>
                  </a:lnTo>
                  <a:lnTo>
                    <a:pt x="209" y="1371"/>
                  </a:lnTo>
                  <a:lnTo>
                    <a:pt x="220" y="1389"/>
                  </a:lnTo>
                  <a:lnTo>
                    <a:pt x="211" y="1409"/>
                  </a:lnTo>
                  <a:lnTo>
                    <a:pt x="168" y="1444"/>
                  </a:lnTo>
                  <a:lnTo>
                    <a:pt x="172" y="1462"/>
                  </a:lnTo>
                  <a:lnTo>
                    <a:pt x="223" y="1499"/>
                  </a:lnTo>
                  <a:lnTo>
                    <a:pt x="242" y="1499"/>
                  </a:lnTo>
                  <a:lnTo>
                    <a:pt x="249" y="1508"/>
                  </a:lnTo>
                  <a:lnTo>
                    <a:pt x="244" y="1523"/>
                  </a:lnTo>
                  <a:lnTo>
                    <a:pt x="275" y="1548"/>
                  </a:lnTo>
                  <a:lnTo>
                    <a:pt x="347" y="1559"/>
                  </a:lnTo>
                  <a:lnTo>
                    <a:pt x="383" y="1550"/>
                  </a:lnTo>
                  <a:lnTo>
                    <a:pt x="426" y="1506"/>
                  </a:lnTo>
                  <a:lnTo>
                    <a:pt x="479" y="1511"/>
                  </a:lnTo>
                  <a:lnTo>
                    <a:pt x="501" y="1544"/>
                  </a:lnTo>
                  <a:lnTo>
                    <a:pt x="488" y="1574"/>
                  </a:lnTo>
                  <a:lnTo>
                    <a:pt x="493" y="1593"/>
                  </a:lnTo>
                  <a:lnTo>
                    <a:pt x="464" y="1610"/>
                  </a:lnTo>
                  <a:lnTo>
                    <a:pt x="450" y="1625"/>
                  </a:lnTo>
                  <a:lnTo>
                    <a:pt x="455" y="1663"/>
                  </a:lnTo>
                  <a:lnTo>
                    <a:pt x="505" y="1699"/>
                  </a:lnTo>
                  <a:lnTo>
                    <a:pt x="527" y="1694"/>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34" name="Freeform 256"/>
            <p:cNvSpPr>
              <a:spLocks/>
            </p:cNvSpPr>
            <p:nvPr/>
          </p:nvSpPr>
          <p:spPr bwMode="auto">
            <a:xfrm>
              <a:off x="3198" y="1740"/>
              <a:ext cx="435" cy="429"/>
            </a:xfrm>
            <a:custGeom>
              <a:avLst/>
              <a:gdLst>
                <a:gd name="T0" fmla="*/ 360 w 491"/>
                <a:gd name="T1" fmla="*/ 297 h 478"/>
                <a:gd name="T2" fmla="*/ 406 w 491"/>
                <a:gd name="T3" fmla="*/ 228 h 478"/>
                <a:gd name="T4" fmla="*/ 434 w 491"/>
                <a:gd name="T5" fmla="*/ 194 h 478"/>
                <a:gd name="T6" fmla="*/ 430 w 491"/>
                <a:gd name="T7" fmla="*/ 160 h 478"/>
                <a:gd name="T8" fmla="*/ 400 w 491"/>
                <a:gd name="T9" fmla="*/ 125 h 478"/>
                <a:gd name="T10" fmla="*/ 395 w 491"/>
                <a:gd name="T11" fmla="*/ 95 h 478"/>
                <a:gd name="T12" fmla="*/ 340 w 491"/>
                <a:gd name="T13" fmla="*/ 18 h 478"/>
                <a:gd name="T14" fmla="*/ 337 w 491"/>
                <a:gd name="T15" fmla="*/ 25 h 478"/>
                <a:gd name="T16" fmla="*/ 325 w 491"/>
                <a:gd name="T17" fmla="*/ 38 h 478"/>
                <a:gd name="T18" fmla="*/ 302 w 491"/>
                <a:gd name="T19" fmla="*/ 10 h 478"/>
                <a:gd name="T20" fmla="*/ 268 w 491"/>
                <a:gd name="T21" fmla="*/ 0 h 478"/>
                <a:gd name="T22" fmla="*/ 267 w 491"/>
                <a:gd name="T23" fmla="*/ 10 h 478"/>
                <a:gd name="T24" fmla="*/ 267 w 491"/>
                <a:gd name="T25" fmla="*/ 25 h 478"/>
                <a:gd name="T26" fmla="*/ 253 w 491"/>
                <a:gd name="T27" fmla="*/ 39 h 478"/>
                <a:gd name="T28" fmla="*/ 226 w 491"/>
                <a:gd name="T29" fmla="*/ 66 h 478"/>
                <a:gd name="T30" fmla="*/ 196 w 491"/>
                <a:gd name="T31" fmla="*/ 66 h 478"/>
                <a:gd name="T32" fmla="*/ 183 w 491"/>
                <a:gd name="T33" fmla="*/ 87 h 478"/>
                <a:gd name="T34" fmla="*/ 173 w 491"/>
                <a:gd name="T35" fmla="*/ 87 h 478"/>
                <a:gd name="T36" fmla="*/ 151 w 491"/>
                <a:gd name="T37" fmla="*/ 109 h 478"/>
                <a:gd name="T38" fmla="*/ 139 w 491"/>
                <a:gd name="T39" fmla="*/ 109 h 478"/>
                <a:gd name="T40" fmla="*/ 114 w 491"/>
                <a:gd name="T41" fmla="*/ 135 h 478"/>
                <a:gd name="T42" fmla="*/ 98 w 491"/>
                <a:gd name="T43" fmla="*/ 138 h 478"/>
                <a:gd name="T44" fmla="*/ 66 w 491"/>
                <a:gd name="T45" fmla="*/ 190 h 478"/>
                <a:gd name="T46" fmla="*/ 44 w 491"/>
                <a:gd name="T47" fmla="*/ 159 h 478"/>
                <a:gd name="T48" fmla="*/ 20 w 491"/>
                <a:gd name="T49" fmla="*/ 143 h 478"/>
                <a:gd name="T50" fmla="*/ 10 w 491"/>
                <a:gd name="T51" fmla="*/ 154 h 478"/>
                <a:gd name="T52" fmla="*/ 23 w 491"/>
                <a:gd name="T53" fmla="*/ 224 h 478"/>
                <a:gd name="T54" fmla="*/ 12 w 491"/>
                <a:gd name="T55" fmla="*/ 248 h 478"/>
                <a:gd name="T56" fmla="*/ 0 w 491"/>
                <a:gd name="T57" fmla="*/ 283 h 478"/>
                <a:gd name="T58" fmla="*/ 33 w 491"/>
                <a:gd name="T59" fmla="*/ 304 h 478"/>
                <a:gd name="T60" fmla="*/ 50 w 491"/>
                <a:gd name="T61" fmla="*/ 307 h 478"/>
                <a:gd name="T62" fmla="*/ 74 w 491"/>
                <a:gd name="T63" fmla="*/ 341 h 478"/>
                <a:gd name="T64" fmla="*/ 90 w 491"/>
                <a:gd name="T65" fmla="*/ 330 h 478"/>
                <a:gd name="T66" fmla="*/ 118 w 491"/>
                <a:gd name="T67" fmla="*/ 297 h 478"/>
                <a:gd name="T68" fmla="*/ 145 w 491"/>
                <a:gd name="T69" fmla="*/ 250 h 478"/>
                <a:gd name="T70" fmla="*/ 192 w 491"/>
                <a:gd name="T71" fmla="*/ 240 h 478"/>
                <a:gd name="T72" fmla="*/ 221 w 491"/>
                <a:gd name="T73" fmla="*/ 269 h 478"/>
                <a:gd name="T74" fmla="*/ 199 w 491"/>
                <a:gd name="T75" fmla="*/ 317 h 478"/>
                <a:gd name="T76" fmla="*/ 173 w 491"/>
                <a:gd name="T77" fmla="*/ 361 h 478"/>
                <a:gd name="T78" fmla="*/ 198 w 491"/>
                <a:gd name="T79" fmla="*/ 378 h 478"/>
                <a:gd name="T80" fmla="*/ 196 w 491"/>
                <a:gd name="T81" fmla="*/ 399 h 478"/>
                <a:gd name="T82" fmla="*/ 175 w 491"/>
                <a:gd name="T83" fmla="*/ 419 h 478"/>
                <a:gd name="T84" fmla="*/ 180 w 491"/>
                <a:gd name="T85" fmla="*/ 428 h 478"/>
                <a:gd name="T86" fmla="*/ 215 w 491"/>
                <a:gd name="T87" fmla="*/ 410 h 478"/>
                <a:gd name="T88" fmla="*/ 264 w 491"/>
                <a:gd name="T89" fmla="*/ 345 h 478"/>
                <a:gd name="T90" fmla="*/ 336 w 491"/>
                <a:gd name="T91" fmla="*/ 302 h 478"/>
                <a:gd name="T92" fmla="*/ 360 w 491"/>
                <a:gd name="T93" fmla="*/ 297 h 478"/>
                <a:gd name="T94" fmla="*/ 360 w 491"/>
                <a:gd name="T95" fmla="*/ 297 h 47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491"/>
                <a:gd name="T145" fmla="*/ 0 h 478"/>
                <a:gd name="T146" fmla="*/ 491 w 491"/>
                <a:gd name="T147" fmla="*/ 478 h 478"/>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491" h="478">
                  <a:moveTo>
                    <a:pt x="406" y="331"/>
                  </a:moveTo>
                  <a:lnTo>
                    <a:pt x="458" y="254"/>
                  </a:lnTo>
                  <a:lnTo>
                    <a:pt x="490" y="216"/>
                  </a:lnTo>
                  <a:lnTo>
                    <a:pt x="485" y="178"/>
                  </a:lnTo>
                  <a:lnTo>
                    <a:pt x="451" y="139"/>
                  </a:lnTo>
                  <a:lnTo>
                    <a:pt x="446" y="106"/>
                  </a:lnTo>
                  <a:lnTo>
                    <a:pt x="384" y="20"/>
                  </a:lnTo>
                  <a:lnTo>
                    <a:pt x="380" y="28"/>
                  </a:lnTo>
                  <a:lnTo>
                    <a:pt x="367" y="42"/>
                  </a:lnTo>
                  <a:lnTo>
                    <a:pt x="341" y="11"/>
                  </a:lnTo>
                  <a:lnTo>
                    <a:pt x="303" y="0"/>
                  </a:lnTo>
                  <a:lnTo>
                    <a:pt x="301" y="11"/>
                  </a:lnTo>
                  <a:lnTo>
                    <a:pt x="301" y="28"/>
                  </a:lnTo>
                  <a:lnTo>
                    <a:pt x="286" y="44"/>
                  </a:lnTo>
                  <a:lnTo>
                    <a:pt x="255" y="74"/>
                  </a:lnTo>
                  <a:lnTo>
                    <a:pt x="221" y="74"/>
                  </a:lnTo>
                  <a:lnTo>
                    <a:pt x="207" y="97"/>
                  </a:lnTo>
                  <a:lnTo>
                    <a:pt x="195" y="97"/>
                  </a:lnTo>
                  <a:lnTo>
                    <a:pt x="171" y="122"/>
                  </a:lnTo>
                  <a:lnTo>
                    <a:pt x="157" y="122"/>
                  </a:lnTo>
                  <a:lnTo>
                    <a:pt x="129" y="150"/>
                  </a:lnTo>
                  <a:lnTo>
                    <a:pt x="111" y="154"/>
                  </a:lnTo>
                  <a:lnTo>
                    <a:pt x="74" y="212"/>
                  </a:lnTo>
                  <a:lnTo>
                    <a:pt x="50" y="177"/>
                  </a:lnTo>
                  <a:lnTo>
                    <a:pt x="23" y="159"/>
                  </a:lnTo>
                  <a:lnTo>
                    <a:pt x="11" y="172"/>
                  </a:lnTo>
                  <a:lnTo>
                    <a:pt x="26" y="250"/>
                  </a:lnTo>
                  <a:lnTo>
                    <a:pt x="13" y="276"/>
                  </a:lnTo>
                  <a:lnTo>
                    <a:pt x="0" y="315"/>
                  </a:lnTo>
                  <a:lnTo>
                    <a:pt x="37" y="339"/>
                  </a:lnTo>
                  <a:lnTo>
                    <a:pt x="57" y="342"/>
                  </a:lnTo>
                  <a:lnTo>
                    <a:pt x="83" y="380"/>
                  </a:lnTo>
                  <a:lnTo>
                    <a:pt x="102" y="368"/>
                  </a:lnTo>
                  <a:lnTo>
                    <a:pt x="133" y="331"/>
                  </a:lnTo>
                  <a:lnTo>
                    <a:pt x="164" y="278"/>
                  </a:lnTo>
                  <a:lnTo>
                    <a:pt x="217" y="267"/>
                  </a:lnTo>
                  <a:lnTo>
                    <a:pt x="250" y="300"/>
                  </a:lnTo>
                  <a:lnTo>
                    <a:pt x="225" y="353"/>
                  </a:lnTo>
                  <a:lnTo>
                    <a:pt x="195" y="402"/>
                  </a:lnTo>
                  <a:lnTo>
                    <a:pt x="223" y="421"/>
                  </a:lnTo>
                  <a:lnTo>
                    <a:pt x="221" y="445"/>
                  </a:lnTo>
                  <a:lnTo>
                    <a:pt x="198" y="467"/>
                  </a:lnTo>
                  <a:lnTo>
                    <a:pt x="203" y="477"/>
                  </a:lnTo>
                  <a:lnTo>
                    <a:pt x="243" y="457"/>
                  </a:lnTo>
                  <a:lnTo>
                    <a:pt x="298" y="384"/>
                  </a:lnTo>
                  <a:lnTo>
                    <a:pt x="379" y="337"/>
                  </a:lnTo>
                  <a:lnTo>
                    <a:pt x="406" y="331"/>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35" name="Freeform 257"/>
            <p:cNvSpPr>
              <a:spLocks/>
            </p:cNvSpPr>
            <p:nvPr/>
          </p:nvSpPr>
          <p:spPr bwMode="auto">
            <a:xfrm>
              <a:off x="3301" y="1497"/>
              <a:ext cx="629" cy="438"/>
            </a:xfrm>
            <a:custGeom>
              <a:avLst/>
              <a:gdLst>
                <a:gd name="T0" fmla="*/ 609 w 709"/>
                <a:gd name="T1" fmla="*/ 121 h 488"/>
                <a:gd name="T2" fmla="*/ 560 w 709"/>
                <a:gd name="T3" fmla="*/ 112 h 488"/>
                <a:gd name="T4" fmla="*/ 540 w 709"/>
                <a:gd name="T5" fmla="*/ 108 h 488"/>
                <a:gd name="T6" fmla="*/ 498 w 709"/>
                <a:gd name="T7" fmla="*/ 134 h 488"/>
                <a:gd name="T8" fmla="*/ 478 w 709"/>
                <a:gd name="T9" fmla="*/ 145 h 488"/>
                <a:gd name="T10" fmla="*/ 440 w 709"/>
                <a:gd name="T11" fmla="*/ 117 h 488"/>
                <a:gd name="T12" fmla="*/ 406 w 709"/>
                <a:gd name="T13" fmla="*/ 86 h 488"/>
                <a:gd name="T14" fmla="*/ 400 w 709"/>
                <a:gd name="T15" fmla="*/ 127 h 488"/>
                <a:gd name="T16" fmla="*/ 366 w 709"/>
                <a:gd name="T17" fmla="*/ 86 h 488"/>
                <a:gd name="T18" fmla="*/ 336 w 709"/>
                <a:gd name="T19" fmla="*/ 57 h 488"/>
                <a:gd name="T20" fmla="*/ 272 w 709"/>
                <a:gd name="T21" fmla="*/ 57 h 488"/>
                <a:gd name="T22" fmla="*/ 239 w 709"/>
                <a:gd name="T23" fmla="*/ 32 h 488"/>
                <a:gd name="T24" fmla="*/ 192 w 709"/>
                <a:gd name="T25" fmla="*/ 49 h 488"/>
                <a:gd name="T26" fmla="*/ 143 w 709"/>
                <a:gd name="T27" fmla="*/ 37 h 488"/>
                <a:gd name="T28" fmla="*/ 77 w 709"/>
                <a:gd name="T29" fmla="*/ 9 h 488"/>
                <a:gd name="T30" fmla="*/ 58 w 709"/>
                <a:gd name="T31" fmla="*/ 55 h 488"/>
                <a:gd name="T32" fmla="*/ 0 w 709"/>
                <a:gd name="T33" fmla="*/ 57 h 488"/>
                <a:gd name="T34" fmla="*/ 30 w 709"/>
                <a:gd name="T35" fmla="*/ 89 h 488"/>
                <a:gd name="T36" fmla="*/ 34 w 709"/>
                <a:gd name="T37" fmla="*/ 145 h 488"/>
                <a:gd name="T38" fmla="*/ 51 w 709"/>
                <a:gd name="T39" fmla="*/ 189 h 488"/>
                <a:gd name="T40" fmla="*/ 102 w 709"/>
                <a:gd name="T41" fmla="*/ 160 h 488"/>
                <a:gd name="T42" fmla="*/ 143 w 709"/>
                <a:gd name="T43" fmla="*/ 241 h 488"/>
                <a:gd name="T44" fmla="*/ 166 w 709"/>
                <a:gd name="T45" fmla="*/ 242 h 488"/>
                <a:gd name="T46" fmla="*/ 224 w 709"/>
                <a:gd name="T47" fmla="*/ 281 h 488"/>
                <a:gd name="T48" fmla="*/ 239 w 709"/>
                <a:gd name="T49" fmla="*/ 261 h 488"/>
                <a:gd name="T50" fmla="*/ 297 w 709"/>
                <a:gd name="T51" fmla="*/ 367 h 488"/>
                <a:gd name="T52" fmla="*/ 332 w 709"/>
                <a:gd name="T53" fmla="*/ 437 h 488"/>
                <a:gd name="T54" fmla="*/ 385 w 709"/>
                <a:gd name="T55" fmla="*/ 346 h 488"/>
                <a:gd name="T56" fmla="*/ 423 w 709"/>
                <a:gd name="T57" fmla="*/ 357 h 488"/>
                <a:gd name="T58" fmla="*/ 484 w 709"/>
                <a:gd name="T59" fmla="*/ 337 h 488"/>
                <a:gd name="T60" fmla="*/ 468 w 709"/>
                <a:gd name="T61" fmla="*/ 296 h 488"/>
                <a:gd name="T62" fmla="*/ 527 w 709"/>
                <a:gd name="T63" fmla="*/ 249 h 488"/>
                <a:gd name="T64" fmla="*/ 550 w 709"/>
                <a:gd name="T65" fmla="*/ 206 h 488"/>
                <a:gd name="T66" fmla="*/ 570 w 709"/>
                <a:gd name="T67" fmla="*/ 180 h 488"/>
                <a:gd name="T68" fmla="*/ 591 w 709"/>
                <a:gd name="T69" fmla="*/ 201 h 488"/>
                <a:gd name="T70" fmla="*/ 628 w 709"/>
                <a:gd name="T71" fmla="*/ 132 h 488"/>
                <a:gd name="T72" fmla="*/ 625 w 709"/>
                <a:gd name="T73" fmla="*/ 121 h 48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09"/>
                <a:gd name="T112" fmla="*/ 0 h 488"/>
                <a:gd name="T113" fmla="*/ 709 w 709"/>
                <a:gd name="T114" fmla="*/ 488 h 48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09" h="488">
                  <a:moveTo>
                    <a:pt x="704" y="135"/>
                  </a:moveTo>
                  <a:lnTo>
                    <a:pt x="686" y="135"/>
                  </a:lnTo>
                  <a:lnTo>
                    <a:pt x="664" y="135"/>
                  </a:lnTo>
                  <a:lnTo>
                    <a:pt x="631" y="125"/>
                  </a:lnTo>
                  <a:lnTo>
                    <a:pt x="620" y="105"/>
                  </a:lnTo>
                  <a:lnTo>
                    <a:pt x="609" y="120"/>
                  </a:lnTo>
                  <a:lnTo>
                    <a:pt x="594" y="110"/>
                  </a:lnTo>
                  <a:lnTo>
                    <a:pt x="561" y="149"/>
                  </a:lnTo>
                  <a:lnTo>
                    <a:pt x="554" y="161"/>
                  </a:lnTo>
                  <a:lnTo>
                    <a:pt x="539" y="162"/>
                  </a:lnTo>
                  <a:lnTo>
                    <a:pt x="517" y="138"/>
                  </a:lnTo>
                  <a:lnTo>
                    <a:pt x="496" y="130"/>
                  </a:lnTo>
                  <a:lnTo>
                    <a:pt x="473" y="85"/>
                  </a:lnTo>
                  <a:lnTo>
                    <a:pt x="458" y="96"/>
                  </a:lnTo>
                  <a:lnTo>
                    <a:pt x="462" y="135"/>
                  </a:lnTo>
                  <a:lnTo>
                    <a:pt x="451" y="142"/>
                  </a:lnTo>
                  <a:lnTo>
                    <a:pt x="422" y="110"/>
                  </a:lnTo>
                  <a:lnTo>
                    <a:pt x="412" y="96"/>
                  </a:lnTo>
                  <a:lnTo>
                    <a:pt x="390" y="96"/>
                  </a:lnTo>
                  <a:lnTo>
                    <a:pt x="379" y="63"/>
                  </a:lnTo>
                  <a:lnTo>
                    <a:pt x="348" y="48"/>
                  </a:lnTo>
                  <a:lnTo>
                    <a:pt x="307" y="63"/>
                  </a:lnTo>
                  <a:lnTo>
                    <a:pt x="290" y="61"/>
                  </a:lnTo>
                  <a:lnTo>
                    <a:pt x="269" y="36"/>
                  </a:lnTo>
                  <a:lnTo>
                    <a:pt x="237" y="55"/>
                  </a:lnTo>
                  <a:lnTo>
                    <a:pt x="216" y="55"/>
                  </a:lnTo>
                  <a:lnTo>
                    <a:pt x="194" y="65"/>
                  </a:lnTo>
                  <a:lnTo>
                    <a:pt x="161" y="41"/>
                  </a:lnTo>
                  <a:lnTo>
                    <a:pt x="139" y="0"/>
                  </a:lnTo>
                  <a:lnTo>
                    <a:pt x="87" y="10"/>
                  </a:lnTo>
                  <a:lnTo>
                    <a:pt x="67" y="32"/>
                  </a:lnTo>
                  <a:lnTo>
                    <a:pt x="65" y="61"/>
                  </a:lnTo>
                  <a:lnTo>
                    <a:pt x="8" y="43"/>
                  </a:lnTo>
                  <a:lnTo>
                    <a:pt x="0" y="63"/>
                  </a:lnTo>
                  <a:lnTo>
                    <a:pt x="3" y="77"/>
                  </a:lnTo>
                  <a:lnTo>
                    <a:pt x="34" y="99"/>
                  </a:lnTo>
                  <a:lnTo>
                    <a:pt x="34" y="130"/>
                  </a:lnTo>
                  <a:lnTo>
                    <a:pt x="38" y="161"/>
                  </a:lnTo>
                  <a:lnTo>
                    <a:pt x="56" y="187"/>
                  </a:lnTo>
                  <a:lnTo>
                    <a:pt x="58" y="211"/>
                  </a:lnTo>
                  <a:lnTo>
                    <a:pt x="72" y="219"/>
                  </a:lnTo>
                  <a:lnTo>
                    <a:pt x="115" y="178"/>
                  </a:lnTo>
                  <a:lnTo>
                    <a:pt x="161" y="236"/>
                  </a:lnTo>
                  <a:lnTo>
                    <a:pt x="161" y="268"/>
                  </a:lnTo>
                  <a:lnTo>
                    <a:pt x="185" y="282"/>
                  </a:lnTo>
                  <a:lnTo>
                    <a:pt x="187" y="270"/>
                  </a:lnTo>
                  <a:lnTo>
                    <a:pt x="225" y="282"/>
                  </a:lnTo>
                  <a:lnTo>
                    <a:pt x="252" y="313"/>
                  </a:lnTo>
                  <a:lnTo>
                    <a:pt x="264" y="299"/>
                  </a:lnTo>
                  <a:lnTo>
                    <a:pt x="269" y="291"/>
                  </a:lnTo>
                  <a:lnTo>
                    <a:pt x="331" y="376"/>
                  </a:lnTo>
                  <a:lnTo>
                    <a:pt x="335" y="409"/>
                  </a:lnTo>
                  <a:lnTo>
                    <a:pt x="370" y="449"/>
                  </a:lnTo>
                  <a:lnTo>
                    <a:pt x="374" y="487"/>
                  </a:lnTo>
                  <a:lnTo>
                    <a:pt x="405" y="467"/>
                  </a:lnTo>
                  <a:lnTo>
                    <a:pt x="434" y="385"/>
                  </a:lnTo>
                  <a:lnTo>
                    <a:pt x="446" y="381"/>
                  </a:lnTo>
                  <a:lnTo>
                    <a:pt x="477" y="398"/>
                  </a:lnTo>
                  <a:lnTo>
                    <a:pt x="528" y="392"/>
                  </a:lnTo>
                  <a:lnTo>
                    <a:pt x="546" y="376"/>
                  </a:lnTo>
                  <a:lnTo>
                    <a:pt x="522" y="339"/>
                  </a:lnTo>
                  <a:lnTo>
                    <a:pt x="528" y="330"/>
                  </a:lnTo>
                  <a:lnTo>
                    <a:pt x="577" y="315"/>
                  </a:lnTo>
                  <a:lnTo>
                    <a:pt x="594" y="277"/>
                  </a:lnTo>
                  <a:lnTo>
                    <a:pt x="620" y="265"/>
                  </a:lnTo>
                  <a:lnTo>
                    <a:pt x="620" y="229"/>
                  </a:lnTo>
                  <a:lnTo>
                    <a:pt x="627" y="204"/>
                  </a:lnTo>
                  <a:lnTo>
                    <a:pt x="642" y="200"/>
                  </a:lnTo>
                  <a:lnTo>
                    <a:pt x="654" y="214"/>
                  </a:lnTo>
                  <a:lnTo>
                    <a:pt x="666" y="224"/>
                  </a:lnTo>
                  <a:lnTo>
                    <a:pt x="699" y="180"/>
                  </a:lnTo>
                  <a:lnTo>
                    <a:pt x="708" y="147"/>
                  </a:lnTo>
                  <a:lnTo>
                    <a:pt x="704" y="135"/>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36" name="Freeform 258"/>
            <p:cNvSpPr>
              <a:spLocks/>
            </p:cNvSpPr>
            <p:nvPr/>
          </p:nvSpPr>
          <p:spPr bwMode="auto">
            <a:xfrm>
              <a:off x="3162" y="846"/>
              <a:ext cx="860" cy="797"/>
            </a:xfrm>
            <a:custGeom>
              <a:avLst/>
              <a:gdLst>
                <a:gd name="T0" fmla="*/ 263 w 970"/>
                <a:gd name="T1" fmla="*/ 650 h 888"/>
                <a:gd name="T2" fmla="*/ 311 w 970"/>
                <a:gd name="T3" fmla="*/ 709 h 888"/>
                <a:gd name="T4" fmla="*/ 349 w 970"/>
                <a:gd name="T5" fmla="*/ 699 h 888"/>
                <a:gd name="T6" fmla="*/ 396 w 970"/>
                <a:gd name="T7" fmla="*/ 705 h 888"/>
                <a:gd name="T8" fmla="*/ 448 w 970"/>
                <a:gd name="T9" fmla="*/ 693 h 888"/>
                <a:gd name="T10" fmla="*/ 485 w 970"/>
                <a:gd name="T11" fmla="*/ 737 h 888"/>
                <a:gd name="T12" fmla="*/ 513 w 970"/>
                <a:gd name="T13" fmla="*/ 749 h 888"/>
                <a:gd name="T14" fmla="*/ 549 w 970"/>
                <a:gd name="T15" fmla="*/ 772 h 888"/>
                <a:gd name="T16" fmla="*/ 558 w 970"/>
                <a:gd name="T17" fmla="*/ 726 h 888"/>
                <a:gd name="T18" fmla="*/ 598 w 970"/>
                <a:gd name="T19" fmla="*/ 774 h 888"/>
                <a:gd name="T20" fmla="*/ 629 w 970"/>
                <a:gd name="T21" fmla="*/ 794 h 888"/>
                <a:gd name="T22" fmla="*/ 665 w 970"/>
                <a:gd name="T23" fmla="*/ 749 h 888"/>
                <a:gd name="T24" fmla="*/ 689 w 970"/>
                <a:gd name="T25" fmla="*/ 745 h 888"/>
                <a:gd name="T26" fmla="*/ 727 w 970"/>
                <a:gd name="T27" fmla="*/ 772 h 888"/>
                <a:gd name="T28" fmla="*/ 762 w 970"/>
                <a:gd name="T29" fmla="*/ 772 h 888"/>
                <a:gd name="T30" fmla="*/ 748 w 970"/>
                <a:gd name="T31" fmla="*/ 709 h 888"/>
                <a:gd name="T32" fmla="*/ 733 w 970"/>
                <a:gd name="T33" fmla="*/ 635 h 888"/>
                <a:gd name="T34" fmla="*/ 817 w 970"/>
                <a:gd name="T35" fmla="*/ 600 h 888"/>
                <a:gd name="T36" fmla="*/ 825 w 970"/>
                <a:gd name="T37" fmla="*/ 564 h 888"/>
                <a:gd name="T38" fmla="*/ 834 w 970"/>
                <a:gd name="T39" fmla="*/ 525 h 888"/>
                <a:gd name="T40" fmla="*/ 840 w 970"/>
                <a:gd name="T41" fmla="*/ 376 h 888"/>
                <a:gd name="T42" fmla="*/ 835 w 970"/>
                <a:gd name="T43" fmla="*/ 313 h 888"/>
                <a:gd name="T44" fmla="*/ 831 w 970"/>
                <a:gd name="T45" fmla="*/ 283 h 888"/>
                <a:gd name="T46" fmla="*/ 776 w 970"/>
                <a:gd name="T47" fmla="*/ 328 h 888"/>
                <a:gd name="T48" fmla="*/ 718 w 970"/>
                <a:gd name="T49" fmla="*/ 382 h 888"/>
                <a:gd name="T50" fmla="*/ 613 w 970"/>
                <a:gd name="T51" fmla="*/ 382 h 888"/>
                <a:gd name="T52" fmla="*/ 601 w 970"/>
                <a:gd name="T53" fmla="*/ 341 h 888"/>
                <a:gd name="T54" fmla="*/ 564 w 970"/>
                <a:gd name="T55" fmla="*/ 313 h 888"/>
                <a:gd name="T56" fmla="*/ 496 w 970"/>
                <a:gd name="T57" fmla="*/ 293 h 888"/>
                <a:gd name="T58" fmla="*/ 441 w 970"/>
                <a:gd name="T59" fmla="*/ 287 h 888"/>
                <a:gd name="T60" fmla="*/ 394 w 970"/>
                <a:gd name="T61" fmla="*/ 254 h 888"/>
                <a:gd name="T62" fmla="*/ 371 w 970"/>
                <a:gd name="T63" fmla="*/ 214 h 888"/>
                <a:gd name="T64" fmla="*/ 332 w 970"/>
                <a:gd name="T65" fmla="*/ 168 h 888"/>
                <a:gd name="T66" fmla="*/ 293 w 970"/>
                <a:gd name="T67" fmla="*/ 99 h 888"/>
                <a:gd name="T68" fmla="*/ 247 w 970"/>
                <a:gd name="T69" fmla="*/ 30 h 888"/>
                <a:gd name="T70" fmla="*/ 174 w 970"/>
                <a:gd name="T71" fmla="*/ 16 h 888"/>
                <a:gd name="T72" fmla="*/ 93 w 970"/>
                <a:gd name="T73" fmla="*/ 0 h 888"/>
                <a:gd name="T74" fmla="*/ 4 w 970"/>
                <a:gd name="T75" fmla="*/ 39 h 888"/>
                <a:gd name="T76" fmla="*/ 0 w 970"/>
                <a:gd name="T77" fmla="*/ 113 h 888"/>
                <a:gd name="T78" fmla="*/ 38 w 970"/>
                <a:gd name="T79" fmla="*/ 139 h 888"/>
                <a:gd name="T80" fmla="*/ 87 w 970"/>
                <a:gd name="T81" fmla="*/ 128 h 888"/>
                <a:gd name="T82" fmla="*/ 96 w 970"/>
                <a:gd name="T83" fmla="*/ 179 h 888"/>
                <a:gd name="T84" fmla="*/ 154 w 970"/>
                <a:gd name="T85" fmla="*/ 208 h 888"/>
                <a:gd name="T86" fmla="*/ 189 w 970"/>
                <a:gd name="T87" fmla="*/ 192 h 888"/>
                <a:gd name="T88" fmla="*/ 293 w 970"/>
                <a:gd name="T89" fmla="*/ 198 h 888"/>
                <a:gd name="T90" fmla="*/ 278 w 970"/>
                <a:gd name="T91" fmla="*/ 337 h 888"/>
                <a:gd name="T92" fmla="*/ 261 w 970"/>
                <a:gd name="T93" fmla="*/ 380 h 888"/>
                <a:gd name="T94" fmla="*/ 256 w 970"/>
                <a:gd name="T95" fmla="*/ 469 h 888"/>
                <a:gd name="T96" fmla="*/ 232 w 970"/>
                <a:gd name="T97" fmla="*/ 450 h 888"/>
                <a:gd name="T98" fmla="*/ 180 w 970"/>
                <a:gd name="T99" fmla="*/ 531 h 888"/>
                <a:gd name="T100" fmla="*/ 159 w 970"/>
                <a:gd name="T101" fmla="*/ 570 h 888"/>
                <a:gd name="T102" fmla="*/ 235 w 970"/>
                <a:gd name="T103" fmla="*/ 598 h 888"/>
                <a:gd name="T104" fmla="*/ 232 w 970"/>
                <a:gd name="T105" fmla="*/ 614 h 888"/>
                <a:gd name="T106" fmla="*/ 205 w 970"/>
                <a:gd name="T107" fmla="*/ 648 h 888"/>
                <a:gd name="T108" fmla="*/ 216 w 970"/>
                <a:gd name="T109" fmla="*/ 659 h 88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970"/>
                <a:gd name="T166" fmla="*/ 0 h 888"/>
                <a:gd name="T167" fmla="*/ 970 w 970"/>
                <a:gd name="T168" fmla="*/ 888 h 88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970" h="888">
                  <a:moveTo>
                    <a:pt x="244" y="734"/>
                  </a:moveTo>
                  <a:lnTo>
                    <a:pt x="297" y="724"/>
                  </a:lnTo>
                  <a:lnTo>
                    <a:pt x="318" y="766"/>
                  </a:lnTo>
                  <a:lnTo>
                    <a:pt x="351" y="790"/>
                  </a:lnTo>
                  <a:lnTo>
                    <a:pt x="373" y="779"/>
                  </a:lnTo>
                  <a:lnTo>
                    <a:pt x="394" y="779"/>
                  </a:lnTo>
                  <a:lnTo>
                    <a:pt x="426" y="761"/>
                  </a:lnTo>
                  <a:lnTo>
                    <a:pt x="447" y="785"/>
                  </a:lnTo>
                  <a:lnTo>
                    <a:pt x="463" y="787"/>
                  </a:lnTo>
                  <a:lnTo>
                    <a:pt x="505" y="772"/>
                  </a:lnTo>
                  <a:lnTo>
                    <a:pt x="535" y="787"/>
                  </a:lnTo>
                  <a:lnTo>
                    <a:pt x="547" y="821"/>
                  </a:lnTo>
                  <a:lnTo>
                    <a:pt x="569" y="821"/>
                  </a:lnTo>
                  <a:lnTo>
                    <a:pt x="579" y="835"/>
                  </a:lnTo>
                  <a:lnTo>
                    <a:pt x="607" y="867"/>
                  </a:lnTo>
                  <a:lnTo>
                    <a:pt x="619" y="860"/>
                  </a:lnTo>
                  <a:lnTo>
                    <a:pt x="614" y="821"/>
                  </a:lnTo>
                  <a:lnTo>
                    <a:pt x="629" y="809"/>
                  </a:lnTo>
                  <a:lnTo>
                    <a:pt x="652" y="854"/>
                  </a:lnTo>
                  <a:lnTo>
                    <a:pt x="674" y="862"/>
                  </a:lnTo>
                  <a:lnTo>
                    <a:pt x="695" y="887"/>
                  </a:lnTo>
                  <a:lnTo>
                    <a:pt x="710" y="885"/>
                  </a:lnTo>
                  <a:lnTo>
                    <a:pt x="717" y="874"/>
                  </a:lnTo>
                  <a:lnTo>
                    <a:pt x="750" y="835"/>
                  </a:lnTo>
                  <a:lnTo>
                    <a:pt x="765" y="845"/>
                  </a:lnTo>
                  <a:lnTo>
                    <a:pt x="777" y="830"/>
                  </a:lnTo>
                  <a:lnTo>
                    <a:pt x="787" y="850"/>
                  </a:lnTo>
                  <a:lnTo>
                    <a:pt x="820" y="860"/>
                  </a:lnTo>
                  <a:lnTo>
                    <a:pt x="842" y="860"/>
                  </a:lnTo>
                  <a:lnTo>
                    <a:pt x="860" y="860"/>
                  </a:lnTo>
                  <a:lnTo>
                    <a:pt x="849" y="845"/>
                  </a:lnTo>
                  <a:lnTo>
                    <a:pt x="844" y="790"/>
                  </a:lnTo>
                  <a:lnTo>
                    <a:pt x="805" y="730"/>
                  </a:lnTo>
                  <a:lnTo>
                    <a:pt x="827" y="708"/>
                  </a:lnTo>
                  <a:lnTo>
                    <a:pt x="849" y="669"/>
                  </a:lnTo>
                  <a:lnTo>
                    <a:pt x="921" y="669"/>
                  </a:lnTo>
                  <a:lnTo>
                    <a:pt x="937" y="657"/>
                  </a:lnTo>
                  <a:lnTo>
                    <a:pt x="930" y="628"/>
                  </a:lnTo>
                  <a:lnTo>
                    <a:pt x="947" y="600"/>
                  </a:lnTo>
                  <a:lnTo>
                    <a:pt x="941" y="585"/>
                  </a:lnTo>
                  <a:lnTo>
                    <a:pt x="947" y="558"/>
                  </a:lnTo>
                  <a:lnTo>
                    <a:pt x="947" y="419"/>
                  </a:lnTo>
                  <a:lnTo>
                    <a:pt x="969" y="375"/>
                  </a:lnTo>
                  <a:lnTo>
                    <a:pt x="942" y="349"/>
                  </a:lnTo>
                  <a:lnTo>
                    <a:pt x="947" y="331"/>
                  </a:lnTo>
                  <a:lnTo>
                    <a:pt x="937" y="315"/>
                  </a:lnTo>
                  <a:lnTo>
                    <a:pt x="908" y="327"/>
                  </a:lnTo>
                  <a:lnTo>
                    <a:pt x="875" y="365"/>
                  </a:lnTo>
                  <a:lnTo>
                    <a:pt x="842" y="380"/>
                  </a:lnTo>
                  <a:lnTo>
                    <a:pt x="810" y="426"/>
                  </a:lnTo>
                  <a:lnTo>
                    <a:pt x="729" y="452"/>
                  </a:lnTo>
                  <a:lnTo>
                    <a:pt x="691" y="426"/>
                  </a:lnTo>
                  <a:lnTo>
                    <a:pt x="695" y="408"/>
                  </a:lnTo>
                  <a:lnTo>
                    <a:pt x="678" y="380"/>
                  </a:lnTo>
                  <a:lnTo>
                    <a:pt x="667" y="349"/>
                  </a:lnTo>
                  <a:lnTo>
                    <a:pt x="636" y="349"/>
                  </a:lnTo>
                  <a:lnTo>
                    <a:pt x="581" y="320"/>
                  </a:lnTo>
                  <a:lnTo>
                    <a:pt x="559" y="327"/>
                  </a:lnTo>
                  <a:lnTo>
                    <a:pt x="535" y="315"/>
                  </a:lnTo>
                  <a:lnTo>
                    <a:pt x="497" y="320"/>
                  </a:lnTo>
                  <a:lnTo>
                    <a:pt x="463" y="309"/>
                  </a:lnTo>
                  <a:lnTo>
                    <a:pt x="444" y="283"/>
                  </a:lnTo>
                  <a:lnTo>
                    <a:pt x="426" y="261"/>
                  </a:lnTo>
                  <a:lnTo>
                    <a:pt x="418" y="238"/>
                  </a:lnTo>
                  <a:lnTo>
                    <a:pt x="394" y="209"/>
                  </a:lnTo>
                  <a:lnTo>
                    <a:pt x="375" y="187"/>
                  </a:lnTo>
                  <a:lnTo>
                    <a:pt x="341" y="137"/>
                  </a:lnTo>
                  <a:lnTo>
                    <a:pt x="330" y="110"/>
                  </a:lnTo>
                  <a:lnTo>
                    <a:pt x="291" y="59"/>
                  </a:lnTo>
                  <a:lnTo>
                    <a:pt x="279" y="33"/>
                  </a:lnTo>
                  <a:lnTo>
                    <a:pt x="229" y="6"/>
                  </a:lnTo>
                  <a:lnTo>
                    <a:pt x="196" y="18"/>
                  </a:lnTo>
                  <a:lnTo>
                    <a:pt x="167" y="11"/>
                  </a:lnTo>
                  <a:lnTo>
                    <a:pt x="105" y="0"/>
                  </a:lnTo>
                  <a:lnTo>
                    <a:pt x="19" y="28"/>
                  </a:lnTo>
                  <a:lnTo>
                    <a:pt x="4" y="44"/>
                  </a:lnTo>
                  <a:lnTo>
                    <a:pt x="21" y="66"/>
                  </a:lnTo>
                  <a:lnTo>
                    <a:pt x="0" y="126"/>
                  </a:lnTo>
                  <a:lnTo>
                    <a:pt x="5" y="132"/>
                  </a:lnTo>
                  <a:lnTo>
                    <a:pt x="43" y="155"/>
                  </a:lnTo>
                  <a:lnTo>
                    <a:pt x="62" y="122"/>
                  </a:lnTo>
                  <a:lnTo>
                    <a:pt x="98" y="143"/>
                  </a:lnTo>
                  <a:lnTo>
                    <a:pt x="95" y="158"/>
                  </a:lnTo>
                  <a:lnTo>
                    <a:pt x="108" y="199"/>
                  </a:lnTo>
                  <a:lnTo>
                    <a:pt x="131" y="225"/>
                  </a:lnTo>
                  <a:lnTo>
                    <a:pt x="174" y="232"/>
                  </a:lnTo>
                  <a:lnTo>
                    <a:pt x="187" y="216"/>
                  </a:lnTo>
                  <a:lnTo>
                    <a:pt x="213" y="214"/>
                  </a:lnTo>
                  <a:lnTo>
                    <a:pt x="265" y="170"/>
                  </a:lnTo>
                  <a:lnTo>
                    <a:pt x="330" y="221"/>
                  </a:lnTo>
                  <a:lnTo>
                    <a:pt x="308" y="309"/>
                  </a:lnTo>
                  <a:lnTo>
                    <a:pt x="313" y="375"/>
                  </a:lnTo>
                  <a:lnTo>
                    <a:pt x="313" y="415"/>
                  </a:lnTo>
                  <a:lnTo>
                    <a:pt x="294" y="423"/>
                  </a:lnTo>
                  <a:lnTo>
                    <a:pt x="294" y="525"/>
                  </a:lnTo>
                  <a:lnTo>
                    <a:pt x="289" y="522"/>
                  </a:lnTo>
                  <a:lnTo>
                    <a:pt x="270" y="501"/>
                  </a:lnTo>
                  <a:lnTo>
                    <a:pt x="262" y="501"/>
                  </a:lnTo>
                  <a:lnTo>
                    <a:pt x="258" y="508"/>
                  </a:lnTo>
                  <a:lnTo>
                    <a:pt x="203" y="592"/>
                  </a:lnTo>
                  <a:lnTo>
                    <a:pt x="177" y="625"/>
                  </a:lnTo>
                  <a:lnTo>
                    <a:pt x="179" y="635"/>
                  </a:lnTo>
                  <a:lnTo>
                    <a:pt x="234" y="676"/>
                  </a:lnTo>
                  <a:lnTo>
                    <a:pt x="265" y="666"/>
                  </a:lnTo>
                  <a:lnTo>
                    <a:pt x="268" y="676"/>
                  </a:lnTo>
                  <a:lnTo>
                    <a:pt x="262" y="684"/>
                  </a:lnTo>
                  <a:lnTo>
                    <a:pt x="234" y="698"/>
                  </a:lnTo>
                  <a:lnTo>
                    <a:pt x="231" y="722"/>
                  </a:lnTo>
                  <a:lnTo>
                    <a:pt x="244" y="734"/>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37" name="Freeform 259"/>
            <p:cNvSpPr>
              <a:spLocks/>
            </p:cNvSpPr>
            <p:nvPr/>
          </p:nvSpPr>
          <p:spPr bwMode="auto">
            <a:xfrm>
              <a:off x="3072" y="2105"/>
              <a:ext cx="37" cy="49"/>
            </a:xfrm>
            <a:custGeom>
              <a:avLst/>
              <a:gdLst>
                <a:gd name="T0" fmla="*/ 36 w 42"/>
                <a:gd name="T1" fmla="*/ 0 h 54"/>
                <a:gd name="T2" fmla="*/ 29 w 42"/>
                <a:gd name="T3" fmla="*/ 24 h 54"/>
                <a:gd name="T4" fmla="*/ 33 w 42"/>
                <a:gd name="T5" fmla="*/ 35 h 54"/>
                <a:gd name="T6" fmla="*/ 8 w 42"/>
                <a:gd name="T7" fmla="*/ 48 h 54"/>
                <a:gd name="T8" fmla="*/ 6 w 42"/>
                <a:gd name="T9" fmla="*/ 28 h 54"/>
                <a:gd name="T10" fmla="*/ 0 w 42"/>
                <a:gd name="T11" fmla="*/ 13 h 54"/>
                <a:gd name="T12" fmla="*/ 36 w 42"/>
                <a:gd name="T13" fmla="*/ 0 h 54"/>
                <a:gd name="T14" fmla="*/ 36 w 42"/>
                <a:gd name="T15" fmla="*/ 0 h 54"/>
                <a:gd name="T16" fmla="*/ 0 60000 65536"/>
                <a:gd name="T17" fmla="*/ 0 60000 65536"/>
                <a:gd name="T18" fmla="*/ 0 60000 65536"/>
                <a:gd name="T19" fmla="*/ 0 60000 65536"/>
                <a:gd name="T20" fmla="*/ 0 60000 65536"/>
                <a:gd name="T21" fmla="*/ 0 60000 65536"/>
                <a:gd name="T22" fmla="*/ 0 60000 65536"/>
                <a:gd name="T23" fmla="*/ 0 60000 65536"/>
                <a:gd name="T24" fmla="*/ 0 w 42"/>
                <a:gd name="T25" fmla="*/ 0 h 54"/>
                <a:gd name="T26" fmla="*/ 42 w 42"/>
                <a:gd name="T27" fmla="*/ 54 h 5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2" h="54">
                  <a:moveTo>
                    <a:pt x="41" y="0"/>
                  </a:moveTo>
                  <a:lnTo>
                    <a:pt x="33" y="26"/>
                  </a:lnTo>
                  <a:lnTo>
                    <a:pt x="38" y="39"/>
                  </a:lnTo>
                  <a:lnTo>
                    <a:pt x="9" y="53"/>
                  </a:lnTo>
                  <a:lnTo>
                    <a:pt x="7" y="31"/>
                  </a:lnTo>
                  <a:lnTo>
                    <a:pt x="0" y="14"/>
                  </a:lnTo>
                  <a:lnTo>
                    <a:pt x="41" y="0"/>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sp>
          <p:nvSpPr>
            <p:cNvPr id="4138" name="Freeform 260"/>
            <p:cNvSpPr>
              <a:spLocks/>
            </p:cNvSpPr>
            <p:nvPr/>
          </p:nvSpPr>
          <p:spPr bwMode="auto">
            <a:xfrm>
              <a:off x="230" y="846"/>
              <a:ext cx="3792" cy="3051"/>
            </a:xfrm>
            <a:custGeom>
              <a:avLst/>
              <a:gdLst>
                <a:gd name="T0" fmla="*/ 2031 w 4274"/>
                <a:gd name="T1" fmla="*/ 1179 h 3397"/>
                <a:gd name="T2" fmla="*/ 2472 w 4274"/>
                <a:gd name="T3" fmla="*/ 1005 h 3397"/>
                <a:gd name="T4" fmla="*/ 2681 w 4274"/>
                <a:gd name="T5" fmla="*/ 811 h 3397"/>
                <a:gd name="T6" fmla="*/ 2939 w 4274"/>
                <a:gd name="T7" fmla="*/ 655 h 3397"/>
                <a:gd name="T8" fmla="*/ 2668 w 4274"/>
                <a:gd name="T9" fmla="*/ 560 h 3397"/>
                <a:gd name="T10" fmla="*/ 2880 w 4274"/>
                <a:gd name="T11" fmla="*/ 208 h 3397"/>
                <a:gd name="T12" fmla="*/ 2947 w 4274"/>
                <a:gd name="T13" fmla="*/ 25 h 3397"/>
                <a:gd name="T14" fmla="*/ 3264 w 4274"/>
                <a:gd name="T15" fmla="*/ 168 h 3397"/>
                <a:gd name="T16" fmla="*/ 3447 w 4274"/>
                <a:gd name="T17" fmla="*/ 287 h 3397"/>
                <a:gd name="T18" fmla="*/ 3708 w 4274"/>
                <a:gd name="T19" fmla="*/ 328 h 3397"/>
                <a:gd name="T20" fmla="*/ 3772 w 4274"/>
                <a:gd name="T21" fmla="*/ 539 h 3397"/>
                <a:gd name="T22" fmla="*/ 3694 w 4274"/>
                <a:gd name="T23" fmla="*/ 772 h 3397"/>
                <a:gd name="T24" fmla="*/ 3597 w 4274"/>
                <a:gd name="T25" fmla="*/ 900 h 3397"/>
                <a:gd name="T26" fmla="*/ 3429 w 4274"/>
                <a:gd name="T27" fmla="*/ 1071 h 3397"/>
                <a:gd name="T28" fmla="*/ 3164 w 4274"/>
                <a:gd name="T29" fmla="*/ 1294 h 3397"/>
                <a:gd name="T30" fmla="*/ 3041 w 4274"/>
                <a:gd name="T31" fmla="*/ 1235 h 3397"/>
                <a:gd name="T32" fmla="*/ 2936 w 4274"/>
                <a:gd name="T33" fmla="*/ 1415 h 3397"/>
                <a:gd name="T34" fmla="*/ 3143 w 4274"/>
                <a:gd name="T35" fmla="*/ 1413 h 3397"/>
                <a:gd name="T36" fmla="*/ 3136 w 4274"/>
                <a:gd name="T37" fmla="*/ 1562 h 3397"/>
                <a:gd name="T38" fmla="*/ 3262 w 4274"/>
                <a:gd name="T39" fmla="*/ 1871 h 3397"/>
                <a:gd name="T40" fmla="*/ 3223 w 4274"/>
                <a:gd name="T41" fmla="*/ 1926 h 3397"/>
                <a:gd name="T42" fmla="*/ 3234 w 4274"/>
                <a:gd name="T43" fmla="*/ 2055 h 3397"/>
                <a:gd name="T44" fmla="*/ 3330 w 4274"/>
                <a:gd name="T45" fmla="*/ 2192 h 3397"/>
                <a:gd name="T46" fmla="*/ 3222 w 4274"/>
                <a:gd name="T47" fmla="*/ 2392 h 3397"/>
                <a:gd name="T48" fmla="*/ 3192 w 4274"/>
                <a:gd name="T49" fmla="*/ 2551 h 3397"/>
                <a:gd name="T50" fmla="*/ 3099 w 4274"/>
                <a:gd name="T51" fmla="*/ 2666 h 3397"/>
                <a:gd name="T52" fmla="*/ 2954 w 4274"/>
                <a:gd name="T53" fmla="*/ 2779 h 3397"/>
                <a:gd name="T54" fmla="*/ 2790 w 4274"/>
                <a:gd name="T55" fmla="*/ 2814 h 3397"/>
                <a:gd name="T56" fmla="*/ 2551 w 4274"/>
                <a:gd name="T57" fmla="*/ 2969 h 3397"/>
                <a:gd name="T58" fmla="*/ 2423 w 4274"/>
                <a:gd name="T59" fmla="*/ 2931 h 3397"/>
                <a:gd name="T60" fmla="*/ 2213 w 4274"/>
                <a:gd name="T61" fmla="*/ 2837 h 3397"/>
                <a:gd name="T62" fmla="*/ 2049 w 4274"/>
                <a:gd name="T63" fmla="*/ 2854 h 3397"/>
                <a:gd name="T64" fmla="*/ 1891 w 4274"/>
                <a:gd name="T65" fmla="*/ 2888 h 3397"/>
                <a:gd name="T66" fmla="*/ 1806 w 4274"/>
                <a:gd name="T67" fmla="*/ 2991 h 3397"/>
                <a:gd name="T68" fmla="*/ 1649 w 4274"/>
                <a:gd name="T69" fmla="*/ 2913 h 3397"/>
                <a:gd name="T70" fmla="*/ 1607 w 4274"/>
                <a:gd name="T71" fmla="*/ 2761 h 3397"/>
                <a:gd name="T72" fmla="*/ 1535 w 4274"/>
                <a:gd name="T73" fmla="*/ 2642 h 3397"/>
                <a:gd name="T74" fmla="*/ 1455 w 4274"/>
                <a:gd name="T75" fmla="*/ 2350 h 3397"/>
                <a:gd name="T76" fmla="*/ 1367 w 4274"/>
                <a:gd name="T77" fmla="*/ 2288 h 3397"/>
                <a:gd name="T78" fmla="*/ 1093 w 4274"/>
                <a:gd name="T79" fmla="*/ 2376 h 3397"/>
                <a:gd name="T80" fmla="*/ 864 w 4274"/>
                <a:gd name="T81" fmla="*/ 2341 h 3397"/>
                <a:gd name="T82" fmla="*/ 602 w 4274"/>
                <a:gd name="T83" fmla="*/ 2257 h 3397"/>
                <a:gd name="T84" fmla="*/ 384 w 4274"/>
                <a:gd name="T85" fmla="*/ 2050 h 3397"/>
                <a:gd name="T86" fmla="*/ 187 w 4274"/>
                <a:gd name="T87" fmla="*/ 1910 h 3397"/>
                <a:gd name="T88" fmla="*/ 252 w 4274"/>
                <a:gd name="T89" fmla="*/ 1812 h 3397"/>
                <a:gd name="T90" fmla="*/ 293 w 4274"/>
                <a:gd name="T91" fmla="*/ 1677 h 3397"/>
                <a:gd name="T92" fmla="*/ 208 w 4274"/>
                <a:gd name="T93" fmla="*/ 1540 h 3397"/>
                <a:gd name="T94" fmla="*/ 9 w 4274"/>
                <a:gd name="T95" fmla="*/ 1344 h 3397"/>
                <a:gd name="T96" fmla="*/ 0 w 4274"/>
                <a:gd name="T97" fmla="*/ 1183 h 3397"/>
                <a:gd name="T98" fmla="*/ 140 w 4274"/>
                <a:gd name="T99" fmla="*/ 1068 h 3397"/>
                <a:gd name="T100" fmla="*/ 476 w 4274"/>
                <a:gd name="T101" fmla="*/ 1010 h 3397"/>
                <a:gd name="T102" fmla="*/ 509 w 4274"/>
                <a:gd name="T103" fmla="*/ 759 h 3397"/>
                <a:gd name="T104" fmla="*/ 743 w 4274"/>
                <a:gd name="T105" fmla="*/ 601 h 3397"/>
                <a:gd name="T106" fmla="*/ 982 w 4274"/>
                <a:gd name="T107" fmla="*/ 472 h 3397"/>
                <a:gd name="T108" fmla="*/ 1134 w 4274"/>
                <a:gd name="T109" fmla="*/ 588 h 3397"/>
                <a:gd name="T110" fmla="*/ 1258 w 4274"/>
                <a:gd name="T111" fmla="*/ 869 h 339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274"/>
                <a:gd name="T169" fmla="*/ 0 h 3397"/>
                <a:gd name="T170" fmla="*/ 4274 w 4274"/>
                <a:gd name="T171" fmla="*/ 3397 h 339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274" h="3397">
                  <a:moveTo>
                    <a:pt x="1705" y="1221"/>
                  </a:moveTo>
                  <a:lnTo>
                    <a:pt x="1719" y="1223"/>
                  </a:lnTo>
                  <a:lnTo>
                    <a:pt x="1773" y="1231"/>
                  </a:lnTo>
                  <a:lnTo>
                    <a:pt x="1935" y="1247"/>
                  </a:lnTo>
                  <a:lnTo>
                    <a:pt x="1959" y="1236"/>
                  </a:lnTo>
                  <a:lnTo>
                    <a:pt x="2093" y="1252"/>
                  </a:lnTo>
                  <a:lnTo>
                    <a:pt x="2117" y="1279"/>
                  </a:lnTo>
                  <a:lnTo>
                    <a:pt x="2210" y="1308"/>
                  </a:lnTo>
                  <a:lnTo>
                    <a:pt x="2289" y="1313"/>
                  </a:lnTo>
                  <a:lnTo>
                    <a:pt x="2294" y="1330"/>
                  </a:lnTo>
                  <a:lnTo>
                    <a:pt x="2313" y="1339"/>
                  </a:lnTo>
                  <a:lnTo>
                    <a:pt x="2371" y="1302"/>
                  </a:lnTo>
                  <a:lnTo>
                    <a:pt x="2500" y="1247"/>
                  </a:lnTo>
                  <a:lnTo>
                    <a:pt x="2518" y="1249"/>
                  </a:lnTo>
                  <a:lnTo>
                    <a:pt x="2631" y="1238"/>
                  </a:lnTo>
                  <a:lnTo>
                    <a:pt x="2698" y="1207"/>
                  </a:lnTo>
                  <a:lnTo>
                    <a:pt x="2751" y="1141"/>
                  </a:lnTo>
                  <a:lnTo>
                    <a:pt x="2786" y="1119"/>
                  </a:lnTo>
                  <a:lnTo>
                    <a:pt x="2812" y="1093"/>
                  </a:lnTo>
                  <a:lnTo>
                    <a:pt x="2772" y="1035"/>
                  </a:lnTo>
                  <a:lnTo>
                    <a:pt x="2786" y="984"/>
                  </a:lnTo>
                  <a:lnTo>
                    <a:pt x="2813" y="956"/>
                  </a:lnTo>
                  <a:lnTo>
                    <a:pt x="2839" y="966"/>
                  </a:lnTo>
                  <a:lnTo>
                    <a:pt x="2911" y="982"/>
                  </a:lnTo>
                  <a:lnTo>
                    <a:pt x="2947" y="960"/>
                  </a:lnTo>
                  <a:lnTo>
                    <a:pt x="2987" y="907"/>
                  </a:lnTo>
                  <a:lnTo>
                    <a:pt x="3022" y="903"/>
                  </a:lnTo>
                  <a:lnTo>
                    <a:pt x="3079" y="865"/>
                  </a:lnTo>
                  <a:lnTo>
                    <a:pt x="3083" y="835"/>
                  </a:lnTo>
                  <a:lnTo>
                    <a:pt x="3110" y="797"/>
                  </a:lnTo>
                  <a:lnTo>
                    <a:pt x="3150" y="787"/>
                  </a:lnTo>
                  <a:lnTo>
                    <a:pt x="3165" y="763"/>
                  </a:lnTo>
                  <a:lnTo>
                    <a:pt x="3186" y="766"/>
                  </a:lnTo>
                  <a:lnTo>
                    <a:pt x="3215" y="744"/>
                  </a:lnTo>
                  <a:lnTo>
                    <a:pt x="3298" y="739"/>
                  </a:lnTo>
                  <a:lnTo>
                    <a:pt x="3313" y="729"/>
                  </a:lnTo>
                  <a:lnTo>
                    <a:pt x="3313" y="713"/>
                  </a:lnTo>
                  <a:lnTo>
                    <a:pt x="3241" y="635"/>
                  </a:lnTo>
                  <a:lnTo>
                    <a:pt x="3182" y="613"/>
                  </a:lnTo>
                  <a:lnTo>
                    <a:pt x="3152" y="623"/>
                  </a:lnTo>
                  <a:lnTo>
                    <a:pt x="3134" y="652"/>
                  </a:lnTo>
                  <a:lnTo>
                    <a:pt x="3074" y="647"/>
                  </a:lnTo>
                  <a:lnTo>
                    <a:pt x="3038" y="666"/>
                  </a:lnTo>
                  <a:lnTo>
                    <a:pt x="3016" y="647"/>
                  </a:lnTo>
                  <a:lnTo>
                    <a:pt x="3007" y="623"/>
                  </a:lnTo>
                  <a:lnTo>
                    <a:pt x="3024" y="602"/>
                  </a:lnTo>
                  <a:lnTo>
                    <a:pt x="3059" y="459"/>
                  </a:lnTo>
                  <a:lnTo>
                    <a:pt x="3064" y="448"/>
                  </a:lnTo>
                  <a:lnTo>
                    <a:pt x="3088" y="457"/>
                  </a:lnTo>
                  <a:lnTo>
                    <a:pt x="3131" y="464"/>
                  </a:lnTo>
                  <a:lnTo>
                    <a:pt x="3213" y="404"/>
                  </a:lnTo>
                  <a:lnTo>
                    <a:pt x="3224" y="387"/>
                  </a:lnTo>
                  <a:lnTo>
                    <a:pt x="3210" y="365"/>
                  </a:lnTo>
                  <a:lnTo>
                    <a:pt x="3246" y="232"/>
                  </a:lnTo>
                  <a:lnTo>
                    <a:pt x="3265" y="203"/>
                  </a:lnTo>
                  <a:lnTo>
                    <a:pt x="3277" y="182"/>
                  </a:lnTo>
                  <a:lnTo>
                    <a:pt x="3256" y="132"/>
                  </a:lnTo>
                  <a:lnTo>
                    <a:pt x="3232" y="129"/>
                  </a:lnTo>
                  <a:lnTo>
                    <a:pt x="3219" y="122"/>
                  </a:lnTo>
                  <a:lnTo>
                    <a:pt x="3253" y="71"/>
                  </a:lnTo>
                  <a:lnTo>
                    <a:pt x="3291" y="44"/>
                  </a:lnTo>
                  <a:lnTo>
                    <a:pt x="3307" y="44"/>
                  </a:lnTo>
                  <a:lnTo>
                    <a:pt x="3322" y="28"/>
                  </a:lnTo>
                  <a:lnTo>
                    <a:pt x="3408" y="0"/>
                  </a:lnTo>
                  <a:lnTo>
                    <a:pt x="3471" y="11"/>
                  </a:lnTo>
                  <a:lnTo>
                    <a:pt x="3500" y="18"/>
                  </a:lnTo>
                  <a:lnTo>
                    <a:pt x="3533" y="6"/>
                  </a:lnTo>
                  <a:lnTo>
                    <a:pt x="3583" y="33"/>
                  </a:lnTo>
                  <a:lnTo>
                    <a:pt x="3594" y="59"/>
                  </a:lnTo>
                  <a:lnTo>
                    <a:pt x="3633" y="110"/>
                  </a:lnTo>
                  <a:lnTo>
                    <a:pt x="3645" y="137"/>
                  </a:lnTo>
                  <a:lnTo>
                    <a:pt x="3679" y="187"/>
                  </a:lnTo>
                  <a:lnTo>
                    <a:pt x="3697" y="209"/>
                  </a:lnTo>
                  <a:lnTo>
                    <a:pt x="3721" y="238"/>
                  </a:lnTo>
                  <a:lnTo>
                    <a:pt x="3729" y="261"/>
                  </a:lnTo>
                  <a:lnTo>
                    <a:pt x="3748" y="283"/>
                  </a:lnTo>
                  <a:lnTo>
                    <a:pt x="3767" y="309"/>
                  </a:lnTo>
                  <a:lnTo>
                    <a:pt x="3800" y="320"/>
                  </a:lnTo>
                  <a:lnTo>
                    <a:pt x="3839" y="315"/>
                  </a:lnTo>
                  <a:lnTo>
                    <a:pt x="3863" y="327"/>
                  </a:lnTo>
                  <a:lnTo>
                    <a:pt x="3885" y="320"/>
                  </a:lnTo>
                  <a:lnTo>
                    <a:pt x="3940" y="349"/>
                  </a:lnTo>
                  <a:lnTo>
                    <a:pt x="3971" y="349"/>
                  </a:lnTo>
                  <a:lnTo>
                    <a:pt x="3982" y="380"/>
                  </a:lnTo>
                  <a:lnTo>
                    <a:pt x="3999" y="408"/>
                  </a:lnTo>
                  <a:lnTo>
                    <a:pt x="3995" y="426"/>
                  </a:lnTo>
                  <a:lnTo>
                    <a:pt x="4032" y="452"/>
                  </a:lnTo>
                  <a:lnTo>
                    <a:pt x="4114" y="426"/>
                  </a:lnTo>
                  <a:lnTo>
                    <a:pt x="4146" y="380"/>
                  </a:lnTo>
                  <a:lnTo>
                    <a:pt x="4179" y="365"/>
                  </a:lnTo>
                  <a:lnTo>
                    <a:pt x="4212" y="327"/>
                  </a:lnTo>
                  <a:lnTo>
                    <a:pt x="4240" y="315"/>
                  </a:lnTo>
                  <a:lnTo>
                    <a:pt x="4251" y="331"/>
                  </a:lnTo>
                  <a:lnTo>
                    <a:pt x="4246" y="349"/>
                  </a:lnTo>
                  <a:lnTo>
                    <a:pt x="4273" y="375"/>
                  </a:lnTo>
                  <a:lnTo>
                    <a:pt x="4251" y="419"/>
                  </a:lnTo>
                  <a:lnTo>
                    <a:pt x="4251" y="558"/>
                  </a:lnTo>
                  <a:lnTo>
                    <a:pt x="4245" y="585"/>
                  </a:lnTo>
                  <a:lnTo>
                    <a:pt x="4251" y="600"/>
                  </a:lnTo>
                  <a:lnTo>
                    <a:pt x="4234" y="628"/>
                  </a:lnTo>
                  <a:lnTo>
                    <a:pt x="4240" y="657"/>
                  </a:lnTo>
                  <a:lnTo>
                    <a:pt x="4224" y="669"/>
                  </a:lnTo>
                  <a:lnTo>
                    <a:pt x="4152" y="669"/>
                  </a:lnTo>
                  <a:lnTo>
                    <a:pt x="4131" y="708"/>
                  </a:lnTo>
                  <a:lnTo>
                    <a:pt x="4109" y="730"/>
                  </a:lnTo>
                  <a:lnTo>
                    <a:pt x="4148" y="790"/>
                  </a:lnTo>
                  <a:lnTo>
                    <a:pt x="4152" y="845"/>
                  </a:lnTo>
                  <a:lnTo>
                    <a:pt x="4164" y="860"/>
                  </a:lnTo>
                  <a:lnTo>
                    <a:pt x="4167" y="872"/>
                  </a:lnTo>
                  <a:lnTo>
                    <a:pt x="4159" y="905"/>
                  </a:lnTo>
                  <a:lnTo>
                    <a:pt x="4126" y="949"/>
                  </a:lnTo>
                  <a:lnTo>
                    <a:pt x="4114" y="938"/>
                  </a:lnTo>
                  <a:lnTo>
                    <a:pt x="4102" y="925"/>
                  </a:lnTo>
                  <a:lnTo>
                    <a:pt x="4087" y="929"/>
                  </a:lnTo>
                  <a:lnTo>
                    <a:pt x="4080" y="953"/>
                  </a:lnTo>
                  <a:lnTo>
                    <a:pt x="4080" y="990"/>
                  </a:lnTo>
                  <a:lnTo>
                    <a:pt x="4054" y="1002"/>
                  </a:lnTo>
                  <a:lnTo>
                    <a:pt x="4037" y="1040"/>
                  </a:lnTo>
                  <a:lnTo>
                    <a:pt x="3988" y="1055"/>
                  </a:lnTo>
                  <a:lnTo>
                    <a:pt x="3982" y="1064"/>
                  </a:lnTo>
                  <a:lnTo>
                    <a:pt x="4006" y="1101"/>
                  </a:lnTo>
                  <a:lnTo>
                    <a:pt x="3988" y="1117"/>
                  </a:lnTo>
                  <a:lnTo>
                    <a:pt x="3937" y="1123"/>
                  </a:lnTo>
                  <a:lnTo>
                    <a:pt x="3907" y="1105"/>
                  </a:lnTo>
                  <a:lnTo>
                    <a:pt x="3894" y="1110"/>
                  </a:lnTo>
                  <a:lnTo>
                    <a:pt x="3865" y="1192"/>
                  </a:lnTo>
                  <a:lnTo>
                    <a:pt x="3835" y="1211"/>
                  </a:lnTo>
                  <a:lnTo>
                    <a:pt x="3803" y="1249"/>
                  </a:lnTo>
                  <a:lnTo>
                    <a:pt x="3751" y="1327"/>
                  </a:lnTo>
                  <a:lnTo>
                    <a:pt x="3724" y="1332"/>
                  </a:lnTo>
                  <a:lnTo>
                    <a:pt x="3642" y="1380"/>
                  </a:lnTo>
                  <a:lnTo>
                    <a:pt x="3588" y="1452"/>
                  </a:lnTo>
                  <a:lnTo>
                    <a:pt x="3548" y="1472"/>
                  </a:lnTo>
                  <a:lnTo>
                    <a:pt x="3543" y="1462"/>
                  </a:lnTo>
                  <a:lnTo>
                    <a:pt x="3566" y="1441"/>
                  </a:lnTo>
                  <a:lnTo>
                    <a:pt x="3568" y="1416"/>
                  </a:lnTo>
                  <a:lnTo>
                    <a:pt x="3540" y="1397"/>
                  </a:lnTo>
                  <a:lnTo>
                    <a:pt x="3569" y="1348"/>
                  </a:lnTo>
                  <a:lnTo>
                    <a:pt x="3594" y="1295"/>
                  </a:lnTo>
                  <a:lnTo>
                    <a:pt x="3561" y="1262"/>
                  </a:lnTo>
                  <a:lnTo>
                    <a:pt x="3509" y="1274"/>
                  </a:lnTo>
                  <a:lnTo>
                    <a:pt x="3478" y="1327"/>
                  </a:lnTo>
                  <a:lnTo>
                    <a:pt x="3447" y="1363"/>
                  </a:lnTo>
                  <a:lnTo>
                    <a:pt x="3428" y="1375"/>
                  </a:lnTo>
                  <a:lnTo>
                    <a:pt x="3390" y="1430"/>
                  </a:lnTo>
                  <a:lnTo>
                    <a:pt x="3390" y="1450"/>
                  </a:lnTo>
                  <a:lnTo>
                    <a:pt x="3327" y="1486"/>
                  </a:lnTo>
                  <a:lnTo>
                    <a:pt x="3301" y="1474"/>
                  </a:lnTo>
                  <a:lnTo>
                    <a:pt x="3282" y="1487"/>
                  </a:lnTo>
                  <a:lnTo>
                    <a:pt x="3277" y="1515"/>
                  </a:lnTo>
                  <a:lnTo>
                    <a:pt x="3285" y="1536"/>
                  </a:lnTo>
                  <a:lnTo>
                    <a:pt x="3296" y="1566"/>
                  </a:lnTo>
                  <a:lnTo>
                    <a:pt x="3309" y="1575"/>
                  </a:lnTo>
                  <a:lnTo>
                    <a:pt x="3331" y="1590"/>
                  </a:lnTo>
                  <a:lnTo>
                    <a:pt x="3366" y="1582"/>
                  </a:lnTo>
                  <a:lnTo>
                    <a:pt x="3387" y="1595"/>
                  </a:lnTo>
                  <a:lnTo>
                    <a:pt x="3397" y="1631"/>
                  </a:lnTo>
                  <a:lnTo>
                    <a:pt x="3399" y="1650"/>
                  </a:lnTo>
                  <a:lnTo>
                    <a:pt x="3438" y="1669"/>
                  </a:lnTo>
                  <a:lnTo>
                    <a:pt x="3456" y="1657"/>
                  </a:lnTo>
                  <a:lnTo>
                    <a:pt x="3517" y="1578"/>
                  </a:lnTo>
                  <a:lnTo>
                    <a:pt x="3542" y="1573"/>
                  </a:lnTo>
                  <a:lnTo>
                    <a:pt x="3583" y="1593"/>
                  </a:lnTo>
                  <a:lnTo>
                    <a:pt x="3642" y="1587"/>
                  </a:lnTo>
                  <a:lnTo>
                    <a:pt x="3669" y="1589"/>
                  </a:lnTo>
                  <a:lnTo>
                    <a:pt x="3674" y="1626"/>
                  </a:lnTo>
                  <a:lnTo>
                    <a:pt x="3655" y="1643"/>
                  </a:lnTo>
                  <a:lnTo>
                    <a:pt x="3616" y="1657"/>
                  </a:lnTo>
                  <a:lnTo>
                    <a:pt x="3566" y="1703"/>
                  </a:lnTo>
                  <a:lnTo>
                    <a:pt x="3554" y="1727"/>
                  </a:lnTo>
                  <a:lnTo>
                    <a:pt x="3535" y="1739"/>
                  </a:lnTo>
                  <a:lnTo>
                    <a:pt x="3521" y="1734"/>
                  </a:lnTo>
                  <a:lnTo>
                    <a:pt x="3511" y="1746"/>
                  </a:lnTo>
                  <a:lnTo>
                    <a:pt x="3521" y="1763"/>
                  </a:lnTo>
                  <a:lnTo>
                    <a:pt x="3461" y="1867"/>
                  </a:lnTo>
                  <a:lnTo>
                    <a:pt x="3516" y="1904"/>
                  </a:lnTo>
                  <a:lnTo>
                    <a:pt x="3554" y="1920"/>
                  </a:lnTo>
                  <a:lnTo>
                    <a:pt x="3631" y="2045"/>
                  </a:lnTo>
                  <a:lnTo>
                    <a:pt x="3626" y="2059"/>
                  </a:lnTo>
                  <a:lnTo>
                    <a:pt x="3677" y="2083"/>
                  </a:lnTo>
                  <a:lnTo>
                    <a:pt x="3690" y="2105"/>
                  </a:lnTo>
                  <a:lnTo>
                    <a:pt x="3715" y="2116"/>
                  </a:lnTo>
                  <a:lnTo>
                    <a:pt x="3725" y="2138"/>
                  </a:lnTo>
                  <a:lnTo>
                    <a:pt x="3710" y="2144"/>
                  </a:lnTo>
                  <a:lnTo>
                    <a:pt x="3686" y="2136"/>
                  </a:lnTo>
                  <a:lnTo>
                    <a:pt x="3648" y="2136"/>
                  </a:lnTo>
                  <a:lnTo>
                    <a:pt x="3616" y="2125"/>
                  </a:lnTo>
                  <a:lnTo>
                    <a:pt x="3602" y="2136"/>
                  </a:lnTo>
                  <a:lnTo>
                    <a:pt x="3633" y="2144"/>
                  </a:lnTo>
                  <a:lnTo>
                    <a:pt x="3664" y="2158"/>
                  </a:lnTo>
                  <a:lnTo>
                    <a:pt x="3693" y="2171"/>
                  </a:lnTo>
                  <a:lnTo>
                    <a:pt x="3725" y="2185"/>
                  </a:lnTo>
                  <a:lnTo>
                    <a:pt x="3741" y="2207"/>
                  </a:lnTo>
                  <a:lnTo>
                    <a:pt x="3729" y="2222"/>
                  </a:lnTo>
                  <a:lnTo>
                    <a:pt x="3698" y="2246"/>
                  </a:lnTo>
                  <a:lnTo>
                    <a:pt x="3686" y="2257"/>
                  </a:lnTo>
                  <a:lnTo>
                    <a:pt x="3669" y="2282"/>
                  </a:lnTo>
                  <a:lnTo>
                    <a:pt x="3645" y="2288"/>
                  </a:lnTo>
                  <a:lnTo>
                    <a:pt x="3636" y="2294"/>
                  </a:lnTo>
                  <a:lnTo>
                    <a:pt x="3660" y="2308"/>
                  </a:lnTo>
                  <a:lnTo>
                    <a:pt x="3703" y="2288"/>
                  </a:lnTo>
                  <a:lnTo>
                    <a:pt x="3776" y="2320"/>
                  </a:lnTo>
                  <a:lnTo>
                    <a:pt x="3784" y="2381"/>
                  </a:lnTo>
                  <a:lnTo>
                    <a:pt x="3753" y="2381"/>
                  </a:lnTo>
                  <a:lnTo>
                    <a:pt x="3751" y="2399"/>
                  </a:lnTo>
                  <a:lnTo>
                    <a:pt x="3767" y="2424"/>
                  </a:lnTo>
                  <a:lnTo>
                    <a:pt x="3753" y="2441"/>
                  </a:lnTo>
                  <a:lnTo>
                    <a:pt x="3769" y="2465"/>
                  </a:lnTo>
                  <a:lnTo>
                    <a:pt x="3745" y="2494"/>
                  </a:lnTo>
                  <a:lnTo>
                    <a:pt x="3734" y="2480"/>
                  </a:lnTo>
                  <a:lnTo>
                    <a:pt x="3698" y="2571"/>
                  </a:lnTo>
                  <a:lnTo>
                    <a:pt x="3695" y="2583"/>
                  </a:lnTo>
                  <a:lnTo>
                    <a:pt x="3664" y="2659"/>
                  </a:lnTo>
                  <a:lnTo>
                    <a:pt x="3645" y="2650"/>
                  </a:lnTo>
                  <a:lnTo>
                    <a:pt x="3631" y="2657"/>
                  </a:lnTo>
                  <a:lnTo>
                    <a:pt x="3631" y="2663"/>
                  </a:lnTo>
                  <a:lnTo>
                    <a:pt x="3646" y="2684"/>
                  </a:lnTo>
                  <a:lnTo>
                    <a:pt x="3642" y="2752"/>
                  </a:lnTo>
                  <a:lnTo>
                    <a:pt x="3646" y="2773"/>
                  </a:lnTo>
                  <a:lnTo>
                    <a:pt x="3642" y="2780"/>
                  </a:lnTo>
                  <a:lnTo>
                    <a:pt x="3622" y="2776"/>
                  </a:lnTo>
                  <a:lnTo>
                    <a:pt x="3609" y="2790"/>
                  </a:lnTo>
                  <a:lnTo>
                    <a:pt x="3620" y="2807"/>
                  </a:lnTo>
                  <a:lnTo>
                    <a:pt x="3594" y="2831"/>
                  </a:lnTo>
                  <a:lnTo>
                    <a:pt x="3598" y="2840"/>
                  </a:lnTo>
                  <a:lnTo>
                    <a:pt x="3574" y="2853"/>
                  </a:lnTo>
                  <a:lnTo>
                    <a:pt x="3578" y="2870"/>
                  </a:lnTo>
                  <a:lnTo>
                    <a:pt x="3569" y="2879"/>
                  </a:lnTo>
                  <a:lnTo>
                    <a:pt x="3537" y="2879"/>
                  </a:lnTo>
                  <a:lnTo>
                    <a:pt x="3519" y="2894"/>
                  </a:lnTo>
                  <a:lnTo>
                    <a:pt x="3517" y="2901"/>
                  </a:lnTo>
                  <a:lnTo>
                    <a:pt x="3533" y="2913"/>
                  </a:lnTo>
                  <a:lnTo>
                    <a:pt x="3516" y="2939"/>
                  </a:lnTo>
                  <a:lnTo>
                    <a:pt x="3493" y="2968"/>
                  </a:lnTo>
                  <a:lnTo>
                    <a:pt x="3485" y="2966"/>
                  </a:lnTo>
                  <a:lnTo>
                    <a:pt x="3461" y="2990"/>
                  </a:lnTo>
                  <a:lnTo>
                    <a:pt x="3442" y="3003"/>
                  </a:lnTo>
                  <a:lnTo>
                    <a:pt x="3428" y="3031"/>
                  </a:lnTo>
                  <a:lnTo>
                    <a:pt x="3414" y="3036"/>
                  </a:lnTo>
                  <a:lnTo>
                    <a:pt x="3401" y="3063"/>
                  </a:lnTo>
                  <a:lnTo>
                    <a:pt x="3358" y="3084"/>
                  </a:lnTo>
                  <a:lnTo>
                    <a:pt x="3339" y="3076"/>
                  </a:lnTo>
                  <a:lnTo>
                    <a:pt x="3329" y="3094"/>
                  </a:lnTo>
                  <a:lnTo>
                    <a:pt x="3329" y="3101"/>
                  </a:lnTo>
                  <a:lnTo>
                    <a:pt x="3315" y="3101"/>
                  </a:lnTo>
                  <a:lnTo>
                    <a:pt x="3291" y="3101"/>
                  </a:lnTo>
                  <a:lnTo>
                    <a:pt x="3270" y="3116"/>
                  </a:lnTo>
                  <a:lnTo>
                    <a:pt x="3255" y="3106"/>
                  </a:lnTo>
                  <a:lnTo>
                    <a:pt x="3234" y="3120"/>
                  </a:lnTo>
                  <a:lnTo>
                    <a:pt x="3186" y="3140"/>
                  </a:lnTo>
                  <a:lnTo>
                    <a:pt x="3147" y="3109"/>
                  </a:lnTo>
                  <a:lnTo>
                    <a:pt x="3145" y="3133"/>
                  </a:lnTo>
                  <a:lnTo>
                    <a:pt x="3158" y="3171"/>
                  </a:lnTo>
                  <a:lnTo>
                    <a:pt x="3123" y="3186"/>
                  </a:lnTo>
                  <a:lnTo>
                    <a:pt x="3103" y="3212"/>
                  </a:lnTo>
                  <a:lnTo>
                    <a:pt x="3066" y="3222"/>
                  </a:lnTo>
                  <a:lnTo>
                    <a:pt x="3047" y="3231"/>
                  </a:lnTo>
                  <a:lnTo>
                    <a:pt x="3007" y="3231"/>
                  </a:lnTo>
                  <a:lnTo>
                    <a:pt x="2980" y="3257"/>
                  </a:lnTo>
                  <a:lnTo>
                    <a:pt x="2911" y="3281"/>
                  </a:lnTo>
                  <a:lnTo>
                    <a:pt x="2875" y="3306"/>
                  </a:lnTo>
                  <a:lnTo>
                    <a:pt x="2858" y="3323"/>
                  </a:lnTo>
                  <a:lnTo>
                    <a:pt x="2891" y="3376"/>
                  </a:lnTo>
                  <a:lnTo>
                    <a:pt x="2868" y="3396"/>
                  </a:lnTo>
                  <a:lnTo>
                    <a:pt x="2842" y="3393"/>
                  </a:lnTo>
                  <a:lnTo>
                    <a:pt x="2812" y="3337"/>
                  </a:lnTo>
                  <a:lnTo>
                    <a:pt x="2818" y="3296"/>
                  </a:lnTo>
                  <a:lnTo>
                    <a:pt x="2818" y="3277"/>
                  </a:lnTo>
                  <a:lnTo>
                    <a:pt x="2761" y="3285"/>
                  </a:lnTo>
                  <a:lnTo>
                    <a:pt x="2731" y="3263"/>
                  </a:lnTo>
                  <a:lnTo>
                    <a:pt x="2700" y="3250"/>
                  </a:lnTo>
                  <a:lnTo>
                    <a:pt x="2669" y="3281"/>
                  </a:lnTo>
                  <a:lnTo>
                    <a:pt x="2636" y="3284"/>
                  </a:lnTo>
                  <a:lnTo>
                    <a:pt x="2605" y="3285"/>
                  </a:lnTo>
                  <a:lnTo>
                    <a:pt x="2536" y="3246"/>
                  </a:lnTo>
                  <a:lnTo>
                    <a:pt x="2523" y="3210"/>
                  </a:lnTo>
                  <a:lnTo>
                    <a:pt x="2540" y="3175"/>
                  </a:lnTo>
                  <a:lnTo>
                    <a:pt x="2521" y="3159"/>
                  </a:lnTo>
                  <a:lnTo>
                    <a:pt x="2494" y="3159"/>
                  </a:lnTo>
                  <a:lnTo>
                    <a:pt x="2488" y="3154"/>
                  </a:lnTo>
                  <a:lnTo>
                    <a:pt x="2459" y="3159"/>
                  </a:lnTo>
                  <a:lnTo>
                    <a:pt x="2430" y="3140"/>
                  </a:lnTo>
                  <a:lnTo>
                    <a:pt x="2416" y="3125"/>
                  </a:lnTo>
                  <a:lnTo>
                    <a:pt x="2387" y="3131"/>
                  </a:lnTo>
                  <a:lnTo>
                    <a:pt x="2368" y="3159"/>
                  </a:lnTo>
                  <a:lnTo>
                    <a:pt x="2344" y="3180"/>
                  </a:lnTo>
                  <a:lnTo>
                    <a:pt x="2318" y="3184"/>
                  </a:lnTo>
                  <a:lnTo>
                    <a:pt x="2310" y="3178"/>
                  </a:lnTo>
                  <a:lnTo>
                    <a:pt x="2292" y="3195"/>
                  </a:lnTo>
                  <a:lnTo>
                    <a:pt x="2286" y="3207"/>
                  </a:lnTo>
                  <a:lnTo>
                    <a:pt x="2277" y="3207"/>
                  </a:lnTo>
                  <a:lnTo>
                    <a:pt x="2258" y="3186"/>
                  </a:lnTo>
                  <a:lnTo>
                    <a:pt x="2236" y="3200"/>
                  </a:lnTo>
                  <a:lnTo>
                    <a:pt x="2225" y="3188"/>
                  </a:lnTo>
                  <a:lnTo>
                    <a:pt x="2203" y="3208"/>
                  </a:lnTo>
                  <a:lnTo>
                    <a:pt x="2150" y="3190"/>
                  </a:lnTo>
                  <a:lnTo>
                    <a:pt x="2131" y="3215"/>
                  </a:lnTo>
                  <a:lnTo>
                    <a:pt x="2122" y="3215"/>
                  </a:lnTo>
                  <a:lnTo>
                    <a:pt x="2084" y="3215"/>
                  </a:lnTo>
                  <a:lnTo>
                    <a:pt x="2074" y="3234"/>
                  </a:lnTo>
                  <a:lnTo>
                    <a:pt x="2089" y="3299"/>
                  </a:lnTo>
                  <a:lnTo>
                    <a:pt x="2089" y="3334"/>
                  </a:lnTo>
                  <a:lnTo>
                    <a:pt x="2081" y="3343"/>
                  </a:lnTo>
                  <a:lnTo>
                    <a:pt x="2071" y="3337"/>
                  </a:lnTo>
                  <a:lnTo>
                    <a:pt x="2047" y="3340"/>
                  </a:lnTo>
                  <a:lnTo>
                    <a:pt x="2036" y="3330"/>
                  </a:lnTo>
                  <a:lnTo>
                    <a:pt x="2030" y="3308"/>
                  </a:lnTo>
                  <a:lnTo>
                    <a:pt x="2030" y="3292"/>
                  </a:lnTo>
                  <a:lnTo>
                    <a:pt x="2017" y="3285"/>
                  </a:lnTo>
                  <a:lnTo>
                    <a:pt x="1973" y="3310"/>
                  </a:lnTo>
                  <a:lnTo>
                    <a:pt x="1938" y="3310"/>
                  </a:lnTo>
                  <a:lnTo>
                    <a:pt x="1914" y="3272"/>
                  </a:lnTo>
                  <a:lnTo>
                    <a:pt x="1918" y="3260"/>
                  </a:lnTo>
                  <a:lnTo>
                    <a:pt x="1880" y="3246"/>
                  </a:lnTo>
                  <a:lnTo>
                    <a:pt x="1859" y="3243"/>
                  </a:lnTo>
                  <a:lnTo>
                    <a:pt x="1850" y="3233"/>
                  </a:lnTo>
                  <a:lnTo>
                    <a:pt x="1863" y="3202"/>
                  </a:lnTo>
                  <a:lnTo>
                    <a:pt x="1866" y="3175"/>
                  </a:lnTo>
                  <a:lnTo>
                    <a:pt x="1883" y="3154"/>
                  </a:lnTo>
                  <a:lnTo>
                    <a:pt x="1868" y="3142"/>
                  </a:lnTo>
                  <a:lnTo>
                    <a:pt x="1832" y="3140"/>
                  </a:lnTo>
                  <a:lnTo>
                    <a:pt x="1826" y="3128"/>
                  </a:lnTo>
                  <a:lnTo>
                    <a:pt x="1822" y="3096"/>
                  </a:lnTo>
                  <a:lnTo>
                    <a:pt x="1811" y="3074"/>
                  </a:lnTo>
                  <a:lnTo>
                    <a:pt x="1818" y="3050"/>
                  </a:lnTo>
                  <a:lnTo>
                    <a:pt x="1758" y="3053"/>
                  </a:lnTo>
                  <a:lnTo>
                    <a:pt x="1717" y="3065"/>
                  </a:lnTo>
                  <a:lnTo>
                    <a:pt x="1710" y="3060"/>
                  </a:lnTo>
                  <a:lnTo>
                    <a:pt x="1720" y="3034"/>
                  </a:lnTo>
                  <a:lnTo>
                    <a:pt x="1708" y="2998"/>
                  </a:lnTo>
                  <a:lnTo>
                    <a:pt x="1710" y="2983"/>
                  </a:lnTo>
                  <a:lnTo>
                    <a:pt x="1725" y="2970"/>
                  </a:lnTo>
                  <a:lnTo>
                    <a:pt x="1730" y="2942"/>
                  </a:lnTo>
                  <a:lnTo>
                    <a:pt x="1813" y="2867"/>
                  </a:lnTo>
                  <a:lnTo>
                    <a:pt x="1820" y="2745"/>
                  </a:lnTo>
                  <a:lnTo>
                    <a:pt x="1815" y="2710"/>
                  </a:lnTo>
                  <a:lnTo>
                    <a:pt x="1802" y="2701"/>
                  </a:lnTo>
                  <a:lnTo>
                    <a:pt x="1787" y="2701"/>
                  </a:lnTo>
                  <a:lnTo>
                    <a:pt x="1773" y="2643"/>
                  </a:lnTo>
                  <a:lnTo>
                    <a:pt x="1732" y="2610"/>
                  </a:lnTo>
                  <a:lnTo>
                    <a:pt x="1703" y="2634"/>
                  </a:lnTo>
                  <a:lnTo>
                    <a:pt x="1640" y="2617"/>
                  </a:lnTo>
                  <a:lnTo>
                    <a:pt x="1627" y="2617"/>
                  </a:lnTo>
                  <a:lnTo>
                    <a:pt x="1620" y="2610"/>
                  </a:lnTo>
                  <a:lnTo>
                    <a:pt x="1641" y="2571"/>
                  </a:lnTo>
                  <a:lnTo>
                    <a:pt x="1640" y="2559"/>
                  </a:lnTo>
                  <a:lnTo>
                    <a:pt x="1614" y="2559"/>
                  </a:lnTo>
                  <a:lnTo>
                    <a:pt x="1607" y="2553"/>
                  </a:lnTo>
                  <a:lnTo>
                    <a:pt x="1624" y="2527"/>
                  </a:lnTo>
                  <a:lnTo>
                    <a:pt x="1605" y="2513"/>
                  </a:lnTo>
                  <a:lnTo>
                    <a:pt x="1541" y="2547"/>
                  </a:lnTo>
                  <a:lnTo>
                    <a:pt x="1497" y="2530"/>
                  </a:lnTo>
                  <a:lnTo>
                    <a:pt x="1491" y="2520"/>
                  </a:lnTo>
                  <a:lnTo>
                    <a:pt x="1432" y="2553"/>
                  </a:lnTo>
                  <a:lnTo>
                    <a:pt x="1401" y="2573"/>
                  </a:lnTo>
                  <a:lnTo>
                    <a:pt x="1368" y="2578"/>
                  </a:lnTo>
                  <a:lnTo>
                    <a:pt x="1330" y="2608"/>
                  </a:lnTo>
                  <a:lnTo>
                    <a:pt x="1316" y="2617"/>
                  </a:lnTo>
                  <a:lnTo>
                    <a:pt x="1311" y="2631"/>
                  </a:lnTo>
                  <a:lnTo>
                    <a:pt x="1232" y="2646"/>
                  </a:lnTo>
                  <a:lnTo>
                    <a:pt x="1224" y="2641"/>
                  </a:lnTo>
                  <a:lnTo>
                    <a:pt x="1206" y="2617"/>
                  </a:lnTo>
                  <a:lnTo>
                    <a:pt x="1153" y="2610"/>
                  </a:lnTo>
                  <a:lnTo>
                    <a:pt x="1114" y="2586"/>
                  </a:lnTo>
                  <a:lnTo>
                    <a:pt x="1074" y="2580"/>
                  </a:lnTo>
                  <a:lnTo>
                    <a:pt x="1019" y="2619"/>
                  </a:lnTo>
                  <a:lnTo>
                    <a:pt x="976" y="2657"/>
                  </a:lnTo>
                  <a:lnTo>
                    <a:pt x="965" y="2643"/>
                  </a:lnTo>
                  <a:lnTo>
                    <a:pt x="974" y="2606"/>
                  </a:lnTo>
                  <a:lnTo>
                    <a:pt x="963" y="2588"/>
                  </a:lnTo>
                  <a:lnTo>
                    <a:pt x="921" y="2590"/>
                  </a:lnTo>
                  <a:lnTo>
                    <a:pt x="842" y="2593"/>
                  </a:lnTo>
                  <a:lnTo>
                    <a:pt x="808" y="2566"/>
                  </a:lnTo>
                  <a:lnTo>
                    <a:pt x="783" y="2566"/>
                  </a:lnTo>
                  <a:lnTo>
                    <a:pt x="739" y="2568"/>
                  </a:lnTo>
                  <a:lnTo>
                    <a:pt x="730" y="2561"/>
                  </a:lnTo>
                  <a:lnTo>
                    <a:pt x="729" y="2542"/>
                  </a:lnTo>
                  <a:lnTo>
                    <a:pt x="678" y="2513"/>
                  </a:lnTo>
                  <a:lnTo>
                    <a:pt x="670" y="2480"/>
                  </a:lnTo>
                  <a:lnTo>
                    <a:pt x="656" y="2482"/>
                  </a:lnTo>
                  <a:lnTo>
                    <a:pt x="598" y="2450"/>
                  </a:lnTo>
                  <a:lnTo>
                    <a:pt x="598" y="2409"/>
                  </a:lnTo>
                  <a:lnTo>
                    <a:pt x="586" y="2399"/>
                  </a:lnTo>
                  <a:lnTo>
                    <a:pt x="574" y="2412"/>
                  </a:lnTo>
                  <a:lnTo>
                    <a:pt x="551" y="2412"/>
                  </a:lnTo>
                  <a:lnTo>
                    <a:pt x="533" y="2368"/>
                  </a:lnTo>
                  <a:lnTo>
                    <a:pt x="433" y="2282"/>
                  </a:lnTo>
                  <a:lnTo>
                    <a:pt x="409" y="2260"/>
                  </a:lnTo>
                  <a:lnTo>
                    <a:pt x="383" y="2286"/>
                  </a:lnTo>
                  <a:lnTo>
                    <a:pt x="367" y="2282"/>
                  </a:lnTo>
                  <a:lnTo>
                    <a:pt x="354" y="2264"/>
                  </a:lnTo>
                  <a:lnTo>
                    <a:pt x="311" y="2216"/>
                  </a:lnTo>
                  <a:lnTo>
                    <a:pt x="311" y="2200"/>
                  </a:lnTo>
                  <a:lnTo>
                    <a:pt x="251" y="2154"/>
                  </a:lnTo>
                  <a:lnTo>
                    <a:pt x="235" y="2129"/>
                  </a:lnTo>
                  <a:lnTo>
                    <a:pt x="211" y="2127"/>
                  </a:lnTo>
                  <a:lnTo>
                    <a:pt x="210" y="2112"/>
                  </a:lnTo>
                  <a:lnTo>
                    <a:pt x="213" y="2094"/>
                  </a:lnTo>
                  <a:lnTo>
                    <a:pt x="213" y="2067"/>
                  </a:lnTo>
                  <a:lnTo>
                    <a:pt x="211" y="2048"/>
                  </a:lnTo>
                  <a:lnTo>
                    <a:pt x="201" y="2019"/>
                  </a:lnTo>
                  <a:lnTo>
                    <a:pt x="203" y="2002"/>
                  </a:lnTo>
                  <a:lnTo>
                    <a:pt x="225" y="1999"/>
                  </a:lnTo>
                  <a:lnTo>
                    <a:pt x="244" y="2021"/>
                  </a:lnTo>
                  <a:lnTo>
                    <a:pt x="284" y="2017"/>
                  </a:lnTo>
                  <a:lnTo>
                    <a:pt x="290" y="2002"/>
                  </a:lnTo>
                  <a:lnTo>
                    <a:pt x="290" y="1964"/>
                  </a:lnTo>
                  <a:lnTo>
                    <a:pt x="264" y="1937"/>
                  </a:lnTo>
                  <a:lnTo>
                    <a:pt x="264" y="1913"/>
                  </a:lnTo>
                  <a:lnTo>
                    <a:pt x="275" y="1913"/>
                  </a:lnTo>
                  <a:lnTo>
                    <a:pt x="280" y="1889"/>
                  </a:lnTo>
                  <a:lnTo>
                    <a:pt x="288" y="1871"/>
                  </a:lnTo>
                  <a:lnTo>
                    <a:pt x="311" y="1874"/>
                  </a:lnTo>
                  <a:lnTo>
                    <a:pt x="330" y="1867"/>
                  </a:lnTo>
                  <a:lnTo>
                    <a:pt x="335" y="1843"/>
                  </a:lnTo>
                  <a:lnTo>
                    <a:pt x="365" y="1825"/>
                  </a:lnTo>
                  <a:lnTo>
                    <a:pt x="378" y="1785"/>
                  </a:lnTo>
                  <a:lnTo>
                    <a:pt x="418" y="1759"/>
                  </a:lnTo>
                  <a:lnTo>
                    <a:pt x="409" y="1749"/>
                  </a:lnTo>
                  <a:lnTo>
                    <a:pt x="387" y="1747"/>
                  </a:lnTo>
                  <a:lnTo>
                    <a:pt x="354" y="1696"/>
                  </a:lnTo>
                  <a:lnTo>
                    <a:pt x="321" y="1688"/>
                  </a:lnTo>
                  <a:lnTo>
                    <a:pt x="235" y="1715"/>
                  </a:lnTo>
                  <a:lnTo>
                    <a:pt x="203" y="1706"/>
                  </a:lnTo>
                  <a:lnTo>
                    <a:pt x="131" y="1653"/>
                  </a:lnTo>
                  <a:lnTo>
                    <a:pt x="110" y="1650"/>
                  </a:lnTo>
                  <a:lnTo>
                    <a:pt x="93" y="1616"/>
                  </a:lnTo>
                  <a:lnTo>
                    <a:pt x="105" y="1580"/>
                  </a:lnTo>
                  <a:lnTo>
                    <a:pt x="102" y="1563"/>
                  </a:lnTo>
                  <a:lnTo>
                    <a:pt x="76" y="1544"/>
                  </a:lnTo>
                  <a:lnTo>
                    <a:pt x="65" y="1527"/>
                  </a:lnTo>
                  <a:lnTo>
                    <a:pt x="10" y="1496"/>
                  </a:lnTo>
                  <a:lnTo>
                    <a:pt x="10" y="1487"/>
                  </a:lnTo>
                  <a:lnTo>
                    <a:pt x="38" y="1476"/>
                  </a:lnTo>
                  <a:lnTo>
                    <a:pt x="53" y="1486"/>
                  </a:lnTo>
                  <a:lnTo>
                    <a:pt x="69" y="1469"/>
                  </a:lnTo>
                  <a:lnTo>
                    <a:pt x="65" y="1416"/>
                  </a:lnTo>
                  <a:lnTo>
                    <a:pt x="69" y="1373"/>
                  </a:lnTo>
                  <a:lnTo>
                    <a:pt x="32" y="1337"/>
                  </a:lnTo>
                  <a:lnTo>
                    <a:pt x="10" y="1344"/>
                  </a:lnTo>
                  <a:lnTo>
                    <a:pt x="0" y="1317"/>
                  </a:lnTo>
                  <a:lnTo>
                    <a:pt x="14" y="1291"/>
                  </a:lnTo>
                  <a:lnTo>
                    <a:pt x="5" y="1267"/>
                  </a:lnTo>
                  <a:lnTo>
                    <a:pt x="29" y="1245"/>
                  </a:lnTo>
                  <a:lnTo>
                    <a:pt x="38" y="1236"/>
                  </a:lnTo>
                  <a:lnTo>
                    <a:pt x="38" y="1216"/>
                  </a:lnTo>
                  <a:lnTo>
                    <a:pt x="72" y="1200"/>
                  </a:lnTo>
                  <a:lnTo>
                    <a:pt x="105" y="1194"/>
                  </a:lnTo>
                  <a:lnTo>
                    <a:pt x="134" y="1183"/>
                  </a:lnTo>
                  <a:lnTo>
                    <a:pt x="158" y="1189"/>
                  </a:lnTo>
                  <a:lnTo>
                    <a:pt x="177" y="1183"/>
                  </a:lnTo>
                  <a:lnTo>
                    <a:pt x="181" y="1187"/>
                  </a:lnTo>
                  <a:lnTo>
                    <a:pt x="185" y="1209"/>
                  </a:lnTo>
                  <a:lnTo>
                    <a:pt x="201" y="1216"/>
                  </a:lnTo>
                  <a:lnTo>
                    <a:pt x="235" y="1214"/>
                  </a:lnTo>
                  <a:lnTo>
                    <a:pt x="280" y="1168"/>
                  </a:lnTo>
                  <a:lnTo>
                    <a:pt x="365" y="1185"/>
                  </a:lnTo>
                  <a:lnTo>
                    <a:pt x="409" y="1154"/>
                  </a:lnTo>
                  <a:lnTo>
                    <a:pt x="536" y="1125"/>
                  </a:lnTo>
                  <a:lnTo>
                    <a:pt x="545" y="1108"/>
                  </a:lnTo>
                  <a:lnTo>
                    <a:pt x="555" y="1059"/>
                  </a:lnTo>
                  <a:lnTo>
                    <a:pt x="591" y="1031"/>
                  </a:lnTo>
                  <a:lnTo>
                    <a:pt x="601" y="1031"/>
                  </a:lnTo>
                  <a:lnTo>
                    <a:pt x="601" y="1016"/>
                  </a:lnTo>
                  <a:lnTo>
                    <a:pt x="603" y="893"/>
                  </a:lnTo>
                  <a:lnTo>
                    <a:pt x="610" y="867"/>
                  </a:lnTo>
                  <a:lnTo>
                    <a:pt x="575" y="857"/>
                  </a:lnTo>
                  <a:lnTo>
                    <a:pt x="574" y="845"/>
                  </a:lnTo>
                  <a:lnTo>
                    <a:pt x="610" y="835"/>
                  </a:lnTo>
                  <a:lnTo>
                    <a:pt x="704" y="828"/>
                  </a:lnTo>
                  <a:lnTo>
                    <a:pt x="720" y="845"/>
                  </a:lnTo>
                  <a:lnTo>
                    <a:pt x="753" y="854"/>
                  </a:lnTo>
                  <a:lnTo>
                    <a:pt x="761" y="857"/>
                  </a:lnTo>
                  <a:lnTo>
                    <a:pt x="775" y="838"/>
                  </a:lnTo>
                  <a:lnTo>
                    <a:pt x="756" y="821"/>
                  </a:lnTo>
                  <a:lnTo>
                    <a:pt x="827" y="678"/>
                  </a:lnTo>
                  <a:lnTo>
                    <a:pt x="838" y="669"/>
                  </a:lnTo>
                  <a:lnTo>
                    <a:pt x="902" y="702"/>
                  </a:lnTo>
                  <a:lnTo>
                    <a:pt x="930" y="702"/>
                  </a:lnTo>
                  <a:lnTo>
                    <a:pt x="943" y="719"/>
                  </a:lnTo>
                  <a:lnTo>
                    <a:pt x="1005" y="700"/>
                  </a:lnTo>
                  <a:lnTo>
                    <a:pt x="1019" y="599"/>
                  </a:lnTo>
                  <a:lnTo>
                    <a:pt x="1046" y="580"/>
                  </a:lnTo>
                  <a:lnTo>
                    <a:pt x="1077" y="578"/>
                  </a:lnTo>
                  <a:lnTo>
                    <a:pt x="1098" y="551"/>
                  </a:lnTo>
                  <a:lnTo>
                    <a:pt x="1107" y="525"/>
                  </a:lnTo>
                  <a:lnTo>
                    <a:pt x="1125" y="514"/>
                  </a:lnTo>
                  <a:lnTo>
                    <a:pt x="1165" y="525"/>
                  </a:lnTo>
                  <a:lnTo>
                    <a:pt x="1182" y="525"/>
                  </a:lnTo>
                  <a:lnTo>
                    <a:pt x="1172" y="558"/>
                  </a:lnTo>
                  <a:lnTo>
                    <a:pt x="1186" y="578"/>
                  </a:lnTo>
                  <a:lnTo>
                    <a:pt x="1189" y="592"/>
                  </a:lnTo>
                  <a:lnTo>
                    <a:pt x="1224" y="625"/>
                  </a:lnTo>
                  <a:lnTo>
                    <a:pt x="1232" y="653"/>
                  </a:lnTo>
                  <a:lnTo>
                    <a:pt x="1278" y="655"/>
                  </a:lnTo>
                  <a:lnTo>
                    <a:pt x="1298" y="673"/>
                  </a:lnTo>
                  <a:lnTo>
                    <a:pt x="1309" y="673"/>
                  </a:lnTo>
                  <a:lnTo>
                    <a:pt x="1335" y="730"/>
                  </a:lnTo>
                  <a:lnTo>
                    <a:pt x="1361" y="799"/>
                  </a:lnTo>
                  <a:lnTo>
                    <a:pt x="1349" y="840"/>
                  </a:lnTo>
                  <a:lnTo>
                    <a:pt x="1351" y="857"/>
                  </a:lnTo>
                  <a:lnTo>
                    <a:pt x="1327" y="898"/>
                  </a:lnTo>
                  <a:lnTo>
                    <a:pt x="1333" y="931"/>
                  </a:lnTo>
                  <a:lnTo>
                    <a:pt x="1418" y="968"/>
                  </a:lnTo>
                  <a:lnTo>
                    <a:pt x="1511" y="982"/>
                  </a:lnTo>
                  <a:lnTo>
                    <a:pt x="1607" y="1048"/>
                  </a:lnTo>
                  <a:lnTo>
                    <a:pt x="1638" y="1059"/>
                  </a:lnTo>
                  <a:lnTo>
                    <a:pt x="1640" y="1077"/>
                  </a:lnTo>
                  <a:lnTo>
                    <a:pt x="1660" y="1119"/>
                  </a:lnTo>
                  <a:lnTo>
                    <a:pt x="1679" y="1173"/>
                  </a:lnTo>
                  <a:lnTo>
                    <a:pt x="1705" y="1221"/>
                  </a:lnTo>
                </a:path>
              </a:pathLst>
            </a:custGeom>
            <a:solidFill>
              <a:srgbClr val="87C5CB"/>
            </a:solid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IN"/>
            </a:p>
          </p:txBody>
        </p:sp>
      </p:grpSp>
      <p:sp>
        <p:nvSpPr>
          <p:cNvPr id="4100" name="Rectangle 2"/>
          <p:cNvSpPr>
            <a:spLocks noGrp="1" noChangeArrowheads="1"/>
          </p:cNvSpPr>
          <p:nvPr>
            <p:ph type="title"/>
          </p:nvPr>
        </p:nvSpPr>
        <p:spPr>
          <a:xfrm>
            <a:off x="1600200" y="2590800"/>
            <a:ext cx="40919400" cy="9677400"/>
          </a:xfrm>
          <a:gradFill rotWithShape="1">
            <a:gsLst>
              <a:gs pos="0">
                <a:srgbClr val="008080"/>
              </a:gs>
              <a:gs pos="50000">
                <a:srgbClr val="4DA6A6"/>
              </a:gs>
              <a:gs pos="100000">
                <a:srgbClr val="008080"/>
              </a:gs>
            </a:gsLst>
            <a:lin ang="0" scaled="1"/>
          </a:gradFill>
          <a:ln w="60325" cap="flat">
            <a:solidFill>
              <a:srgbClr val="669900"/>
            </a:solidFill>
            <a:miter lim="800000"/>
            <a:headEnd/>
            <a:tailEnd/>
          </a:ln>
        </p:spPr>
        <p:txBody>
          <a:bodyPr/>
          <a:lstStyle/>
          <a:p>
            <a:pPr eaLnBrk="1" hangingPunct="1"/>
            <a:r>
              <a:rPr lang="en-US" altLang="zh-CN" sz="18500" b="1" smtClean="0"/>
              <a:t>A Survey on Health Status and Health Care Demands of Chinese Urban Elderly Residents</a:t>
            </a:r>
            <a:endParaRPr lang="en-US" altLang="zh-CN" sz="18500" b="1" smtClean="0">
              <a:solidFill>
                <a:schemeClr val="bg1"/>
              </a:solidFill>
              <a:latin typeface="Lucida Grande" pitchFamily="2" charset="0"/>
            </a:endParaRPr>
          </a:p>
        </p:txBody>
      </p:sp>
      <p:sp>
        <p:nvSpPr>
          <p:cNvPr id="4101" name="Rectangle 3"/>
          <p:cNvSpPr>
            <a:spLocks noChangeArrowheads="1"/>
          </p:cNvSpPr>
          <p:nvPr/>
        </p:nvSpPr>
        <p:spPr bwMode="auto">
          <a:xfrm>
            <a:off x="41970325" y="1189038"/>
            <a:ext cx="473075" cy="5638800"/>
          </a:xfrm>
          <a:prstGeom prst="rect">
            <a:avLst/>
          </a:prstGeom>
          <a:solidFill>
            <a:srgbClr val="66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102" name="Rectangle 4"/>
          <p:cNvSpPr>
            <a:spLocks noChangeArrowheads="1"/>
          </p:cNvSpPr>
          <p:nvPr/>
        </p:nvSpPr>
        <p:spPr bwMode="auto">
          <a:xfrm>
            <a:off x="1600200" y="1189038"/>
            <a:ext cx="473075" cy="5638800"/>
          </a:xfrm>
          <a:prstGeom prst="rect">
            <a:avLst/>
          </a:prstGeom>
          <a:solidFill>
            <a:srgbClr val="66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103" name="Text Box 5"/>
          <p:cNvSpPr txBox="1">
            <a:spLocks noChangeArrowheads="1"/>
          </p:cNvSpPr>
          <p:nvPr/>
        </p:nvSpPr>
        <p:spPr bwMode="auto">
          <a:xfrm>
            <a:off x="1295400" y="19431000"/>
            <a:ext cx="41071800" cy="7026275"/>
          </a:xfrm>
          <a:prstGeom prst="rect">
            <a:avLst/>
          </a:prstGeom>
          <a:noFill/>
          <a:ln>
            <a:noFill/>
          </a:ln>
          <a:effectLst/>
          <a:extLst>
            <a:ext uri="{909E8E84-426E-40DD-AFC4-6F175D3DCCD1}">
              <a14:hiddenFill xmlns:a14="http://schemas.microsoft.com/office/drawing/2010/main">
                <a:solidFill>
                  <a:srgbClr val="87C5CB"/>
                </a:solidFill>
              </a14:hiddenFill>
            </a:ext>
            <a:ext uri="{91240B29-F687-4F45-9708-019B960494DF}">
              <a14:hiddenLine xmlns:a14="http://schemas.microsoft.com/office/drawing/2010/main" w="60325" algn="ctr">
                <a:solidFill>
                  <a:srgbClr val="66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70131" tIns="235066" rIns="470131" bIns="235066">
            <a:spAutoFit/>
          </a:bodyPr>
          <a:lstStyle>
            <a:lvl1pPr defTabSz="4702175" eaLnBrk="0" hangingPunct="0">
              <a:defRPr sz="9100" b="1">
                <a:solidFill>
                  <a:srgbClr val="008080"/>
                </a:solidFill>
                <a:latin typeface="Lucida Grande" pitchFamily="2" charset="0"/>
                <a:ea typeface="宋体" pitchFamily="2" charset="-122"/>
              </a:defRPr>
            </a:lvl1pPr>
            <a:lvl2pPr marL="742950" indent="-285750" defTabSz="4702175" eaLnBrk="0" hangingPunct="0">
              <a:defRPr sz="9100" b="1">
                <a:solidFill>
                  <a:srgbClr val="008080"/>
                </a:solidFill>
                <a:latin typeface="Lucida Grande" pitchFamily="2" charset="0"/>
                <a:ea typeface="宋体" pitchFamily="2" charset="-122"/>
              </a:defRPr>
            </a:lvl2pPr>
            <a:lvl3pPr marL="1143000" indent="-228600" defTabSz="4702175" eaLnBrk="0" hangingPunct="0">
              <a:defRPr sz="9100" b="1">
                <a:solidFill>
                  <a:srgbClr val="008080"/>
                </a:solidFill>
                <a:latin typeface="Lucida Grande" pitchFamily="2" charset="0"/>
                <a:ea typeface="宋体" pitchFamily="2" charset="-122"/>
              </a:defRPr>
            </a:lvl3pPr>
            <a:lvl4pPr marL="1600200" indent="-228600" defTabSz="4702175" eaLnBrk="0" hangingPunct="0">
              <a:defRPr sz="9100" b="1">
                <a:solidFill>
                  <a:srgbClr val="008080"/>
                </a:solidFill>
                <a:latin typeface="Lucida Grande" pitchFamily="2" charset="0"/>
                <a:ea typeface="宋体" pitchFamily="2" charset="-122"/>
              </a:defRPr>
            </a:lvl4pPr>
            <a:lvl5pPr marL="2057400" indent="-228600" defTabSz="4702175" eaLnBrk="0" hangingPunct="0">
              <a:defRPr sz="9100" b="1">
                <a:solidFill>
                  <a:srgbClr val="008080"/>
                </a:solidFill>
                <a:latin typeface="Lucida Grande" pitchFamily="2" charset="0"/>
                <a:ea typeface="宋体" pitchFamily="2" charset="-122"/>
              </a:defRPr>
            </a:lvl5pPr>
            <a:lvl6pPr marL="25146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6pPr>
            <a:lvl7pPr marL="29718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7pPr>
            <a:lvl8pPr marL="34290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8pPr>
            <a:lvl9pPr marL="38862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9pPr>
          </a:lstStyle>
          <a:p>
            <a:pPr eaLnBrk="1" hangingPunct="1"/>
            <a:r>
              <a:rPr lang="en-US" altLang="zh-CN" sz="8600" i="1">
                <a:solidFill>
                  <a:schemeClr val="tx1"/>
                </a:solidFill>
              </a:rPr>
              <a:t>Linping Xiong (Second Military Medical University, Department </a:t>
            </a:r>
          </a:p>
          <a:p>
            <a:pPr eaLnBrk="1" hangingPunct="1"/>
            <a:r>
              <a:rPr lang="en-US" altLang="zh-CN" sz="8600" i="1">
                <a:solidFill>
                  <a:schemeClr val="tx1"/>
                </a:solidFill>
              </a:rPr>
              <a:t>of Health Services Management)</a:t>
            </a:r>
          </a:p>
          <a:p>
            <a:pPr eaLnBrk="1" hangingPunct="1"/>
            <a:r>
              <a:rPr lang="en-US" altLang="zh-CN" sz="8600" i="1">
                <a:solidFill>
                  <a:schemeClr val="tx1"/>
                </a:solidFill>
              </a:rPr>
              <a:t>Qianyun Wang (Hospital No. 323, Xi’an, China)</a:t>
            </a:r>
          </a:p>
          <a:p>
            <a:pPr eaLnBrk="1" hangingPunct="1"/>
            <a:r>
              <a:rPr lang="en-US" altLang="zh-CN" sz="8600" i="1">
                <a:solidFill>
                  <a:schemeClr val="tx1"/>
                </a:solidFill>
              </a:rPr>
              <a:t>Haiying Teng (Second Military Medical University, Department</a:t>
            </a:r>
          </a:p>
          <a:p>
            <a:pPr eaLnBrk="1" hangingPunct="1"/>
            <a:r>
              <a:rPr lang="en-US" altLang="zh-CN" sz="8600" i="1">
                <a:solidFill>
                  <a:schemeClr val="tx1"/>
                </a:solidFill>
              </a:rPr>
              <a:t> of Mathematics and Physics)</a:t>
            </a:r>
            <a:endParaRPr lang="zh-CN" altLang="en-US" sz="8600" i="1">
              <a:solidFill>
                <a:schemeClr val="tx1"/>
              </a:solidFill>
            </a:endParaRPr>
          </a:p>
        </p:txBody>
      </p:sp>
      <p:sp>
        <p:nvSpPr>
          <p:cNvPr id="4104" name="Text Box 247"/>
          <p:cNvSpPr txBox="1">
            <a:spLocks noChangeArrowheads="1"/>
          </p:cNvSpPr>
          <p:nvPr/>
        </p:nvSpPr>
        <p:spPr bwMode="auto">
          <a:xfrm>
            <a:off x="3810000" y="30708600"/>
            <a:ext cx="36576000" cy="1177925"/>
          </a:xfrm>
          <a:prstGeom prst="rect">
            <a:avLst/>
          </a:prstGeom>
          <a:noFill/>
          <a:ln>
            <a:noFill/>
          </a:ln>
          <a:effectLst/>
          <a:extLst>
            <a:ext uri="{909E8E84-426E-40DD-AFC4-6F175D3DCCD1}">
              <a14:hiddenFill xmlns:a14="http://schemas.microsoft.com/office/drawing/2010/main">
                <a:gradFill rotWithShape="1">
                  <a:gsLst>
                    <a:gs pos="0">
                      <a:srgbClr val="92A8A7"/>
                    </a:gs>
                    <a:gs pos="50000">
                      <a:srgbClr val="D1F0EF"/>
                    </a:gs>
                    <a:gs pos="100000">
                      <a:srgbClr val="92A8A7"/>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433" tIns="85716" rIns="171433" bIns="85716">
            <a:spAutoFit/>
          </a:bodyPr>
          <a:lstStyle>
            <a:lvl1pPr defTabSz="4702175" eaLnBrk="0" hangingPunct="0">
              <a:defRPr sz="9100" b="1">
                <a:solidFill>
                  <a:srgbClr val="008080"/>
                </a:solidFill>
                <a:latin typeface="Lucida Grande" pitchFamily="2" charset="0"/>
                <a:ea typeface="宋体" pitchFamily="2" charset="-122"/>
              </a:defRPr>
            </a:lvl1pPr>
            <a:lvl2pPr marL="742950" indent="-285750" defTabSz="4702175" eaLnBrk="0" hangingPunct="0">
              <a:defRPr sz="9100" b="1">
                <a:solidFill>
                  <a:srgbClr val="008080"/>
                </a:solidFill>
                <a:latin typeface="Lucida Grande" pitchFamily="2" charset="0"/>
                <a:ea typeface="宋体" pitchFamily="2" charset="-122"/>
              </a:defRPr>
            </a:lvl2pPr>
            <a:lvl3pPr marL="1143000" indent="-228600" defTabSz="4702175" eaLnBrk="0" hangingPunct="0">
              <a:defRPr sz="9100" b="1">
                <a:solidFill>
                  <a:srgbClr val="008080"/>
                </a:solidFill>
                <a:latin typeface="Lucida Grande" pitchFamily="2" charset="0"/>
                <a:ea typeface="宋体" pitchFamily="2" charset="-122"/>
              </a:defRPr>
            </a:lvl3pPr>
            <a:lvl4pPr marL="1600200" indent="-228600" defTabSz="4702175" eaLnBrk="0" hangingPunct="0">
              <a:defRPr sz="9100" b="1">
                <a:solidFill>
                  <a:srgbClr val="008080"/>
                </a:solidFill>
                <a:latin typeface="Lucida Grande" pitchFamily="2" charset="0"/>
                <a:ea typeface="宋体" pitchFamily="2" charset="-122"/>
              </a:defRPr>
            </a:lvl4pPr>
            <a:lvl5pPr marL="2057400" indent="-228600" defTabSz="4702175" eaLnBrk="0" hangingPunct="0">
              <a:defRPr sz="9100" b="1">
                <a:solidFill>
                  <a:srgbClr val="008080"/>
                </a:solidFill>
                <a:latin typeface="Lucida Grande" pitchFamily="2" charset="0"/>
                <a:ea typeface="宋体" pitchFamily="2" charset="-122"/>
              </a:defRPr>
            </a:lvl5pPr>
            <a:lvl6pPr marL="25146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6pPr>
            <a:lvl7pPr marL="29718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7pPr>
            <a:lvl8pPr marL="34290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8pPr>
            <a:lvl9pPr marL="38862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9pPr>
          </a:lstStyle>
          <a:p>
            <a:pPr eaLnBrk="1" hangingPunct="1">
              <a:spcBef>
                <a:spcPct val="50000"/>
              </a:spcBef>
            </a:pPr>
            <a:r>
              <a:rPr lang="en-US" altLang="zh-CN" sz="6600">
                <a:solidFill>
                  <a:schemeClr val="tx1"/>
                </a:solidFill>
                <a:latin typeface="Times New Roman" pitchFamily="18" charset="0"/>
              </a:rPr>
              <a:t>2014 iHEA and ECHE Joint Congress                                 13-16 July, 2014, Dublin, Ireland </a:t>
            </a:r>
            <a:endParaRPr lang="zh-CN" altLang="en-US" sz="6600">
              <a:solidFill>
                <a:schemeClr val="tx1"/>
              </a:solidFill>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87C5CB"/>
            </a:gs>
            <a:gs pos="100000">
              <a:schemeClr val="bg1"/>
            </a:gs>
          </a:gsLst>
          <a:lin ang="5400000" scaled="1"/>
        </a:gradFill>
        <a:effectLst/>
      </p:bgPr>
    </p:bg>
    <p:spTree>
      <p:nvGrpSpPr>
        <p:cNvPr id="1" name=""/>
        <p:cNvGrpSpPr/>
        <p:nvPr/>
      </p:nvGrpSpPr>
      <p:grpSpPr>
        <a:xfrm>
          <a:off x="0" y="0"/>
          <a:ext cx="0" cy="0"/>
          <a:chOff x="0" y="0"/>
          <a:chExt cx="0" cy="0"/>
        </a:xfrm>
      </p:grpSpPr>
      <p:sp>
        <p:nvSpPr>
          <p:cNvPr id="6" name="Slide Number Placeholder 6"/>
          <p:cNvSpPr>
            <a:spLocks noGrp="1"/>
          </p:cNvSpPr>
          <p:nvPr>
            <p:ph type="sldNum" sz="quarter" idx="12"/>
          </p:nvPr>
        </p:nvSpPr>
        <p:spPr/>
        <p:txBody>
          <a:bodyPr/>
          <a:lstStyle/>
          <a:p>
            <a:pPr>
              <a:defRPr/>
            </a:pPr>
            <a:fld id="{D3333E7B-ED75-4951-B56E-3A95E739827A}" type="slidenum">
              <a:rPr lang="zh-CN" altLang="en-US"/>
              <a:pPr>
                <a:defRPr/>
              </a:pPr>
              <a:t>2</a:t>
            </a:fld>
            <a:endParaRPr lang="en-US" altLang="zh-CN"/>
          </a:p>
        </p:txBody>
      </p:sp>
      <p:sp>
        <p:nvSpPr>
          <p:cNvPr id="5123" name="Rectangle 10"/>
          <p:cNvSpPr>
            <a:spLocks noGrp="1" noChangeArrowheads="1"/>
          </p:cNvSpPr>
          <p:nvPr>
            <p:ph type="title"/>
          </p:nvPr>
        </p:nvSpPr>
        <p:spPr>
          <a:xfrm>
            <a:off x="2103438" y="1317625"/>
            <a:ext cx="39730362" cy="2949575"/>
          </a:xfrm>
          <a:gradFill rotWithShape="1">
            <a:gsLst>
              <a:gs pos="0">
                <a:srgbClr val="008080"/>
              </a:gs>
              <a:gs pos="50000">
                <a:srgbClr val="EFF7F7"/>
              </a:gs>
              <a:gs pos="100000">
                <a:srgbClr val="008080"/>
              </a:gs>
            </a:gsLst>
            <a:lin ang="5400000" scaled="1"/>
          </a:gradFill>
          <a:ln w="60325" cap="flat">
            <a:solidFill>
              <a:srgbClr val="669900"/>
            </a:solidFill>
            <a:miter lim="800000"/>
            <a:headEnd/>
            <a:tailEnd/>
          </a:ln>
        </p:spPr>
        <p:txBody>
          <a:bodyPr/>
          <a:lstStyle/>
          <a:p>
            <a:pPr eaLnBrk="1" hangingPunct="1"/>
            <a:r>
              <a:rPr lang="en-US" altLang="zh-CN" sz="11500" b="1" i="1" smtClean="0">
                <a:solidFill>
                  <a:schemeClr val="tx1"/>
                </a:solidFill>
              </a:rPr>
              <a:t>Basic Circumstance of the Whole Investigation Sample</a:t>
            </a:r>
            <a:r>
              <a:rPr lang="en-US" altLang="zh-CN" sz="15400" b="1" smtClean="0">
                <a:solidFill>
                  <a:schemeClr val="tx1"/>
                </a:solidFill>
              </a:rPr>
              <a:t> </a:t>
            </a:r>
          </a:p>
        </p:txBody>
      </p:sp>
      <p:sp>
        <p:nvSpPr>
          <p:cNvPr id="5124" name="Text Box 14"/>
          <p:cNvSpPr txBox="1">
            <a:spLocks noChangeArrowheads="1"/>
          </p:cNvSpPr>
          <p:nvPr/>
        </p:nvSpPr>
        <p:spPr bwMode="auto">
          <a:xfrm>
            <a:off x="1739900" y="8008938"/>
            <a:ext cx="939800" cy="987425"/>
          </a:xfrm>
          <a:prstGeom prst="rect">
            <a:avLst/>
          </a:prstGeom>
          <a:noFill/>
          <a:ln>
            <a:noFill/>
          </a:ln>
          <a:effectLst/>
          <a:extLst>
            <a:ext uri="{909E8E84-426E-40DD-AFC4-6F175D3DCCD1}">
              <a14:hiddenFill xmlns:a14="http://schemas.microsoft.com/office/drawing/2010/main">
                <a:gradFill rotWithShape="1">
                  <a:gsLst>
                    <a:gs pos="0">
                      <a:srgbClr val="008080"/>
                    </a:gs>
                    <a:gs pos="50000">
                      <a:srgbClr val="4DA6A6"/>
                    </a:gs>
                    <a:gs pos="100000">
                      <a:srgbClr val="008080"/>
                    </a:gs>
                  </a:gsLst>
                  <a:lin ang="0" scaled="1"/>
                </a:gradFill>
              </a14:hiddenFill>
            </a:ext>
            <a:ext uri="{91240B29-F687-4F45-9708-019B960494DF}">
              <a14:hiddenLine xmlns:a14="http://schemas.microsoft.com/office/drawing/2010/main" w="60325" algn="ctr">
                <a:solidFill>
                  <a:srgbClr val="66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70131" tIns="235066" rIns="470131" bIns="235066">
            <a:spAutoFit/>
          </a:bodyPr>
          <a:lstStyle>
            <a:lvl1pPr defTabSz="4702175" eaLnBrk="0" hangingPunct="0">
              <a:defRPr sz="9100" b="1">
                <a:solidFill>
                  <a:srgbClr val="008080"/>
                </a:solidFill>
                <a:latin typeface="Lucida Grande" pitchFamily="2" charset="0"/>
                <a:ea typeface="宋体" pitchFamily="2" charset="-122"/>
              </a:defRPr>
            </a:lvl1pPr>
            <a:lvl2pPr marL="742950" indent="-285750" defTabSz="4702175" eaLnBrk="0" hangingPunct="0">
              <a:defRPr sz="9100" b="1">
                <a:solidFill>
                  <a:srgbClr val="008080"/>
                </a:solidFill>
                <a:latin typeface="Lucida Grande" pitchFamily="2" charset="0"/>
                <a:ea typeface="宋体" pitchFamily="2" charset="-122"/>
              </a:defRPr>
            </a:lvl2pPr>
            <a:lvl3pPr marL="1143000" indent="-228600" defTabSz="4702175" eaLnBrk="0" hangingPunct="0">
              <a:defRPr sz="9100" b="1">
                <a:solidFill>
                  <a:srgbClr val="008080"/>
                </a:solidFill>
                <a:latin typeface="Lucida Grande" pitchFamily="2" charset="0"/>
                <a:ea typeface="宋体" pitchFamily="2" charset="-122"/>
              </a:defRPr>
            </a:lvl3pPr>
            <a:lvl4pPr marL="1600200" indent="-228600" defTabSz="4702175" eaLnBrk="0" hangingPunct="0">
              <a:defRPr sz="9100" b="1">
                <a:solidFill>
                  <a:srgbClr val="008080"/>
                </a:solidFill>
                <a:latin typeface="Lucida Grande" pitchFamily="2" charset="0"/>
                <a:ea typeface="宋体" pitchFamily="2" charset="-122"/>
              </a:defRPr>
            </a:lvl4pPr>
            <a:lvl5pPr marL="2057400" indent="-228600" defTabSz="4702175" eaLnBrk="0" hangingPunct="0">
              <a:defRPr sz="9100" b="1">
                <a:solidFill>
                  <a:srgbClr val="008080"/>
                </a:solidFill>
                <a:latin typeface="Lucida Grande" pitchFamily="2" charset="0"/>
                <a:ea typeface="宋体" pitchFamily="2" charset="-122"/>
              </a:defRPr>
            </a:lvl5pPr>
            <a:lvl6pPr marL="25146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6pPr>
            <a:lvl7pPr marL="29718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7pPr>
            <a:lvl8pPr marL="34290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8pPr>
            <a:lvl9pPr marL="38862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9pPr>
          </a:lstStyle>
          <a:p>
            <a:pPr eaLnBrk="1" hangingPunct="1"/>
            <a:endParaRPr lang="zh-CN" altLang="en-US" sz="3400" b="0">
              <a:solidFill>
                <a:schemeClr val="tx1"/>
              </a:solidFill>
            </a:endParaRPr>
          </a:p>
        </p:txBody>
      </p:sp>
      <p:sp>
        <p:nvSpPr>
          <p:cNvPr id="5125" name="Text Box 272"/>
          <p:cNvSpPr txBox="1">
            <a:spLocks noChangeArrowheads="1"/>
          </p:cNvSpPr>
          <p:nvPr/>
        </p:nvSpPr>
        <p:spPr bwMode="auto">
          <a:xfrm>
            <a:off x="3429000" y="13335000"/>
            <a:ext cx="37642800" cy="114522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6C18B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9557" tIns="69557" rIns="69557" bIns="69557">
            <a:spAutoFit/>
          </a:bodyPr>
          <a:lstStyle>
            <a:lvl1pPr defTabSz="693738" eaLnBrk="0" hangingPunct="0">
              <a:tabLst>
                <a:tab pos="381000" algn="l"/>
              </a:tabLst>
              <a:defRPr sz="9100" b="1">
                <a:solidFill>
                  <a:srgbClr val="008080"/>
                </a:solidFill>
                <a:latin typeface="Lucida Grande" pitchFamily="2" charset="0"/>
                <a:ea typeface="宋体" pitchFamily="2" charset="-122"/>
              </a:defRPr>
            </a:lvl1pPr>
            <a:lvl2pPr marL="742950" indent="-285750" defTabSz="693738" eaLnBrk="0" hangingPunct="0">
              <a:tabLst>
                <a:tab pos="381000" algn="l"/>
              </a:tabLst>
              <a:defRPr sz="9100" b="1">
                <a:solidFill>
                  <a:srgbClr val="008080"/>
                </a:solidFill>
                <a:latin typeface="Lucida Grande" pitchFamily="2" charset="0"/>
                <a:ea typeface="宋体" pitchFamily="2" charset="-122"/>
              </a:defRPr>
            </a:lvl2pPr>
            <a:lvl3pPr marL="1143000" indent="-228600" defTabSz="693738" eaLnBrk="0" hangingPunct="0">
              <a:tabLst>
                <a:tab pos="381000" algn="l"/>
              </a:tabLst>
              <a:defRPr sz="9100" b="1">
                <a:solidFill>
                  <a:srgbClr val="008080"/>
                </a:solidFill>
                <a:latin typeface="Lucida Grande" pitchFamily="2" charset="0"/>
                <a:ea typeface="宋体" pitchFamily="2" charset="-122"/>
              </a:defRPr>
            </a:lvl3pPr>
            <a:lvl4pPr marL="1600200" indent="-228600" defTabSz="693738" eaLnBrk="0" hangingPunct="0">
              <a:tabLst>
                <a:tab pos="381000" algn="l"/>
              </a:tabLst>
              <a:defRPr sz="9100" b="1">
                <a:solidFill>
                  <a:srgbClr val="008080"/>
                </a:solidFill>
                <a:latin typeface="Lucida Grande" pitchFamily="2" charset="0"/>
                <a:ea typeface="宋体" pitchFamily="2" charset="-122"/>
              </a:defRPr>
            </a:lvl4pPr>
            <a:lvl5pPr marL="2057400" indent="-228600" defTabSz="693738" eaLnBrk="0" hangingPunct="0">
              <a:tabLst>
                <a:tab pos="381000" algn="l"/>
              </a:tabLst>
              <a:defRPr sz="9100" b="1">
                <a:solidFill>
                  <a:srgbClr val="008080"/>
                </a:solidFill>
                <a:latin typeface="Lucida Grande" pitchFamily="2" charset="0"/>
                <a:ea typeface="宋体" pitchFamily="2" charset="-122"/>
              </a:defRPr>
            </a:lvl5pPr>
            <a:lvl6pPr marL="2514600" indent="-228600" algn="ctr" defTabSz="693738" eaLnBrk="0" fontAlgn="base" hangingPunct="0">
              <a:spcBef>
                <a:spcPct val="0"/>
              </a:spcBef>
              <a:spcAft>
                <a:spcPct val="0"/>
              </a:spcAft>
              <a:tabLst>
                <a:tab pos="381000" algn="l"/>
              </a:tabLst>
              <a:defRPr sz="9100" b="1">
                <a:solidFill>
                  <a:srgbClr val="008080"/>
                </a:solidFill>
                <a:latin typeface="Lucida Grande" pitchFamily="2" charset="0"/>
                <a:ea typeface="宋体" pitchFamily="2" charset="-122"/>
              </a:defRPr>
            </a:lvl6pPr>
            <a:lvl7pPr marL="2971800" indent="-228600" algn="ctr" defTabSz="693738" eaLnBrk="0" fontAlgn="base" hangingPunct="0">
              <a:spcBef>
                <a:spcPct val="0"/>
              </a:spcBef>
              <a:spcAft>
                <a:spcPct val="0"/>
              </a:spcAft>
              <a:tabLst>
                <a:tab pos="381000" algn="l"/>
              </a:tabLst>
              <a:defRPr sz="9100" b="1">
                <a:solidFill>
                  <a:srgbClr val="008080"/>
                </a:solidFill>
                <a:latin typeface="Lucida Grande" pitchFamily="2" charset="0"/>
                <a:ea typeface="宋体" pitchFamily="2" charset="-122"/>
              </a:defRPr>
            </a:lvl7pPr>
            <a:lvl8pPr marL="3429000" indent="-228600" algn="ctr" defTabSz="693738" eaLnBrk="0" fontAlgn="base" hangingPunct="0">
              <a:spcBef>
                <a:spcPct val="0"/>
              </a:spcBef>
              <a:spcAft>
                <a:spcPct val="0"/>
              </a:spcAft>
              <a:tabLst>
                <a:tab pos="381000" algn="l"/>
              </a:tabLst>
              <a:defRPr sz="9100" b="1">
                <a:solidFill>
                  <a:srgbClr val="008080"/>
                </a:solidFill>
                <a:latin typeface="Lucida Grande" pitchFamily="2" charset="0"/>
                <a:ea typeface="宋体" pitchFamily="2" charset="-122"/>
              </a:defRPr>
            </a:lvl8pPr>
            <a:lvl9pPr marL="3886200" indent="-228600" algn="ctr" defTabSz="693738" eaLnBrk="0" fontAlgn="base" hangingPunct="0">
              <a:spcBef>
                <a:spcPct val="0"/>
              </a:spcBef>
              <a:spcAft>
                <a:spcPct val="0"/>
              </a:spcAft>
              <a:tabLst>
                <a:tab pos="381000" algn="l"/>
              </a:tabLst>
              <a:defRPr sz="9100" b="1">
                <a:solidFill>
                  <a:srgbClr val="008080"/>
                </a:solidFill>
                <a:latin typeface="Lucida Grande" pitchFamily="2" charset="0"/>
                <a:ea typeface="宋体" pitchFamily="2" charset="-122"/>
              </a:defRPr>
            </a:lvl9pPr>
          </a:lstStyle>
          <a:p>
            <a:pPr algn="just" eaLnBrk="1" hangingPunct="1"/>
            <a:r>
              <a:rPr lang="en-US" altLang="zh-CN" sz="10600">
                <a:solidFill>
                  <a:srgbClr val="0000FF"/>
                </a:solidFill>
                <a:latin typeface="Palatino" pitchFamily="18" charset="0"/>
              </a:rPr>
              <a:t>This article presents</a:t>
            </a:r>
            <a:r>
              <a:rPr lang="en-US" altLang="zh-CN" sz="3400" b="0">
                <a:solidFill>
                  <a:srgbClr val="0000FF"/>
                </a:solidFill>
              </a:rPr>
              <a:t>  </a:t>
            </a:r>
            <a:r>
              <a:rPr lang="en-US" altLang="zh-CN" sz="10600">
                <a:solidFill>
                  <a:srgbClr val="0000FF"/>
                </a:solidFill>
                <a:latin typeface="Palatino" pitchFamily="18" charset="0"/>
              </a:rPr>
              <a:t>the findings of a study on</a:t>
            </a:r>
            <a:r>
              <a:rPr lang="en-US" altLang="zh-CN" sz="3400" b="0">
                <a:solidFill>
                  <a:srgbClr val="0000FF"/>
                </a:solidFill>
              </a:rPr>
              <a:t>   </a:t>
            </a:r>
            <a:r>
              <a:rPr lang="en-US" altLang="zh-CN" sz="10600">
                <a:solidFill>
                  <a:srgbClr val="0000FF"/>
                </a:solidFill>
                <a:latin typeface="Palatino" pitchFamily="18" charset="0"/>
              </a:rPr>
              <a:t>the health status and medical security for urban elderly aged 60 years or over in three cities of China. </a:t>
            </a:r>
          </a:p>
          <a:p>
            <a:pPr algn="just" eaLnBrk="1" hangingPunct="1"/>
            <a:r>
              <a:rPr lang="en-US" altLang="zh-CN" sz="10600">
                <a:solidFill>
                  <a:srgbClr val="0000FF"/>
                </a:solidFill>
                <a:latin typeface="Palatino" pitchFamily="18" charset="0"/>
              </a:rPr>
              <a:t>      The data came from an survey conducted in 2011-2012</a:t>
            </a:r>
            <a:r>
              <a:rPr lang="en-US" altLang="zh-CN" sz="3400" b="0">
                <a:solidFill>
                  <a:srgbClr val="0000FF"/>
                </a:solidFill>
              </a:rPr>
              <a:t> </a:t>
            </a:r>
            <a:r>
              <a:rPr lang="en-US" altLang="zh-CN" sz="10600">
                <a:solidFill>
                  <a:srgbClr val="0000FF"/>
                </a:solidFill>
                <a:latin typeface="Palatino" pitchFamily="18" charset="0"/>
              </a:rPr>
              <a:t> in Xi’an, Shanghai and Wuhan. Based on cluster random sampling, totally 943 questionnaires were collected giving the effective rate of 96.5%.      </a:t>
            </a:r>
          </a:p>
        </p:txBody>
      </p:sp>
      <p:sp>
        <p:nvSpPr>
          <p:cNvPr id="5126" name="AutoShape 273"/>
          <p:cNvSpPr>
            <a:spLocks noChangeArrowheads="1"/>
          </p:cNvSpPr>
          <p:nvPr/>
        </p:nvSpPr>
        <p:spPr bwMode="auto">
          <a:xfrm>
            <a:off x="2819400" y="12649200"/>
            <a:ext cx="38862000" cy="14782800"/>
          </a:xfrm>
          <a:prstGeom prst="roundRect">
            <a:avLst>
              <a:gd name="adj" fmla="val 5144"/>
            </a:avLst>
          </a:prstGeom>
          <a:noFill/>
          <a:ln w="9525">
            <a:solidFill>
              <a:schemeClr val="tx1"/>
            </a:solidFill>
            <a:round/>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4702175"/>
            <a:endParaRPr lang="zh-CN" altLang="en-US">
              <a:solidFill>
                <a:srgbClr val="FFFFCC"/>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rgbClr val="87C5CB"/>
            </a:gs>
            <a:gs pos="100000">
              <a:schemeClr val="bg1"/>
            </a:gs>
          </a:gsLst>
          <a:lin ang="5400000" scaled="1"/>
        </a:gradFill>
        <a:effectLst/>
      </p:bgPr>
    </p:bg>
    <p:spTree>
      <p:nvGrpSpPr>
        <p:cNvPr id="1" name=""/>
        <p:cNvGrpSpPr/>
        <p:nvPr/>
      </p:nvGrpSpPr>
      <p:grpSpPr>
        <a:xfrm>
          <a:off x="0" y="0"/>
          <a:ext cx="0" cy="0"/>
          <a:chOff x="0" y="0"/>
          <a:chExt cx="0" cy="0"/>
        </a:xfrm>
      </p:grpSpPr>
      <p:sp>
        <p:nvSpPr>
          <p:cNvPr id="34" name="Slide Number Placeholder 6"/>
          <p:cNvSpPr>
            <a:spLocks noGrp="1"/>
          </p:cNvSpPr>
          <p:nvPr>
            <p:ph type="sldNum" sz="quarter" idx="12"/>
          </p:nvPr>
        </p:nvSpPr>
        <p:spPr/>
        <p:txBody>
          <a:bodyPr/>
          <a:lstStyle/>
          <a:p>
            <a:pPr>
              <a:defRPr/>
            </a:pPr>
            <a:fld id="{F9D4B80B-F014-4616-8311-17DE9CD69F14}" type="slidenum">
              <a:rPr lang="zh-CN" altLang="en-US"/>
              <a:pPr>
                <a:defRPr/>
              </a:pPr>
              <a:t>3</a:t>
            </a:fld>
            <a:endParaRPr lang="en-US" altLang="zh-CN"/>
          </a:p>
        </p:txBody>
      </p:sp>
      <p:sp>
        <p:nvSpPr>
          <p:cNvPr id="6147" name="Rectangle 2"/>
          <p:cNvSpPr>
            <a:spLocks noGrp="1" noChangeArrowheads="1"/>
          </p:cNvSpPr>
          <p:nvPr>
            <p:ph type="title"/>
          </p:nvPr>
        </p:nvSpPr>
        <p:spPr>
          <a:xfrm>
            <a:off x="2103438" y="1317625"/>
            <a:ext cx="39730362" cy="2949575"/>
          </a:xfrm>
          <a:gradFill rotWithShape="1">
            <a:gsLst>
              <a:gs pos="0">
                <a:srgbClr val="008080"/>
              </a:gs>
              <a:gs pos="50000">
                <a:srgbClr val="EFF7F7"/>
              </a:gs>
              <a:gs pos="100000">
                <a:srgbClr val="008080"/>
              </a:gs>
            </a:gsLst>
            <a:lin ang="5400000" scaled="1"/>
          </a:gradFill>
          <a:ln w="60325" cap="flat">
            <a:solidFill>
              <a:srgbClr val="669900"/>
            </a:solidFill>
            <a:miter lim="800000"/>
            <a:headEnd/>
            <a:tailEnd/>
          </a:ln>
        </p:spPr>
        <p:txBody>
          <a:bodyPr/>
          <a:lstStyle/>
          <a:p>
            <a:pPr eaLnBrk="1" hangingPunct="1"/>
            <a:r>
              <a:rPr lang="en-US" altLang="zh-CN" sz="11500" b="1" i="1" smtClean="0">
                <a:solidFill>
                  <a:schemeClr val="tx1"/>
                </a:solidFill>
              </a:rPr>
              <a:t>Basic Circumstance of the Whole Investigation Sample</a:t>
            </a:r>
            <a:r>
              <a:rPr lang="en-US" altLang="zh-CN" sz="15400" b="1" smtClean="0">
                <a:solidFill>
                  <a:schemeClr val="tx1"/>
                </a:solidFill>
              </a:rPr>
              <a:t> </a:t>
            </a:r>
          </a:p>
        </p:txBody>
      </p:sp>
      <p:graphicFrame>
        <p:nvGraphicFramePr>
          <p:cNvPr id="6148" name="Object 3"/>
          <p:cNvGraphicFramePr>
            <a:graphicFrameLocks noGrp="1" noChangeAspect="1"/>
          </p:cNvGraphicFramePr>
          <p:nvPr>
            <p:ph sz="half" idx="1"/>
          </p:nvPr>
        </p:nvGraphicFramePr>
        <p:xfrm>
          <a:off x="1295400" y="16916400"/>
          <a:ext cx="22098000" cy="14782800"/>
        </p:xfrm>
        <a:graphic>
          <a:graphicData uri="http://schemas.openxmlformats.org/presentationml/2006/ole">
            <mc:AlternateContent xmlns:mc="http://schemas.openxmlformats.org/markup-compatibility/2006">
              <mc:Choice xmlns:v="urn:schemas-microsoft-com:vml" Requires="v">
                <p:oleObj spid="_x0000_s6179" name="图表" r:id="rId4" imgW="4867275" imgH="2676525" progId="Excel.Chart.8">
                  <p:embed/>
                </p:oleObj>
              </mc:Choice>
              <mc:Fallback>
                <p:oleObj name="图表" r:id="rId4" imgW="4867275" imgH="2676525" progId="Excel.Char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16916400"/>
                        <a:ext cx="22098000" cy="14782800"/>
                      </a:xfrm>
                      <a:prstGeom prst="rect">
                        <a:avLst/>
                      </a:prstGeom>
                      <a:noFill/>
                      <a:ln>
                        <a:noFill/>
                      </a:ln>
                      <a:effectLst/>
                      <a:extLst>
                        <a:ext uri="{909E8E84-426E-40DD-AFC4-6F175D3DCCD1}">
                          <a14:hiddenFill xmlns:a14="http://schemas.microsoft.com/office/drawing/2010/main">
                            <a:gradFill rotWithShape="1">
                              <a:gsLst>
                                <a:gs pos="0">
                                  <a:srgbClr val="008080"/>
                                </a:gs>
                                <a:gs pos="50000">
                                  <a:srgbClr val="4DA6A6"/>
                                </a:gs>
                                <a:gs pos="100000">
                                  <a:srgbClr val="008080"/>
                                </a:gs>
                              </a:gsLst>
                              <a:lin ang="0" scaled="1"/>
                            </a:gradFill>
                          </a14:hiddenFill>
                        </a:ext>
                        <a:ext uri="{91240B29-F687-4F45-9708-019B960494DF}">
                          <a14:hiddenLine xmlns:a14="http://schemas.microsoft.com/office/drawing/2010/main" w="60325" cap="flat" cmpd="sng" algn="ctr">
                            <a:solidFill>
                              <a:srgbClr val="669900"/>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49" name="Rectangle 4"/>
          <p:cNvSpPr>
            <a:spLocks noChangeArrowheads="1"/>
          </p:cNvSpPr>
          <p:nvPr/>
        </p:nvSpPr>
        <p:spPr bwMode="auto">
          <a:xfrm>
            <a:off x="2117725" y="4860925"/>
            <a:ext cx="19675475" cy="1752600"/>
          </a:xfrm>
          <a:prstGeom prst="rect">
            <a:avLst/>
          </a:prstGeom>
          <a:gradFill rotWithShape="1">
            <a:gsLst>
              <a:gs pos="0">
                <a:srgbClr val="92A8A7"/>
              </a:gs>
              <a:gs pos="50000">
                <a:srgbClr val="D1F0EF"/>
              </a:gs>
              <a:gs pos="100000">
                <a:srgbClr val="92A8A7"/>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71403" tIns="85704" rIns="171403" bIns="85704" anchor="ctr"/>
          <a:lstStyle/>
          <a:p>
            <a:pPr defTabSz="4702175"/>
            <a:r>
              <a:rPr lang="en-US" altLang="zh-CN">
                <a:solidFill>
                  <a:srgbClr val="0000FF"/>
                </a:solidFill>
              </a:rPr>
              <a:t>Sample  size and Sex ratio</a:t>
            </a:r>
            <a:r>
              <a:rPr lang="en-US" altLang="zh-CN"/>
              <a:t> </a:t>
            </a:r>
          </a:p>
        </p:txBody>
      </p:sp>
      <p:sp>
        <p:nvSpPr>
          <p:cNvPr id="6150" name="Text Box 5"/>
          <p:cNvSpPr txBox="1">
            <a:spLocks noChangeArrowheads="1"/>
          </p:cNvSpPr>
          <p:nvPr/>
        </p:nvSpPr>
        <p:spPr bwMode="auto">
          <a:xfrm>
            <a:off x="1739900" y="8008938"/>
            <a:ext cx="939800" cy="987425"/>
          </a:xfrm>
          <a:prstGeom prst="rect">
            <a:avLst/>
          </a:prstGeom>
          <a:noFill/>
          <a:ln>
            <a:noFill/>
          </a:ln>
          <a:effectLst/>
          <a:extLst>
            <a:ext uri="{909E8E84-426E-40DD-AFC4-6F175D3DCCD1}">
              <a14:hiddenFill xmlns:a14="http://schemas.microsoft.com/office/drawing/2010/main">
                <a:gradFill rotWithShape="1">
                  <a:gsLst>
                    <a:gs pos="0">
                      <a:srgbClr val="008080"/>
                    </a:gs>
                    <a:gs pos="50000">
                      <a:srgbClr val="4DA6A6"/>
                    </a:gs>
                    <a:gs pos="100000">
                      <a:srgbClr val="008080"/>
                    </a:gs>
                  </a:gsLst>
                  <a:lin ang="0" scaled="1"/>
                </a:gradFill>
              </a14:hiddenFill>
            </a:ext>
            <a:ext uri="{91240B29-F687-4F45-9708-019B960494DF}">
              <a14:hiddenLine xmlns:a14="http://schemas.microsoft.com/office/drawing/2010/main" w="60325" algn="ctr">
                <a:solidFill>
                  <a:srgbClr val="66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70131" tIns="235066" rIns="470131" bIns="235066">
            <a:spAutoFit/>
          </a:bodyPr>
          <a:lstStyle>
            <a:lvl1pPr defTabSz="4702175" eaLnBrk="0" hangingPunct="0">
              <a:defRPr sz="9100" b="1">
                <a:solidFill>
                  <a:srgbClr val="008080"/>
                </a:solidFill>
                <a:latin typeface="Lucida Grande" pitchFamily="2" charset="0"/>
                <a:ea typeface="宋体" pitchFamily="2" charset="-122"/>
              </a:defRPr>
            </a:lvl1pPr>
            <a:lvl2pPr marL="742950" indent="-285750" defTabSz="4702175" eaLnBrk="0" hangingPunct="0">
              <a:defRPr sz="9100" b="1">
                <a:solidFill>
                  <a:srgbClr val="008080"/>
                </a:solidFill>
                <a:latin typeface="Lucida Grande" pitchFamily="2" charset="0"/>
                <a:ea typeface="宋体" pitchFamily="2" charset="-122"/>
              </a:defRPr>
            </a:lvl2pPr>
            <a:lvl3pPr marL="1143000" indent="-228600" defTabSz="4702175" eaLnBrk="0" hangingPunct="0">
              <a:defRPr sz="9100" b="1">
                <a:solidFill>
                  <a:srgbClr val="008080"/>
                </a:solidFill>
                <a:latin typeface="Lucida Grande" pitchFamily="2" charset="0"/>
                <a:ea typeface="宋体" pitchFamily="2" charset="-122"/>
              </a:defRPr>
            </a:lvl3pPr>
            <a:lvl4pPr marL="1600200" indent="-228600" defTabSz="4702175" eaLnBrk="0" hangingPunct="0">
              <a:defRPr sz="9100" b="1">
                <a:solidFill>
                  <a:srgbClr val="008080"/>
                </a:solidFill>
                <a:latin typeface="Lucida Grande" pitchFamily="2" charset="0"/>
                <a:ea typeface="宋体" pitchFamily="2" charset="-122"/>
              </a:defRPr>
            </a:lvl4pPr>
            <a:lvl5pPr marL="2057400" indent="-228600" defTabSz="4702175" eaLnBrk="0" hangingPunct="0">
              <a:defRPr sz="9100" b="1">
                <a:solidFill>
                  <a:srgbClr val="008080"/>
                </a:solidFill>
                <a:latin typeface="Lucida Grande" pitchFamily="2" charset="0"/>
                <a:ea typeface="宋体" pitchFamily="2" charset="-122"/>
              </a:defRPr>
            </a:lvl5pPr>
            <a:lvl6pPr marL="25146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6pPr>
            <a:lvl7pPr marL="29718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7pPr>
            <a:lvl8pPr marL="34290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8pPr>
            <a:lvl9pPr marL="38862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9pPr>
          </a:lstStyle>
          <a:p>
            <a:pPr eaLnBrk="1" hangingPunct="1"/>
            <a:endParaRPr lang="zh-CN" altLang="en-US" sz="3400" b="0">
              <a:solidFill>
                <a:schemeClr val="tx1"/>
              </a:solidFill>
            </a:endParaRPr>
          </a:p>
        </p:txBody>
      </p:sp>
      <p:sp>
        <p:nvSpPr>
          <p:cNvPr id="6151" name="Rectangle 6"/>
          <p:cNvSpPr>
            <a:spLocks noChangeArrowheads="1"/>
          </p:cNvSpPr>
          <p:nvPr/>
        </p:nvSpPr>
        <p:spPr bwMode="auto">
          <a:xfrm>
            <a:off x="2362200" y="15621000"/>
            <a:ext cx="19278600" cy="1752600"/>
          </a:xfrm>
          <a:prstGeom prst="rect">
            <a:avLst/>
          </a:prstGeom>
          <a:gradFill rotWithShape="1">
            <a:gsLst>
              <a:gs pos="0">
                <a:srgbClr val="92A8A7"/>
              </a:gs>
              <a:gs pos="50000">
                <a:srgbClr val="D1F0EF"/>
              </a:gs>
              <a:gs pos="100000">
                <a:srgbClr val="92A8A7"/>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71403" tIns="85704" rIns="171403" bIns="85704" anchor="ctr"/>
          <a:lstStyle/>
          <a:p>
            <a:pPr defTabSz="4702175"/>
            <a:r>
              <a:rPr lang="en-US" altLang="zh-CN"/>
              <a:t>Age distribution  </a:t>
            </a:r>
          </a:p>
        </p:txBody>
      </p:sp>
      <p:sp>
        <p:nvSpPr>
          <p:cNvPr id="6152" name="Rectangle 7"/>
          <p:cNvSpPr>
            <a:spLocks noChangeArrowheads="1"/>
          </p:cNvSpPr>
          <p:nvPr/>
        </p:nvSpPr>
        <p:spPr bwMode="auto">
          <a:xfrm>
            <a:off x="22860000" y="4784725"/>
            <a:ext cx="18973800" cy="1752600"/>
          </a:xfrm>
          <a:prstGeom prst="rect">
            <a:avLst/>
          </a:prstGeom>
          <a:gradFill rotWithShape="1">
            <a:gsLst>
              <a:gs pos="0">
                <a:srgbClr val="92A8A7"/>
              </a:gs>
              <a:gs pos="50000">
                <a:srgbClr val="D1F0EF"/>
              </a:gs>
              <a:gs pos="100000">
                <a:srgbClr val="92A8A7"/>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71403" tIns="85704" rIns="171403" bIns="85704" anchor="ctr"/>
          <a:lstStyle/>
          <a:p>
            <a:pPr defTabSz="4702175"/>
            <a:r>
              <a:rPr lang="en-US" altLang="zh-CN">
                <a:solidFill>
                  <a:srgbClr val="0000FF"/>
                </a:solidFill>
              </a:rPr>
              <a:t>Monthly income </a:t>
            </a:r>
          </a:p>
        </p:txBody>
      </p:sp>
      <p:graphicFrame>
        <p:nvGraphicFramePr>
          <p:cNvPr id="66568" name="Group 8"/>
          <p:cNvGraphicFramePr>
            <a:graphicFrameLocks noGrp="1"/>
          </p:cNvGraphicFramePr>
          <p:nvPr>
            <p:ph sz="half" idx="2"/>
          </p:nvPr>
        </p:nvGraphicFramePr>
        <p:xfrm>
          <a:off x="2149475" y="6934200"/>
          <a:ext cx="19719925" cy="7732712"/>
        </p:xfrm>
        <a:graphic>
          <a:graphicData uri="http://schemas.openxmlformats.org/drawingml/2006/table">
            <a:tbl>
              <a:tblPr/>
              <a:tblGrid>
                <a:gridCol w="6232525"/>
                <a:gridCol w="4800600"/>
                <a:gridCol w="8686800"/>
              </a:tblGrid>
              <a:tr h="1933178">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City</a:t>
                      </a:r>
                    </a:p>
                  </a:txBody>
                  <a:tcPr marL="470131" marR="470131" marT="235067" marB="235067"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99">
                        <a:alpha val="50000"/>
                      </a:srgbClr>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Size</a:t>
                      </a:r>
                    </a:p>
                  </a:txBody>
                  <a:tcPr marL="470131" marR="470131" marT="235067" marB="235067"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99">
                        <a:alpha val="50000"/>
                      </a:srgbClr>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Male/Female</a:t>
                      </a:r>
                    </a:p>
                  </a:txBody>
                  <a:tcPr marL="470131" marR="470131" marT="235067" marB="235067"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99">
                        <a:alpha val="50000"/>
                      </a:srgbClr>
                    </a:solidFill>
                  </a:tcPr>
                </a:tc>
              </a:tr>
              <a:tr h="1933178">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Shanghai</a:t>
                      </a:r>
                    </a:p>
                  </a:txBody>
                  <a:tcPr marL="470131" marR="470131" marT="235067" marB="235067" horzOverflow="overflow">
                    <a:lnL cap="flat">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accent1"/>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338</a:t>
                      </a:r>
                    </a:p>
                  </a:txBody>
                  <a:tcPr marL="470131" marR="470131" marT="235067" marB="235067"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accent1"/>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0.84</a:t>
                      </a:r>
                    </a:p>
                  </a:txBody>
                  <a:tcPr marL="470131" marR="470131" marT="235067" marB="235067" horzOverflow="overflow">
                    <a:lnL>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accent1"/>
                    </a:solidFill>
                  </a:tcPr>
                </a:tc>
              </a:tr>
              <a:tr h="1933178">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Wuhan</a:t>
                      </a:r>
                    </a:p>
                  </a:txBody>
                  <a:tcPr marL="470131" marR="470131" marT="235067" marB="235067" horzOverflow="overflow">
                    <a:lnL cap="flat">
                      <a:noFill/>
                    </a:lnL>
                    <a:lnR>
                      <a:noFill/>
                    </a:lnR>
                    <a:lnT>
                      <a:noFill/>
                    </a:lnT>
                    <a:lnB>
                      <a:noFill/>
                    </a:lnB>
                    <a:lnTlToBr>
                      <a:noFill/>
                    </a:lnTlToBr>
                    <a:lnBlToTr>
                      <a:noFill/>
                    </a:lnBlToTr>
                    <a:solidFill>
                      <a:srgbClr val="DDDDDD"/>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329</a:t>
                      </a:r>
                    </a:p>
                  </a:txBody>
                  <a:tcPr marL="470131" marR="470131" marT="235067" marB="235067" horzOverflow="overflow">
                    <a:lnL>
                      <a:noFill/>
                    </a:lnL>
                    <a:lnR>
                      <a:noFill/>
                    </a:lnR>
                    <a:lnT>
                      <a:noFill/>
                    </a:lnT>
                    <a:lnB>
                      <a:noFill/>
                    </a:lnB>
                    <a:lnTlToBr>
                      <a:noFill/>
                    </a:lnTlToBr>
                    <a:lnBlToTr>
                      <a:noFill/>
                    </a:lnBlToTr>
                    <a:solidFill>
                      <a:srgbClr val="DDDDDD"/>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0.80</a:t>
                      </a:r>
                    </a:p>
                  </a:txBody>
                  <a:tcPr marL="470131" marR="470131" marT="235067" marB="235067" horzOverflow="overflow">
                    <a:lnL>
                      <a:noFill/>
                    </a:lnL>
                    <a:lnR cap="flat">
                      <a:noFill/>
                    </a:lnR>
                    <a:lnT>
                      <a:noFill/>
                    </a:lnT>
                    <a:lnB>
                      <a:noFill/>
                    </a:lnB>
                    <a:lnTlToBr>
                      <a:noFill/>
                    </a:lnTlToBr>
                    <a:lnBlToTr>
                      <a:noFill/>
                    </a:lnBlToTr>
                    <a:solidFill>
                      <a:srgbClr val="DDDDDD"/>
                    </a:solidFill>
                  </a:tcPr>
                </a:tc>
              </a:tr>
              <a:tr h="1933178">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Xi’an</a:t>
                      </a:r>
                    </a:p>
                  </a:txBody>
                  <a:tcPr marL="470131" marR="470131" marT="235067" marB="235067" horzOverflow="overflow">
                    <a:lnL cap="flat">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310</a:t>
                      </a:r>
                    </a:p>
                  </a:txBody>
                  <a:tcPr marL="470131" marR="470131" marT="235067" marB="235067"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0.63</a:t>
                      </a:r>
                    </a:p>
                  </a:txBody>
                  <a:tcPr marL="470131" marR="470131" marT="235067" marB="235067"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bl>
          </a:graphicData>
        </a:graphic>
      </p:graphicFrame>
      <p:graphicFrame>
        <p:nvGraphicFramePr>
          <p:cNvPr id="6169" name="Object 32"/>
          <p:cNvGraphicFramePr>
            <a:graphicFrameLocks noChangeAspect="1"/>
          </p:cNvGraphicFramePr>
          <p:nvPr/>
        </p:nvGraphicFramePr>
        <p:xfrm>
          <a:off x="22402800" y="6477000"/>
          <a:ext cx="20040600" cy="11811000"/>
        </p:xfrm>
        <a:graphic>
          <a:graphicData uri="http://schemas.openxmlformats.org/presentationml/2006/ole">
            <mc:AlternateContent xmlns:mc="http://schemas.openxmlformats.org/markup-compatibility/2006">
              <mc:Choice xmlns:v="urn:schemas-microsoft-com:vml" Requires="v">
                <p:oleObj spid="_x0000_s6180" name="图表" r:id="rId6" imgW="4867275" imgH="2676525" progId="Excel.Chart.8">
                  <p:embed/>
                </p:oleObj>
              </mc:Choice>
              <mc:Fallback>
                <p:oleObj name="图表" r:id="rId6" imgW="4867275" imgH="2676525" progId="Excel.Chart.8">
                  <p:embed/>
                  <p:pic>
                    <p:nvPicPr>
                      <p:cNvPr id="0" name="Object 3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402800" y="6477000"/>
                        <a:ext cx="20040600" cy="11811000"/>
                      </a:xfrm>
                      <a:prstGeom prst="rect">
                        <a:avLst/>
                      </a:prstGeom>
                      <a:noFill/>
                      <a:ln>
                        <a:noFill/>
                      </a:ln>
                      <a:effectLst/>
                      <a:extLst>
                        <a:ext uri="{909E8E84-426E-40DD-AFC4-6F175D3DCCD1}">
                          <a14:hiddenFill xmlns:a14="http://schemas.microsoft.com/office/drawing/2010/main">
                            <a:gradFill rotWithShape="1">
                              <a:gsLst>
                                <a:gs pos="0">
                                  <a:srgbClr val="008080"/>
                                </a:gs>
                                <a:gs pos="50000">
                                  <a:srgbClr val="4DA6A6"/>
                                </a:gs>
                                <a:gs pos="100000">
                                  <a:srgbClr val="008080"/>
                                </a:gs>
                              </a:gsLst>
                              <a:lin ang="0" scaled="1"/>
                            </a:gradFill>
                          </a14:hiddenFill>
                        </a:ext>
                        <a:ext uri="{91240B29-F687-4F45-9708-019B960494DF}">
                          <a14:hiddenLine xmlns:a14="http://schemas.microsoft.com/office/drawing/2010/main" w="60325" algn="ctr">
                            <a:solidFill>
                              <a:srgbClr val="66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70" name="Text Box 33"/>
          <p:cNvSpPr txBox="1">
            <a:spLocks noChangeArrowheads="1"/>
          </p:cNvSpPr>
          <p:nvPr/>
        </p:nvSpPr>
        <p:spPr bwMode="auto">
          <a:xfrm>
            <a:off x="23545800" y="19034125"/>
            <a:ext cx="18059400" cy="8794750"/>
          </a:xfrm>
          <a:prstGeom prst="rect">
            <a:avLst/>
          </a:prstGeom>
          <a:noFill/>
          <a:ln>
            <a:noFill/>
          </a:ln>
          <a:effectLst/>
          <a:extLst>
            <a:ext uri="{909E8E84-426E-40DD-AFC4-6F175D3DCCD1}">
              <a14:hiddenFill xmlns:a14="http://schemas.microsoft.com/office/drawing/2010/main">
                <a:gradFill rotWithShape="1">
                  <a:gsLst>
                    <a:gs pos="0">
                      <a:srgbClr val="008080"/>
                    </a:gs>
                    <a:gs pos="50000">
                      <a:srgbClr val="4DA6A6"/>
                    </a:gs>
                    <a:gs pos="100000">
                      <a:srgbClr val="008080"/>
                    </a:gs>
                  </a:gsLst>
                  <a:lin ang="0" scaled="1"/>
                </a:gradFill>
              </a14:hiddenFill>
            </a:ext>
            <a:ext uri="{91240B29-F687-4F45-9708-019B960494DF}">
              <a14:hiddenLine xmlns:a14="http://schemas.microsoft.com/office/drawing/2010/main" w="60325" algn="ctr">
                <a:solidFill>
                  <a:srgbClr val="66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70131" tIns="235066" rIns="470131" bIns="235066">
            <a:spAutoFit/>
          </a:bodyPr>
          <a:lstStyle>
            <a:lvl1pPr defTabSz="4702175" eaLnBrk="0" hangingPunct="0">
              <a:defRPr sz="9100" b="1">
                <a:solidFill>
                  <a:srgbClr val="008080"/>
                </a:solidFill>
                <a:latin typeface="Lucida Grande" pitchFamily="2" charset="0"/>
                <a:ea typeface="宋体" pitchFamily="2" charset="-122"/>
              </a:defRPr>
            </a:lvl1pPr>
            <a:lvl2pPr marL="742950" indent="-285750" defTabSz="4702175" eaLnBrk="0" hangingPunct="0">
              <a:defRPr sz="9100" b="1">
                <a:solidFill>
                  <a:srgbClr val="008080"/>
                </a:solidFill>
                <a:latin typeface="Lucida Grande" pitchFamily="2" charset="0"/>
                <a:ea typeface="宋体" pitchFamily="2" charset="-122"/>
              </a:defRPr>
            </a:lvl2pPr>
            <a:lvl3pPr marL="1143000" indent="-228600" defTabSz="4702175" eaLnBrk="0" hangingPunct="0">
              <a:defRPr sz="9100" b="1">
                <a:solidFill>
                  <a:srgbClr val="008080"/>
                </a:solidFill>
                <a:latin typeface="Lucida Grande" pitchFamily="2" charset="0"/>
                <a:ea typeface="宋体" pitchFamily="2" charset="-122"/>
              </a:defRPr>
            </a:lvl3pPr>
            <a:lvl4pPr marL="1600200" indent="-228600" defTabSz="4702175" eaLnBrk="0" hangingPunct="0">
              <a:defRPr sz="9100" b="1">
                <a:solidFill>
                  <a:srgbClr val="008080"/>
                </a:solidFill>
                <a:latin typeface="Lucida Grande" pitchFamily="2" charset="0"/>
                <a:ea typeface="宋体" pitchFamily="2" charset="-122"/>
              </a:defRPr>
            </a:lvl4pPr>
            <a:lvl5pPr marL="2057400" indent="-228600" defTabSz="4702175" eaLnBrk="0" hangingPunct="0">
              <a:defRPr sz="9100" b="1">
                <a:solidFill>
                  <a:srgbClr val="008080"/>
                </a:solidFill>
                <a:latin typeface="Lucida Grande" pitchFamily="2" charset="0"/>
                <a:ea typeface="宋体" pitchFamily="2" charset="-122"/>
              </a:defRPr>
            </a:lvl5pPr>
            <a:lvl6pPr marL="25146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6pPr>
            <a:lvl7pPr marL="29718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7pPr>
            <a:lvl8pPr marL="34290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8pPr>
            <a:lvl9pPr marL="38862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9pPr>
          </a:lstStyle>
          <a:p>
            <a:pPr algn="l" eaLnBrk="1" hangingPunct="1"/>
            <a:r>
              <a:rPr lang="en-US" altLang="zh-CN">
                <a:solidFill>
                  <a:schemeClr val="tx1"/>
                </a:solidFill>
                <a:latin typeface="Times New Roman" pitchFamily="18" charset="0"/>
              </a:rPr>
              <a:t>Average monthly income of those surveyed was RMB 1946 Yuan. Most seniors have low pensions in China. Poor financial condition is one of the main reasons restricting the aged to seek medical services. </a:t>
            </a:r>
            <a:endParaRPr lang="zh-CN" altLang="en-US">
              <a:solidFill>
                <a:schemeClr val="tx1"/>
              </a:solidFill>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rgbClr val="87C5CB"/>
            </a:gs>
            <a:gs pos="100000">
              <a:schemeClr val="bg1"/>
            </a:gs>
          </a:gsLst>
          <a:lin ang="5400000" scaled="1"/>
        </a:gradFill>
        <a:effectLst/>
      </p:bgPr>
    </p:bg>
    <p:spTree>
      <p:nvGrpSpPr>
        <p:cNvPr id="1" name=""/>
        <p:cNvGrpSpPr/>
        <p:nvPr/>
      </p:nvGrpSpPr>
      <p:grpSpPr>
        <a:xfrm>
          <a:off x="0" y="0"/>
          <a:ext cx="0" cy="0"/>
          <a:chOff x="0" y="0"/>
          <a:chExt cx="0" cy="0"/>
        </a:xfrm>
      </p:grpSpPr>
      <p:sp>
        <p:nvSpPr>
          <p:cNvPr id="30" name="Slide Number Placeholder 6"/>
          <p:cNvSpPr>
            <a:spLocks noGrp="1"/>
          </p:cNvSpPr>
          <p:nvPr>
            <p:ph type="sldNum" sz="quarter" idx="12"/>
          </p:nvPr>
        </p:nvSpPr>
        <p:spPr/>
        <p:txBody>
          <a:bodyPr/>
          <a:lstStyle/>
          <a:p>
            <a:pPr>
              <a:defRPr/>
            </a:pPr>
            <a:fld id="{EEEEA8E3-1BA3-4843-A217-4D30C9D86AF6}" type="slidenum">
              <a:rPr lang="zh-CN" altLang="en-US"/>
              <a:pPr>
                <a:defRPr/>
              </a:pPr>
              <a:t>4</a:t>
            </a:fld>
            <a:endParaRPr lang="en-US" altLang="zh-CN"/>
          </a:p>
        </p:txBody>
      </p:sp>
      <p:graphicFrame>
        <p:nvGraphicFramePr>
          <p:cNvPr id="7171" name="Object 51"/>
          <p:cNvGraphicFramePr>
            <a:graphicFrameLocks noGrp="1" noChangeAspect="1"/>
          </p:cNvGraphicFramePr>
          <p:nvPr>
            <p:ph sz="half" idx="1"/>
          </p:nvPr>
        </p:nvGraphicFramePr>
        <p:xfrm>
          <a:off x="22098000" y="5845175"/>
          <a:ext cx="20285075" cy="13868400"/>
        </p:xfrm>
        <a:graphic>
          <a:graphicData uri="http://schemas.openxmlformats.org/presentationml/2006/ole">
            <mc:AlternateContent xmlns:mc="http://schemas.openxmlformats.org/markup-compatibility/2006">
              <mc:Choice xmlns:v="urn:schemas-microsoft-com:vml" Requires="v">
                <p:oleObj spid="_x0000_s7195" name="图表" r:id="rId4" imgW="4867275" imgH="3000375" progId="Excel.Chart.8">
                  <p:embed/>
                </p:oleObj>
              </mc:Choice>
              <mc:Fallback>
                <p:oleObj name="图表" r:id="rId4" imgW="4867275" imgH="3000375" progId="Excel.Chart.8">
                  <p:embed/>
                  <p:pic>
                    <p:nvPicPr>
                      <p:cNvPr id="0" name="Object 5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98000" y="5845175"/>
                        <a:ext cx="20285075" cy="13868400"/>
                      </a:xfrm>
                      <a:prstGeom prst="rect">
                        <a:avLst/>
                      </a:prstGeom>
                      <a:noFill/>
                      <a:ln>
                        <a:noFill/>
                      </a:ln>
                      <a:effectLst/>
                      <a:extLst>
                        <a:ext uri="{909E8E84-426E-40DD-AFC4-6F175D3DCCD1}">
                          <a14:hiddenFill xmlns:a14="http://schemas.microsoft.com/office/drawing/2010/main">
                            <a:gradFill rotWithShape="1">
                              <a:gsLst>
                                <a:gs pos="0">
                                  <a:srgbClr val="008080"/>
                                </a:gs>
                                <a:gs pos="50000">
                                  <a:srgbClr val="4DA6A6"/>
                                </a:gs>
                                <a:gs pos="100000">
                                  <a:srgbClr val="008080"/>
                                </a:gs>
                              </a:gsLst>
                              <a:lin ang="0" scaled="1"/>
                            </a:gradFill>
                          </a14:hiddenFill>
                        </a:ext>
                        <a:ext uri="{91240B29-F687-4F45-9708-019B960494DF}">
                          <a14:hiddenLine xmlns:a14="http://schemas.microsoft.com/office/drawing/2010/main" w="60325" cap="flat" cmpd="sng" algn="ctr">
                            <a:solidFill>
                              <a:srgbClr val="669900"/>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2" name="Rectangle 2"/>
          <p:cNvSpPr>
            <a:spLocks noGrp="1" noChangeArrowheads="1"/>
          </p:cNvSpPr>
          <p:nvPr>
            <p:ph type="title"/>
          </p:nvPr>
        </p:nvSpPr>
        <p:spPr>
          <a:xfrm>
            <a:off x="2103438" y="1317625"/>
            <a:ext cx="40035162" cy="2949575"/>
          </a:xfrm>
          <a:gradFill rotWithShape="1">
            <a:gsLst>
              <a:gs pos="0">
                <a:srgbClr val="008080"/>
              </a:gs>
              <a:gs pos="50000">
                <a:srgbClr val="EFF7F7"/>
              </a:gs>
              <a:gs pos="100000">
                <a:srgbClr val="008080"/>
              </a:gs>
            </a:gsLst>
            <a:lin ang="5400000" scaled="1"/>
          </a:gradFill>
          <a:ln w="60325" cap="flat">
            <a:solidFill>
              <a:srgbClr val="669900"/>
            </a:solidFill>
            <a:miter lim="800000"/>
            <a:headEnd/>
            <a:tailEnd/>
          </a:ln>
        </p:spPr>
        <p:txBody>
          <a:bodyPr/>
          <a:lstStyle/>
          <a:p>
            <a:pPr eaLnBrk="1" hangingPunct="1">
              <a:lnSpc>
                <a:spcPct val="75000"/>
              </a:lnSpc>
            </a:pPr>
            <a:r>
              <a:rPr lang="en-US" altLang="zh-CN" sz="11500" b="1" i="1" smtClean="0">
                <a:solidFill>
                  <a:schemeClr val="tx1"/>
                </a:solidFill>
              </a:rPr>
              <a:t>Health Status and Health Service Utilization</a:t>
            </a:r>
            <a:r>
              <a:rPr lang="en-US" altLang="zh-CN" sz="20600" b="1" smtClean="0"/>
              <a:t> </a:t>
            </a:r>
          </a:p>
        </p:txBody>
      </p:sp>
      <p:graphicFrame>
        <p:nvGraphicFramePr>
          <p:cNvPr id="36965" name="Group 101"/>
          <p:cNvGraphicFramePr>
            <a:graphicFrameLocks noGrp="1"/>
          </p:cNvGraphicFramePr>
          <p:nvPr>
            <p:ph sz="half" idx="2"/>
          </p:nvPr>
        </p:nvGraphicFramePr>
        <p:xfrm>
          <a:off x="2057400" y="7543800"/>
          <a:ext cx="19659600" cy="10658720"/>
        </p:xfrm>
        <a:graphic>
          <a:graphicData uri="http://schemas.openxmlformats.org/drawingml/2006/table">
            <a:tbl>
              <a:tblPr/>
              <a:tblGrid>
                <a:gridCol w="10134600"/>
                <a:gridCol w="9525000"/>
              </a:tblGrid>
              <a:tr h="1933119">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Disability</a:t>
                      </a:r>
                    </a:p>
                  </a:txBody>
                  <a:tcPr marL="470131" marR="470131" marT="235060" marB="235060"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99">
                        <a:alpha val="50000"/>
                      </a:srgbClr>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AU" altLang="zh-CN" sz="9600" b="1" i="0" u="none" strike="noStrike" cap="none" normalizeH="0" baseline="0" smtClean="0">
                          <a:ln>
                            <a:noFill/>
                          </a:ln>
                          <a:solidFill>
                            <a:schemeClr val="tx1"/>
                          </a:solidFill>
                          <a:effectLst/>
                          <a:latin typeface="Times New Roman" pitchFamily="18" charset="0"/>
                          <a:ea typeface="宋体" pitchFamily="2" charset="-122"/>
                        </a:rPr>
                        <a:t>Percentage (%)</a:t>
                      </a:r>
                      <a:endParaRPr kumimoji="0" lang="en-US" altLang="zh-CN" sz="9600" b="1" i="0" u="none" strike="noStrike" cap="none" normalizeH="0" baseline="0" smtClean="0">
                        <a:ln>
                          <a:noFill/>
                        </a:ln>
                        <a:solidFill>
                          <a:schemeClr val="tx1"/>
                        </a:solidFill>
                        <a:effectLst/>
                        <a:latin typeface="Times New Roman" pitchFamily="18" charset="0"/>
                        <a:ea typeface="宋体" pitchFamily="2" charset="-122"/>
                      </a:endParaRPr>
                    </a:p>
                  </a:txBody>
                  <a:tcPr marL="470131" marR="470131" marT="235060" marB="235060"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99">
                        <a:alpha val="50000"/>
                      </a:srgbClr>
                    </a:solidFill>
                  </a:tcPr>
                </a:tc>
              </a:tr>
              <a:tr h="3396119">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Unable to walk without help</a:t>
                      </a:r>
                    </a:p>
                  </a:txBody>
                  <a:tcPr marL="470131" marR="470131" marT="235060" marB="235060" horzOverflow="overflow">
                    <a:lnL cap="flat">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accent1"/>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10.7</a:t>
                      </a:r>
                    </a:p>
                  </a:txBody>
                  <a:tcPr marL="470131" marR="470131" marT="235060" marB="235060" horzOverflow="overflow">
                    <a:lnL>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accent1"/>
                    </a:solidFill>
                  </a:tcPr>
                </a:tc>
              </a:tr>
              <a:tr h="3396119">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Some loss of hearing </a:t>
                      </a:r>
                    </a:p>
                  </a:txBody>
                  <a:tcPr marL="470131" marR="470131" marT="235060" marB="235060" horzOverflow="overflow">
                    <a:lnL cap="flat">
                      <a:noFill/>
                    </a:lnL>
                    <a:lnR>
                      <a:noFill/>
                    </a:lnR>
                    <a:lnT>
                      <a:noFill/>
                    </a:lnT>
                    <a:lnB>
                      <a:noFill/>
                    </a:lnB>
                    <a:lnTlToBr>
                      <a:noFill/>
                    </a:lnTlToBr>
                    <a:lnBlToTr>
                      <a:noFill/>
                    </a:lnBlToTr>
                    <a:solidFill>
                      <a:srgbClr val="DDDDDD"/>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34.3</a:t>
                      </a:r>
                    </a:p>
                  </a:txBody>
                  <a:tcPr marL="470131" marR="470131" marT="235060" marB="235060" horzOverflow="overflow">
                    <a:lnL>
                      <a:noFill/>
                    </a:lnL>
                    <a:lnR cap="flat">
                      <a:noFill/>
                    </a:lnR>
                    <a:lnT>
                      <a:noFill/>
                    </a:lnT>
                    <a:lnB>
                      <a:noFill/>
                    </a:lnB>
                    <a:lnTlToBr>
                      <a:noFill/>
                    </a:lnTlToBr>
                    <a:lnBlToTr>
                      <a:noFill/>
                    </a:lnBlToTr>
                    <a:solidFill>
                      <a:srgbClr val="DDDDDD"/>
                    </a:solidFill>
                  </a:tcPr>
                </a:tc>
              </a:tr>
              <a:tr h="1933119">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Poor vision</a:t>
                      </a:r>
                    </a:p>
                  </a:txBody>
                  <a:tcPr marL="470131" marR="470131" marT="235060" marB="235060" horzOverflow="overflow">
                    <a:lnL cap="flat">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21.9</a:t>
                      </a:r>
                    </a:p>
                  </a:txBody>
                  <a:tcPr marL="470131" marR="470131" marT="235060" marB="235060"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bl>
          </a:graphicData>
        </a:graphic>
      </p:graphicFrame>
      <p:sp>
        <p:nvSpPr>
          <p:cNvPr id="7185" name="Rectangle 4"/>
          <p:cNvSpPr>
            <a:spLocks noChangeArrowheads="1"/>
          </p:cNvSpPr>
          <p:nvPr/>
        </p:nvSpPr>
        <p:spPr bwMode="auto">
          <a:xfrm>
            <a:off x="2117725" y="4860925"/>
            <a:ext cx="19675475" cy="1752600"/>
          </a:xfrm>
          <a:prstGeom prst="rect">
            <a:avLst/>
          </a:prstGeom>
          <a:gradFill rotWithShape="1">
            <a:gsLst>
              <a:gs pos="0">
                <a:srgbClr val="92A8A7"/>
              </a:gs>
              <a:gs pos="50000">
                <a:srgbClr val="D1F0EF"/>
              </a:gs>
              <a:gs pos="100000">
                <a:srgbClr val="92A8A7"/>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71403" tIns="85704" rIns="171403" bIns="85704" anchor="ctr"/>
          <a:lstStyle/>
          <a:p>
            <a:pPr defTabSz="4702175"/>
            <a:r>
              <a:rPr lang="en-US" altLang="zh-CN">
                <a:solidFill>
                  <a:srgbClr val="0000FF"/>
                </a:solidFill>
              </a:rPr>
              <a:t>Disability  </a:t>
            </a:r>
          </a:p>
        </p:txBody>
      </p:sp>
      <p:sp>
        <p:nvSpPr>
          <p:cNvPr id="7186" name="Text Box 5"/>
          <p:cNvSpPr txBox="1">
            <a:spLocks noChangeArrowheads="1"/>
          </p:cNvSpPr>
          <p:nvPr/>
        </p:nvSpPr>
        <p:spPr bwMode="auto">
          <a:xfrm>
            <a:off x="1739900" y="8008938"/>
            <a:ext cx="939800" cy="987425"/>
          </a:xfrm>
          <a:prstGeom prst="rect">
            <a:avLst/>
          </a:prstGeom>
          <a:noFill/>
          <a:ln>
            <a:noFill/>
          </a:ln>
          <a:effectLst/>
          <a:extLst>
            <a:ext uri="{909E8E84-426E-40DD-AFC4-6F175D3DCCD1}">
              <a14:hiddenFill xmlns:a14="http://schemas.microsoft.com/office/drawing/2010/main">
                <a:gradFill rotWithShape="1">
                  <a:gsLst>
                    <a:gs pos="0">
                      <a:srgbClr val="008080"/>
                    </a:gs>
                    <a:gs pos="50000">
                      <a:srgbClr val="4DA6A6"/>
                    </a:gs>
                    <a:gs pos="100000">
                      <a:srgbClr val="008080"/>
                    </a:gs>
                  </a:gsLst>
                  <a:lin ang="0" scaled="1"/>
                </a:gradFill>
              </a14:hiddenFill>
            </a:ext>
            <a:ext uri="{91240B29-F687-4F45-9708-019B960494DF}">
              <a14:hiddenLine xmlns:a14="http://schemas.microsoft.com/office/drawing/2010/main" w="60325" algn="ctr">
                <a:solidFill>
                  <a:srgbClr val="66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70131" tIns="235066" rIns="470131" bIns="235066">
            <a:spAutoFit/>
          </a:bodyPr>
          <a:lstStyle>
            <a:lvl1pPr defTabSz="4702175" eaLnBrk="0" hangingPunct="0">
              <a:defRPr sz="9100" b="1">
                <a:solidFill>
                  <a:srgbClr val="008080"/>
                </a:solidFill>
                <a:latin typeface="Lucida Grande" pitchFamily="2" charset="0"/>
                <a:ea typeface="宋体" pitchFamily="2" charset="-122"/>
              </a:defRPr>
            </a:lvl1pPr>
            <a:lvl2pPr marL="742950" indent="-285750" defTabSz="4702175" eaLnBrk="0" hangingPunct="0">
              <a:defRPr sz="9100" b="1">
                <a:solidFill>
                  <a:srgbClr val="008080"/>
                </a:solidFill>
                <a:latin typeface="Lucida Grande" pitchFamily="2" charset="0"/>
                <a:ea typeface="宋体" pitchFamily="2" charset="-122"/>
              </a:defRPr>
            </a:lvl2pPr>
            <a:lvl3pPr marL="1143000" indent="-228600" defTabSz="4702175" eaLnBrk="0" hangingPunct="0">
              <a:defRPr sz="9100" b="1">
                <a:solidFill>
                  <a:srgbClr val="008080"/>
                </a:solidFill>
                <a:latin typeface="Lucida Grande" pitchFamily="2" charset="0"/>
                <a:ea typeface="宋体" pitchFamily="2" charset="-122"/>
              </a:defRPr>
            </a:lvl3pPr>
            <a:lvl4pPr marL="1600200" indent="-228600" defTabSz="4702175" eaLnBrk="0" hangingPunct="0">
              <a:defRPr sz="9100" b="1">
                <a:solidFill>
                  <a:srgbClr val="008080"/>
                </a:solidFill>
                <a:latin typeface="Lucida Grande" pitchFamily="2" charset="0"/>
                <a:ea typeface="宋体" pitchFamily="2" charset="-122"/>
              </a:defRPr>
            </a:lvl4pPr>
            <a:lvl5pPr marL="2057400" indent="-228600" defTabSz="4702175" eaLnBrk="0" hangingPunct="0">
              <a:defRPr sz="9100" b="1">
                <a:solidFill>
                  <a:srgbClr val="008080"/>
                </a:solidFill>
                <a:latin typeface="Lucida Grande" pitchFamily="2" charset="0"/>
                <a:ea typeface="宋体" pitchFamily="2" charset="-122"/>
              </a:defRPr>
            </a:lvl5pPr>
            <a:lvl6pPr marL="25146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6pPr>
            <a:lvl7pPr marL="29718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7pPr>
            <a:lvl8pPr marL="34290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8pPr>
            <a:lvl9pPr marL="38862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9pPr>
          </a:lstStyle>
          <a:p>
            <a:pPr eaLnBrk="1" hangingPunct="1"/>
            <a:endParaRPr lang="zh-CN" altLang="en-US" sz="3400" b="0">
              <a:solidFill>
                <a:schemeClr val="tx1"/>
              </a:solidFill>
            </a:endParaRPr>
          </a:p>
        </p:txBody>
      </p:sp>
      <p:sp>
        <p:nvSpPr>
          <p:cNvPr id="7187" name="Rectangle 7"/>
          <p:cNvSpPr>
            <a:spLocks noChangeArrowheads="1"/>
          </p:cNvSpPr>
          <p:nvPr/>
        </p:nvSpPr>
        <p:spPr bwMode="auto">
          <a:xfrm>
            <a:off x="22555200" y="4860925"/>
            <a:ext cx="19583400" cy="1752600"/>
          </a:xfrm>
          <a:prstGeom prst="rect">
            <a:avLst/>
          </a:prstGeom>
          <a:gradFill rotWithShape="1">
            <a:gsLst>
              <a:gs pos="0">
                <a:srgbClr val="92A8A7"/>
              </a:gs>
              <a:gs pos="50000">
                <a:srgbClr val="D1F0EF"/>
              </a:gs>
              <a:gs pos="100000">
                <a:srgbClr val="92A8A7"/>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71403" tIns="85704" rIns="171403" bIns="85704" anchor="ctr"/>
          <a:lstStyle/>
          <a:p>
            <a:pPr defTabSz="4702175"/>
            <a:r>
              <a:rPr lang="en-US" altLang="zh-CN">
                <a:solidFill>
                  <a:srgbClr val="0000FF"/>
                </a:solidFill>
              </a:rPr>
              <a:t>Prevalence of chronic diseases</a:t>
            </a:r>
          </a:p>
        </p:txBody>
      </p:sp>
      <p:sp>
        <p:nvSpPr>
          <p:cNvPr id="7188" name="Text Box 33"/>
          <p:cNvSpPr txBox="1">
            <a:spLocks noChangeArrowheads="1"/>
          </p:cNvSpPr>
          <p:nvPr/>
        </p:nvSpPr>
        <p:spPr bwMode="auto">
          <a:xfrm>
            <a:off x="23622000" y="19659600"/>
            <a:ext cx="18440400" cy="8794750"/>
          </a:xfrm>
          <a:prstGeom prst="rect">
            <a:avLst/>
          </a:prstGeom>
          <a:noFill/>
          <a:ln>
            <a:noFill/>
          </a:ln>
          <a:effectLst/>
          <a:extLst>
            <a:ext uri="{909E8E84-426E-40DD-AFC4-6F175D3DCCD1}">
              <a14:hiddenFill xmlns:a14="http://schemas.microsoft.com/office/drawing/2010/main">
                <a:gradFill rotWithShape="1">
                  <a:gsLst>
                    <a:gs pos="0">
                      <a:srgbClr val="008080"/>
                    </a:gs>
                    <a:gs pos="50000">
                      <a:srgbClr val="4DA6A6"/>
                    </a:gs>
                    <a:gs pos="100000">
                      <a:srgbClr val="008080"/>
                    </a:gs>
                  </a:gsLst>
                  <a:lin ang="0" scaled="1"/>
                </a:gradFill>
              </a14:hiddenFill>
            </a:ext>
            <a:ext uri="{91240B29-F687-4F45-9708-019B960494DF}">
              <a14:hiddenLine xmlns:a14="http://schemas.microsoft.com/office/drawing/2010/main" w="60325" algn="ctr">
                <a:solidFill>
                  <a:srgbClr val="66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70131" tIns="235066" rIns="470131" bIns="235066">
            <a:spAutoFit/>
          </a:bodyPr>
          <a:lstStyle>
            <a:lvl1pPr defTabSz="4702175" eaLnBrk="0" hangingPunct="0">
              <a:defRPr sz="9100" b="1">
                <a:solidFill>
                  <a:srgbClr val="008080"/>
                </a:solidFill>
                <a:latin typeface="Lucida Grande" pitchFamily="2" charset="0"/>
                <a:ea typeface="宋体" pitchFamily="2" charset="-122"/>
              </a:defRPr>
            </a:lvl1pPr>
            <a:lvl2pPr marL="742950" indent="-285750" defTabSz="4702175" eaLnBrk="0" hangingPunct="0">
              <a:defRPr sz="9100" b="1">
                <a:solidFill>
                  <a:srgbClr val="008080"/>
                </a:solidFill>
                <a:latin typeface="Lucida Grande" pitchFamily="2" charset="0"/>
                <a:ea typeface="宋体" pitchFamily="2" charset="-122"/>
              </a:defRPr>
            </a:lvl2pPr>
            <a:lvl3pPr marL="1143000" indent="-228600" defTabSz="4702175" eaLnBrk="0" hangingPunct="0">
              <a:defRPr sz="9100" b="1">
                <a:solidFill>
                  <a:srgbClr val="008080"/>
                </a:solidFill>
                <a:latin typeface="Lucida Grande" pitchFamily="2" charset="0"/>
                <a:ea typeface="宋体" pitchFamily="2" charset="-122"/>
              </a:defRPr>
            </a:lvl3pPr>
            <a:lvl4pPr marL="1600200" indent="-228600" defTabSz="4702175" eaLnBrk="0" hangingPunct="0">
              <a:defRPr sz="9100" b="1">
                <a:solidFill>
                  <a:srgbClr val="008080"/>
                </a:solidFill>
                <a:latin typeface="Lucida Grande" pitchFamily="2" charset="0"/>
                <a:ea typeface="宋体" pitchFamily="2" charset="-122"/>
              </a:defRPr>
            </a:lvl4pPr>
            <a:lvl5pPr marL="2057400" indent="-228600" defTabSz="4702175" eaLnBrk="0" hangingPunct="0">
              <a:defRPr sz="9100" b="1">
                <a:solidFill>
                  <a:srgbClr val="008080"/>
                </a:solidFill>
                <a:latin typeface="Lucida Grande" pitchFamily="2" charset="0"/>
                <a:ea typeface="宋体" pitchFamily="2" charset="-122"/>
              </a:defRPr>
            </a:lvl5pPr>
            <a:lvl6pPr marL="25146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6pPr>
            <a:lvl7pPr marL="29718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7pPr>
            <a:lvl8pPr marL="34290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8pPr>
            <a:lvl9pPr marL="38862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9pPr>
          </a:lstStyle>
          <a:p>
            <a:pPr algn="l" eaLnBrk="1" hangingPunct="1"/>
            <a:r>
              <a:rPr lang="en-US" altLang="zh-CN">
                <a:solidFill>
                  <a:schemeClr val="tx1"/>
                </a:solidFill>
                <a:latin typeface="Times New Roman" pitchFamily="18" charset="0"/>
              </a:rPr>
              <a:t>Prevalence rates of hypertension and diabetes were 52.5% and 15.2% respectively, and incidences of complications of both diseases were 40.4% and 51.9% respectively. </a:t>
            </a:r>
            <a:endParaRPr lang="zh-CN" altLang="en-US">
              <a:solidFill>
                <a:schemeClr val="tx1"/>
              </a:solidFill>
              <a:latin typeface="Times New Roman" pitchFamily="18" charset="0"/>
            </a:endParaRPr>
          </a:p>
        </p:txBody>
      </p:sp>
      <p:sp>
        <p:nvSpPr>
          <p:cNvPr id="7189" name="Rectangle 56"/>
          <p:cNvSpPr>
            <a:spLocks noChangeArrowheads="1"/>
          </p:cNvSpPr>
          <p:nvPr/>
        </p:nvSpPr>
        <p:spPr bwMode="auto">
          <a:xfrm>
            <a:off x="1981200" y="19812000"/>
            <a:ext cx="19675475" cy="1752600"/>
          </a:xfrm>
          <a:prstGeom prst="rect">
            <a:avLst/>
          </a:prstGeom>
          <a:gradFill rotWithShape="1">
            <a:gsLst>
              <a:gs pos="0">
                <a:srgbClr val="92A8A7"/>
              </a:gs>
              <a:gs pos="50000">
                <a:srgbClr val="D1F0EF"/>
              </a:gs>
              <a:gs pos="100000">
                <a:srgbClr val="92A8A7"/>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71403" tIns="85704" rIns="171403" bIns="85704" anchor="ctr"/>
          <a:lstStyle/>
          <a:p>
            <a:pPr defTabSz="4702175"/>
            <a:r>
              <a:rPr lang="en-US" altLang="zh-CN"/>
              <a:t>Health service utilization </a:t>
            </a:r>
          </a:p>
        </p:txBody>
      </p:sp>
      <p:sp>
        <p:nvSpPr>
          <p:cNvPr id="7190" name="Text Box 99"/>
          <p:cNvSpPr txBox="1">
            <a:spLocks noChangeArrowheads="1"/>
          </p:cNvSpPr>
          <p:nvPr/>
        </p:nvSpPr>
        <p:spPr bwMode="auto">
          <a:xfrm>
            <a:off x="2209800" y="22021800"/>
            <a:ext cx="19583400" cy="572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403" tIns="85704" rIns="171403" bIns="85704">
            <a:spAutoFit/>
          </a:bodyPr>
          <a:lstStyle>
            <a:lvl1pPr defTabSz="4702175" eaLnBrk="0" hangingPunct="0">
              <a:defRPr sz="9100" b="1">
                <a:solidFill>
                  <a:srgbClr val="008080"/>
                </a:solidFill>
                <a:latin typeface="Lucida Grande" pitchFamily="2" charset="0"/>
                <a:ea typeface="宋体" pitchFamily="2" charset="-122"/>
              </a:defRPr>
            </a:lvl1pPr>
            <a:lvl2pPr marL="742950" indent="-285750" defTabSz="4702175" eaLnBrk="0" hangingPunct="0">
              <a:defRPr sz="9100" b="1">
                <a:solidFill>
                  <a:srgbClr val="008080"/>
                </a:solidFill>
                <a:latin typeface="Lucida Grande" pitchFamily="2" charset="0"/>
                <a:ea typeface="宋体" pitchFamily="2" charset="-122"/>
              </a:defRPr>
            </a:lvl2pPr>
            <a:lvl3pPr marL="1143000" indent="-228600" defTabSz="4702175" eaLnBrk="0" hangingPunct="0">
              <a:defRPr sz="9100" b="1">
                <a:solidFill>
                  <a:srgbClr val="008080"/>
                </a:solidFill>
                <a:latin typeface="Lucida Grande" pitchFamily="2" charset="0"/>
                <a:ea typeface="宋体" pitchFamily="2" charset="-122"/>
              </a:defRPr>
            </a:lvl3pPr>
            <a:lvl4pPr marL="1600200" indent="-228600" defTabSz="4702175" eaLnBrk="0" hangingPunct="0">
              <a:defRPr sz="9100" b="1">
                <a:solidFill>
                  <a:srgbClr val="008080"/>
                </a:solidFill>
                <a:latin typeface="Lucida Grande" pitchFamily="2" charset="0"/>
                <a:ea typeface="宋体" pitchFamily="2" charset="-122"/>
              </a:defRPr>
            </a:lvl4pPr>
            <a:lvl5pPr marL="2057400" indent="-228600" defTabSz="4702175" eaLnBrk="0" hangingPunct="0">
              <a:defRPr sz="9100" b="1">
                <a:solidFill>
                  <a:srgbClr val="008080"/>
                </a:solidFill>
                <a:latin typeface="Lucida Grande" pitchFamily="2" charset="0"/>
                <a:ea typeface="宋体" pitchFamily="2" charset="-122"/>
              </a:defRPr>
            </a:lvl5pPr>
            <a:lvl6pPr marL="25146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6pPr>
            <a:lvl7pPr marL="29718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7pPr>
            <a:lvl8pPr marL="34290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8pPr>
            <a:lvl9pPr marL="38862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9pPr>
          </a:lstStyle>
          <a:p>
            <a:pPr algn="l" eaLnBrk="1" hangingPunct="1">
              <a:spcBef>
                <a:spcPct val="50000"/>
              </a:spcBef>
              <a:buClr>
                <a:srgbClr val="669900"/>
              </a:buClr>
              <a:buFont typeface="Wingdings 2" pitchFamily="18" charset="2"/>
              <a:buChar char="¦"/>
            </a:pPr>
            <a:r>
              <a:rPr lang="en-US" altLang="zh-CN">
                <a:solidFill>
                  <a:schemeClr val="tx1"/>
                </a:solidFill>
                <a:latin typeface="Times New Roman" pitchFamily="18" charset="0"/>
              </a:rPr>
              <a:t>Two week prevalence rate 27.3%.</a:t>
            </a:r>
            <a:endParaRPr lang="zh-CN" altLang="en-US">
              <a:solidFill>
                <a:schemeClr val="tx1"/>
              </a:solidFill>
              <a:latin typeface="Times New Roman" pitchFamily="18" charset="0"/>
            </a:endParaRPr>
          </a:p>
          <a:p>
            <a:pPr algn="l" eaLnBrk="1" hangingPunct="1">
              <a:spcBef>
                <a:spcPct val="50000"/>
              </a:spcBef>
              <a:buClr>
                <a:srgbClr val="669900"/>
              </a:buClr>
              <a:buFont typeface="Wingdings 2" pitchFamily="18" charset="2"/>
              <a:buChar char="¦"/>
            </a:pPr>
            <a:r>
              <a:rPr lang="en-US" altLang="zh-CN">
                <a:solidFill>
                  <a:schemeClr val="tx1"/>
                </a:solidFill>
                <a:latin typeface="Times New Roman" pitchFamily="18" charset="0"/>
              </a:rPr>
              <a:t>Two-week GP-visit rate 23.4%.</a:t>
            </a:r>
            <a:endParaRPr lang="zh-CN" altLang="en-US">
              <a:solidFill>
                <a:schemeClr val="tx1"/>
              </a:solidFill>
              <a:latin typeface="Times New Roman" pitchFamily="18" charset="0"/>
            </a:endParaRPr>
          </a:p>
          <a:p>
            <a:pPr algn="l" eaLnBrk="1" hangingPunct="1">
              <a:spcBef>
                <a:spcPct val="50000"/>
              </a:spcBef>
              <a:buClr>
                <a:srgbClr val="669900"/>
              </a:buClr>
              <a:buFont typeface="Wingdings 2" pitchFamily="18" charset="2"/>
              <a:buChar char="¦"/>
            </a:pPr>
            <a:r>
              <a:rPr lang="en-US" altLang="zh-CN">
                <a:solidFill>
                  <a:schemeClr val="tx1"/>
                </a:solidFill>
                <a:latin typeface="Times New Roman" pitchFamily="18" charset="0"/>
              </a:rPr>
              <a:t>Annual hospitalization rate 60.8%.</a:t>
            </a:r>
            <a:endParaRPr lang="zh-CN" altLang="en-US">
              <a:solidFill>
                <a:schemeClr val="tx1"/>
              </a:solidFill>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rgbClr val="87C5CB"/>
            </a:gs>
            <a:gs pos="100000">
              <a:schemeClr val="bg1"/>
            </a:gs>
          </a:gsLst>
          <a:lin ang="5400000" scaled="1"/>
        </a:gradFill>
        <a:effectLst/>
      </p:bgPr>
    </p:bg>
    <p:spTree>
      <p:nvGrpSpPr>
        <p:cNvPr id="1" name=""/>
        <p:cNvGrpSpPr/>
        <p:nvPr/>
      </p:nvGrpSpPr>
      <p:grpSpPr>
        <a:xfrm>
          <a:off x="0" y="0"/>
          <a:ext cx="0" cy="0"/>
          <a:chOff x="0" y="0"/>
          <a:chExt cx="0" cy="0"/>
        </a:xfrm>
      </p:grpSpPr>
      <p:sp>
        <p:nvSpPr>
          <p:cNvPr id="43" name="Slide Number Placeholder 6"/>
          <p:cNvSpPr>
            <a:spLocks noGrp="1"/>
          </p:cNvSpPr>
          <p:nvPr>
            <p:ph type="sldNum" sz="quarter" idx="12"/>
          </p:nvPr>
        </p:nvSpPr>
        <p:spPr/>
        <p:txBody>
          <a:bodyPr/>
          <a:lstStyle/>
          <a:p>
            <a:pPr>
              <a:defRPr/>
            </a:pPr>
            <a:fld id="{FC3402A6-694B-4AE5-BB12-01C76F19684B}" type="slidenum">
              <a:rPr lang="zh-CN" altLang="en-US"/>
              <a:pPr>
                <a:defRPr/>
              </a:pPr>
              <a:t>5</a:t>
            </a:fld>
            <a:endParaRPr lang="en-US" altLang="zh-CN"/>
          </a:p>
        </p:txBody>
      </p:sp>
      <p:sp>
        <p:nvSpPr>
          <p:cNvPr id="8195" name="Rectangle 3"/>
          <p:cNvSpPr>
            <a:spLocks noGrp="1" noChangeArrowheads="1"/>
          </p:cNvSpPr>
          <p:nvPr>
            <p:ph type="title"/>
          </p:nvPr>
        </p:nvSpPr>
        <p:spPr>
          <a:xfrm>
            <a:off x="2103438" y="1317625"/>
            <a:ext cx="40035162" cy="2949575"/>
          </a:xfrm>
          <a:gradFill rotWithShape="1">
            <a:gsLst>
              <a:gs pos="0">
                <a:srgbClr val="008080"/>
              </a:gs>
              <a:gs pos="50000">
                <a:srgbClr val="EFF7F7"/>
              </a:gs>
              <a:gs pos="100000">
                <a:srgbClr val="008080"/>
              </a:gs>
            </a:gsLst>
            <a:lin ang="5400000" scaled="1"/>
          </a:gradFill>
          <a:ln w="60325" cap="flat">
            <a:solidFill>
              <a:srgbClr val="669900"/>
            </a:solidFill>
            <a:miter lim="800000"/>
            <a:headEnd/>
            <a:tailEnd/>
          </a:ln>
        </p:spPr>
        <p:txBody>
          <a:bodyPr/>
          <a:lstStyle/>
          <a:p>
            <a:pPr eaLnBrk="1" hangingPunct="1">
              <a:lnSpc>
                <a:spcPct val="75000"/>
              </a:lnSpc>
            </a:pPr>
            <a:r>
              <a:rPr lang="en-US" altLang="zh-CN" sz="11500" b="1" i="1" smtClean="0">
                <a:solidFill>
                  <a:schemeClr val="tx1"/>
                </a:solidFill>
              </a:rPr>
              <a:t>Health Service Demand and Medical Costs</a:t>
            </a:r>
            <a:r>
              <a:rPr lang="en-US" altLang="zh-CN" sz="11500" i="1" smtClean="0">
                <a:solidFill>
                  <a:schemeClr val="tx1"/>
                </a:solidFill>
              </a:rPr>
              <a:t> </a:t>
            </a:r>
            <a:r>
              <a:rPr lang="en-US" altLang="zh-CN" sz="20600" smtClean="0"/>
              <a:t> </a:t>
            </a:r>
          </a:p>
        </p:txBody>
      </p:sp>
      <p:graphicFrame>
        <p:nvGraphicFramePr>
          <p:cNvPr id="42112" name="Group 128"/>
          <p:cNvGraphicFramePr>
            <a:graphicFrameLocks noGrp="1"/>
          </p:cNvGraphicFramePr>
          <p:nvPr>
            <p:ph sz="half" idx="2"/>
          </p:nvPr>
        </p:nvGraphicFramePr>
        <p:xfrm>
          <a:off x="2133600" y="8229600"/>
          <a:ext cx="39928800" cy="13532120"/>
        </p:xfrm>
        <a:graphic>
          <a:graphicData uri="http://schemas.openxmlformats.org/drawingml/2006/table">
            <a:tbl>
              <a:tblPr/>
              <a:tblGrid>
                <a:gridCol w="7162800"/>
                <a:gridCol w="8534400"/>
                <a:gridCol w="11734800"/>
                <a:gridCol w="12496800"/>
              </a:tblGrid>
              <a:tr h="1933121">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City</a:t>
                      </a:r>
                    </a:p>
                  </a:txBody>
                  <a:tcPr marL="470131" marR="470131" marT="235060" marB="235060"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99">
                        <a:alpha val="50000"/>
                      </a:srgbClr>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Types</a:t>
                      </a:r>
                    </a:p>
                  </a:txBody>
                  <a:tcPr marL="470131" marR="470131" marT="235060" marB="23506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99">
                        <a:alpha val="50000"/>
                      </a:srgbClr>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Total cost (Yuan)</a:t>
                      </a:r>
                    </a:p>
                  </a:txBody>
                  <a:tcPr marL="470131" marR="470131" marT="235060" marB="23506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99">
                        <a:alpha val="50000"/>
                      </a:srgbClr>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Self-paid ratio (%)</a:t>
                      </a:r>
                      <a:endParaRPr kumimoji="0" lang="zh-CN" altLang="en-US" sz="9600" b="1" i="0" u="none" strike="noStrike" cap="none" normalizeH="0" baseline="0" smtClean="0">
                        <a:ln>
                          <a:noFill/>
                        </a:ln>
                        <a:solidFill>
                          <a:schemeClr val="tx1"/>
                        </a:solidFill>
                        <a:effectLst/>
                        <a:latin typeface="Times New Roman" pitchFamily="18" charset="0"/>
                        <a:ea typeface="宋体" pitchFamily="2" charset="-122"/>
                      </a:endParaRPr>
                    </a:p>
                  </a:txBody>
                  <a:tcPr marL="470131" marR="470131" marT="235060" marB="235060"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99">
                        <a:alpha val="50000"/>
                      </a:srgbClr>
                    </a:solidFill>
                  </a:tcPr>
                </a:tc>
              </a:tr>
              <a:tr h="1933121">
                <a:tc rowSpan="2">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Shanghai</a:t>
                      </a:r>
                    </a:p>
                  </a:txBody>
                  <a:tcPr marL="470131" marR="470131" marT="235060" marB="235060" horzOverflow="overflow">
                    <a:lnL cap="flat">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accent1"/>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Employees </a:t>
                      </a:r>
                    </a:p>
                  </a:txBody>
                  <a:tcPr marL="470131" marR="470131" marT="235060" marB="235060"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accent1"/>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4532</a:t>
                      </a:r>
                    </a:p>
                  </a:txBody>
                  <a:tcPr marL="470131" marR="470131" marT="235060" marB="235060"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accent1"/>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24.3</a:t>
                      </a:r>
                    </a:p>
                  </a:txBody>
                  <a:tcPr marL="470131" marR="470131" marT="235060" marB="235060" horzOverflow="overflow">
                    <a:lnL>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accent1"/>
                    </a:solidFill>
                  </a:tcPr>
                </a:tc>
              </a:tr>
              <a:tr h="1933121">
                <a:tc vMerge="1">
                  <a:txBody>
                    <a:bodyPr/>
                    <a:lstStyle/>
                    <a:p>
                      <a:endParaRPr lang="en-IN"/>
                    </a:p>
                  </a:txBody>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Residents</a:t>
                      </a:r>
                    </a:p>
                  </a:txBody>
                  <a:tcPr marL="470131" marR="470131" marT="235060" marB="235060"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5088</a:t>
                      </a:r>
                    </a:p>
                  </a:txBody>
                  <a:tcPr marL="470131" marR="470131" marT="235060" marB="235060"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54.3</a:t>
                      </a:r>
                    </a:p>
                  </a:txBody>
                  <a:tcPr marL="470131" marR="470131" marT="235060" marB="235060" horzOverflow="overflow">
                    <a:lnL>
                      <a:noFill/>
                    </a:lnL>
                    <a:lnR cap="flat">
                      <a:noFill/>
                    </a:lnR>
                    <a:lnT>
                      <a:noFill/>
                    </a:lnT>
                    <a:lnB>
                      <a:noFill/>
                    </a:lnB>
                    <a:lnTlToBr>
                      <a:noFill/>
                    </a:lnTlToBr>
                    <a:lnBlToTr>
                      <a:noFill/>
                    </a:lnBlToTr>
                    <a:solidFill>
                      <a:schemeClr val="accent1"/>
                    </a:solidFill>
                  </a:tcPr>
                </a:tc>
              </a:tr>
              <a:tr h="1933121">
                <a:tc rowSpan="2">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Wuhan</a:t>
                      </a:r>
                    </a:p>
                  </a:txBody>
                  <a:tcPr marL="470131" marR="470131" marT="235060" marB="235060" horzOverflow="overflow">
                    <a:lnL cap="flat">
                      <a:noFill/>
                    </a:lnL>
                    <a:lnR>
                      <a:noFill/>
                    </a:lnR>
                    <a:lnT>
                      <a:noFill/>
                    </a:lnT>
                    <a:lnB>
                      <a:noFill/>
                    </a:lnB>
                    <a:lnTlToBr>
                      <a:noFill/>
                    </a:lnTlToBr>
                    <a:lnBlToTr>
                      <a:noFill/>
                    </a:lnBlToTr>
                    <a:solidFill>
                      <a:srgbClr val="DDDDDD"/>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Employees</a:t>
                      </a:r>
                    </a:p>
                  </a:txBody>
                  <a:tcPr marL="470131" marR="470131" marT="235060" marB="235060" horzOverflow="overflow">
                    <a:lnL>
                      <a:noFill/>
                    </a:lnL>
                    <a:lnR>
                      <a:noFill/>
                    </a:lnR>
                    <a:lnT>
                      <a:noFill/>
                    </a:lnT>
                    <a:lnB>
                      <a:noFill/>
                    </a:lnB>
                    <a:lnTlToBr>
                      <a:noFill/>
                    </a:lnTlToBr>
                    <a:lnBlToTr>
                      <a:noFill/>
                    </a:lnBlToTr>
                    <a:solidFill>
                      <a:srgbClr val="DDDDDD"/>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4669</a:t>
                      </a:r>
                    </a:p>
                  </a:txBody>
                  <a:tcPr marL="470131" marR="470131" marT="235060" marB="235060" horzOverflow="overflow">
                    <a:lnL>
                      <a:noFill/>
                    </a:lnL>
                    <a:lnR>
                      <a:noFill/>
                    </a:lnR>
                    <a:lnT>
                      <a:noFill/>
                    </a:lnT>
                    <a:lnB>
                      <a:noFill/>
                    </a:lnB>
                    <a:lnTlToBr>
                      <a:noFill/>
                    </a:lnTlToBr>
                    <a:lnBlToTr>
                      <a:noFill/>
                    </a:lnBlToTr>
                    <a:solidFill>
                      <a:srgbClr val="DDDDDD"/>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25.8</a:t>
                      </a:r>
                    </a:p>
                  </a:txBody>
                  <a:tcPr marL="470131" marR="470131" marT="235060" marB="235060" horzOverflow="overflow">
                    <a:lnL>
                      <a:noFill/>
                    </a:lnL>
                    <a:lnR cap="flat">
                      <a:noFill/>
                    </a:lnR>
                    <a:lnT>
                      <a:noFill/>
                    </a:lnT>
                    <a:lnB>
                      <a:noFill/>
                    </a:lnB>
                    <a:lnTlToBr>
                      <a:noFill/>
                    </a:lnTlToBr>
                    <a:lnBlToTr>
                      <a:noFill/>
                    </a:lnBlToTr>
                    <a:solidFill>
                      <a:srgbClr val="DDDDDD"/>
                    </a:solidFill>
                  </a:tcPr>
                </a:tc>
              </a:tr>
              <a:tr h="1933121">
                <a:tc vMerge="1">
                  <a:txBody>
                    <a:bodyPr/>
                    <a:lstStyle/>
                    <a:p>
                      <a:endParaRPr lang="en-IN"/>
                    </a:p>
                  </a:txBody>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Residents</a:t>
                      </a:r>
                    </a:p>
                  </a:txBody>
                  <a:tcPr marL="470131" marR="470131" marT="235060" marB="235060" horzOverflow="overflow">
                    <a:lnL>
                      <a:noFill/>
                    </a:lnL>
                    <a:lnR>
                      <a:noFill/>
                    </a:lnR>
                    <a:lnT>
                      <a:noFill/>
                    </a:lnT>
                    <a:lnB>
                      <a:noFill/>
                    </a:lnB>
                    <a:lnTlToBr>
                      <a:noFill/>
                    </a:lnTlToBr>
                    <a:lnBlToTr>
                      <a:noFill/>
                    </a:lnBlToTr>
                    <a:solidFill>
                      <a:srgbClr val="DDDDDD"/>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1311</a:t>
                      </a:r>
                    </a:p>
                  </a:txBody>
                  <a:tcPr marL="470131" marR="470131" marT="235060" marB="235060" horzOverflow="overflow">
                    <a:lnL>
                      <a:noFill/>
                    </a:lnL>
                    <a:lnR>
                      <a:noFill/>
                    </a:lnR>
                    <a:lnT>
                      <a:noFill/>
                    </a:lnT>
                    <a:lnB>
                      <a:noFill/>
                    </a:lnB>
                    <a:lnTlToBr>
                      <a:noFill/>
                    </a:lnTlToBr>
                    <a:lnBlToTr>
                      <a:noFill/>
                    </a:lnBlToTr>
                    <a:solidFill>
                      <a:srgbClr val="DDDDDD"/>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100</a:t>
                      </a:r>
                    </a:p>
                  </a:txBody>
                  <a:tcPr marL="470131" marR="470131" marT="235060" marB="235060" horzOverflow="overflow">
                    <a:lnL>
                      <a:noFill/>
                    </a:lnL>
                    <a:lnR cap="flat">
                      <a:noFill/>
                    </a:lnR>
                    <a:lnT>
                      <a:noFill/>
                    </a:lnT>
                    <a:lnB>
                      <a:noFill/>
                    </a:lnB>
                    <a:lnTlToBr>
                      <a:noFill/>
                    </a:lnTlToBr>
                    <a:lnBlToTr>
                      <a:noFill/>
                    </a:lnBlToTr>
                    <a:solidFill>
                      <a:srgbClr val="DDDDDD"/>
                    </a:solidFill>
                  </a:tcPr>
                </a:tc>
              </a:tr>
              <a:tr h="1933121">
                <a:tc rowSpan="2">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Xi’an</a:t>
                      </a:r>
                    </a:p>
                  </a:txBody>
                  <a:tcPr marL="470131" marR="470131" marT="235060" marB="235060" horzOverflow="overflow">
                    <a:lnL cap="flat">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Employees </a:t>
                      </a:r>
                    </a:p>
                  </a:txBody>
                  <a:tcPr marL="470131" marR="470131" marT="235060" marB="235060"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5749</a:t>
                      </a:r>
                    </a:p>
                  </a:txBody>
                  <a:tcPr marL="470131" marR="470131" marT="235060" marB="235060"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100</a:t>
                      </a:r>
                    </a:p>
                  </a:txBody>
                  <a:tcPr marL="470131" marR="470131" marT="235060" marB="235060" horzOverflow="overflow">
                    <a:lnL>
                      <a:noFill/>
                    </a:lnL>
                    <a:lnR cap="flat">
                      <a:noFill/>
                    </a:lnR>
                    <a:lnT>
                      <a:noFill/>
                    </a:lnT>
                    <a:lnB>
                      <a:noFill/>
                    </a:lnB>
                    <a:lnTlToBr>
                      <a:noFill/>
                    </a:lnTlToBr>
                    <a:lnBlToTr>
                      <a:noFill/>
                    </a:lnBlToTr>
                    <a:solidFill>
                      <a:schemeClr val="accent1"/>
                    </a:solidFill>
                  </a:tcPr>
                </a:tc>
              </a:tr>
              <a:tr h="1933121">
                <a:tc vMerge="1">
                  <a:txBody>
                    <a:bodyPr/>
                    <a:lstStyle/>
                    <a:p>
                      <a:endParaRPr lang="en-IN"/>
                    </a:p>
                  </a:txBody>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Residents</a:t>
                      </a:r>
                    </a:p>
                  </a:txBody>
                  <a:tcPr marL="470131" marR="470131" marT="235060" marB="235060"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5258</a:t>
                      </a:r>
                    </a:p>
                  </a:txBody>
                  <a:tcPr marL="470131" marR="470131" marT="235060" marB="235060"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100</a:t>
                      </a:r>
                    </a:p>
                  </a:txBody>
                  <a:tcPr marL="470131" marR="470131" marT="235060" marB="235060"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bl>
          </a:graphicData>
        </a:graphic>
      </p:graphicFrame>
      <p:sp>
        <p:nvSpPr>
          <p:cNvPr id="8225" name="Rectangle 24"/>
          <p:cNvSpPr>
            <a:spLocks noChangeArrowheads="1"/>
          </p:cNvSpPr>
          <p:nvPr/>
        </p:nvSpPr>
        <p:spPr bwMode="auto">
          <a:xfrm>
            <a:off x="2133600" y="5638800"/>
            <a:ext cx="39944675" cy="1828800"/>
          </a:xfrm>
          <a:prstGeom prst="rect">
            <a:avLst/>
          </a:prstGeom>
          <a:gradFill rotWithShape="1">
            <a:gsLst>
              <a:gs pos="0">
                <a:srgbClr val="92A8A7"/>
              </a:gs>
              <a:gs pos="50000">
                <a:srgbClr val="D1F0EF"/>
              </a:gs>
              <a:gs pos="100000">
                <a:srgbClr val="92A8A7"/>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71403" tIns="85704" rIns="171403" bIns="85704" anchor="ctr"/>
          <a:lstStyle/>
          <a:p>
            <a:pPr defTabSz="4702175">
              <a:tabLst>
                <a:tab pos="14143038" algn="l"/>
              </a:tabLst>
            </a:pPr>
            <a:r>
              <a:rPr lang="en-US" altLang="zh-CN">
                <a:solidFill>
                  <a:srgbClr val="0000FF"/>
                </a:solidFill>
              </a:rPr>
              <a:t>Per capita medical expenses on chronic diseases within six months</a:t>
            </a:r>
            <a:r>
              <a:rPr lang="en-US" altLang="zh-CN"/>
              <a:t>  </a:t>
            </a:r>
          </a:p>
        </p:txBody>
      </p:sp>
      <p:sp>
        <p:nvSpPr>
          <p:cNvPr id="8226" name="Text Box 25"/>
          <p:cNvSpPr txBox="1">
            <a:spLocks noChangeArrowheads="1"/>
          </p:cNvSpPr>
          <p:nvPr/>
        </p:nvSpPr>
        <p:spPr bwMode="auto">
          <a:xfrm>
            <a:off x="1739900" y="8008938"/>
            <a:ext cx="939800" cy="987425"/>
          </a:xfrm>
          <a:prstGeom prst="rect">
            <a:avLst/>
          </a:prstGeom>
          <a:noFill/>
          <a:ln>
            <a:noFill/>
          </a:ln>
          <a:effectLst/>
          <a:extLst>
            <a:ext uri="{909E8E84-426E-40DD-AFC4-6F175D3DCCD1}">
              <a14:hiddenFill xmlns:a14="http://schemas.microsoft.com/office/drawing/2010/main">
                <a:gradFill rotWithShape="1">
                  <a:gsLst>
                    <a:gs pos="0">
                      <a:srgbClr val="008080"/>
                    </a:gs>
                    <a:gs pos="50000">
                      <a:srgbClr val="4DA6A6"/>
                    </a:gs>
                    <a:gs pos="100000">
                      <a:srgbClr val="008080"/>
                    </a:gs>
                  </a:gsLst>
                  <a:lin ang="0" scaled="1"/>
                </a:gradFill>
              </a14:hiddenFill>
            </a:ext>
            <a:ext uri="{91240B29-F687-4F45-9708-019B960494DF}">
              <a14:hiddenLine xmlns:a14="http://schemas.microsoft.com/office/drawing/2010/main" w="60325" algn="ctr">
                <a:solidFill>
                  <a:srgbClr val="66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70131" tIns="235066" rIns="470131" bIns="235066">
            <a:spAutoFit/>
          </a:bodyPr>
          <a:lstStyle>
            <a:lvl1pPr defTabSz="4702175" eaLnBrk="0" hangingPunct="0">
              <a:defRPr sz="9100" b="1">
                <a:solidFill>
                  <a:srgbClr val="008080"/>
                </a:solidFill>
                <a:latin typeface="Lucida Grande" pitchFamily="2" charset="0"/>
                <a:ea typeface="宋体" pitchFamily="2" charset="-122"/>
              </a:defRPr>
            </a:lvl1pPr>
            <a:lvl2pPr marL="742950" indent="-285750" defTabSz="4702175" eaLnBrk="0" hangingPunct="0">
              <a:defRPr sz="9100" b="1">
                <a:solidFill>
                  <a:srgbClr val="008080"/>
                </a:solidFill>
                <a:latin typeface="Lucida Grande" pitchFamily="2" charset="0"/>
                <a:ea typeface="宋体" pitchFamily="2" charset="-122"/>
              </a:defRPr>
            </a:lvl2pPr>
            <a:lvl3pPr marL="1143000" indent="-228600" defTabSz="4702175" eaLnBrk="0" hangingPunct="0">
              <a:defRPr sz="9100" b="1">
                <a:solidFill>
                  <a:srgbClr val="008080"/>
                </a:solidFill>
                <a:latin typeface="Lucida Grande" pitchFamily="2" charset="0"/>
                <a:ea typeface="宋体" pitchFamily="2" charset="-122"/>
              </a:defRPr>
            </a:lvl3pPr>
            <a:lvl4pPr marL="1600200" indent="-228600" defTabSz="4702175" eaLnBrk="0" hangingPunct="0">
              <a:defRPr sz="9100" b="1">
                <a:solidFill>
                  <a:srgbClr val="008080"/>
                </a:solidFill>
                <a:latin typeface="Lucida Grande" pitchFamily="2" charset="0"/>
                <a:ea typeface="宋体" pitchFamily="2" charset="-122"/>
              </a:defRPr>
            </a:lvl4pPr>
            <a:lvl5pPr marL="2057400" indent="-228600" defTabSz="4702175" eaLnBrk="0" hangingPunct="0">
              <a:defRPr sz="9100" b="1">
                <a:solidFill>
                  <a:srgbClr val="008080"/>
                </a:solidFill>
                <a:latin typeface="Lucida Grande" pitchFamily="2" charset="0"/>
                <a:ea typeface="宋体" pitchFamily="2" charset="-122"/>
              </a:defRPr>
            </a:lvl5pPr>
            <a:lvl6pPr marL="25146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6pPr>
            <a:lvl7pPr marL="29718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7pPr>
            <a:lvl8pPr marL="34290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8pPr>
            <a:lvl9pPr marL="38862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9pPr>
          </a:lstStyle>
          <a:p>
            <a:pPr eaLnBrk="1" hangingPunct="1"/>
            <a:endParaRPr lang="zh-CN" altLang="en-US" sz="3400" b="0">
              <a:solidFill>
                <a:schemeClr val="tx1"/>
              </a:solidFill>
            </a:endParaRPr>
          </a:p>
        </p:txBody>
      </p:sp>
      <p:sp>
        <p:nvSpPr>
          <p:cNvPr id="8227" name="Text Box 129"/>
          <p:cNvSpPr txBox="1">
            <a:spLocks noChangeArrowheads="1"/>
          </p:cNvSpPr>
          <p:nvPr/>
        </p:nvSpPr>
        <p:spPr bwMode="auto">
          <a:xfrm>
            <a:off x="2133600" y="22631400"/>
            <a:ext cx="40081200" cy="6019800"/>
          </a:xfrm>
          <a:prstGeom prst="rect">
            <a:avLst/>
          </a:prstGeom>
          <a:noFill/>
          <a:ln>
            <a:noFill/>
          </a:ln>
          <a:effectLst/>
          <a:extLst>
            <a:ext uri="{909E8E84-426E-40DD-AFC4-6F175D3DCCD1}">
              <a14:hiddenFill xmlns:a14="http://schemas.microsoft.com/office/drawing/2010/main">
                <a:gradFill rotWithShape="1">
                  <a:gsLst>
                    <a:gs pos="0">
                      <a:srgbClr val="008080"/>
                    </a:gs>
                    <a:gs pos="50000">
                      <a:srgbClr val="4DA6A6"/>
                    </a:gs>
                    <a:gs pos="100000">
                      <a:srgbClr val="008080"/>
                    </a:gs>
                  </a:gsLst>
                  <a:lin ang="0" scaled="1"/>
                </a:gradFill>
              </a14:hiddenFill>
            </a:ext>
            <a:ext uri="{91240B29-F687-4F45-9708-019B960494DF}">
              <a14:hiddenLine xmlns:a14="http://schemas.microsoft.com/office/drawing/2010/main" w="60325" algn="ctr">
                <a:solidFill>
                  <a:srgbClr val="66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70131" tIns="235066" rIns="470131" bIns="235066">
            <a:spAutoFit/>
          </a:bodyPr>
          <a:lstStyle>
            <a:lvl1pPr defTabSz="4702175" eaLnBrk="0" hangingPunct="0">
              <a:defRPr sz="9100" b="1">
                <a:solidFill>
                  <a:srgbClr val="008080"/>
                </a:solidFill>
                <a:latin typeface="Lucida Grande" pitchFamily="2" charset="0"/>
                <a:ea typeface="宋体" pitchFamily="2" charset="-122"/>
              </a:defRPr>
            </a:lvl1pPr>
            <a:lvl2pPr marL="742950" indent="-285750" defTabSz="4702175" eaLnBrk="0" hangingPunct="0">
              <a:defRPr sz="9100" b="1">
                <a:solidFill>
                  <a:srgbClr val="008080"/>
                </a:solidFill>
                <a:latin typeface="Lucida Grande" pitchFamily="2" charset="0"/>
                <a:ea typeface="宋体" pitchFamily="2" charset="-122"/>
              </a:defRPr>
            </a:lvl2pPr>
            <a:lvl3pPr marL="1143000" indent="-228600" defTabSz="4702175" eaLnBrk="0" hangingPunct="0">
              <a:defRPr sz="9100" b="1">
                <a:solidFill>
                  <a:srgbClr val="008080"/>
                </a:solidFill>
                <a:latin typeface="Lucida Grande" pitchFamily="2" charset="0"/>
                <a:ea typeface="宋体" pitchFamily="2" charset="-122"/>
              </a:defRPr>
            </a:lvl3pPr>
            <a:lvl4pPr marL="1600200" indent="-228600" defTabSz="4702175" eaLnBrk="0" hangingPunct="0">
              <a:defRPr sz="9100" b="1">
                <a:solidFill>
                  <a:srgbClr val="008080"/>
                </a:solidFill>
                <a:latin typeface="Lucida Grande" pitchFamily="2" charset="0"/>
                <a:ea typeface="宋体" pitchFamily="2" charset="-122"/>
              </a:defRPr>
            </a:lvl4pPr>
            <a:lvl5pPr marL="2057400" indent="-228600" defTabSz="4702175" eaLnBrk="0" hangingPunct="0">
              <a:defRPr sz="9100" b="1">
                <a:solidFill>
                  <a:srgbClr val="008080"/>
                </a:solidFill>
                <a:latin typeface="Lucida Grande" pitchFamily="2" charset="0"/>
                <a:ea typeface="宋体" pitchFamily="2" charset="-122"/>
              </a:defRPr>
            </a:lvl5pPr>
            <a:lvl6pPr marL="25146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6pPr>
            <a:lvl7pPr marL="29718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7pPr>
            <a:lvl8pPr marL="34290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8pPr>
            <a:lvl9pPr marL="38862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9pPr>
          </a:lstStyle>
          <a:p>
            <a:pPr algn="l" eaLnBrk="1" hangingPunct="1"/>
            <a:r>
              <a:rPr lang="en-US" altLang="zh-CN">
                <a:solidFill>
                  <a:schemeClr val="tx1"/>
                </a:solidFill>
                <a:latin typeface="Times New Roman" pitchFamily="18" charset="0"/>
              </a:rPr>
              <a:t>80.7% of individuals with chronic diseases, with per capita medical expenses of 4,688 Yuan in 6 months. Out of pocket paid 2786 Yuan per person, which accounted for 62.9% of total expenditure. The results reflected the low outpatient reimbursement.</a:t>
            </a:r>
            <a:r>
              <a:rPr lang="zh-CN" altLang="en-US">
                <a:solidFill>
                  <a:schemeClr val="tx1"/>
                </a:solidFill>
                <a:latin typeface="Times New Roman" pitchFamily="18" charset="0"/>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rgbClr val="87C5CB"/>
            </a:gs>
            <a:gs pos="100000">
              <a:schemeClr val="bg1"/>
            </a:gs>
          </a:gsLst>
          <a:lin ang="5400000" scaled="1"/>
        </a:gradFill>
        <a:effectLst/>
      </p:bgPr>
    </p:bg>
    <p:spTree>
      <p:nvGrpSpPr>
        <p:cNvPr id="1" name=""/>
        <p:cNvGrpSpPr/>
        <p:nvPr/>
      </p:nvGrpSpPr>
      <p:grpSpPr>
        <a:xfrm>
          <a:off x="0" y="0"/>
          <a:ext cx="0" cy="0"/>
          <a:chOff x="0" y="0"/>
          <a:chExt cx="0" cy="0"/>
        </a:xfrm>
      </p:grpSpPr>
      <p:sp>
        <p:nvSpPr>
          <p:cNvPr id="42" name="Slide Number Placeholder 6"/>
          <p:cNvSpPr>
            <a:spLocks noGrp="1"/>
          </p:cNvSpPr>
          <p:nvPr>
            <p:ph type="sldNum" sz="quarter" idx="12"/>
          </p:nvPr>
        </p:nvSpPr>
        <p:spPr/>
        <p:txBody>
          <a:bodyPr/>
          <a:lstStyle/>
          <a:p>
            <a:pPr>
              <a:defRPr/>
            </a:pPr>
            <a:fld id="{B6F75DED-1F39-4F74-9B7B-409C6569A810}" type="slidenum">
              <a:rPr lang="zh-CN" altLang="en-US"/>
              <a:pPr>
                <a:defRPr/>
              </a:pPr>
              <a:t>6</a:t>
            </a:fld>
            <a:endParaRPr lang="en-US" altLang="zh-CN"/>
          </a:p>
        </p:txBody>
      </p:sp>
      <p:sp>
        <p:nvSpPr>
          <p:cNvPr id="9219" name="Rectangle 2"/>
          <p:cNvSpPr>
            <a:spLocks noGrp="1" noChangeArrowheads="1"/>
          </p:cNvSpPr>
          <p:nvPr>
            <p:ph type="title"/>
          </p:nvPr>
        </p:nvSpPr>
        <p:spPr>
          <a:xfrm>
            <a:off x="2103438" y="1317625"/>
            <a:ext cx="40035162" cy="2949575"/>
          </a:xfrm>
          <a:gradFill rotWithShape="1">
            <a:gsLst>
              <a:gs pos="0">
                <a:srgbClr val="008080"/>
              </a:gs>
              <a:gs pos="50000">
                <a:srgbClr val="EFF7F7"/>
              </a:gs>
              <a:gs pos="100000">
                <a:srgbClr val="008080"/>
              </a:gs>
            </a:gsLst>
            <a:lin ang="5400000" scaled="1"/>
          </a:gradFill>
          <a:ln w="60325" cap="flat">
            <a:solidFill>
              <a:srgbClr val="669900"/>
            </a:solidFill>
            <a:miter lim="800000"/>
            <a:headEnd/>
            <a:tailEnd/>
          </a:ln>
        </p:spPr>
        <p:txBody>
          <a:bodyPr/>
          <a:lstStyle/>
          <a:p>
            <a:pPr eaLnBrk="1" hangingPunct="1">
              <a:lnSpc>
                <a:spcPct val="75000"/>
              </a:lnSpc>
            </a:pPr>
            <a:r>
              <a:rPr lang="en-US" altLang="zh-CN" sz="11500" b="1" i="1" smtClean="0">
                <a:solidFill>
                  <a:schemeClr val="tx1"/>
                </a:solidFill>
              </a:rPr>
              <a:t>Health Service Demand and Medical Costs</a:t>
            </a:r>
            <a:r>
              <a:rPr lang="en-US" altLang="zh-CN" sz="11500" i="1" smtClean="0">
                <a:solidFill>
                  <a:schemeClr val="tx1"/>
                </a:solidFill>
              </a:rPr>
              <a:t> </a:t>
            </a:r>
            <a:r>
              <a:rPr lang="en-US" altLang="zh-CN" sz="20600" smtClean="0"/>
              <a:t> </a:t>
            </a:r>
          </a:p>
        </p:txBody>
      </p:sp>
      <p:graphicFrame>
        <p:nvGraphicFramePr>
          <p:cNvPr id="48220" name="Group 92"/>
          <p:cNvGraphicFramePr>
            <a:graphicFrameLocks noGrp="1"/>
          </p:cNvGraphicFramePr>
          <p:nvPr>
            <p:ph sz="half" idx="2"/>
          </p:nvPr>
        </p:nvGraphicFramePr>
        <p:xfrm>
          <a:off x="2286000" y="7124700"/>
          <a:ext cx="39928800" cy="13532120"/>
        </p:xfrm>
        <a:graphic>
          <a:graphicData uri="http://schemas.openxmlformats.org/drawingml/2006/table">
            <a:tbl>
              <a:tblPr/>
              <a:tblGrid>
                <a:gridCol w="7315200"/>
                <a:gridCol w="8458200"/>
                <a:gridCol w="11506200"/>
                <a:gridCol w="12649200"/>
              </a:tblGrid>
              <a:tr h="1933121">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City</a:t>
                      </a:r>
                    </a:p>
                  </a:txBody>
                  <a:tcPr marL="470131" marR="470131" marT="235060" marB="235060"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99">
                        <a:alpha val="50000"/>
                      </a:srgbClr>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Types</a:t>
                      </a:r>
                    </a:p>
                  </a:txBody>
                  <a:tcPr marL="470131" marR="470131" marT="235060" marB="23506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99">
                        <a:alpha val="50000"/>
                      </a:srgbClr>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Total cost (Yuan)</a:t>
                      </a:r>
                    </a:p>
                  </a:txBody>
                  <a:tcPr marL="470131" marR="470131" marT="235060" marB="23506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99">
                        <a:alpha val="50000"/>
                      </a:srgbClr>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Self-paid ratio (%)</a:t>
                      </a:r>
                      <a:endParaRPr kumimoji="0" lang="zh-CN" altLang="en-US" sz="9600" b="1" i="0" u="none" strike="noStrike" cap="none" normalizeH="0" baseline="0" smtClean="0">
                        <a:ln>
                          <a:noFill/>
                        </a:ln>
                        <a:solidFill>
                          <a:schemeClr val="tx1"/>
                        </a:solidFill>
                        <a:effectLst/>
                        <a:latin typeface="Times New Roman" pitchFamily="18" charset="0"/>
                        <a:ea typeface="宋体" pitchFamily="2" charset="-122"/>
                      </a:endParaRPr>
                    </a:p>
                  </a:txBody>
                  <a:tcPr marL="470131" marR="470131" marT="235060" marB="235060"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99">
                        <a:alpha val="50000"/>
                      </a:srgbClr>
                    </a:solidFill>
                  </a:tcPr>
                </a:tc>
              </a:tr>
              <a:tr h="1933121">
                <a:tc rowSpan="2">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Shanghai</a:t>
                      </a:r>
                    </a:p>
                  </a:txBody>
                  <a:tcPr marL="470131" marR="470131" marT="235060" marB="235060" horzOverflow="overflow">
                    <a:lnL cap="flat">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accent1"/>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Employees </a:t>
                      </a:r>
                    </a:p>
                  </a:txBody>
                  <a:tcPr marL="470131" marR="470131" marT="235060" marB="235060"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accent1"/>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16360</a:t>
                      </a:r>
                    </a:p>
                  </a:txBody>
                  <a:tcPr marL="470131" marR="470131" marT="235060" marB="235060"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accent1"/>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34.2</a:t>
                      </a:r>
                    </a:p>
                  </a:txBody>
                  <a:tcPr marL="470131" marR="470131" marT="235060" marB="235060" horzOverflow="overflow">
                    <a:lnL>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accent1"/>
                    </a:solidFill>
                  </a:tcPr>
                </a:tc>
              </a:tr>
              <a:tr h="1933121">
                <a:tc vMerge="1">
                  <a:txBody>
                    <a:bodyPr/>
                    <a:lstStyle/>
                    <a:p>
                      <a:endParaRPr lang="en-IN"/>
                    </a:p>
                  </a:txBody>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Residents</a:t>
                      </a:r>
                    </a:p>
                  </a:txBody>
                  <a:tcPr marL="470131" marR="470131" marT="235060" marB="235060"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15967</a:t>
                      </a:r>
                    </a:p>
                  </a:txBody>
                  <a:tcPr marL="470131" marR="470131" marT="235060" marB="235060"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47.8</a:t>
                      </a:r>
                    </a:p>
                  </a:txBody>
                  <a:tcPr marL="470131" marR="470131" marT="235060" marB="235060" horzOverflow="overflow">
                    <a:lnL>
                      <a:noFill/>
                    </a:lnL>
                    <a:lnR cap="flat">
                      <a:noFill/>
                    </a:lnR>
                    <a:lnT>
                      <a:noFill/>
                    </a:lnT>
                    <a:lnB>
                      <a:noFill/>
                    </a:lnB>
                    <a:lnTlToBr>
                      <a:noFill/>
                    </a:lnTlToBr>
                    <a:lnBlToTr>
                      <a:noFill/>
                    </a:lnBlToTr>
                    <a:solidFill>
                      <a:schemeClr val="accent1"/>
                    </a:solidFill>
                  </a:tcPr>
                </a:tc>
              </a:tr>
              <a:tr h="1933121">
                <a:tc rowSpan="2">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Wuhan</a:t>
                      </a:r>
                    </a:p>
                  </a:txBody>
                  <a:tcPr marL="470131" marR="470131" marT="235060" marB="235060" horzOverflow="overflow">
                    <a:lnL cap="flat">
                      <a:noFill/>
                    </a:lnL>
                    <a:lnR>
                      <a:noFill/>
                    </a:lnR>
                    <a:lnT>
                      <a:noFill/>
                    </a:lnT>
                    <a:lnB>
                      <a:noFill/>
                    </a:lnB>
                    <a:lnTlToBr>
                      <a:noFill/>
                    </a:lnTlToBr>
                    <a:lnBlToTr>
                      <a:noFill/>
                    </a:lnBlToTr>
                    <a:solidFill>
                      <a:srgbClr val="DDDDDD"/>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Employees</a:t>
                      </a:r>
                    </a:p>
                  </a:txBody>
                  <a:tcPr marL="470131" marR="470131" marT="235060" marB="235060" horzOverflow="overflow">
                    <a:lnL>
                      <a:noFill/>
                    </a:lnL>
                    <a:lnR>
                      <a:noFill/>
                    </a:lnR>
                    <a:lnT>
                      <a:noFill/>
                    </a:lnT>
                    <a:lnB>
                      <a:noFill/>
                    </a:lnB>
                    <a:lnTlToBr>
                      <a:noFill/>
                    </a:lnTlToBr>
                    <a:lnBlToTr>
                      <a:noFill/>
                    </a:lnBlToTr>
                    <a:solidFill>
                      <a:srgbClr val="DDDDDD"/>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7875</a:t>
                      </a:r>
                    </a:p>
                  </a:txBody>
                  <a:tcPr marL="470131" marR="470131" marT="235060" marB="235060" horzOverflow="overflow">
                    <a:lnL>
                      <a:noFill/>
                    </a:lnL>
                    <a:lnR>
                      <a:noFill/>
                    </a:lnR>
                    <a:lnT>
                      <a:noFill/>
                    </a:lnT>
                    <a:lnB>
                      <a:noFill/>
                    </a:lnB>
                    <a:lnTlToBr>
                      <a:noFill/>
                    </a:lnTlToBr>
                    <a:lnBlToTr>
                      <a:noFill/>
                    </a:lnBlToTr>
                    <a:solidFill>
                      <a:srgbClr val="DDDDDD"/>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19.3</a:t>
                      </a:r>
                    </a:p>
                  </a:txBody>
                  <a:tcPr marL="470131" marR="470131" marT="235060" marB="235060" horzOverflow="overflow">
                    <a:lnL>
                      <a:noFill/>
                    </a:lnL>
                    <a:lnR cap="flat">
                      <a:noFill/>
                    </a:lnR>
                    <a:lnT>
                      <a:noFill/>
                    </a:lnT>
                    <a:lnB>
                      <a:noFill/>
                    </a:lnB>
                    <a:lnTlToBr>
                      <a:noFill/>
                    </a:lnTlToBr>
                    <a:lnBlToTr>
                      <a:noFill/>
                    </a:lnBlToTr>
                    <a:solidFill>
                      <a:srgbClr val="DDDDDD"/>
                    </a:solidFill>
                  </a:tcPr>
                </a:tc>
              </a:tr>
              <a:tr h="1933121">
                <a:tc vMerge="1">
                  <a:txBody>
                    <a:bodyPr/>
                    <a:lstStyle/>
                    <a:p>
                      <a:endParaRPr lang="en-IN"/>
                    </a:p>
                  </a:txBody>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Residents</a:t>
                      </a:r>
                    </a:p>
                  </a:txBody>
                  <a:tcPr marL="470131" marR="470131" marT="235060" marB="235060" horzOverflow="overflow">
                    <a:lnL>
                      <a:noFill/>
                    </a:lnL>
                    <a:lnR>
                      <a:noFill/>
                    </a:lnR>
                    <a:lnT>
                      <a:noFill/>
                    </a:lnT>
                    <a:lnB>
                      <a:noFill/>
                    </a:lnB>
                    <a:lnTlToBr>
                      <a:noFill/>
                    </a:lnTlToBr>
                    <a:lnBlToTr>
                      <a:noFill/>
                    </a:lnBlToTr>
                    <a:solidFill>
                      <a:srgbClr val="DDDDDD"/>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5554</a:t>
                      </a:r>
                    </a:p>
                  </a:txBody>
                  <a:tcPr marL="470131" marR="470131" marT="235060" marB="235060" horzOverflow="overflow">
                    <a:lnL>
                      <a:noFill/>
                    </a:lnL>
                    <a:lnR>
                      <a:noFill/>
                    </a:lnR>
                    <a:lnT>
                      <a:noFill/>
                    </a:lnT>
                    <a:lnB>
                      <a:noFill/>
                    </a:lnB>
                    <a:lnTlToBr>
                      <a:noFill/>
                    </a:lnTlToBr>
                    <a:lnBlToTr>
                      <a:noFill/>
                    </a:lnBlToTr>
                    <a:solidFill>
                      <a:srgbClr val="DDDDDD"/>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47.7</a:t>
                      </a:r>
                    </a:p>
                  </a:txBody>
                  <a:tcPr marL="470131" marR="470131" marT="235060" marB="235060" horzOverflow="overflow">
                    <a:lnL>
                      <a:noFill/>
                    </a:lnL>
                    <a:lnR cap="flat">
                      <a:noFill/>
                    </a:lnR>
                    <a:lnT>
                      <a:noFill/>
                    </a:lnT>
                    <a:lnB>
                      <a:noFill/>
                    </a:lnB>
                    <a:lnTlToBr>
                      <a:noFill/>
                    </a:lnTlToBr>
                    <a:lnBlToTr>
                      <a:noFill/>
                    </a:lnBlToTr>
                    <a:solidFill>
                      <a:srgbClr val="DDDDDD"/>
                    </a:solidFill>
                  </a:tcPr>
                </a:tc>
              </a:tr>
              <a:tr h="1933121">
                <a:tc rowSpan="2">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Xi’an</a:t>
                      </a:r>
                    </a:p>
                  </a:txBody>
                  <a:tcPr marL="470131" marR="470131" marT="235060" marB="235060" horzOverflow="overflow">
                    <a:lnL cap="flat">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Employees </a:t>
                      </a:r>
                    </a:p>
                  </a:txBody>
                  <a:tcPr marL="470131" marR="470131" marT="235060" marB="235060"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5844</a:t>
                      </a:r>
                    </a:p>
                  </a:txBody>
                  <a:tcPr marL="470131" marR="470131" marT="235060" marB="235060"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33.9</a:t>
                      </a:r>
                    </a:p>
                  </a:txBody>
                  <a:tcPr marL="470131" marR="470131" marT="235060" marB="235060" horzOverflow="overflow">
                    <a:lnL>
                      <a:noFill/>
                    </a:lnL>
                    <a:lnR cap="flat">
                      <a:noFill/>
                    </a:lnR>
                    <a:lnT>
                      <a:noFill/>
                    </a:lnT>
                    <a:lnB>
                      <a:noFill/>
                    </a:lnB>
                    <a:lnTlToBr>
                      <a:noFill/>
                    </a:lnTlToBr>
                    <a:lnBlToTr>
                      <a:noFill/>
                    </a:lnBlToTr>
                    <a:solidFill>
                      <a:schemeClr val="accent1"/>
                    </a:solidFill>
                  </a:tcPr>
                </a:tc>
              </a:tr>
              <a:tr h="1933121">
                <a:tc vMerge="1">
                  <a:txBody>
                    <a:bodyPr/>
                    <a:lstStyle/>
                    <a:p>
                      <a:endParaRPr lang="en-IN"/>
                    </a:p>
                  </a:txBody>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Residents</a:t>
                      </a:r>
                    </a:p>
                  </a:txBody>
                  <a:tcPr marL="470131" marR="470131" marT="235060" marB="235060"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3739</a:t>
                      </a:r>
                    </a:p>
                  </a:txBody>
                  <a:tcPr marL="470131" marR="470131" marT="235060" marB="235060"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702175" rtl="0" eaLnBrk="1" fontAlgn="base" latinLnBrk="0" hangingPunct="1">
                        <a:lnSpc>
                          <a:spcPct val="100000"/>
                        </a:lnSpc>
                        <a:spcBef>
                          <a:spcPct val="20000"/>
                        </a:spcBef>
                        <a:spcAft>
                          <a:spcPct val="0"/>
                        </a:spcAft>
                        <a:buClrTx/>
                        <a:buSzTx/>
                        <a:buFontTx/>
                        <a:buNone/>
                        <a:tabLst/>
                      </a:pPr>
                      <a:r>
                        <a:rPr kumimoji="0" lang="en-US" altLang="zh-CN" sz="9600" b="1" i="0" u="none" strike="noStrike" cap="none" normalizeH="0" baseline="0" smtClean="0">
                          <a:ln>
                            <a:noFill/>
                          </a:ln>
                          <a:solidFill>
                            <a:schemeClr val="tx1"/>
                          </a:solidFill>
                          <a:effectLst/>
                          <a:latin typeface="Times New Roman" pitchFamily="18" charset="0"/>
                          <a:ea typeface="宋体" pitchFamily="2" charset="-122"/>
                        </a:rPr>
                        <a:t>51.7</a:t>
                      </a:r>
                    </a:p>
                  </a:txBody>
                  <a:tcPr marL="470131" marR="470131" marT="235060" marB="235060"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bl>
          </a:graphicData>
        </a:graphic>
      </p:graphicFrame>
      <p:sp>
        <p:nvSpPr>
          <p:cNvPr id="9249" name="Rectangle 80"/>
          <p:cNvSpPr>
            <a:spLocks noChangeArrowheads="1"/>
          </p:cNvSpPr>
          <p:nvPr/>
        </p:nvSpPr>
        <p:spPr bwMode="auto">
          <a:xfrm>
            <a:off x="2286000" y="4860925"/>
            <a:ext cx="39928800" cy="1828800"/>
          </a:xfrm>
          <a:prstGeom prst="rect">
            <a:avLst/>
          </a:prstGeom>
          <a:gradFill rotWithShape="1">
            <a:gsLst>
              <a:gs pos="0">
                <a:srgbClr val="92A8A7"/>
              </a:gs>
              <a:gs pos="50000">
                <a:srgbClr val="D1F0EF"/>
              </a:gs>
              <a:gs pos="100000">
                <a:srgbClr val="92A8A7"/>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71403" tIns="85704" rIns="171403" bIns="85704" anchor="ctr"/>
          <a:lstStyle/>
          <a:p>
            <a:pPr defTabSz="4702175">
              <a:tabLst>
                <a:tab pos="14143038" algn="l"/>
              </a:tabLst>
            </a:pPr>
            <a:r>
              <a:rPr lang="en-US" altLang="zh-CN">
                <a:solidFill>
                  <a:srgbClr val="0000FF"/>
                </a:solidFill>
              </a:rPr>
              <a:t>Per capita hospital costs in the latest admission</a:t>
            </a:r>
          </a:p>
        </p:txBody>
      </p:sp>
      <p:sp>
        <p:nvSpPr>
          <p:cNvPr id="9250" name="Text Box 91"/>
          <p:cNvSpPr txBox="1">
            <a:spLocks noChangeArrowheads="1"/>
          </p:cNvSpPr>
          <p:nvPr/>
        </p:nvSpPr>
        <p:spPr bwMode="auto">
          <a:xfrm>
            <a:off x="2057400" y="21183600"/>
            <a:ext cx="40919400" cy="8794750"/>
          </a:xfrm>
          <a:prstGeom prst="rect">
            <a:avLst/>
          </a:prstGeom>
          <a:noFill/>
          <a:ln>
            <a:noFill/>
          </a:ln>
          <a:effectLst/>
          <a:extLst>
            <a:ext uri="{909E8E84-426E-40DD-AFC4-6F175D3DCCD1}">
              <a14:hiddenFill xmlns:a14="http://schemas.microsoft.com/office/drawing/2010/main">
                <a:gradFill rotWithShape="1">
                  <a:gsLst>
                    <a:gs pos="0">
                      <a:srgbClr val="008080"/>
                    </a:gs>
                    <a:gs pos="50000">
                      <a:srgbClr val="4DA6A6"/>
                    </a:gs>
                    <a:gs pos="100000">
                      <a:srgbClr val="008080"/>
                    </a:gs>
                  </a:gsLst>
                  <a:lin ang="0" scaled="1"/>
                </a:gradFill>
              </a14:hiddenFill>
            </a:ext>
            <a:ext uri="{91240B29-F687-4F45-9708-019B960494DF}">
              <a14:hiddenLine xmlns:a14="http://schemas.microsoft.com/office/drawing/2010/main" w="60325" algn="ctr">
                <a:solidFill>
                  <a:srgbClr val="66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70131" tIns="235066" rIns="470131" bIns="235066">
            <a:spAutoFit/>
          </a:bodyPr>
          <a:lstStyle>
            <a:lvl1pPr defTabSz="4702175" eaLnBrk="0" hangingPunct="0">
              <a:defRPr sz="9100" b="1">
                <a:solidFill>
                  <a:srgbClr val="008080"/>
                </a:solidFill>
                <a:latin typeface="Lucida Grande" pitchFamily="2" charset="0"/>
                <a:ea typeface="宋体" pitchFamily="2" charset="-122"/>
              </a:defRPr>
            </a:lvl1pPr>
            <a:lvl2pPr marL="742950" indent="-285750" defTabSz="4702175" eaLnBrk="0" hangingPunct="0">
              <a:defRPr sz="9100" b="1">
                <a:solidFill>
                  <a:srgbClr val="008080"/>
                </a:solidFill>
                <a:latin typeface="Lucida Grande" pitchFamily="2" charset="0"/>
                <a:ea typeface="宋体" pitchFamily="2" charset="-122"/>
              </a:defRPr>
            </a:lvl2pPr>
            <a:lvl3pPr marL="1143000" indent="-228600" defTabSz="4702175" eaLnBrk="0" hangingPunct="0">
              <a:defRPr sz="9100" b="1">
                <a:solidFill>
                  <a:srgbClr val="008080"/>
                </a:solidFill>
                <a:latin typeface="Lucida Grande" pitchFamily="2" charset="0"/>
                <a:ea typeface="宋体" pitchFamily="2" charset="-122"/>
              </a:defRPr>
            </a:lvl3pPr>
            <a:lvl4pPr marL="1600200" indent="-228600" defTabSz="4702175" eaLnBrk="0" hangingPunct="0">
              <a:defRPr sz="9100" b="1">
                <a:solidFill>
                  <a:srgbClr val="008080"/>
                </a:solidFill>
                <a:latin typeface="Lucida Grande" pitchFamily="2" charset="0"/>
                <a:ea typeface="宋体" pitchFamily="2" charset="-122"/>
              </a:defRPr>
            </a:lvl4pPr>
            <a:lvl5pPr marL="2057400" indent="-228600" defTabSz="4702175" eaLnBrk="0" hangingPunct="0">
              <a:defRPr sz="9100" b="1">
                <a:solidFill>
                  <a:srgbClr val="008080"/>
                </a:solidFill>
                <a:latin typeface="Lucida Grande" pitchFamily="2" charset="0"/>
                <a:ea typeface="宋体" pitchFamily="2" charset="-122"/>
              </a:defRPr>
            </a:lvl5pPr>
            <a:lvl6pPr marL="25146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6pPr>
            <a:lvl7pPr marL="29718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7pPr>
            <a:lvl8pPr marL="34290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8pPr>
            <a:lvl9pPr marL="38862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9pPr>
          </a:lstStyle>
          <a:p>
            <a:pPr algn="l" eaLnBrk="1" hangingPunct="1"/>
            <a:r>
              <a:rPr lang="en-US" altLang="zh-CN">
                <a:solidFill>
                  <a:schemeClr val="tx1"/>
                </a:solidFill>
                <a:latin typeface="Times New Roman" pitchFamily="18" charset="0"/>
              </a:rPr>
              <a:t>In 1 year before survey, 29.5% individuals admitted to a hospital. Costs paid by patients themselves accounted for 31.6% of total expenditure. Obviously the inpatient reimbursement rate were much higher than that for outpatient. </a:t>
            </a:r>
          </a:p>
          <a:p>
            <a:pPr algn="l" eaLnBrk="1" hangingPunct="1"/>
            <a:r>
              <a:rPr lang="en-US" altLang="zh-CN">
                <a:solidFill>
                  <a:schemeClr val="tx1"/>
                </a:solidFill>
                <a:latin typeface="Times New Roman" pitchFamily="18" charset="0"/>
              </a:rPr>
              <a:t>Even so, as high as 51.6% of people reporting difficulties in covering their hospital charges. The elderly who need to admitted to hospitals but didn’t accounted for about 25.7%, among which 52.6% due to financial reasons. </a:t>
            </a:r>
            <a:endParaRPr lang="zh-CN" altLang="en-US">
              <a:solidFill>
                <a:schemeClr val="tx1"/>
              </a:solidFill>
              <a:latin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rgbClr val="87C5CB"/>
            </a:gs>
            <a:gs pos="100000">
              <a:schemeClr val="bg1"/>
            </a:gs>
          </a:gsLst>
          <a:lin ang="5400000" scaled="1"/>
        </a:gradFill>
        <a:effectLst/>
      </p:bgPr>
    </p:bg>
    <p:spTree>
      <p:nvGrpSpPr>
        <p:cNvPr id="1" name=""/>
        <p:cNvGrpSpPr/>
        <p:nvPr/>
      </p:nvGrpSpPr>
      <p:grpSpPr>
        <a:xfrm>
          <a:off x="0" y="0"/>
          <a:ext cx="0" cy="0"/>
          <a:chOff x="0" y="0"/>
          <a:chExt cx="0" cy="0"/>
        </a:xfrm>
      </p:grpSpPr>
      <p:sp>
        <p:nvSpPr>
          <p:cNvPr id="8" name="Slide Number Placeholder 6"/>
          <p:cNvSpPr>
            <a:spLocks noGrp="1"/>
          </p:cNvSpPr>
          <p:nvPr>
            <p:ph type="sldNum" sz="quarter" idx="12"/>
          </p:nvPr>
        </p:nvSpPr>
        <p:spPr/>
        <p:txBody>
          <a:bodyPr/>
          <a:lstStyle/>
          <a:p>
            <a:pPr>
              <a:defRPr/>
            </a:pPr>
            <a:fld id="{80EFBAD8-2E15-4DE0-B686-E789C4B4C05E}" type="slidenum">
              <a:rPr lang="zh-CN" altLang="en-US"/>
              <a:pPr>
                <a:defRPr/>
              </a:pPr>
              <a:t>7</a:t>
            </a:fld>
            <a:endParaRPr lang="en-US" altLang="zh-CN"/>
          </a:p>
        </p:txBody>
      </p:sp>
      <p:sp>
        <p:nvSpPr>
          <p:cNvPr id="10243" name="Rectangle 2"/>
          <p:cNvSpPr>
            <a:spLocks noGrp="1" noChangeArrowheads="1"/>
          </p:cNvSpPr>
          <p:nvPr>
            <p:ph type="title"/>
          </p:nvPr>
        </p:nvSpPr>
        <p:spPr>
          <a:xfrm>
            <a:off x="2133600" y="1295400"/>
            <a:ext cx="40035163" cy="2949575"/>
          </a:xfrm>
          <a:gradFill rotWithShape="1">
            <a:gsLst>
              <a:gs pos="0">
                <a:srgbClr val="008080"/>
              </a:gs>
              <a:gs pos="50000">
                <a:srgbClr val="EFF7F7"/>
              </a:gs>
              <a:gs pos="100000">
                <a:srgbClr val="008080"/>
              </a:gs>
            </a:gsLst>
            <a:lin ang="5400000" scaled="1"/>
          </a:gradFill>
          <a:ln w="60325" cap="flat">
            <a:solidFill>
              <a:srgbClr val="669900"/>
            </a:solidFill>
            <a:miter lim="800000"/>
            <a:headEnd/>
            <a:tailEnd/>
          </a:ln>
        </p:spPr>
        <p:txBody>
          <a:bodyPr/>
          <a:lstStyle/>
          <a:p>
            <a:pPr eaLnBrk="1" hangingPunct="1">
              <a:lnSpc>
                <a:spcPct val="75000"/>
              </a:lnSpc>
            </a:pPr>
            <a:r>
              <a:rPr lang="en-US" altLang="zh-CN" sz="11400" b="1" i="1" smtClean="0">
                <a:solidFill>
                  <a:schemeClr val="tx1"/>
                </a:solidFill>
              </a:rPr>
              <a:t>Conclusions and Suggestions </a:t>
            </a:r>
            <a:r>
              <a:rPr lang="en-US" altLang="zh-CN" sz="20500" b="1" smtClean="0"/>
              <a:t> </a:t>
            </a:r>
          </a:p>
        </p:txBody>
      </p:sp>
      <p:sp>
        <p:nvSpPr>
          <p:cNvPr id="10244" name="Rectangle 42"/>
          <p:cNvSpPr>
            <a:spLocks noChangeArrowheads="1"/>
          </p:cNvSpPr>
          <p:nvPr/>
        </p:nvSpPr>
        <p:spPr bwMode="auto">
          <a:xfrm>
            <a:off x="2193925" y="4495800"/>
            <a:ext cx="29200475" cy="1828800"/>
          </a:xfrm>
          <a:prstGeom prst="rect">
            <a:avLst/>
          </a:prstGeom>
          <a:gradFill rotWithShape="1">
            <a:gsLst>
              <a:gs pos="0">
                <a:srgbClr val="92A8A7"/>
              </a:gs>
              <a:gs pos="50000">
                <a:srgbClr val="D1F0EF"/>
              </a:gs>
              <a:gs pos="100000">
                <a:srgbClr val="92A8A7"/>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71403" tIns="85704" rIns="171403" bIns="85704" anchor="ctr"/>
          <a:lstStyle/>
          <a:p>
            <a:pPr algn="l" defTabSz="4702175">
              <a:tabLst>
                <a:tab pos="14143038" algn="l"/>
              </a:tabLst>
            </a:pPr>
            <a:r>
              <a:rPr lang="en-US" altLang="zh-CN">
                <a:solidFill>
                  <a:srgbClr val="0000FF"/>
                </a:solidFill>
              </a:rPr>
              <a:t>Satisfaction rate with social medical insurance (%)</a:t>
            </a:r>
          </a:p>
        </p:txBody>
      </p:sp>
      <p:graphicFrame>
        <p:nvGraphicFramePr>
          <p:cNvPr id="10245" name="Object 95"/>
          <p:cNvGraphicFramePr>
            <a:graphicFrameLocks noChangeAspect="1"/>
          </p:cNvGraphicFramePr>
          <p:nvPr/>
        </p:nvGraphicFramePr>
        <p:xfrm>
          <a:off x="1524000" y="5959475"/>
          <a:ext cx="28575000" cy="16717963"/>
        </p:xfrm>
        <a:graphic>
          <a:graphicData uri="http://schemas.openxmlformats.org/presentationml/2006/ole">
            <mc:AlternateContent xmlns:mc="http://schemas.openxmlformats.org/markup-compatibility/2006">
              <mc:Choice xmlns:v="urn:schemas-microsoft-com:vml" Requires="v">
                <p:oleObj spid="_x0000_s10253" name="图表" r:id="rId4" imgW="4867275" imgH="2676525" progId="Excel.Chart.8">
                  <p:embed/>
                </p:oleObj>
              </mc:Choice>
              <mc:Fallback>
                <p:oleObj name="图表" r:id="rId4" imgW="4867275" imgH="2676525" progId="Excel.Chart.8">
                  <p:embed/>
                  <p:pic>
                    <p:nvPicPr>
                      <p:cNvPr id="0" name="Object 9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5959475"/>
                        <a:ext cx="28575000" cy="16717963"/>
                      </a:xfrm>
                      <a:prstGeom prst="rect">
                        <a:avLst/>
                      </a:prstGeom>
                      <a:noFill/>
                      <a:ln>
                        <a:noFill/>
                      </a:ln>
                      <a:effectLst/>
                      <a:extLst>
                        <a:ext uri="{909E8E84-426E-40DD-AFC4-6F175D3DCCD1}">
                          <a14:hiddenFill xmlns:a14="http://schemas.microsoft.com/office/drawing/2010/main">
                            <a:gradFill rotWithShape="1">
                              <a:gsLst>
                                <a:gs pos="0">
                                  <a:srgbClr val="92A8A7"/>
                                </a:gs>
                                <a:gs pos="50000">
                                  <a:srgbClr val="D1F0EF"/>
                                </a:gs>
                                <a:gs pos="100000">
                                  <a:srgbClr val="92A8A7"/>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46" name="Text Box 99"/>
          <p:cNvSpPr txBox="1">
            <a:spLocks noChangeArrowheads="1"/>
          </p:cNvSpPr>
          <p:nvPr/>
        </p:nvSpPr>
        <p:spPr bwMode="auto">
          <a:xfrm>
            <a:off x="24688800" y="6096000"/>
            <a:ext cx="18364200" cy="15732125"/>
          </a:xfrm>
          <a:prstGeom prst="rect">
            <a:avLst/>
          </a:prstGeom>
          <a:noFill/>
          <a:ln>
            <a:noFill/>
          </a:ln>
          <a:effectLst/>
          <a:extLst>
            <a:ext uri="{909E8E84-426E-40DD-AFC4-6F175D3DCCD1}">
              <a14:hiddenFill xmlns:a14="http://schemas.microsoft.com/office/drawing/2010/main">
                <a:gradFill rotWithShape="1">
                  <a:gsLst>
                    <a:gs pos="0">
                      <a:srgbClr val="008080"/>
                    </a:gs>
                    <a:gs pos="50000">
                      <a:srgbClr val="4DA6A6"/>
                    </a:gs>
                    <a:gs pos="100000">
                      <a:srgbClr val="008080"/>
                    </a:gs>
                  </a:gsLst>
                  <a:lin ang="0" scaled="1"/>
                </a:gradFill>
              </a14:hiddenFill>
            </a:ext>
            <a:ext uri="{91240B29-F687-4F45-9708-019B960494DF}">
              <a14:hiddenLine xmlns:a14="http://schemas.microsoft.com/office/drawing/2010/main" w="60325" algn="ctr">
                <a:solidFill>
                  <a:srgbClr val="66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70131" tIns="235066" rIns="470131" bIns="235066">
            <a:spAutoFit/>
          </a:bodyPr>
          <a:lstStyle>
            <a:lvl1pPr defTabSz="4702175" eaLnBrk="0" hangingPunct="0">
              <a:defRPr sz="9100" b="1">
                <a:solidFill>
                  <a:srgbClr val="008080"/>
                </a:solidFill>
                <a:latin typeface="Lucida Grande" pitchFamily="2" charset="0"/>
                <a:ea typeface="宋体" pitchFamily="2" charset="-122"/>
              </a:defRPr>
            </a:lvl1pPr>
            <a:lvl2pPr marL="742950" indent="-285750" defTabSz="4702175" eaLnBrk="0" hangingPunct="0">
              <a:defRPr sz="9100" b="1">
                <a:solidFill>
                  <a:srgbClr val="008080"/>
                </a:solidFill>
                <a:latin typeface="Lucida Grande" pitchFamily="2" charset="0"/>
                <a:ea typeface="宋体" pitchFamily="2" charset="-122"/>
              </a:defRPr>
            </a:lvl2pPr>
            <a:lvl3pPr marL="1143000" indent="-228600" defTabSz="4702175" eaLnBrk="0" hangingPunct="0">
              <a:defRPr sz="9100" b="1">
                <a:solidFill>
                  <a:srgbClr val="008080"/>
                </a:solidFill>
                <a:latin typeface="Lucida Grande" pitchFamily="2" charset="0"/>
                <a:ea typeface="宋体" pitchFamily="2" charset="-122"/>
              </a:defRPr>
            </a:lvl3pPr>
            <a:lvl4pPr marL="1600200" indent="-228600" defTabSz="4702175" eaLnBrk="0" hangingPunct="0">
              <a:defRPr sz="9100" b="1">
                <a:solidFill>
                  <a:srgbClr val="008080"/>
                </a:solidFill>
                <a:latin typeface="Lucida Grande" pitchFamily="2" charset="0"/>
                <a:ea typeface="宋体" pitchFamily="2" charset="-122"/>
              </a:defRPr>
            </a:lvl4pPr>
            <a:lvl5pPr marL="2057400" indent="-228600" defTabSz="4702175" eaLnBrk="0" hangingPunct="0">
              <a:defRPr sz="9100" b="1">
                <a:solidFill>
                  <a:srgbClr val="008080"/>
                </a:solidFill>
                <a:latin typeface="Lucida Grande" pitchFamily="2" charset="0"/>
                <a:ea typeface="宋体" pitchFamily="2" charset="-122"/>
              </a:defRPr>
            </a:lvl5pPr>
            <a:lvl6pPr marL="25146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6pPr>
            <a:lvl7pPr marL="29718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7pPr>
            <a:lvl8pPr marL="34290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8pPr>
            <a:lvl9pPr marL="38862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9pPr>
          </a:lstStyle>
          <a:p>
            <a:pPr algn="l" eaLnBrk="1" hangingPunct="1"/>
            <a:r>
              <a:rPr lang="en-US" altLang="zh-CN">
                <a:solidFill>
                  <a:schemeClr val="tx1"/>
                </a:solidFill>
                <a:latin typeface="Times New Roman" pitchFamily="18" charset="0"/>
              </a:rPr>
              <a:t>Satisfaction rate of residents among   three cities is all lower </a:t>
            </a:r>
          </a:p>
          <a:p>
            <a:pPr algn="l" eaLnBrk="1" hangingPunct="1"/>
            <a:r>
              <a:rPr lang="en-US" altLang="zh-CN">
                <a:solidFill>
                  <a:schemeClr val="tx1"/>
                </a:solidFill>
                <a:latin typeface="Times New Roman" pitchFamily="18" charset="0"/>
              </a:rPr>
              <a:t>                  than that of employees. </a:t>
            </a:r>
          </a:p>
          <a:p>
            <a:pPr algn="l" eaLnBrk="1" hangingPunct="1"/>
            <a:r>
              <a:rPr lang="en-US" altLang="zh-CN">
                <a:solidFill>
                  <a:schemeClr val="tx1"/>
                </a:solidFill>
                <a:latin typeface="Times New Roman" pitchFamily="18" charset="0"/>
              </a:rPr>
              <a:t>                  Xi’an came in the last in</a:t>
            </a:r>
          </a:p>
          <a:p>
            <a:pPr algn="l" eaLnBrk="1" hangingPunct="1"/>
            <a:r>
              <a:rPr lang="en-US" altLang="zh-CN">
                <a:solidFill>
                  <a:schemeClr val="tx1"/>
                </a:solidFill>
                <a:latin typeface="Times New Roman" pitchFamily="18" charset="0"/>
              </a:rPr>
              <a:t>                  the survey.</a:t>
            </a:r>
          </a:p>
          <a:p>
            <a:pPr algn="l" eaLnBrk="1" hangingPunct="1"/>
            <a:r>
              <a:rPr lang="en-US" altLang="zh-CN">
                <a:solidFill>
                  <a:schemeClr val="tx1"/>
                </a:solidFill>
                <a:latin typeface="Times New Roman" pitchFamily="18" charset="0"/>
              </a:rPr>
              <a:t>Factors affecting the satisfaction rate of medical insurance including  income, basic medical insurance, disability, chronic-disease costs and number of children by using logistic regression analysis.</a:t>
            </a:r>
            <a:r>
              <a:rPr lang="zh-CN" altLang="en-US">
                <a:solidFill>
                  <a:schemeClr val="tx1"/>
                </a:solidFill>
                <a:latin typeface="Times New Roman" pitchFamily="18" charset="0"/>
              </a:rPr>
              <a:t> </a:t>
            </a:r>
          </a:p>
        </p:txBody>
      </p:sp>
      <p:sp>
        <p:nvSpPr>
          <p:cNvPr id="10247" name="Rectangle 100"/>
          <p:cNvSpPr>
            <a:spLocks noChangeArrowheads="1"/>
          </p:cNvSpPr>
          <p:nvPr/>
        </p:nvSpPr>
        <p:spPr bwMode="auto">
          <a:xfrm>
            <a:off x="2209800" y="21961475"/>
            <a:ext cx="21488400" cy="1828800"/>
          </a:xfrm>
          <a:prstGeom prst="rect">
            <a:avLst/>
          </a:prstGeom>
          <a:gradFill rotWithShape="1">
            <a:gsLst>
              <a:gs pos="0">
                <a:srgbClr val="92A8A7"/>
              </a:gs>
              <a:gs pos="50000">
                <a:srgbClr val="D1F0EF"/>
              </a:gs>
              <a:gs pos="100000">
                <a:srgbClr val="92A8A7"/>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71403" tIns="85704" rIns="171403" bIns="85704" anchor="ctr"/>
          <a:lstStyle/>
          <a:p>
            <a:pPr algn="l" defTabSz="4702175">
              <a:tabLst>
                <a:tab pos="14143038" algn="l"/>
              </a:tabLst>
            </a:pPr>
            <a:r>
              <a:rPr lang="en-US" altLang="zh-CN">
                <a:solidFill>
                  <a:srgbClr val="0000FF"/>
                </a:solidFill>
              </a:rPr>
              <a:t>Conclusions and suggestions</a:t>
            </a:r>
          </a:p>
        </p:txBody>
      </p:sp>
      <p:sp>
        <p:nvSpPr>
          <p:cNvPr id="10248" name="Text Box 101"/>
          <p:cNvSpPr txBox="1">
            <a:spLocks noChangeArrowheads="1"/>
          </p:cNvSpPr>
          <p:nvPr/>
        </p:nvSpPr>
        <p:spPr bwMode="auto">
          <a:xfrm>
            <a:off x="1905000" y="24384000"/>
            <a:ext cx="34137600" cy="6691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403" tIns="85704" rIns="171403" bIns="85704">
            <a:spAutoFit/>
          </a:bodyPr>
          <a:lstStyle>
            <a:lvl1pPr defTabSz="4702175" eaLnBrk="0" hangingPunct="0">
              <a:defRPr sz="9100" b="1">
                <a:solidFill>
                  <a:srgbClr val="008080"/>
                </a:solidFill>
                <a:latin typeface="Lucida Grande" pitchFamily="2" charset="0"/>
                <a:ea typeface="宋体" pitchFamily="2" charset="-122"/>
              </a:defRPr>
            </a:lvl1pPr>
            <a:lvl2pPr marL="742950" indent="-285750" defTabSz="4702175" eaLnBrk="0" hangingPunct="0">
              <a:defRPr sz="9100" b="1">
                <a:solidFill>
                  <a:srgbClr val="008080"/>
                </a:solidFill>
                <a:latin typeface="Lucida Grande" pitchFamily="2" charset="0"/>
                <a:ea typeface="宋体" pitchFamily="2" charset="-122"/>
              </a:defRPr>
            </a:lvl2pPr>
            <a:lvl3pPr marL="1143000" indent="-228600" defTabSz="4702175" eaLnBrk="0" hangingPunct="0">
              <a:defRPr sz="9100" b="1">
                <a:solidFill>
                  <a:srgbClr val="008080"/>
                </a:solidFill>
                <a:latin typeface="Lucida Grande" pitchFamily="2" charset="0"/>
                <a:ea typeface="宋体" pitchFamily="2" charset="-122"/>
              </a:defRPr>
            </a:lvl3pPr>
            <a:lvl4pPr marL="1600200" indent="-228600" defTabSz="4702175" eaLnBrk="0" hangingPunct="0">
              <a:defRPr sz="9100" b="1">
                <a:solidFill>
                  <a:srgbClr val="008080"/>
                </a:solidFill>
                <a:latin typeface="Lucida Grande" pitchFamily="2" charset="0"/>
                <a:ea typeface="宋体" pitchFamily="2" charset="-122"/>
              </a:defRPr>
            </a:lvl4pPr>
            <a:lvl5pPr marL="2057400" indent="-228600" defTabSz="4702175" eaLnBrk="0" hangingPunct="0">
              <a:defRPr sz="9100" b="1">
                <a:solidFill>
                  <a:srgbClr val="008080"/>
                </a:solidFill>
                <a:latin typeface="Lucida Grande" pitchFamily="2" charset="0"/>
                <a:ea typeface="宋体" pitchFamily="2" charset="-122"/>
              </a:defRPr>
            </a:lvl5pPr>
            <a:lvl6pPr marL="25146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6pPr>
            <a:lvl7pPr marL="29718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7pPr>
            <a:lvl8pPr marL="34290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8pPr>
            <a:lvl9pPr marL="3886200" indent="-228600" algn="ctr" defTabSz="4702175" eaLnBrk="0" fontAlgn="base" hangingPunct="0">
              <a:spcBef>
                <a:spcPct val="0"/>
              </a:spcBef>
              <a:spcAft>
                <a:spcPct val="0"/>
              </a:spcAft>
              <a:defRPr sz="9100" b="1">
                <a:solidFill>
                  <a:srgbClr val="008080"/>
                </a:solidFill>
                <a:latin typeface="Lucida Grande" pitchFamily="2" charset="0"/>
                <a:ea typeface="宋体" pitchFamily="2" charset="-122"/>
              </a:defRPr>
            </a:lvl9pPr>
          </a:lstStyle>
          <a:p>
            <a:pPr algn="l" eaLnBrk="1" hangingPunct="1">
              <a:lnSpc>
                <a:spcPct val="80000"/>
              </a:lnSpc>
              <a:spcBef>
                <a:spcPct val="50000"/>
              </a:spcBef>
              <a:buClr>
                <a:srgbClr val="669900"/>
              </a:buClr>
              <a:buFont typeface="Wingdings 2" pitchFamily="18" charset="2"/>
              <a:buChar char="¦"/>
            </a:pPr>
            <a:r>
              <a:rPr lang="en-US" altLang="zh-CN">
                <a:solidFill>
                  <a:schemeClr val="tx1"/>
                </a:solidFill>
                <a:latin typeface="Times New Roman" pitchFamily="18" charset="0"/>
              </a:rPr>
              <a:t>Overall, health conditions of urban elderly are not optimistic.</a:t>
            </a:r>
            <a:r>
              <a:rPr lang="en-US" altLang="zh-CN"/>
              <a:t> </a:t>
            </a:r>
          </a:p>
          <a:p>
            <a:pPr algn="l" eaLnBrk="1" hangingPunct="1">
              <a:lnSpc>
                <a:spcPct val="80000"/>
              </a:lnSpc>
              <a:spcBef>
                <a:spcPct val="50000"/>
              </a:spcBef>
              <a:buClr>
                <a:srgbClr val="669900"/>
              </a:buClr>
              <a:buFont typeface="Wingdings 2" pitchFamily="18" charset="2"/>
              <a:buChar char="¦"/>
            </a:pPr>
            <a:r>
              <a:rPr lang="en-US" altLang="zh-CN">
                <a:solidFill>
                  <a:schemeClr val="tx1"/>
                </a:solidFill>
                <a:latin typeface="Times New Roman" pitchFamily="18" charset="0"/>
              </a:rPr>
              <a:t>Need to increase the reimbursements of outpatient services.</a:t>
            </a:r>
            <a:r>
              <a:rPr lang="en-US" altLang="zh-CN"/>
              <a:t> </a:t>
            </a:r>
            <a:endParaRPr lang="zh-CN" altLang="en-US">
              <a:solidFill>
                <a:schemeClr val="tx1"/>
              </a:solidFill>
              <a:latin typeface="Times New Roman" pitchFamily="18" charset="0"/>
            </a:endParaRPr>
          </a:p>
          <a:p>
            <a:pPr algn="l" eaLnBrk="1" hangingPunct="1">
              <a:lnSpc>
                <a:spcPct val="80000"/>
              </a:lnSpc>
              <a:spcBef>
                <a:spcPct val="50000"/>
              </a:spcBef>
              <a:buClr>
                <a:srgbClr val="669900"/>
              </a:buClr>
              <a:buFont typeface="Wingdings 2" pitchFamily="18" charset="2"/>
              <a:buChar char="¦"/>
            </a:pPr>
            <a:r>
              <a:rPr lang="en-US" altLang="zh-CN">
                <a:solidFill>
                  <a:schemeClr val="tx1"/>
                </a:solidFill>
                <a:latin typeface="Times New Roman" pitchFamily="18" charset="0"/>
              </a:rPr>
              <a:t>Establish a new elderly security mode for health care.</a:t>
            </a:r>
          </a:p>
          <a:p>
            <a:pPr algn="l" eaLnBrk="1" hangingPunct="1">
              <a:lnSpc>
                <a:spcPct val="80000"/>
              </a:lnSpc>
              <a:spcBef>
                <a:spcPct val="50000"/>
              </a:spcBef>
              <a:buClr>
                <a:srgbClr val="669900"/>
              </a:buClr>
              <a:buFont typeface="Wingdings 2" pitchFamily="18" charset="2"/>
              <a:buChar char="¦"/>
            </a:pPr>
            <a:r>
              <a:rPr lang="en-US" altLang="zh-CN">
                <a:solidFill>
                  <a:schemeClr val="tx1"/>
                </a:solidFill>
                <a:latin typeface="Times New Roman" pitchFamily="18" charset="0"/>
              </a:rPr>
              <a:t>Strengthen the community-based home care. </a:t>
            </a:r>
            <a:endParaRPr lang="zh-CN" altLang="en-US">
              <a:solidFill>
                <a:schemeClr val="tx1"/>
              </a:solidFill>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9263"/>
            <a:ext cx="43891200" cy="33245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68263" y="3992563"/>
            <a:ext cx="43822937" cy="23804562"/>
          </a:xfrm>
          <a:prstGeom prst="flowChartDisplay">
            <a:avLst/>
          </a:prstGeom>
        </p:spPr>
        <p:style>
          <a:lnRef idx="2">
            <a:schemeClr val="accent2"/>
          </a:lnRef>
          <a:fillRef idx="1">
            <a:schemeClr val="lt1"/>
          </a:fillRef>
          <a:effectRef idx="0">
            <a:schemeClr val="accent2"/>
          </a:effectRef>
          <a:fontRef idx="minor">
            <a:schemeClr val="dk1"/>
          </a:fontRef>
        </p:style>
        <p:txBody>
          <a:bodyPr lIns="438912" tIns="219456" rIns="438912" bIns="219456" anchor="ctr"/>
          <a:lstStyle/>
          <a:p>
            <a:pPr>
              <a:defRPr/>
            </a:pPr>
            <a:r>
              <a:rPr lang="en-IN" sz="96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defRPr/>
            </a:pPr>
            <a:r>
              <a:rPr lang="en-US" sz="9600" dirty="0">
                <a:solidFill>
                  <a:schemeClr val="bg2">
                    <a:lumMod val="10000"/>
                  </a:schemeClr>
                </a:solidFill>
                <a:latin typeface="Centaur" panose="02030504050205020304" pitchFamily="18" charset="0"/>
              </a:rPr>
              <a:t>OMICS Journals  are poised in excellence by publishing high quality research. </a:t>
            </a:r>
            <a:r>
              <a:rPr lang="en-IN" sz="96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9600" dirty="0">
              <a:solidFill>
                <a:schemeClr val="bg2">
                  <a:lumMod val="10000"/>
                </a:schemeClr>
              </a:solidFill>
              <a:latin typeface="Centaur" panose="02030504050205020304" pitchFamily="18" charset="0"/>
            </a:endParaRPr>
          </a:p>
          <a:p>
            <a:pPr>
              <a:defRPr/>
            </a:pPr>
            <a:r>
              <a:rPr lang="en-US" sz="96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defRPr/>
            </a:pPr>
            <a:r>
              <a:rPr lang="en-IN" sz="96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9600" dirty="0">
              <a:solidFill>
                <a:schemeClr val="bg2">
                  <a:lumMod val="10000"/>
                </a:schemeClr>
              </a:solidFill>
              <a:latin typeface="Centaur" panose="02030504050205020304" pitchFamily="18" charset="0"/>
            </a:endParaRPr>
          </a:p>
          <a:p>
            <a:pPr>
              <a:defRPr/>
            </a:pPr>
            <a:endParaRPr lang="en-US" sz="9600" dirty="0"/>
          </a:p>
        </p:txBody>
      </p:sp>
      <p:sp>
        <p:nvSpPr>
          <p:cNvPr id="7" name="Title 1"/>
          <p:cNvSpPr txBox="1">
            <a:spLocks/>
          </p:cNvSpPr>
          <p:nvPr/>
        </p:nvSpPr>
        <p:spPr>
          <a:xfrm>
            <a:off x="1531938" y="198438"/>
            <a:ext cx="40965437" cy="3992562"/>
          </a:xfrm>
          <a:prstGeom prst="rect">
            <a:avLst/>
          </a:prstGeom>
        </p:spPr>
        <p:txBody>
          <a:bodyPr lIns="438912" tIns="219456" rIns="438912" bIns="219456"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15400" dirty="0">
                <a:solidFill>
                  <a:schemeClr val="accent4">
                    <a:lumMod val="10000"/>
                  </a:schemeClr>
                </a:solidFill>
                <a:latin typeface="Baskerville Old Face" panose="02020602080505020303" pitchFamily="18" charset="0"/>
              </a:rPr>
              <a:t>OMICS Journals are welcoming Submissions</a:t>
            </a:r>
            <a:r>
              <a:rPr lang="en-US" sz="15400" dirty="0">
                <a:solidFill>
                  <a:schemeClr val="accent4">
                    <a:lumMod val="10000"/>
                  </a:schemeClr>
                </a:solidFill>
              </a:rPr>
              <a:t/>
            </a:r>
            <a:br>
              <a:rPr lang="en-US" sz="15400" dirty="0">
                <a:solidFill>
                  <a:schemeClr val="accent4">
                    <a:lumMod val="10000"/>
                  </a:schemeClr>
                </a:solidFill>
              </a:rPr>
            </a:br>
            <a:endParaRPr lang="en-US" sz="15400" dirty="0">
              <a:solidFill>
                <a:schemeClr val="accent4">
                  <a:lumMod val="10000"/>
                </a:schemeClr>
              </a:solidFill>
            </a:endParaRPr>
          </a:p>
        </p:txBody>
      </p:sp>
      <p:sp>
        <p:nvSpPr>
          <p:cNvPr id="8" name="Rectangle 7"/>
          <p:cNvSpPr/>
          <p:nvPr/>
        </p:nvSpPr>
        <p:spPr>
          <a:xfrm>
            <a:off x="6400800" y="27432000"/>
            <a:ext cx="29908500" cy="4645025"/>
          </a:xfrm>
          <a:prstGeom prst="rect">
            <a:avLst/>
          </a:prstGeom>
        </p:spPr>
        <p:style>
          <a:lnRef idx="2">
            <a:schemeClr val="dk1"/>
          </a:lnRef>
          <a:fillRef idx="1">
            <a:schemeClr val="lt1"/>
          </a:fillRef>
          <a:effectRef idx="0">
            <a:schemeClr val="dk1"/>
          </a:effectRef>
          <a:fontRef idx="minor">
            <a:schemeClr val="dk1"/>
          </a:fontRef>
        </p:style>
        <p:txBody>
          <a:bodyPr lIns="438912" tIns="219456" rIns="438912" bIns="219456">
            <a:spAutoFit/>
          </a:bodyPr>
          <a:lstStyle/>
          <a:p>
            <a:pPr>
              <a:defRPr/>
            </a:pPr>
            <a:r>
              <a:rPr lang="en-IN" dirty="0">
                <a:solidFill>
                  <a:srgbClr val="0070C0"/>
                </a:solidFill>
                <a:latin typeface="Times New Roman" pitchFamily="18" charset="0"/>
                <a:ea typeface="Microsoft YaHei" panose="020B0503020204020204" pitchFamily="34" charset="-122"/>
                <a:cs typeface="Times New Roman" pitchFamily="18" charset="0"/>
              </a:rPr>
              <a:t>For more details please visit our website: http://omicsonline.org/Submitmanuscript.php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 y="3"/>
            <a:ext cx="43860720" cy="9524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6918962" y="510538"/>
            <a:ext cx="31470600" cy="5585462"/>
          </a:xfrm>
          <a:prstGeom prst="rect">
            <a:avLst/>
          </a:prstGeom>
        </p:spPr>
        <p:txBody>
          <a:bodyPr lIns="438912" tIns="219456" rIns="438912" bIns="219456">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defRPr/>
            </a:pPr>
            <a:r>
              <a:rPr lang="en-US" sz="15000" dirty="0">
                <a:solidFill>
                  <a:srgbClr val="F79646"/>
                </a:solidFill>
                <a:latin typeface="Stencil" panose="040409050D0802020404" pitchFamily="82" charset="0"/>
              </a:rPr>
              <a:t>OMICS International</a:t>
            </a:r>
          </a:p>
          <a:p>
            <a:pPr marL="0" indent="0" algn="ctr">
              <a:buNone/>
              <a:defRPr/>
            </a:pPr>
            <a:r>
              <a:rPr lang="en-US" sz="15000" dirty="0">
                <a:solidFill>
                  <a:srgbClr val="F79646"/>
                </a:solidFill>
              </a:rPr>
              <a:t>www.omicsonline.org</a:t>
            </a:r>
            <a:endParaRPr lang="en-US" sz="15000" dirty="0">
              <a:solidFill>
                <a:srgbClr val="F79646"/>
              </a:solidFill>
            </a:endParaRPr>
          </a:p>
        </p:txBody>
      </p:sp>
      <p:sp>
        <p:nvSpPr>
          <p:cNvPr id="2052" name="Rectangle 8"/>
          <p:cNvSpPr>
            <a:spLocks noChangeArrowheads="1"/>
          </p:cNvSpPr>
          <p:nvPr/>
        </p:nvSpPr>
        <p:spPr bwMode="auto">
          <a:xfrm>
            <a:off x="8446077" y="30586680"/>
            <a:ext cx="28416370" cy="1920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438912" tIns="219456" rIns="438912" bIns="219456">
            <a:spAutoFit/>
          </a:bodyPr>
          <a:lstStyle/>
          <a:p>
            <a:pPr fontAlgn="base">
              <a:spcBef>
                <a:spcPct val="0"/>
              </a:spcBef>
              <a:spcAft>
                <a:spcPct val="0"/>
              </a:spcAft>
            </a:pPr>
            <a:r>
              <a:rPr lang="en-US" altLang="en-US" sz="9600">
                <a:solidFill>
                  <a:srgbClr val="7030A0"/>
                </a:solidFill>
                <a:latin typeface="Arial" charset="0"/>
                <a:cs typeface="Arial" charset="0"/>
              </a:rPr>
              <a:t>Contact us at: contact.omics@omicsonline.org</a:t>
            </a:r>
          </a:p>
        </p:txBody>
      </p:sp>
      <p:sp>
        <p:nvSpPr>
          <p:cNvPr id="2" name="Folded Corner 1"/>
          <p:cNvSpPr/>
          <p:nvPr/>
        </p:nvSpPr>
        <p:spPr>
          <a:xfrm>
            <a:off x="0" y="6096000"/>
            <a:ext cx="43891200" cy="26662382"/>
          </a:xfrm>
          <a:prstGeom prst="foldedCorner">
            <a:avLst/>
          </a:prstGeom>
        </p:spPr>
        <p:style>
          <a:lnRef idx="1">
            <a:schemeClr val="accent5"/>
          </a:lnRef>
          <a:fillRef idx="2">
            <a:schemeClr val="accent5"/>
          </a:fillRef>
          <a:effectRef idx="1">
            <a:schemeClr val="accent5"/>
          </a:effectRef>
          <a:fontRef idx="minor">
            <a:schemeClr val="dk1"/>
          </a:fontRef>
        </p:style>
        <p:txBody>
          <a:bodyPr lIns="438912" tIns="219456" rIns="438912" bIns="219456" anchor="ctr"/>
          <a:lstStyle/>
          <a:p>
            <a:pPr fontAlgn="base">
              <a:spcBef>
                <a:spcPct val="0"/>
              </a:spcBef>
              <a:spcAft>
                <a:spcPct val="0"/>
              </a:spcAft>
              <a:defRPr/>
            </a:pPr>
            <a:endParaRPr lang="en-US" sz="8000" b="1" dirty="0" smtClean="0">
              <a:hlinkClick r:id="rId3" tooltip="OMICS International"/>
            </a:endParaRPr>
          </a:p>
          <a:p>
            <a:pPr fontAlgn="base">
              <a:spcBef>
                <a:spcPct val="0"/>
              </a:spcBef>
              <a:spcAft>
                <a:spcPct val="0"/>
              </a:spcAft>
              <a:defRPr/>
            </a:pPr>
            <a:endParaRPr lang="en-US" sz="8000" b="1" dirty="0">
              <a:hlinkClick r:id="rId3" tooltip="OMICS International"/>
            </a:endParaRPr>
          </a:p>
          <a:p>
            <a:pPr fontAlgn="base">
              <a:spcBef>
                <a:spcPct val="0"/>
              </a:spcBef>
              <a:spcAft>
                <a:spcPct val="0"/>
              </a:spcAft>
              <a:defRPr/>
            </a:pPr>
            <a:endParaRPr lang="en-US" sz="8000" b="1" dirty="0" smtClean="0">
              <a:hlinkClick r:id="rId3" tooltip="OMICS International"/>
            </a:endParaRPr>
          </a:p>
          <a:p>
            <a:pPr fontAlgn="base">
              <a:spcBef>
                <a:spcPct val="0"/>
              </a:spcBef>
              <a:spcAft>
                <a:spcPct val="0"/>
              </a:spcAft>
              <a:defRPr/>
            </a:pPr>
            <a:r>
              <a:rPr lang="en-US" sz="8000" b="1" dirty="0" smtClean="0">
                <a:hlinkClick r:id="rId3" tooltip="OMICS International"/>
              </a:rPr>
              <a:t>OMICS </a:t>
            </a:r>
            <a:r>
              <a:rPr lang="en-US" sz="8000" b="1" dirty="0">
                <a:hlinkClick r:id="rId3" tooltip="OMICS International"/>
              </a:rPr>
              <a:t>International</a:t>
            </a:r>
            <a:r>
              <a:rPr lang="en-US" sz="8000" dirty="0"/>
              <a:t> (and its subsidiaries), is an </a:t>
            </a:r>
            <a:r>
              <a:rPr lang="en-US" sz="8000" dirty="0">
                <a:hlinkClick r:id="rId4" tooltip="Open Access"/>
              </a:rPr>
              <a:t>Open Access</a:t>
            </a:r>
            <a:r>
              <a:rPr lang="en-US" sz="8000" dirty="0"/>
              <a:t> publisher and international </a:t>
            </a:r>
            <a:r>
              <a:rPr lang="en-US" sz="8000" dirty="0">
                <a:hlinkClick r:id="rId5" tooltip="conference"/>
              </a:rPr>
              <a:t>conference</a:t>
            </a:r>
            <a:r>
              <a:rPr lang="en-US" sz="8000" dirty="0"/>
              <a:t> Organizer, which owns and operates </a:t>
            </a:r>
            <a:r>
              <a:rPr lang="en-US" sz="8000" dirty="0" smtClean="0"/>
              <a:t>peer-reviewed </a:t>
            </a:r>
            <a:r>
              <a:rPr lang="en-US" sz="8000" dirty="0"/>
              <a:t>Clinical, Medical, Life Sciences, and Engineering &amp; Technology journals and hosts </a:t>
            </a:r>
            <a:r>
              <a:rPr lang="en-US" sz="8000" dirty="0" smtClean="0"/>
              <a:t>scholarly </a:t>
            </a:r>
            <a:r>
              <a:rPr lang="en-US" sz="8000" dirty="0"/>
              <a:t>conferences per year in the fields of clinical, medical, pharmaceutical, life sciences, business, engineering, and technology. Our journals have more than 3 million readers and our conferences bring together internationally renowned speakers and scientists to create exciting and memorable events, filled with lively interactive sessions and world-class exhibitions and poster presentations. Join us!</a:t>
            </a:r>
            <a:br>
              <a:rPr lang="en-US" sz="8000" dirty="0"/>
            </a:br>
            <a:r>
              <a:rPr lang="en-US" sz="8000" dirty="0"/>
              <a:t/>
            </a:r>
            <a:br>
              <a:rPr lang="en-US" sz="8000" dirty="0"/>
            </a:br>
            <a:r>
              <a:rPr lang="en-US" sz="8000" dirty="0">
                <a:hlinkClick r:id="rId3" tooltip="OMICS International"/>
              </a:rPr>
              <a:t>OMICS International</a:t>
            </a:r>
            <a:r>
              <a:rPr lang="en-US" sz="8000" dirty="0"/>
              <a:t> is always open to constructive feedback. We pride ourselves on our commitment to serving the Open Access community and are always hard at work to become better at what we do. We invite your concerns, questions, even complaints. Contact us at </a:t>
            </a:r>
            <a:r>
              <a:rPr lang="en-US" sz="8000" dirty="0">
                <a:hlinkClick r:id="rId6" tooltip="Click here"/>
              </a:rPr>
              <a:t>contact.omics@omicsonline.org</a:t>
            </a:r>
            <a:r>
              <a:rPr lang="en-US" sz="8000" dirty="0"/>
              <a:t>. We will get back to you in 24-48 hours. You may also call 1-800-216-6499 (USA Toll Free) or at +1-650-268-9744 and we will return your call in the same timeframe.</a:t>
            </a:r>
            <a:endParaRPr lang="en-US" sz="8000" dirty="0">
              <a:solidFill>
                <a:srgbClr val="0070C0"/>
              </a:solidFill>
            </a:endParaRPr>
          </a:p>
        </p:txBody>
      </p:sp>
      <p:pic>
        <p:nvPicPr>
          <p:cNvPr id="1028" name="Picture 4" descr="OMICS Internatinal"/>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480" y="5143500"/>
            <a:ext cx="137160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556555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rgbClr val="D1F0EF">
                <a:gamma/>
                <a:shade val="69804"/>
                <a:invGamma/>
              </a:srgbClr>
            </a:gs>
            <a:gs pos="50000">
              <a:srgbClr val="D1F0EF"/>
            </a:gs>
            <a:gs pos="100000">
              <a:srgbClr val="D1F0EF">
                <a:gamma/>
                <a:shade val="69804"/>
                <a:invGamma/>
              </a:srgbClr>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171433" tIns="85716" rIns="171433" bIns="85716" numCol="1" anchor="ctr" anchorCtr="0" compatLnSpc="1">
        <a:prstTxWarp prst="textNoShape">
          <a:avLst/>
        </a:prstTxWarp>
      </a:bodyPr>
      <a:lstStyle>
        <a:defPPr marL="0" marR="0" indent="0" algn="ctr" defTabSz="4702175" rtl="0" eaLnBrk="1" fontAlgn="base" latinLnBrk="0" hangingPunct="1">
          <a:lnSpc>
            <a:spcPct val="100000"/>
          </a:lnSpc>
          <a:spcBef>
            <a:spcPct val="0"/>
          </a:spcBef>
          <a:spcAft>
            <a:spcPct val="0"/>
          </a:spcAft>
          <a:buClrTx/>
          <a:buSzTx/>
          <a:buFontTx/>
          <a:buNone/>
          <a:tabLst/>
          <a:defRPr kumimoji="0" lang="en-US" sz="9100" b="1" i="0" u="none" strike="noStrike" cap="none" normalizeH="0" baseline="0" smtClean="0">
            <a:ln>
              <a:noFill/>
            </a:ln>
            <a:solidFill>
              <a:srgbClr val="008080"/>
            </a:solidFill>
            <a:effectLst/>
            <a:latin typeface="Lucida Grande" pitchFamily="2" charset="0"/>
            <a:ea typeface="宋体" pitchFamily="2" charset="-122"/>
          </a:defRPr>
        </a:defPPr>
      </a:lstStyle>
    </a:spDef>
    <a:lnDef>
      <a:spPr bwMode="auto">
        <a:xfrm>
          <a:off x="0" y="0"/>
          <a:ext cx="1" cy="1"/>
        </a:xfrm>
        <a:custGeom>
          <a:avLst/>
          <a:gdLst/>
          <a:ahLst/>
          <a:cxnLst/>
          <a:rect l="0" t="0" r="0" b="0"/>
          <a:pathLst/>
        </a:custGeom>
        <a:gradFill rotWithShape="1">
          <a:gsLst>
            <a:gs pos="0">
              <a:srgbClr val="D1F0EF">
                <a:gamma/>
                <a:shade val="69804"/>
                <a:invGamma/>
              </a:srgbClr>
            </a:gs>
            <a:gs pos="50000">
              <a:srgbClr val="D1F0EF"/>
            </a:gs>
            <a:gs pos="100000">
              <a:srgbClr val="D1F0EF">
                <a:gamma/>
                <a:shade val="69804"/>
                <a:invGamma/>
              </a:srgbClr>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171433" tIns="85716" rIns="171433" bIns="85716" numCol="1" anchor="ctr" anchorCtr="0" compatLnSpc="1">
        <a:prstTxWarp prst="textNoShape">
          <a:avLst/>
        </a:prstTxWarp>
      </a:bodyPr>
      <a:lstStyle>
        <a:defPPr marL="0" marR="0" indent="0" algn="ctr" defTabSz="4702175" rtl="0" eaLnBrk="1" fontAlgn="base" latinLnBrk="0" hangingPunct="1">
          <a:lnSpc>
            <a:spcPct val="100000"/>
          </a:lnSpc>
          <a:spcBef>
            <a:spcPct val="0"/>
          </a:spcBef>
          <a:spcAft>
            <a:spcPct val="0"/>
          </a:spcAft>
          <a:buClrTx/>
          <a:buSzTx/>
          <a:buFontTx/>
          <a:buNone/>
          <a:tabLst/>
          <a:defRPr kumimoji="0" lang="en-US" sz="9100" b="1" i="0" u="none" strike="noStrike" cap="none" normalizeH="0" baseline="0" smtClean="0">
            <a:ln>
              <a:noFill/>
            </a:ln>
            <a:solidFill>
              <a:srgbClr val="008080"/>
            </a:solidFill>
            <a:effectLst/>
            <a:latin typeface="Lucida Grande" pitchFamily="2" charset="0"/>
            <a:ea typeface="宋体" pitchFamily="2" charset="-122"/>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3671</TotalTime>
  <Words>884</Words>
  <Application>Microsoft Office PowerPoint</Application>
  <PresentationFormat>Custom</PresentationFormat>
  <Paragraphs>139</Paragraphs>
  <Slides>9</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1_Default Design</vt:lpstr>
      <vt:lpstr>图表</vt:lpstr>
      <vt:lpstr>A Survey on Health Status and Health Care Demands of Chinese Urban Elderly Residents</vt:lpstr>
      <vt:lpstr>Basic Circumstance of the Whole Investigation Sample </vt:lpstr>
      <vt:lpstr>Basic Circumstance of the Whole Investigation Sample </vt:lpstr>
      <vt:lpstr>Health Status and Health Service Utilization </vt:lpstr>
      <vt:lpstr>Health Service Demand and Medical Costs  </vt:lpstr>
      <vt:lpstr>Health Service Demand and Medical Costs  </vt:lpstr>
      <vt:lpstr>Conclusions and Suggestions  </vt:lpstr>
      <vt:lpstr>PowerPoint Presentation</vt:lpstr>
      <vt:lpstr>PowerPoint Presentation</vt:lpstr>
    </vt:vector>
  </TitlesOfParts>
  <Company>Graphicsland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Style E 24 by 48</dc:title>
  <dc:creator>Cindy Kranz</dc:creator>
  <cp:lastModifiedBy>Rakesh reddy S</cp:lastModifiedBy>
  <cp:revision>52</cp:revision>
  <dcterms:created xsi:type="dcterms:W3CDTF">2004-07-26T21:45:23Z</dcterms:created>
  <dcterms:modified xsi:type="dcterms:W3CDTF">2015-10-12T14:15:51Z</dcterms:modified>
</cp:coreProperties>
</file>