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61" r:id="rId2"/>
    <p:sldId id="262" r:id="rId3"/>
    <p:sldId id="256" r:id="rId4"/>
    <p:sldId id="257" r:id="rId5"/>
    <p:sldId id="259" r:id="rId6"/>
    <p:sldId id="258" r:id="rId7"/>
    <p:sldId id="260" r:id="rId8"/>
    <p:sldId id="276" r:id="rId9"/>
    <p:sldId id="274" r:id="rId10"/>
    <p:sldId id="275" r:id="rId11"/>
    <p:sldId id="277" r:id="rId12"/>
    <p:sldId id="278" r:id="rId13"/>
    <p:sldId id="271" r:id="rId14"/>
    <p:sldId id="272" r:id="rId15"/>
    <p:sldId id="2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11/10/2014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525762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411285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345598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556795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11/10/2014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30561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97EF42-4468-45B4-839B-0223E8CED2DD}" type="datetimeFigureOut">
              <a:rPr lang="en-US" smtClean="0"/>
              <a:t>11/10/2014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451333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97EF42-4468-45B4-839B-0223E8CED2DD}" type="datetimeFigureOut">
              <a:rPr lang="en-US" smtClean="0"/>
              <a:t>11/10/2014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868668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97EF42-4468-45B4-839B-0223E8CED2DD}" type="datetimeFigureOut">
              <a:rPr lang="en-US" smtClean="0"/>
              <a:t>11/10/2014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3247204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11/10/2014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4281039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309788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11/10/2014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3521920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97EF42-4468-45B4-839B-0223E8CED2DD}" type="datetimeFigureOut">
              <a:rPr lang="en-US" smtClean="0"/>
              <a:t>11/10/2014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925245-6EC2-4710-A17C-F03DBAEE8AC6}" type="slidenum">
              <a:rPr lang="en-US" smtClean="0"/>
              <a:t>‹#›</a:t>
            </a:fld>
            <a:endParaRPr lang="en-US"/>
          </a:p>
        </p:txBody>
      </p:sp>
    </p:spTree>
    <p:extLst>
      <p:ext uri="{BB962C8B-B14F-4D97-AF65-F5344CB8AC3E}">
        <p14:creationId xmlns:p14="http://schemas.microsoft.com/office/powerpoint/2010/main" val="23726724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www.ncbi.nlm.nih.gov/pubmed/23407129" TargetMode="External"/><Relationship Id="rId3" Type="http://schemas.openxmlformats.org/officeDocument/2006/relationships/hyperlink" Target="http://www.ncbi.nlm.nih.gov/pubmed/25113763" TargetMode="External"/><Relationship Id="rId7" Type="http://schemas.openxmlformats.org/officeDocument/2006/relationships/hyperlink" Target="http://www.ncbi.nlm.nih.gov/pubmed/24123762" TargetMode="External"/><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hyperlink" Target="http://www.ncbi.nlm.nih.gov/pubmed/24367794" TargetMode="External"/><Relationship Id="rId5" Type="http://schemas.openxmlformats.org/officeDocument/2006/relationships/hyperlink" Target="http://www.ncbi.nlm.nih.gov/pubmed/24685458" TargetMode="External"/><Relationship Id="rId4" Type="http://schemas.openxmlformats.org/officeDocument/2006/relationships/hyperlink" Target="http://www.ncbi.nlm.nih.gov/pubmed/25025601"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0"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73732"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2000">
                <a:solidFill>
                  <a:srgbClr val="7030A0"/>
                </a:solidFill>
                <a:cs typeface="Arial" pitchFamily="34" charset="0"/>
              </a:rPr>
              <a:t>Contact us at: contact.omics@omicsonline.org</a:t>
            </a:r>
          </a:p>
        </p:txBody>
      </p:sp>
      <p:pic>
        <p:nvPicPr>
          <p:cNvPr id="73733"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10326266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981200"/>
            <a:ext cx="8686800" cy="4524315"/>
          </a:xfrm>
          <a:prstGeom prst="rect">
            <a:avLst/>
          </a:prstGeom>
        </p:spPr>
        <p:txBody>
          <a:bodyPr wrap="square">
            <a:spAutoFit/>
          </a:bodyPr>
          <a:lstStyle/>
          <a:p>
            <a:r>
              <a:rPr lang="en-US" sz="2400" dirty="0"/>
              <a:t>Pediatric palliative care addresses a serious medical conditions, including genetic disorders, cancer, prematurity, neurologic disorders, heart and lung conditions and others. It relieves the symptoms of these diseases, such as pain, shortness of breath, fatigue, constipation, nausea, loss of appetite and difficulty sleeping. In short, it helps the child and the family gain the strength to carry on with daily life.</a:t>
            </a:r>
          </a:p>
          <a:p>
            <a:r>
              <a:rPr lang="en-US" sz="2400" dirty="0"/>
              <a:t>Above all, pediatric palliative care is family-centered. It helps with communication and coordination of care. With the close communication that palliative care provides, families are better able to choose options that in line with </a:t>
            </a:r>
            <a:r>
              <a:rPr lang="en-US" sz="2400" dirty="0" err="1"/>
              <a:t>with</a:t>
            </a:r>
            <a:r>
              <a:rPr lang="en-US" sz="2400" dirty="0"/>
              <a:t> their values, traditions and culture. This improves the well-being of the entire family.</a:t>
            </a:r>
          </a:p>
        </p:txBody>
      </p:sp>
      <p:sp>
        <p:nvSpPr>
          <p:cNvPr id="3" name="Rectangle 2"/>
          <p:cNvSpPr/>
          <p:nvPr/>
        </p:nvSpPr>
        <p:spPr>
          <a:xfrm>
            <a:off x="2060094" y="1237565"/>
            <a:ext cx="5023811" cy="646331"/>
          </a:xfrm>
          <a:prstGeom prst="rect">
            <a:avLst/>
          </a:prstGeom>
        </p:spPr>
        <p:txBody>
          <a:bodyPr wrap="none">
            <a:spAutoFit/>
          </a:bodyPr>
          <a:lstStyle/>
          <a:p>
            <a:r>
              <a:rPr lang="en-US" sz="3600" b="1" dirty="0">
                <a:solidFill>
                  <a:srgbClr val="FF0000"/>
                </a:solidFill>
                <a:latin typeface="Times New Roman" pitchFamily="18" charset="0"/>
                <a:cs typeface="Times New Roman" pitchFamily="18" charset="0"/>
              </a:rPr>
              <a:t>Pediatric Palliative Care</a:t>
            </a:r>
          </a:p>
        </p:txBody>
      </p:sp>
      <p:pic>
        <p:nvPicPr>
          <p:cNvPr id="4" name="Picture 3" descr="D:\PALLIATIVE CARE\Editorial PPT'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4077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60094" y="1237565"/>
            <a:ext cx="4664739" cy="646331"/>
          </a:xfrm>
          <a:prstGeom prst="rect">
            <a:avLst/>
          </a:prstGeom>
        </p:spPr>
        <p:txBody>
          <a:bodyPr wrap="none">
            <a:spAutoFit/>
          </a:bodyPr>
          <a:lstStyle/>
          <a:p>
            <a:r>
              <a:rPr lang="en-US" sz="3600" b="1" dirty="0">
                <a:solidFill>
                  <a:srgbClr val="FF0000"/>
                </a:solidFill>
                <a:latin typeface="Times New Roman" pitchFamily="18" charset="0"/>
                <a:cs typeface="Times New Roman" pitchFamily="18" charset="0"/>
              </a:rPr>
              <a:t>Childhood cancer pain</a:t>
            </a:r>
          </a:p>
        </p:txBody>
      </p:sp>
      <p:pic>
        <p:nvPicPr>
          <p:cNvPr id="4" name="Picture 3" descr="D:\PALLIATIVE CARE\Editorial PPT'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609600" y="2362200"/>
            <a:ext cx="8000999" cy="4154984"/>
          </a:xfrm>
          <a:prstGeom prst="rect">
            <a:avLst/>
          </a:prstGeom>
        </p:spPr>
        <p:txBody>
          <a:bodyPr wrap="square">
            <a:spAutoFit/>
          </a:bodyPr>
          <a:lstStyle/>
          <a:p>
            <a:pPr fontAlgn="base"/>
            <a:r>
              <a:rPr lang="en-US" sz="2400" dirty="0"/>
              <a:t>The types of cancers that occur most often in children are different from those seen in adults. The most common cancers of children are:</a:t>
            </a:r>
          </a:p>
          <a:p>
            <a:pPr fontAlgn="base"/>
            <a:r>
              <a:rPr lang="en-US" sz="2400" dirty="0"/>
              <a:t>Leukemia</a:t>
            </a:r>
          </a:p>
          <a:p>
            <a:pPr fontAlgn="base"/>
            <a:r>
              <a:rPr lang="en-US" sz="2400" dirty="0"/>
              <a:t>Brain and other central nervous system tumors</a:t>
            </a:r>
          </a:p>
          <a:p>
            <a:pPr fontAlgn="base"/>
            <a:r>
              <a:rPr lang="en-US" sz="2400" dirty="0" err="1"/>
              <a:t>Neuroblastoma</a:t>
            </a:r>
            <a:endParaRPr lang="en-US" sz="2400" dirty="0"/>
          </a:p>
          <a:p>
            <a:pPr fontAlgn="base"/>
            <a:r>
              <a:rPr lang="en-US" sz="2400" dirty="0" err="1"/>
              <a:t>Wilms</a:t>
            </a:r>
            <a:r>
              <a:rPr lang="en-US" sz="2400" dirty="0"/>
              <a:t> tumor</a:t>
            </a:r>
          </a:p>
          <a:p>
            <a:pPr fontAlgn="base"/>
            <a:r>
              <a:rPr lang="en-US" sz="2400" dirty="0"/>
              <a:t>Lymphoma (including both Hodgkin and non-Hodgkin)</a:t>
            </a:r>
          </a:p>
          <a:p>
            <a:pPr fontAlgn="base"/>
            <a:r>
              <a:rPr lang="en-US" sz="2400" dirty="0" err="1"/>
              <a:t>Rhabdomyosarcoma</a:t>
            </a:r>
            <a:endParaRPr lang="en-US" sz="2400" dirty="0"/>
          </a:p>
          <a:p>
            <a:pPr fontAlgn="base"/>
            <a:r>
              <a:rPr lang="en-US" sz="2400" dirty="0"/>
              <a:t>Retinoblastoma</a:t>
            </a:r>
          </a:p>
          <a:p>
            <a:pPr fontAlgn="base"/>
            <a:r>
              <a:rPr lang="en-US" sz="2400" dirty="0"/>
              <a:t>Bone cancer (including osteosarcoma and Ewing sarcoma)</a:t>
            </a:r>
          </a:p>
        </p:txBody>
      </p:sp>
    </p:spTree>
    <p:extLst>
      <p:ext uri="{BB962C8B-B14F-4D97-AF65-F5344CB8AC3E}">
        <p14:creationId xmlns:p14="http://schemas.microsoft.com/office/powerpoint/2010/main" val="3898518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2384" y="1527603"/>
            <a:ext cx="8610600" cy="5324535"/>
          </a:xfrm>
          <a:prstGeom prst="rect">
            <a:avLst/>
          </a:prstGeom>
        </p:spPr>
        <p:txBody>
          <a:bodyPr wrap="square">
            <a:spAutoFit/>
          </a:bodyPr>
          <a:lstStyle/>
          <a:p>
            <a:r>
              <a:rPr lang="en-US" sz="2000" dirty="0"/>
              <a:t>Managing pain in the pediatric oncology population can be a daunting task. Often pain in these patients is severe and often not adequately treated or assessed. Studies have found that the reason for this disconnect is due to the impulse to follow unsubstantiated fears and myths held by healthcare professionals and even by the caregivers of the patients. For this reason, many pediatric oncology patients suffer from unnecessary pain when there are both pharmacological and non-pharmacological means available to intervene. The diagnosis and treatment of childhood cancer is multidimensional; however, it can be managed based on recent research and evidence-based practice. In addition, the family, nurses, and other caregivers play a significant role in the management of pain for these young patients. It is imperative that empirical research is conducted and put into practice when appropriate in order to dissipate the burden of such a complex diagnosis. The synthesis of the existing research will help to identify risks and benefits associated with certain medications and treatments as well as identify where gaps exist and further research is necessary. Pediatric oncology patients are affected by their disease in every facet of their lives and would benefit greatly from adequately managed pain.</a:t>
            </a:r>
            <a:r>
              <a:rPr lang="en-US" dirty="0"/>
              <a:t> </a:t>
            </a:r>
          </a:p>
        </p:txBody>
      </p:sp>
      <p:sp>
        <p:nvSpPr>
          <p:cNvPr id="3" name="Rectangle 2"/>
          <p:cNvSpPr/>
          <p:nvPr/>
        </p:nvSpPr>
        <p:spPr>
          <a:xfrm>
            <a:off x="2060093" y="990730"/>
            <a:ext cx="4165499" cy="584775"/>
          </a:xfrm>
          <a:prstGeom prst="rect">
            <a:avLst/>
          </a:prstGeom>
        </p:spPr>
        <p:txBody>
          <a:bodyPr wrap="none">
            <a:spAutoFit/>
          </a:bodyPr>
          <a:lstStyle/>
          <a:p>
            <a:r>
              <a:rPr lang="en-US" sz="3200" b="1" dirty="0">
                <a:solidFill>
                  <a:srgbClr val="FF0000"/>
                </a:solidFill>
                <a:latin typeface="Times New Roman" pitchFamily="18" charset="0"/>
                <a:cs typeface="Times New Roman" pitchFamily="18" charset="0"/>
              </a:rPr>
              <a:t>Childhood cancer pain</a:t>
            </a:r>
          </a:p>
        </p:txBody>
      </p:sp>
      <p:pic>
        <p:nvPicPr>
          <p:cNvPr id="4" name="Picture 3" descr="D:\PALLIATIVE CARE\Editorial PPT'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6285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solidFill>
                <a:schemeClr val="accent2">
                  <a:lumMod val="50000"/>
                </a:schemeClr>
              </a:solidFill>
            </a:endParaRPr>
          </a:p>
        </p:txBody>
      </p:sp>
      <p:sp>
        <p:nvSpPr>
          <p:cNvPr id="3" name="Content Placeholder 2"/>
          <p:cNvSpPr>
            <a:spLocks noGrp="1"/>
          </p:cNvSpPr>
          <p:nvPr>
            <p:ph idx="1"/>
          </p:nvPr>
        </p:nvSpPr>
        <p:spPr/>
        <p:txBody>
          <a:bodyPr/>
          <a:lstStyle/>
          <a:p>
            <a:pPr>
              <a:defRPr/>
            </a:pPr>
            <a:endParaRPr lang="en-US">
              <a:solidFill>
                <a:schemeClr val="accent2">
                  <a:lumMod val="50000"/>
                </a:schemeClr>
              </a:solidFill>
            </a:endParaRPr>
          </a:p>
        </p:txBody>
      </p:sp>
      <p:pic>
        <p:nvPicPr>
          <p:cNvPr id="10752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0371"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solidFill>
                  <a:schemeClr val="accent2">
                    <a:lumMod val="50000"/>
                  </a:schemeClr>
                </a:solidFill>
              </a:rPr>
              <a:t>Palliative care and medicine</a:t>
            </a:r>
            <a:br>
              <a:rPr lang="en-US" dirty="0" smtClean="0">
                <a:solidFill>
                  <a:schemeClr val="accent2">
                    <a:lumMod val="50000"/>
                  </a:schemeClr>
                </a:solidFill>
              </a:rPr>
            </a:br>
            <a:r>
              <a:rPr lang="en-US" dirty="0" smtClean="0">
                <a:solidFill>
                  <a:schemeClr val="accent2">
                    <a:lumMod val="50000"/>
                  </a:schemeClr>
                </a:solidFill>
              </a:rPr>
              <a:t>Related Journals</a:t>
            </a:r>
            <a:endParaRPr lang="en-US" dirty="0">
              <a:solidFill>
                <a:schemeClr val="accent2">
                  <a:lumMod val="50000"/>
                </a:schemeClr>
              </a:solidFill>
            </a:endParaRPr>
          </a:p>
        </p:txBody>
      </p:sp>
      <p:sp>
        <p:nvSpPr>
          <p:cNvPr id="9" name="Title 1"/>
          <p:cNvSpPr txBox="1">
            <a:spLocks/>
          </p:cNvSpPr>
          <p:nvPr/>
        </p:nvSpPr>
        <p:spPr>
          <a:xfrm>
            <a:off x="2133600" y="2438400"/>
            <a:ext cx="4245655" cy="3630386"/>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571500" indent="-571500" algn="l">
              <a:buFont typeface="Arial" pitchFamily="34" charset="0"/>
              <a:buChar char="•"/>
            </a:pPr>
            <a:r>
              <a:rPr lang="en-US" sz="3600" dirty="0">
                <a:solidFill>
                  <a:schemeClr val="accent2">
                    <a:lumMod val="50000"/>
                  </a:schemeClr>
                </a:solidFill>
              </a:rPr>
              <a:t>Journal of Nursing &amp; Care</a:t>
            </a:r>
          </a:p>
          <a:p>
            <a:pPr marL="571500" indent="-571500" algn="l">
              <a:buFont typeface="Arial" pitchFamily="34" charset="0"/>
              <a:buChar char="•"/>
            </a:pPr>
            <a:r>
              <a:rPr lang="en-US" sz="3600" dirty="0">
                <a:solidFill>
                  <a:schemeClr val="accent2">
                    <a:lumMod val="50000"/>
                  </a:schemeClr>
                </a:solidFill>
              </a:rPr>
              <a:t>Primary Health Care: Open Access</a:t>
            </a:r>
          </a:p>
        </p:txBody>
      </p:sp>
    </p:spTree>
    <p:extLst>
      <p:ext uri="{BB962C8B-B14F-4D97-AF65-F5344CB8AC3E}">
        <p14:creationId xmlns:p14="http://schemas.microsoft.com/office/powerpoint/2010/main" val="25722594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54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35524" y="12192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400" b="1" dirty="0"/>
              <a:t>2</a:t>
            </a:r>
            <a:r>
              <a:rPr lang="en-US" sz="2400" b="1" baseline="30000" dirty="0"/>
              <a:t>nd</a:t>
            </a:r>
            <a:r>
              <a:rPr lang="en-US" sz="2400" b="1" dirty="0"/>
              <a:t> International Conference on Nursing &amp; Healthcare </a:t>
            </a:r>
            <a:r>
              <a:rPr lang="en-US" sz="2400" dirty="0"/>
              <a:t>during November 17-19, 2014, at </a:t>
            </a:r>
            <a:r>
              <a:rPr lang="en-US" sz="2400" dirty="0" smtClean="0"/>
              <a:t>Chicago</a:t>
            </a:r>
          </a:p>
          <a:p>
            <a:pPr marL="285750" indent="-285750">
              <a:buFont typeface="Wingdings" panose="05000000000000000000" pitchFamily="2" charset="2"/>
              <a:buChar char="Ø"/>
              <a:defRPr/>
            </a:pPr>
            <a:r>
              <a:rPr lang="en-US" sz="2400" b="1" dirty="0"/>
              <a:t>2nd International conference on Geriatrics&amp; Gerontology August 31-September 02, 2015 Toronto, Canada</a:t>
            </a: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a:t>Palliative care and medicine</a:t>
            </a:r>
            <a:br>
              <a:rPr lang="en-US" sz="3600" dirty="0"/>
            </a:br>
            <a:r>
              <a:rPr lang="en-US" sz="3600" dirty="0"/>
              <a:t>Related Conferences</a:t>
            </a:r>
          </a:p>
        </p:txBody>
      </p:sp>
    </p:spTree>
    <p:extLst>
      <p:ext uri="{BB962C8B-B14F-4D97-AF65-F5344CB8AC3E}">
        <p14:creationId xmlns:p14="http://schemas.microsoft.com/office/powerpoint/2010/main" val="32451020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p:nvPr>
        </p:nvSpPr>
        <p:spPr/>
        <p:txBody>
          <a:bodyPr/>
          <a:lstStyle/>
          <a:p>
            <a:endParaRPr lang="en-US" smtClean="0"/>
          </a:p>
        </p:txBody>
      </p:sp>
      <p:sp>
        <p:nvSpPr>
          <p:cNvPr id="109571" name="Content Placeholder 2"/>
          <p:cNvSpPr>
            <a:spLocks noGrp="1"/>
          </p:cNvSpPr>
          <p:nvPr>
            <p:ph idx="1"/>
          </p:nvPr>
        </p:nvSpPr>
        <p:spPr/>
        <p:txBody>
          <a:bodyPr/>
          <a:lstStyle/>
          <a:p>
            <a:endParaRPr lang="en-US" smtClean="0"/>
          </a:p>
        </p:txBody>
      </p:sp>
      <p:pic>
        <p:nvPicPr>
          <p:cNvPr id="10957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57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85000"/>
                    <a:lumOff val="15000"/>
                  </a:schemeClr>
                </a:solidFill>
                <a:latin typeface="Calisto MT" panose="02040603050505030304" pitchFamily="18" charset="0"/>
                <a:hlinkClick r:id="rId4"/>
              </a:rPr>
              <a:t>http://omicsonline.org/membership.php</a:t>
            </a:r>
            <a:r>
              <a:rPr lang="en-US" dirty="0">
                <a:solidFill>
                  <a:schemeClr val="accent4">
                    <a:lumMod val="85000"/>
                    <a:lumOff val="15000"/>
                  </a:schemeClr>
                </a:solidFill>
                <a:latin typeface="Calisto MT" panose="02040603050505030304" pitchFamily="18" charset="0"/>
              </a:rPr>
              <a:t> </a:t>
            </a:r>
          </a:p>
        </p:txBody>
      </p:sp>
    </p:spTree>
    <p:extLst>
      <p:ext uri="{BB962C8B-B14F-4D97-AF65-F5344CB8AC3E}">
        <p14:creationId xmlns:p14="http://schemas.microsoft.com/office/powerpoint/2010/main" val="39726849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319088" y="754742"/>
            <a:ext cx="8824912" cy="4542971"/>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endParaRPr lang="en-IN" dirty="0" smtClean="0">
              <a:solidFill>
                <a:schemeClr val="bg2">
                  <a:lumMod val="10000"/>
                </a:schemeClr>
              </a:solidFill>
              <a:latin typeface="Centaur" panose="02030504050205020304" pitchFamily="18" charset="0"/>
            </a:endParaRPr>
          </a:p>
          <a:p>
            <a:pPr algn="ctr">
              <a:defRPr/>
            </a:pPr>
            <a:r>
              <a:rPr lang="en-IN" dirty="0" smtClean="0">
                <a:solidFill>
                  <a:schemeClr val="bg2">
                    <a:lumMod val="10000"/>
                  </a:schemeClr>
                </a:solidFill>
                <a:latin typeface="Centaur" panose="02030504050205020304" pitchFamily="18" charset="0"/>
              </a:rPr>
              <a:t>OMICS </a:t>
            </a:r>
            <a:r>
              <a:rPr lang="en-IN" dirty="0">
                <a:solidFill>
                  <a:schemeClr val="bg2">
                    <a:lumMod val="10000"/>
                  </a:schemeClr>
                </a:solidFill>
                <a:latin typeface="Centaur" panose="02030504050205020304" pitchFamily="18" charset="0"/>
              </a:rPr>
              <a:t>Group welcomes submissions that are original and technically so as to serve both the developing world and developed countries in the best possible way.</a:t>
            </a:r>
          </a:p>
          <a:p>
            <a:pPr algn="ctr">
              <a:defRPr/>
            </a:pPr>
            <a:r>
              <a:rPr lang="en-US" dirty="0">
                <a:solidFill>
                  <a:schemeClr val="bg2">
                    <a:lumMod val="10000"/>
                  </a:schemeClr>
                </a:solidFill>
                <a:latin typeface="Centaur" panose="02030504050205020304" pitchFamily="18" charset="0"/>
              </a:rPr>
              <a:t>OMICS Journals  are poised in excellence by publishing high quality research. </a:t>
            </a:r>
            <a:r>
              <a:rPr lang="en-IN"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dirty="0">
              <a:solidFill>
                <a:schemeClr val="bg2">
                  <a:lumMod val="10000"/>
                </a:schemeClr>
              </a:solidFill>
              <a:latin typeface="Centaur" panose="02030504050205020304" pitchFamily="18" charset="0"/>
            </a:endParaRPr>
          </a:p>
          <a:p>
            <a:pPr algn="ctr">
              <a:defRPr/>
            </a:pPr>
            <a:r>
              <a:rPr lang="en-US"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dirty="0">
              <a:solidFill>
                <a:schemeClr val="bg2">
                  <a:lumMod val="10000"/>
                </a:schemeClr>
              </a:solidFill>
              <a:latin typeface="Centaur" panose="02030504050205020304" pitchFamily="18" charset="0"/>
            </a:endParaRPr>
          </a:p>
          <a:p>
            <a:pPr>
              <a:defRPr/>
            </a:pPr>
            <a:endParaRPr lang="en-US" dirty="0"/>
          </a:p>
        </p:txBody>
      </p:sp>
      <p:sp>
        <p:nvSpPr>
          <p:cNvPr id="6" name="Rectangle 5"/>
          <p:cNvSpPr/>
          <p:nvPr/>
        </p:nvSpPr>
        <p:spPr>
          <a:xfrm>
            <a:off x="1327944" y="5649005"/>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695618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143000"/>
            <a:ext cx="6629400" cy="4031872"/>
          </a:xfrm>
          <a:prstGeom prst="rect">
            <a:avLst/>
          </a:prstGeom>
        </p:spPr>
        <p:txBody>
          <a:bodyPr wrap="square">
            <a:spAutoFit/>
          </a:bodyPr>
          <a:lstStyle/>
          <a:p>
            <a:pPr>
              <a:lnSpc>
                <a:spcPct val="150000"/>
              </a:lnSpc>
            </a:pPr>
            <a:r>
              <a:rPr lang="en-US" sz="2800" b="1" dirty="0">
                <a:latin typeface="Times New Roman" pitchFamily="18" charset="0"/>
                <a:cs typeface="Times New Roman" pitchFamily="18" charset="0"/>
              </a:rPr>
              <a:t>Dr. Lonnie </a:t>
            </a:r>
            <a:r>
              <a:rPr lang="en-US" sz="2800" b="1" dirty="0" err="1" smtClean="0">
                <a:latin typeface="Times New Roman" pitchFamily="18" charset="0"/>
                <a:cs typeface="Times New Roman" pitchFamily="18" charset="0"/>
              </a:rPr>
              <a:t>Zeltzer</a:t>
            </a:r>
            <a:endParaRPr lang="en-US" sz="2800" b="1" dirty="0" smtClean="0">
              <a:latin typeface="Times New Roman" pitchFamily="18" charset="0"/>
              <a:cs typeface="Times New Roman" pitchFamily="18" charset="0"/>
            </a:endParaRPr>
          </a:p>
          <a:p>
            <a:pPr>
              <a:lnSpc>
                <a:spcPct val="150000"/>
              </a:lnSpc>
            </a:pPr>
            <a:r>
              <a:rPr lang="en-US" sz="2400" dirty="0">
                <a:latin typeface="Times New Roman" pitchFamily="18" charset="0"/>
                <a:cs typeface="Times New Roman" pitchFamily="18" charset="0"/>
              </a:rPr>
              <a:t>Director</a:t>
            </a:r>
          </a:p>
          <a:p>
            <a:pPr>
              <a:lnSpc>
                <a:spcPct val="150000"/>
              </a:lnSpc>
            </a:pPr>
            <a:r>
              <a:rPr lang="en-US" sz="2400" dirty="0" smtClean="0">
                <a:latin typeface="Times New Roman" pitchFamily="18" charset="0"/>
                <a:cs typeface="Times New Roman" pitchFamily="18" charset="0"/>
              </a:rPr>
              <a:t>Distinguished Professor </a:t>
            </a:r>
            <a:r>
              <a:rPr lang="en-US" sz="2400" dirty="0">
                <a:latin typeface="Times New Roman" pitchFamily="18" charset="0"/>
                <a:cs typeface="Times New Roman" pitchFamily="18" charset="0"/>
              </a:rPr>
              <a:t>of Pediatrics, Anesthesiology, Psychiatry and </a:t>
            </a:r>
            <a:r>
              <a:rPr lang="en-US" sz="2400" dirty="0" err="1">
                <a:latin typeface="Times New Roman" pitchFamily="18" charset="0"/>
                <a:cs typeface="Times New Roman" pitchFamily="18" charset="0"/>
              </a:rPr>
              <a:t>Biobehavioral</a:t>
            </a:r>
            <a:r>
              <a:rPr lang="en-US" sz="2400" dirty="0">
                <a:latin typeface="Times New Roman" pitchFamily="18" charset="0"/>
                <a:cs typeface="Times New Roman" pitchFamily="18" charset="0"/>
              </a:rPr>
              <a:t> Sciences </a:t>
            </a:r>
          </a:p>
          <a:p>
            <a:pPr>
              <a:lnSpc>
                <a:spcPct val="150000"/>
              </a:lnSpc>
            </a:pPr>
            <a:r>
              <a:rPr lang="en-US" sz="2400" dirty="0">
                <a:latin typeface="Times New Roman" pitchFamily="18" charset="0"/>
                <a:cs typeface="Times New Roman" pitchFamily="18" charset="0"/>
              </a:rPr>
              <a:t>David Geffen School of Medicine at UCLA </a:t>
            </a:r>
          </a:p>
          <a:p>
            <a:pPr>
              <a:lnSpc>
                <a:spcPct val="150000"/>
              </a:lnSpc>
            </a:pPr>
            <a:r>
              <a:rPr lang="en-US" sz="2400" dirty="0">
                <a:latin typeface="Times New Roman" pitchFamily="18" charset="0"/>
                <a:cs typeface="Times New Roman" pitchFamily="18" charset="0"/>
              </a:rPr>
              <a:t>Tel: 310-825-0731</a:t>
            </a:r>
          </a:p>
        </p:txBody>
      </p:sp>
      <p:sp>
        <p:nvSpPr>
          <p:cNvPr id="5" name="Rectangle 4"/>
          <p:cNvSpPr/>
          <p:nvPr/>
        </p:nvSpPr>
        <p:spPr>
          <a:xfrm>
            <a:off x="2535497" y="269557"/>
            <a:ext cx="4011034" cy="523220"/>
          </a:xfrm>
          <a:prstGeom prst="rect">
            <a:avLst/>
          </a:prstGeom>
        </p:spPr>
        <p:txBody>
          <a:bodyPr wrap="none">
            <a:spAutoFit/>
          </a:bodyPr>
          <a:lstStyle/>
          <a:p>
            <a:pPr algn="ctr"/>
            <a:r>
              <a:rPr lang="en-US" sz="2800" b="1" dirty="0" smtClean="0">
                <a:latin typeface="Times New Roman" pitchFamily="18" charset="0"/>
                <a:cs typeface="Times New Roman" pitchFamily="18" charset="0"/>
              </a:rPr>
              <a:t>Editorial Board Member</a:t>
            </a:r>
          </a:p>
        </p:txBody>
      </p:sp>
      <p:pic>
        <p:nvPicPr>
          <p:cNvPr id="1039" name="Picture 15" descr="Lonnie Zeltz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2066597"/>
            <a:ext cx="1530668"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6200" y="1570849"/>
            <a:ext cx="8763000" cy="5650265"/>
          </a:xfrm>
          <a:prstGeom prst="rect">
            <a:avLst/>
          </a:prstGeom>
        </p:spPr>
        <p:txBody>
          <a:bodyPr wrap="square">
            <a:spAutoFit/>
          </a:bodyPr>
          <a:lstStyle/>
          <a:p>
            <a:pPr algn="just">
              <a:lnSpc>
                <a:spcPct val="150000"/>
              </a:lnSpc>
            </a:pPr>
            <a:r>
              <a:rPr lang="en-US" sz="2200" dirty="0"/>
              <a:t>Dr. Lonnie Zeltzer, is </a:t>
            </a:r>
            <a:r>
              <a:rPr lang="en-US" sz="2200"/>
              <a:t>a </a:t>
            </a:r>
            <a:r>
              <a:rPr lang="en-US" sz="2200" smtClean="0"/>
              <a:t>Distinguished </a:t>
            </a:r>
            <a:r>
              <a:rPr lang="en-US" sz="2200" dirty="0" smtClean="0"/>
              <a:t>Professor </a:t>
            </a:r>
            <a:r>
              <a:rPr lang="en-US" sz="2200" dirty="0"/>
              <a:t>of Pediatrics, Anesthesiology, Psychiatry and </a:t>
            </a:r>
            <a:r>
              <a:rPr lang="en-US" sz="2200" dirty="0" err="1" smtClean="0"/>
              <a:t>Biobehavioral</a:t>
            </a:r>
            <a:r>
              <a:rPr lang="en-US" sz="2200" dirty="0" smtClean="0"/>
              <a:t> </a:t>
            </a:r>
            <a:r>
              <a:rPr lang="en-US" sz="2200" dirty="0"/>
              <a:t>Sciences at the David Geffen School of Medicine at UCLA, Director of the </a:t>
            </a:r>
            <a:r>
              <a:rPr lang="en-US" sz="2200" dirty="0" smtClean="0"/>
              <a:t>Children’s Pain and Comfort Care Program</a:t>
            </a:r>
            <a:r>
              <a:rPr lang="en-US" sz="2200" dirty="0"/>
              <a:t>. She is a co-author on the Institute of Medicine report on Transforming Pain in America. She has received a WT Grant Faculty Scholar’s Award, a National Cancer Institute Research Career Development Award, a 2002 Physician Excellence Award from Trinity Hospice, the 2003 UCLA Helene Brown Award for Excellence in Cancer Control Research, a 2005 Mayday Pain and Policy Fellowship, and the 2005 Jeffrey Lawson Award for Advocacy in Children’s Pain Relief from the American Pain Society (APS). </a:t>
            </a:r>
            <a:endParaRPr lang="en-US" sz="2200" dirty="0" smtClean="0">
              <a:latin typeface="Times New Roman" pitchFamily="18" charset="0"/>
              <a:cs typeface="Times New Roman" pitchFamily="18" charset="0"/>
            </a:endParaRPr>
          </a:p>
        </p:txBody>
      </p:sp>
      <p:sp>
        <p:nvSpPr>
          <p:cNvPr id="6" name="Rectangle 5"/>
          <p:cNvSpPr/>
          <p:nvPr/>
        </p:nvSpPr>
        <p:spPr>
          <a:xfrm>
            <a:off x="2783202" y="1109184"/>
            <a:ext cx="3283682" cy="461665"/>
          </a:xfrm>
          <a:prstGeom prst="rect">
            <a:avLst/>
          </a:prstGeom>
          <a:noFill/>
        </p:spPr>
        <p:txBody>
          <a:bodyPr vert="horz" lIns="91440" tIns="45720" rIns="91440" bIns="45720" rtlCol="0" anchor="ctr">
            <a:noAutofit/>
          </a:bodyPr>
          <a:lstStyle/>
          <a:p>
            <a:pPr algn="ctr">
              <a:spcBef>
                <a:spcPct val="0"/>
              </a:spcBef>
            </a:pPr>
            <a:r>
              <a:rPr lang="en-US" sz="32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5" name="Picture 4" descr="D:\PALLIATIVE CARE\Editorial PPT'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9400" y="1295400"/>
            <a:ext cx="8534400" cy="4154984"/>
          </a:xfrm>
          <a:prstGeom prst="rect">
            <a:avLst/>
          </a:prstGeom>
        </p:spPr>
        <p:txBody>
          <a:bodyPr wrap="square">
            <a:spAutoFit/>
          </a:bodyPr>
          <a:lstStyle/>
          <a:p>
            <a:pPr algn="just">
              <a:lnSpc>
                <a:spcPct val="150000"/>
              </a:lnSpc>
            </a:pPr>
            <a:r>
              <a:rPr lang="en-US" sz="2200" dirty="0"/>
              <a:t>Her UCLA pain program received a 2009 Clinical Centers of Excellence in Pain Management Award from APS. She is Past-President of the SIG on Pain in Childhood in the International Association for the Study of Pain and past-Secretary of the APS. Her research focuses on the development of sex differences, puberty, and the role of parents on pain vulnerability and inhibition in children. She has over 350 publications, including a book for parents on chronic childhood pain (HarperCollins, 2005), also translated </a:t>
            </a:r>
            <a:r>
              <a:rPr lang="en-US" sz="2200" dirty="0" smtClean="0"/>
              <a:t> into </a:t>
            </a:r>
            <a:r>
              <a:rPr lang="en-US" sz="2200" dirty="0"/>
              <a:t>French.</a:t>
            </a:r>
          </a:p>
        </p:txBody>
      </p:sp>
      <p:pic>
        <p:nvPicPr>
          <p:cNvPr id="3" name="Picture 2" descr="D:\PALLIATIVE CARE\Editorial PPT'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40115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057400"/>
            <a:ext cx="4724400" cy="609600"/>
          </a:xfrm>
          <a:noFill/>
        </p:spPr>
        <p:txBody>
          <a:bodyPr vert="horz" lIns="91440" tIns="45720" rIns="91440" bIns="45720" rtlCol="0" anchor="ctr">
            <a:noAutofit/>
          </a:bodyPr>
          <a:lstStyle/>
          <a:p>
            <a:r>
              <a:rPr lang="en-US" sz="3600" b="1" dirty="0">
                <a:solidFill>
                  <a:srgbClr val="FF0000"/>
                </a:solidFill>
                <a:latin typeface="Times New Roman" pitchFamily="18" charset="0"/>
                <a:cs typeface="Times New Roman" pitchFamily="18" charset="0"/>
              </a:rPr>
              <a:t>Research Interests</a:t>
            </a:r>
          </a:p>
        </p:txBody>
      </p:sp>
      <p:sp>
        <p:nvSpPr>
          <p:cNvPr id="3" name="Content Placeholder 2"/>
          <p:cNvSpPr>
            <a:spLocks noGrp="1"/>
          </p:cNvSpPr>
          <p:nvPr>
            <p:ph idx="1"/>
          </p:nvPr>
        </p:nvSpPr>
        <p:spPr>
          <a:xfrm>
            <a:off x="381000" y="3352800"/>
            <a:ext cx="8229600" cy="2123658"/>
          </a:xfrm>
        </p:spPr>
        <p:txBody>
          <a:bodyPr wrap="square">
            <a:spAutoFit/>
          </a:bodyPr>
          <a:lstStyle/>
          <a:p>
            <a:pPr marL="0" indent="0" algn="just">
              <a:lnSpc>
                <a:spcPct val="150000"/>
              </a:lnSpc>
              <a:buNone/>
            </a:pPr>
            <a:r>
              <a:rPr lang="en-US" sz="2200" dirty="0"/>
              <a:t>Dr. Lonnie </a:t>
            </a:r>
            <a:r>
              <a:rPr lang="en-US" sz="2200" dirty="0" err="1" smtClean="0"/>
              <a:t>Zeltzer’s</a:t>
            </a:r>
            <a:r>
              <a:rPr lang="en-US" sz="2200" dirty="0" smtClean="0"/>
              <a:t> </a:t>
            </a:r>
            <a:r>
              <a:rPr lang="en-US" sz="2200" dirty="0"/>
              <a:t>research interests includes: Pediatric pain, Pediatric palliative care, Complementary and Alternative medicine in pain and in other symptoms and in Palliative care; Chronic pain in children and adolescents; Childhood </a:t>
            </a:r>
            <a:r>
              <a:rPr lang="en-US" sz="2200" dirty="0" smtClean="0"/>
              <a:t> cancer </a:t>
            </a:r>
            <a:r>
              <a:rPr lang="en-US" sz="2200" dirty="0"/>
              <a:t>pain.</a:t>
            </a:r>
            <a:endParaRPr lang="en-US" sz="2200" dirty="0">
              <a:latin typeface="Times New Roman" pitchFamily="18" charset="0"/>
              <a:cs typeface="Times New Roman" pitchFamily="18" charset="0"/>
            </a:endParaRPr>
          </a:p>
        </p:txBody>
      </p:sp>
      <p:sp>
        <p:nvSpPr>
          <p:cNvPr id="4" name="Rectangle 3"/>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5" name="Picture 3" descr="D:\PALLIATIVE CARE\Editorial PPT'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1109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8837" y="137534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81000" y="1066800"/>
            <a:ext cx="8077200" cy="539378"/>
          </a:xfrm>
          <a:prstGeom prst="rect">
            <a:avLst/>
          </a:prstGeom>
        </p:spPr>
        <p:txBody>
          <a:bodyPr wrap="square">
            <a:spAutoFit/>
          </a:bodyPr>
          <a:lstStyle/>
          <a:p>
            <a:pPr algn="just">
              <a:lnSpc>
                <a:spcPct val="150000"/>
              </a:lnSpc>
            </a:pPr>
            <a:endParaRPr lang="en-US" sz="2200" dirty="0">
              <a:latin typeface="Times New Roman" pitchFamily="18" charset="0"/>
              <a:cs typeface="Times New Roman" pitchFamily="18" charset="0"/>
            </a:endParaRPr>
          </a:p>
        </p:txBody>
      </p:sp>
      <p:pic>
        <p:nvPicPr>
          <p:cNvPr id="4" name="Picture 3" descr="D:\PALLIATIVE CARE\Editorial PPT'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90500" y="2067843"/>
            <a:ext cx="8763000" cy="3785652"/>
          </a:xfrm>
          <a:prstGeom prst="rect">
            <a:avLst/>
          </a:prstGeom>
        </p:spPr>
        <p:txBody>
          <a:bodyPr wrap="square">
            <a:spAutoFit/>
          </a:bodyPr>
          <a:lstStyle/>
          <a:p>
            <a:pPr marL="285750" lvl="0" indent="-285750">
              <a:buFont typeface="Arial" pitchFamily="34" charset="0"/>
              <a:buChar char="•"/>
            </a:pPr>
            <a:r>
              <a:rPr lang="en-US" sz="1600" dirty="0">
                <a:hlinkClick r:id="rId3"/>
              </a:rPr>
              <a:t>Ford </a:t>
            </a:r>
            <a:r>
              <a:rPr lang="en-US" sz="1600" dirty="0" smtClean="0">
                <a:hlinkClick r:id="rId3"/>
              </a:rPr>
              <a:t>JS, </a:t>
            </a:r>
            <a:r>
              <a:rPr lang="en-US" sz="1600" dirty="0">
                <a:hlinkClick r:id="rId3"/>
              </a:rPr>
              <a:t>Kawashima </a:t>
            </a:r>
            <a:r>
              <a:rPr lang="en-US" sz="1600" dirty="0" smtClean="0">
                <a:hlinkClick r:id="rId3"/>
              </a:rPr>
              <a:t>T, </a:t>
            </a:r>
            <a:r>
              <a:rPr lang="en-US" sz="1600" dirty="0" err="1">
                <a:hlinkClick r:id="rId3"/>
              </a:rPr>
              <a:t>Whitton</a:t>
            </a:r>
            <a:r>
              <a:rPr lang="en-US" sz="1600" dirty="0">
                <a:hlinkClick r:id="rId3"/>
              </a:rPr>
              <a:t> </a:t>
            </a:r>
            <a:r>
              <a:rPr lang="en-US" sz="1600" dirty="0" smtClean="0">
                <a:hlinkClick r:id="rId3"/>
              </a:rPr>
              <a:t>J, </a:t>
            </a:r>
            <a:r>
              <a:rPr lang="en-US" sz="1600" dirty="0" err="1">
                <a:hlinkClick r:id="rId3"/>
              </a:rPr>
              <a:t>Leisenring</a:t>
            </a:r>
            <a:r>
              <a:rPr lang="en-US" sz="1600" dirty="0">
                <a:hlinkClick r:id="rId3"/>
              </a:rPr>
              <a:t> </a:t>
            </a:r>
            <a:r>
              <a:rPr lang="en-US" sz="1600" dirty="0" smtClean="0">
                <a:hlinkClick r:id="rId3"/>
              </a:rPr>
              <a:t>W, </a:t>
            </a:r>
            <a:r>
              <a:rPr lang="en-US" sz="1600" dirty="0" err="1">
                <a:hlinkClick r:id="rId3"/>
              </a:rPr>
              <a:t>Laverdière</a:t>
            </a:r>
            <a:r>
              <a:rPr lang="en-US" sz="1600" dirty="0">
                <a:hlinkClick r:id="rId3"/>
              </a:rPr>
              <a:t> </a:t>
            </a:r>
            <a:r>
              <a:rPr lang="en-US" sz="1600" dirty="0" smtClean="0">
                <a:hlinkClick r:id="rId3"/>
              </a:rPr>
              <a:t>C, </a:t>
            </a:r>
            <a:r>
              <a:rPr lang="en-US" sz="1600" dirty="0">
                <a:hlinkClick r:id="rId3"/>
              </a:rPr>
              <a:t>et al. (2014) Psychosexual functioning among adult female survivors of childhood cancer: a report from the childhood cancer survivor study. </a:t>
            </a:r>
            <a:r>
              <a:rPr lang="en-US" sz="1600" dirty="0" smtClean="0">
                <a:hlinkClick r:id="rId3"/>
              </a:rPr>
              <a:t>J </a:t>
            </a:r>
            <a:r>
              <a:rPr lang="en-US" sz="1600" dirty="0" err="1">
                <a:hlinkClick r:id="rId3"/>
              </a:rPr>
              <a:t>Clin</a:t>
            </a:r>
            <a:r>
              <a:rPr lang="en-US" sz="1600" dirty="0">
                <a:hlinkClick r:id="rId3"/>
              </a:rPr>
              <a:t> </a:t>
            </a:r>
            <a:r>
              <a:rPr lang="en-US" sz="1600" dirty="0" err="1">
                <a:hlinkClick r:id="rId3"/>
              </a:rPr>
              <a:t>Oncol</a:t>
            </a:r>
            <a:r>
              <a:rPr lang="en-US" sz="1600" dirty="0">
                <a:hlinkClick r:id="rId3"/>
              </a:rPr>
              <a:t> 32: 3126-3136.</a:t>
            </a:r>
            <a:endParaRPr lang="en-US" sz="1600" dirty="0"/>
          </a:p>
          <a:p>
            <a:pPr marL="285750" lvl="0" indent="-285750">
              <a:buFont typeface="Arial" pitchFamily="34" charset="0"/>
              <a:buChar char="•"/>
            </a:pPr>
            <a:r>
              <a:rPr lang="en-US" sz="1600" dirty="0">
                <a:hlinkClick r:id="rId4"/>
              </a:rPr>
              <a:t>Evans </a:t>
            </a:r>
            <a:r>
              <a:rPr lang="en-US" sz="1600" dirty="0" smtClean="0">
                <a:hlinkClick r:id="rId4"/>
              </a:rPr>
              <a:t>S, </a:t>
            </a:r>
            <a:r>
              <a:rPr lang="en-US" sz="1600" dirty="0">
                <a:hlinkClick r:id="rId4"/>
              </a:rPr>
              <a:t>Lung KC, </a:t>
            </a:r>
            <a:r>
              <a:rPr lang="en-US" sz="1600" dirty="0" err="1">
                <a:hlinkClick r:id="rId4"/>
              </a:rPr>
              <a:t>Seidman</a:t>
            </a:r>
            <a:r>
              <a:rPr lang="en-US" sz="1600" dirty="0">
                <a:hlinkClick r:id="rId4"/>
              </a:rPr>
              <a:t> LC, </a:t>
            </a:r>
            <a:r>
              <a:rPr lang="en-US" sz="1600" dirty="0" err="1">
                <a:hlinkClick r:id="rId4"/>
              </a:rPr>
              <a:t>Sternlieb</a:t>
            </a:r>
            <a:r>
              <a:rPr lang="en-US" sz="1600" dirty="0">
                <a:hlinkClick r:id="rId4"/>
              </a:rPr>
              <a:t> B, </a:t>
            </a:r>
            <a:r>
              <a:rPr lang="en-US" sz="1600" dirty="0" err="1">
                <a:hlinkClick r:id="rId4"/>
              </a:rPr>
              <a:t>Zeltzer</a:t>
            </a:r>
            <a:r>
              <a:rPr lang="en-US" sz="1600" dirty="0">
                <a:hlinkClick r:id="rId4"/>
              </a:rPr>
              <a:t> LK, et al. (2014) </a:t>
            </a:r>
            <a:r>
              <a:rPr lang="en-US" sz="1600" dirty="0" err="1">
                <a:hlinkClick r:id="rId4"/>
              </a:rPr>
              <a:t>Iyengar</a:t>
            </a:r>
            <a:r>
              <a:rPr lang="en-US" sz="1600" dirty="0">
                <a:hlinkClick r:id="rId4"/>
              </a:rPr>
              <a:t> yoga for adolescents and young adults with irritable bowel syndrome. </a:t>
            </a:r>
            <a:r>
              <a:rPr lang="en-US" sz="1600" dirty="0" smtClean="0">
                <a:hlinkClick r:id="rId4"/>
              </a:rPr>
              <a:t>J </a:t>
            </a:r>
            <a:r>
              <a:rPr lang="en-US" sz="1600" dirty="0" err="1">
                <a:hlinkClick r:id="rId4"/>
              </a:rPr>
              <a:t>Pediatr</a:t>
            </a:r>
            <a:r>
              <a:rPr lang="en-US" sz="1600" dirty="0">
                <a:hlinkClick r:id="rId4"/>
              </a:rPr>
              <a:t> </a:t>
            </a:r>
            <a:r>
              <a:rPr lang="en-US" sz="1600" dirty="0" err="1">
                <a:hlinkClick r:id="rId4"/>
              </a:rPr>
              <a:t>Gastroenterol</a:t>
            </a:r>
            <a:r>
              <a:rPr lang="en-US" sz="1600" dirty="0">
                <a:hlinkClick r:id="rId4"/>
              </a:rPr>
              <a:t> </a:t>
            </a:r>
            <a:r>
              <a:rPr lang="en-US" sz="1600" dirty="0" err="1">
                <a:hlinkClick r:id="rId4"/>
              </a:rPr>
              <a:t>Nutr</a:t>
            </a:r>
            <a:r>
              <a:rPr lang="en-US" sz="1600" dirty="0">
                <a:hlinkClick r:id="rId4"/>
              </a:rPr>
              <a:t> 59: 244-253.</a:t>
            </a:r>
            <a:r>
              <a:rPr lang="en-US" sz="1600" dirty="0"/>
              <a:t> </a:t>
            </a:r>
          </a:p>
          <a:p>
            <a:pPr marL="285750" lvl="0" indent="-285750">
              <a:buFont typeface="Arial" pitchFamily="34" charset="0"/>
              <a:buChar char="•"/>
            </a:pPr>
            <a:r>
              <a:rPr lang="en-US" sz="1600" dirty="0"/>
              <a:t> </a:t>
            </a:r>
            <a:r>
              <a:rPr lang="en-US" sz="1600" dirty="0">
                <a:hlinkClick r:id="rId5"/>
              </a:rPr>
              <a:t>Chou </a:t>
            </a:r>
            <a:r>
              <a:rPr lang="en-US" sz="1600" dirty="0" smtClean="0">
                <a:hlinkClick r:id="rId5"/>
              </a:rPr>
              <a:t>R, </a:t>
            </a:r>
            <a:r>
              <a:rPr lang="en-US" sz="1600" dirty="0" err="1">
                <a:hlinkClick r:id="rId5"/>
              </a:rPr>
              <a:t>Cruciani</a:t>
            </a:r>
            <a:r>
              <a:rPr lang="en-US" sz="1600" dirty="0">
                <a:hlinkClick r:id="rId5"/>
              </a:rPr>
              <a:t> </a:t>
            </a:r>
            <a:r>
              <a:rPr lang="en-US" sz="1600" dirty="0" smtClean="0">
                <a:hlinkClick r:id="rId5"/>
              </a:rPr>
              <a:t>RA, </a:t>
            </a:r>
            <a:r>
              <a:rPr lang="en-US" sz="1600" dirty="0" err="1">
                <a:hlinkClick r:id="rId5"/>
              </a:rPr>
              <a:t>Fiellin</a:t>
            </a:r>
            <a:r>
              <a:rPr lang="en-US" sz="1600" dirty="0">
                <a:hlinkClick r:id="rId5"/>
              </a:rPr>
              <a:t> </a:t>
            </a:r>
            <a:r>
              <a:rPr lang="en-US" sz="1600" dirty="0" smtClean="0">
                <a:hlinkClick r:id="rId5"/>
              </a:rPr>
              <a:t>DA, </a:t>
            </a:r>
            <a:r>
              <a:rPr lang="en-US" sz="1600">
                <a:hlinkClick r:id="rId5"/>
              </a:rPr>
              <a:t>Compton </a:t>
            </a:r>
            <a:r>
              <a:rPr lang="en-US" sz="1600" smtClean="0">
                <a:hlinkClick r:id="rId5"/>
              </a:rPr>
              <a:t>P, </a:t>
            </a:r>
            <a:r>
              <a:rPr lang="en-US" sz="1600">
                <a:hlinkClick r:id="rId5"/>
              </a:rPr>
              <a:t>Farrar </a:t>
            </a:r>
            <a:r>
              <a:rPr lang="en-US" sz="1600" smtClean="0">
                <a:hlinkClick r:id="rId5"/>
              </a:rPr>
              <a:t>JT, </a:t>
            </a:r>
            <a:r>
              <a:rPr lang="en-US" sz="1600" dirty="0">
                <a:hlinkClick r:id="rId5"/>
              </a:rPr>
              <a:t>et al. (2014) Methadone safety: a clinical practice guideline from the American Pain Society and College on Problems of Drug Dependence, in collaboration with the Heart Rhythm Society. </a:t>
            </a:r>
            <a:r>
              <a:rPr lang="en-US" sz="1600" dirty="0" smtClean="0">
                <a:hlinkClick r:id="rId5"/>
              </a:rPr>
              <a:t>J </a:t>
            </a:r>
            <a:r>
              <a:rPr lang="en-US" sz="1600" dirty="0">
                <a:hlinkClick r:id="rId5"/>
              </a:rPr>
              <a:t>Pain 15: 321-337.</a:t>
            </a:r>
            <a:endParaRPr lang="en-US" sz="1600" dirty="0"/>
          </a:p>
          <a:p>
            <a:pPr marL="285750" lvl="0" indent="-285750">
              <a:buFont typeface="Arial" pitchFamily="34" charset="0"/>
              <a:buChar char="•"/>
            </a:pPr>
            <a:r>
              <a:rPr lang="en-US" sz="1600" dirty="0" err="1">
                <a:hlinkClick r:id="rId6"/>
              </a:rPr>
              <a:t>Tsao</a:t>
            </a:r>
            <a:r>
              <a:rPr lang="en-US" sz="1600" dirty="0">
                <a:hlinkClick r:id="rId6"/>
              </a:rPr>
              <a:t> JC, Li N, Parker D, </a:t>
            </a:r>
            <a:r>
              <a:rPr lang="en-US" sz="1600" dirty="0" err="1">
                <a:hlinkClick r:id="rId6"/>
              </a:rPr>
              <a:t>Seidman</a:t>
            </a:r>
            <a:r>
              <a:rPr lang="en-US" sz="1600" dirty="0">
                <a:hlinkClick r:id="rId6"/>
              </a:rPr>
              <a:t> LC, </a:t>
            </a:r>
            <a:r>
              <a:rPr lang="en-US" sz="1600" dirty="0" err="1">
                <a:hlinkClick r:id="rId6"/>
              </a:rPr>
              <a:t>Zeltzer</a:t>
            </a:r>
            <a:r>
              <a:rPr lang="en-US" sz="1600" dirty="0">
                <a:hlinkClick r:id="rId6"/>
              </a:rPr>
              <a:t> LK (2014) Pubertal status moderates the association between mother and child laboratory pain tolerance. </a:t>
            </a:r>
            <a:r>
              <a:rPr lang="en-US" sz="1600" dirty="0" smtClean="0">
                <a:hlinkClick r:id="rId6"/>
              </a:rPr>
              <a:t>Pain </a:t>
            </a:r>
            <a:r>
              <a:rPr lang="en-US" sz="1600" dirty="0">
                <a:hlinkClick r:id="rId6"/>
              </a:rPr>
              <a:t>Res </a:t>
            </a:r>
            <a:r>
              <a:rPr lang="en-US" sz="1600" dirty="0" err="1">
                <a:hlinkClick r:id="rId6"/>
              </a:rPr>
              <a:t>Manag</a:t>
            </a:r>
            <a:r>
              <a:rPr lang="en-US" sz="1600" dirty="0">
                <a:hlinkClick r:id="rId6"/>
              </a:rPr>
              <a:t> 19: 23-29.</a:t>
            </a:r>
            <a:endParaRPr lang="en-US" sz="1600" dirty="0"/>
          </a:p>
          <a:p>
            <a:pPr marL="285750" lvl="0" indent="-285750">
              <a:buFont typeface="Arial" pitchFamily="34" charset="0"/>
              <a:buChar char="•"/>
            </a:pPr>
            <a:r>
              <a:rPr lang="en-US" sz="1600" dirty="0" err="1">
                <a:hlinkClick r:id="rId7"/>
              </a:rPr>
              <a:t>Mertens</a:t>
            </a:r>
            <a:r>
              <a:rPr lang="en-US" sz="1600" dirty="0">
                <a:hlinkClick r:id="rId7"/>
              </a:rPr>
              <a:t> </a:t>
            </a:r>
            <a:r>
              <a:rPr lang="en-US" sz="1600" dirty="0" smtClean="0">
                <a:hlinkClick r:id="rId7"/>
              </a:rPr>
              <a:t>AC, </a:t>
            </a:r>
            <a:r>
              <a:rPr lang="en-US" sz="1600" dirty="0">
                <a:hlinkClick r:id="rId7"/>
              </a:rPr>
              <a:t>Brand S, Ness KK, Li Z, </a:t>
            </a:r>
            <a:r>
              <a:rPr lang="en-US" sz="1600" dirty="0" err="1">
                <a:hlinkClick r:id="rId7"/>
              </a:rPr>
              <a:t>Mitby</a:t>
            </a:r>
            <a:r>
              <a:rPr lang="en-US" sz="1600" dirty="0">
                <a:hlinkClick r:id="rId7"/>
              </a:rPr>
              <a:t> PA, et al. (2014) Health and well-being in adolescent survivors of early childhood cancer: a report from the Childhood Cancer Survivor Study. </a:t>
            </a:r>
            <a:r>
              <a:rPr lang="en-US" sz="1600" dirty="0" err="1" smtClean="0">
                <a:hlinkClick r:id="rId7"/>
              </a:rPr>
              <a:t>Psychooncology</a:t>
            </a:r>
            <a:r>
              <a:rPr lang="en-US" sz="1600" dirty="0" smtClean="0">
                <a:hlinkClick r:id="rId7"/>
              </a:rPr>
              <a:t> </a:t>
            </a:r>
            <a:r>
              <a:rPr lang="en-US" sz="1600" dirty="0">
                <a:hlinkClick r:id="rId7"/>
              </a:rPr>
              <a:t>23: 266-275.</a:t>
            </a:r>
            <a:endParaRPr lang="en-US" sz="1600" dirty="0"/>
          </a:p>
          <a:p>
            <a:pPr marL="285750" lvl="0" indent="-285750">
              <a:buFont typeface="Arial" pitchFamily="34" charset="0"/>
              <a:buChar char="•"/>
            </a:pPr>
            <a:r>
              <a:rPr lang="en-US" sz="1600" dirty="0" err="1">
                <a:hlinkClick r:id="rId8"/>
              </a:rPr>
              <a:t>Tsao</a:t>
            </a:r>
            <a:r>
              <a:rPr lang="en-US" sz="1600" dirty="0">
                <a:hlinkClick r:id="rId8"/>
              </a:rPr>
              <a:t> </a:t>
            </a:r>
            <a:r>
              <a:rPr lang="en-US" sz="1600" dirty="0" smtClean="0">
                <a:hlinkClick r:id="rId8"/>
              </a:rPr>
              <a:t>JC, </a:t>
            </a:r>
            <a:r>
              <a:rPr lang="en-US" sz="1600" dirty="0">
                <a:hlinkClick r:id="rId8"/>
              </a:rPr>
              <a:t>Jacob E, </a:t>
            </a:r>
            <a:r>
              <a:rPr lang="en-US" sz="1600" dirty="0" err="1">
                <a:hlinkClick r:id="rId8"/>
              </a:rPr>
              <a:t>Seidman</a:t>
            </a:r>
            <a:r>
              <a:rPr lang="en-US" sz="1600" dirty="0">
                <a:hlinkClick r:id="rId8"/>
              </a:rPr>
              <a:t> LC, Lewis MA, </a:t>
            </a:r>
            <a:r>
              <a:rPr lang="en-US" sz="1600" dirty="0" err="1">
                <a:hlinkClick r:id="rId8"/>
              </a:rPr>
              <a:t>Zeltzer</a:t>
            </a:r>
            <a:r>
              <a:rPr lang="en-US" sz="1600" dirty="0">
                <a:hlinkClick r:id="rId8"/>
              </a:rPr>
              <a:t> LK (2014) Psychological aspects and hospitalization for pain crises in youth with sickle-cell disease. </a:t>
            </a:r>
            <a:r>
              <a:rPr lang="en-US" sz="1600" dirty="0" smtClean="0">
                <a:hlinkClick r:id="rId8"/>
              </a:rPr>
              <a:t>J </a:t>
            </a:r>
            <a:r>
              <a:rPr lang="en-US" sz="1600" dirty="0">
                <a:hlinkClick r:id="rId8"/>
              </a:rPr>
              <a:t>Health </a:t>
            </a:r>
            <a:r>
              <a:rPr lang="en-US" sz="1600" dirty="0" err="1">
                <a:hlinkClick r:id="rId8"/>
              </a:rPr>
              <a:t>Psychol</a:t>
            </a:r>
            <a:r>
              <a:rPr lang="en-US" sz="1600" dirty="0">
                <a:hlinkClick r:id="rId8"/>
              </a:rPr>
              <a:t> 19: 407-416.</a:t>
            </a:r>
            <a:endParaRPr lang="en-US" sz="1600" dirty="0"/>
          </a:p>
        </p:txBody>
      </p:sp>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PALLIATIVE CARE\Editorial PPT's\palliative-care_overvie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209800"/>
            <a:ext cx="7543800" cy="454342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D:\PALLIATIVE CARE\Editorial PPT's\Untitl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060094" y="1295009"/>
            <a:ext cx="5023811" cy="646331"/>
          </a:xfrm>
          <a:prstGeom prst="rect">
            <a:avLst/>
          </a:prstGeom>
        </p:spPr>
        <p:txBody>
          <a:bodyPr wrap="none">
            <a:spAutoFit/>
          </a:bodyPr>
          <a:lstStyle/>
          <a:p>
            <a:r>
              <a:rPr lang="en-US" sz="3600" b="1" dirty="0">
                <a:solidFill>
                  <a:srgbClr val="FF0000"/>
                </a:solidFill>
                <a:latin typeface="Times New Roman" pitchFamily="18" charset="0"/>
                <a:cs typeface="Times New Roman" pitchFamily="18" charset="0"/>
              </a:rPr>
              <a:t>Pediatric Palliative Care</a:t>
            </a:r>
          </a:p>
        </p:txBody>
      </p:sp>
    </p:spTree>
    <p:extLst>
      <p:ext uri="{BB962C8B-B14F-4D97-AF65-F5344CB8AC3E}">
        <p14:creationId xmlns:p14="http://schemas.microsoft.com/office/powerpoint/2010/main" val="1581404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39253" y="1309691"/>
            <a:ext cx="5023811" cy="646331"/>
          </a:xfrm>
          <a:prstGeom prst="rect">
            <a:avLst/>
          </a:prstGeom>
        </p:spPr>
        <p:txBody>
          <a:bodyPr wrap="none">
            <a:spAutoFit/>
          </a:bodyPr>
          <a:lstStyle/>
          <a:p>
            <a:r>
              <a:rPr lang="en-US" sz="3600" b="1" dirty="0">
                <a:solidFill>
                  <a:srgbClr val="FF0000"/>
                </a:solidFill>
                <a:latin typeface="Times New Roman" pitchFamily="18" charset="0"/>
                <a:ea typeface="+mj-ea"/>
                <a:cs typeface="Times New Roman" pitchFamily="18" charset="0"/>
              </a:rPr>
              <a:t>Pediatric Palliative Care</a:t>
            </a:r>
          </a:p>
        </p:txBody>
      </p:sp>
      <p:sp>
        <p:nvSpPr>
          <p:cNvPr id="3" name="TextBox 2"/>
          <p:cNvSpPr txBox="1"/>
          <p:nvPr/>
        </p:nvSpPr>
        <p:spPr>
          <a:xfrm>
            <a:off x="663613" y="2282817"/>
            <a:ext cx="7775095" cy="4154984"/>
          </a:xfrm>
          <a:prstGeom prst="rect">
            <a:avLst/>
          </a:prstGeom>
          <a:noFill/>
        </p:spPr>
        <p:txBody>
          <a:bodyPr wrap="square" rtlCol="0">
            <a:spAutoFit/>
          </a:bodyPr>
          <a:lstStyle/>
          <a:p>
            <a:r>
              <a:rPr lang="en-US" sz="2400" dirty="0"/>
              <a:t>Pediatric Palliative </a:t>
            </a:r>
            <a:r>
              <a:rPr lang="en-US" sz="2400" dirty="0" smtClean="0"/>
              <a:t>care</a:t>
            </a:r>
            <a:r>
              <a:rPr lang="en-US" sz="2400" dirty="0"/>
              <a:t> is specialized medical care for children with serious illnesses. It focuses on providing relief from the symptoms, pain, and stress of a serious </a:t>
            </a:r>
            <a:r>
              <a:rPr lang="en-US" sz="2400" dirty="0" smtClean="0"/>
              <a:t>illness whatever </a:t>
            </a:r>
            <a:r>
              <a:rPr lang="en-US" sz="2400" dirty="0"/>
              <a:t>the diagnosis. The goal is to improve quality of life for both the child and the family</a:t>
            </a:r>
            <a:r>
              <a:rPr lang="en-US" sz="2400" dirty="0" smtClean="0"/>
              <a:t>.</a:t>
            </a:r>
          </a:p>
          <a:p>
            <a:endParaRPr lang="en-US" sz="2400" dirty="0"/>
          </a:p>
          <a:p>
            <a:r>
              <a:rPr lang="en-US" sz="2400" dirty="0"/>
              <a:t>Pediatric palliative care is provided by a team of doctors, nurses and other specialists who work together with a child’s other doctors as an extra layer of support. It is appropriate at any age and at any stage of an illness and can be provided along with treatment meant to cure.</a:t>
            </a:r>
          </a:p>
        </p:txBody>
      </p:sp>
      <p:pic>
        <p:nvPicPr>
          <p:cNvPr id="4" name="Picture 3" descr="D:\PALLIATIVE CARE\Editorial PPT'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89213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279</TotalTime>
  <Words>1142</Words>
  <Application>Microsoft Office PowerPoint</Application>
  <PresentationFormat>On-screen Show (4:3)</PresentationFormat>
  <Paragraphs>61</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Research Interests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Rajinder Singh</cp:lastModifiedBy>
  <cp:revision>58</cp:revision>
  <dcterms:created xsi:type="dcterms:W3CDTF">2014-10-01T07:08:05Z</dcterms:created>
  <dcterms:modified xsi:type="dcterms:W3CDTF">2014-11-10T05:10:28Z</dcterms:modified>
</cp:coreProperties>
</file>