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822" r:id="rId2"/>
    <p:sldMasterId id="2147483825" r:id="rId3"/>
    <p:sldMasterId id="2147483828" r:id="rId4"/>
  </p:sldMasterIdLst>
  <p:sldIdLst>
    <p:sldId id="280" r:id="rId5"/>
    <p:sldId id="256" r:id="rId6"/>
    <p:sldId id="257" r:id="rId7"/>
    <p:sldId id="258" r:id="rId8"/>
    <p:sldId id="259" r:id="rId9"/>
    <p:sldId id="261" r:id="rId10"/>
    <p:sldId id="271" r:id="rId11"/>
    <p:sldId id="272" r:id="rId12"/>
    <p:sldId id="273" r:id="rId13"/>
    <p:sldId id="274" r:id="rId14"/>
    <p:sldId id="275" r:id="rId15"/>
    <p:sldId id="263" r:id="rId16"/>
    <p:sldId id="264" r:id="rId17"/>
    <p:sldId id="266" r:id="rId18"/>
    <p:sldId id="276" r:id="rId19"/>
    <p:sldId id="267" r:id="rId20"/>
    <p:sldId id="282" r:id="rId21"/>
    <p:sldId id="283" r:id="rId22"/>
    <p:sldId id="284" r:id="rId2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735" autoAdjust="0"/>
    <p:restoredTop sz="86430" autoAdjust="0"/>
  </p:normalViewPr>
  <p:slideViewPr>
    <p:cSldViewPr>
      <p:cViewPr>
        <p:scale>
          <a:sx n="80" d="100"/>
          <a:sy n="80" d="100"/>
        </p:scale>
        <p:origin x="-1470" y="-3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cxnSp>
        <p:nvCxnSpPr>
          <p:cNvPr id="4" name="Straight Connector 3"/>
          <p:cNvCxnSpPr/>
          <p:nvPr/>
        </p:nvCxnSpPr>
        <p:spPr>
          <a:xfrm>
            <a:off x="685800" y="339883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pt-BR" smtClean="0"/>
              <a:t>Clique para editar o título mestre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en-US" dirty="0"/>
          </a:p>
        </p:txBody>
      </p:sp>
      <p:sp>
        <p:nvSpPr>
          <p:cNvPr id="5" name="Date Placeholder 3"/>
          <p:cNvSpPr>
            <a:spLocks noGrp="1"/>
          </p:cNvSpPr>
          <p:nvPr>
            <p:ph type="dt" sz="half" idx="10"/>
          </p:nvPr>
        </p:nvSpPr>
        <p:spPr/>
        <p:txBody>
          <a:bodyPr/>
          <a:lstStyle>
            <a:lvl1pPr>
              <a:defRPr/>
            </a:lvl1pPr>
          </a:lstStyle>
          <a:p>
            <a:pPr>
              <a:defRPr/>
            </a:pPr>
            <a:fld id="{6CEDFD03-CC70-43F6-99CB-F5D0E95A8292}" type="datetimeFigureOut">
              <a:rPr lang="en-AU"/>
              <a:pPr>
                <a:defRPr/>
              </a:pPr>
              <a:t>14/10/2015</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19A76E97-7F70-4748-91A6-FBDDB574A4FC}" type="slidenum">
              <a:rPr lang="en-AU"/>
              <a:pPr>
                <a:defRPr/>
              </a:pPr>
              <a:t>‹#›</a:t>
            </a:fld>
            <a:endParaRPr lang="en-AU"/>
          </a:p>
        </p:txBody>
      </p:sp>
    </p:spTree>
    <p:extLst>
      <p:ext uri="{BB962C8B-B14F-4D97-AF65-F5344CB8AC3E}">
        <p14:creationId xmlns:p14="http://schemas.microsoft.com/office/powerpoint/2010/main" val="2372795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Vertical Text Placeholder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lvl1pPr>
              <a:defRPr/>
            </a:lvl1pPr>
          </a:lstStyle>
          <a:p>
            <a:pPr>
              <a:defRPr/>
            </a:pPr>
            <a:fld id="{6922DC32-DE1D-4E7C-ACB3-6C886E49A4AA}" type="datetimeFigureOut">
              <a:rPr lang="en-AU"/>
              <a:pPr>
                <a:defRPr/>
              </a:pPr>
              <a:t>14/10/2015</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92DB059F-BDBE-4290-A9A1-47FA5987E31D}" type="slidenum">
              <a:rPr lang="en-AU"/>
              <a:pPr>
                <a:defRPr/>
              </a:pPr>
              <a:t>‹#›</a:t>
            </a:fld>
            <a:endParaRPr lang="en-AU"/>
          </a:p>
        </p:txBody>
      </p:sp>
    </p:spTree>
    <p:extLst>
      <p:ext uri="{BB962C8B-B14F-4D97-AF65-F5344CB8AC3E}">
        <p14:creationId xmlns:p14="http://schemas.microsoft.com/office/powerpoint/2010/main" val="42292881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pt-BR" smtClean="0"/>
              <a:t>Clique para editar o título mestre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Date Placeholder 3"/>
          <p:cNvSpPr>
            <a:spLocks noGrp="1"/>
          </p:cNvSpPr>
          <p:nvPr>
            <p:ph type="dt" sz="half" idx="10"/>
          </p:nvPr>
        </p:nvSpPr>
        <p:spPr/>
        <p:txBody>
          <a:bodyPr/>
          <a:lstStyle>
            <a:lvl1pPr>
              <a:defRPr/>
            </a:lvl1pPr>
          </a:lstStyle>
          <a:p>
            <a:pPr>
              <a:defRPr/>
            </a:pPr>
            <a:fld id="{E4C9CC0C-901D-4A19-AEB7-F8E014C96B7E}" type="datetimeFigureOut">
              <a:rPr lang="en-AU"/>
              <a:pPr>
                <a:defRPr/>
              </a:pPr>
              <a:t>14/10/2015</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04A571FB-1DA7-454D-9698-F8AFF28E9637}" type="slidenum">
              <a:rPr lang="en-AU"/>
              <a:pPr>
                <a:defRPr/>
              </a:pPr>
              <a:t>‹#›</a:t>
            </a:fld>
            <a:endParaRPr lang="en-AU"/>
          </a:p>
        </p:txBody>
      </p:sp>
    </p:spTree>
    <p:extLst>
      <p:ext uri="{BB962C8B-B14F-4D97-AF65-F5344CB8AC3E}">
        <p14:creationId xmlns:p14="http://schemas.microsoft.com/office/powerpoint/2010/main" val="36824377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Layout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3074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Layout 1">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599560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FFFFFF"/>
                </a:solidFill>
              </a:defRPr>
            </a:lvl1pPr>
          </a:lstStyle>
          <a:p>
            <a:pPr>
              <a:defRPr/>
            </a:pPr>
            <a:fld id="{BAC4A384-D9AF-41A5-8FC9-097C69613B44}" type="datetimeFigureOut">
              <a:rPr lang="en-US"/>
              <a:pPr>
                <a:defRPr/>
              </a:pPr>
              <a:t>10/14/2015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FFFFFF"/>
                </a:solidFill>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FFFFFF"/>
                </a:solidFill>
              </a:defRPr>
            </a:lvl1pPr>
          </a:lstStyle>
          <a:p>
            <a:pPr>
              <a:defRPr/>
            </a:pPr>
            <a:fld id="{654AFA7F-0763-498C-A626-5D90367E9DC8}" type="slidenum">
              <a:rPr lang="en-US"/>
              <a:pPr>
                <a:defRPr/>
              </a:pPr>
              <a:t>‹#›</a:t>
            </a:fld>
            <a:endParaRPr lang="en-US"/>
          </a:p>
        </p:txBody>
      </p:sp>
    </p:spTree>
    <p:extLst>
      <p:ext uri="{BB962C8B-B14F-4D97-AF65-F5344CB8AC3E}">
        <p14:creationId xmlns:p14="http://schemas.microsoft.com/office/powerpoint/2010/main" val="5748684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Layout 1">
    <p:spTree>
      <p:nvGrpSpPr>
        <p:cNvPr id="1" name=""/>
        <p:cNvGrpSpPr/>
        <p:nvPr/>
      </p:nvGrpSpPr>
      <p:grpSpPr>
        <a:xfrm>
          <a:off x="0" y="0"/>
          <a:ext cx="0" cy="0"/>
          <a:chOff x="0" y="0"/>
          <a:chExt cx="0" cy="0"/>
        </a:xfrm>
      </p:grpSpPr>
    </p:spTree>
    <p:extLst>
      <p:ext uri="{BB962C8B-B14F-4D97-AF65-F5344CB8AC3E}">
        <p14:creationId xmlns:p14="http://schemas.microsoft.com/office/powerpoint/2010/main" val="784214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solidFill>
                  <a:srgbClr val="FFFFFF"/>
                </a:solidFill>
              </a:defRPr>
            </a:lvl1pPr>
          </a:lstStyle>
          <a:p>
            <a:pPr>
              <a:defRPr/>
            </a:pPr>
            <a:fld id="{DE5B48E9-5CBF-4E03-8C82-7B538240F419}" type="datetimeFigureOut">
              <a:rPr lang="en-US"/>
              <a:pPr>
                <a:defRPr/>
              </a:pPr>
              <a:t>10/14/2015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solidFill>
                  <a:srgbClr val="FFFFFF"/>
                </a:solidFill>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FFFFFF"/>
                </a:solidFill>
              </a:defRPr>
            </a:lvl1pPr>
          </a:lstStyle>
          <a:p>
            <a:pPr>
              <a:defRPr/>
            </a:pPr>
            <a:fld id="{EA7A4994-B0A6-435B-BB69-217B3E51CAF9}" type="slidenum">
              <a:rPr lang="en-US"/>
              <a:pPr>
                <a:defRPr/>
              </a:pPr>
              <a:t>‹#›</a:t>
            </a:fld>
            <a:endParaRPr lang="en-US"/>
          </a:p>
        </p:txBody>
      </p:sp>
    </p:spTree>
    <p:extLst>
      <p:ext uri="{BB962C8B-B14F-4D97-AF65-F5344CB8AC3E}">
        <p14:creationId xmlns:p14="http://schemas.microsoft.com/office/powerpoint/2010/main" val="875263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a:p>
        </p:txBody>
      </p:sp>
      <p:sp>
        <p:nvSpPr>
          <p:cNvPr id="4" name="Date Placeholder 3"/>
          <p:cNvSpPr>
            <a:spLocks noGrp="1"/>
          </p:cNvSpPr>
          <p:nvPr>
            <p:ph type="dt" sz="half" idx="10"/>
          </p:nvPr>
        </p:nvSpPr>
        <p:spPr/>
        <p:txBody>
          <a:bodyPr/>
          <a:lstStyle>
            <a:lvl1pPr>
              <a:defRPr/>
            </a:lvl1pPr>
          </a:lstStyle>
          <a:p>
            <a:pPr>
              <a:defRPr/>
            </a:pPr>
            <a:fld id="{B1110739-B51B-4ACF-9E21-FC50C7EC5C14}" type="datetimeFigureOut">
              <a:rPr lang="en-AU"/>
              <a:pPr>
                <a:defRPr/>
              </a:pPr>
              <a:t>14/10/2015</a:t>
            </a:fld>
            <a:endParaRPr lang="en-AU"/>
          </a:p>
        </p:txBody>
      </p:sp>
      <p:sp>
        <p:nvSpPr>
          <p:cNvPr id="5" name="Footer Placeholder 4"/>
          <p:cNvSpPr>
            <a:spLocks noGrp="1"/>
          </p:cNvSpPr>
          <p:nvPr>
            <p:ph type="ftr" sz="quarter" idx="11"/>
          </p:nvPr>
        </p:nvSpPr>
        <p:spPr/>
        <p:txBody>
          <a:bodyPr/>
          <a:lstStyle>
            <a:lvl1pPr>
              <a:defRPr/>
            </a:lvl1pPr>
          </a:lstStyle>
          <a:p>
            <a:pPr>
              <a:defRPr/>
            </a:pPr>
            <a:endParaRPr lang="en-AU"/>
          </a:p>
        </p:txBody>
      </p:sp>
      <p:sp>
        <p:nvSpPr>
          <p:cNvPr id="6" name="Slide Number Placeholder 5"/>
          <p:cNvSpPr>
            <a:spLocks noGrp="1"/>
          </p:cNvSpPr>
          <p:nvPr>
            <p:ph type="sldNum" sz="quarter" idx="12"/>
          </p:nvPr>
        </p:nvSpPr>
        <p:spPr/>
        <p:txBody>
          <a:bodyPr/>
          <a:lstStyle>
            <a:lvl1pPr>
              <a:defRPr/>
            </a:lvl1pPr>
          </a:lstStyle>
          <a:p>
            <a:pPr>
              <a:defRPr/>
            </a:pPr>
            <a:fld id="{A723053C-0C30-4DD6-ACCA-064E82C11496}" type="slidenum">
              <a:rPr lang="en-AU"/>
              <a:pPr>
                <a:defRPr/>
              </a:pPr>
              <a:t>‹#›</a:t>
            </a:fld>
            <a:endParaRPr lang="en-AU"/>
          </a:p>
        </p:txBody>
      </p:sp>
    </p:spTree>
    <p:extLst>
      <p:ext uri="{BB962C8B-B14F-4D97-AF65-F5344CB8AC3E}">
        <p14:creationId xmlns:p14="http://schemas.microsoft.com/office/powerpoint/2010/main" val="770992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bg>
      <p:bgPr>
        <a:solidFill>
          <a:schemeClr val="bg2"/>
        </a:solidFill>
        <a:effectLst/>
      </p:bgPr>
    </p:bg>
    <p:spTree>
      <p:nvGrpSpPr>
        <p:cNvPr id="1" name=""/>
        <p:cNvGrpSpPr/>
        <p:nvPr/>
      </p:nvGrpSpPr>
      <p:grpSpPr>
        <a:xfrm>
          <a:off x="0" y="0"/>
          <a:ext cx="0" cy="0"/>
          <a:chOff x="0" y="0"/>
          <a:chExt cx="0" cy="0"/>
        </a:xfrm>
      </p:grpSpPr>
      <p:cxnSp>
        <p:nvCxnSpPr>
          <p:cNvPr id="4" name="Straight Connector 3"/>
          <p:cNvCxnSpPr/>
          <p:nvPr/>
        </p:nvCxnSpPr>
        <p:spPr>
          <a:xfrm>
            <a:off x="731838" y="4598988"/>
            <a:ext cx="7848600" cy="1587"/>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722313" y="2362200"/>
            <a:ext cx="7772400" cy="2200275"/>
          </a:xfrm>
        </p:spPr>
        <p:txBody>
          <a:bodyPr anchor="b"/>
          <a:lstStyle>
            <a:lvl1pPr algn="l">
              <a:defRPr sz="4800" b="0" cap="all"/>
            </a:lvl1pPr>
          </a:lstStyle>
          <a:p>
            <a:r>
              <a:rPr lang="pt-BR" smtClean="0"/>
              <a:t>Clique para editar o título mestre</a:t>
            </a:r>
            <a:endParaRPr lang="en-US" dirty="0"/>
          </a:p>
        </p:txBody>
      </p:sp>
      <p:sp>
        <p:nvSpPr>
          <p:cNvPr id="3" name="Text Placeholder 2"/>
          <p:cNvSpPr>
            <a:spLocks noGrp="1"/>
          </p:cNvSpPr>
          <p:nvPr>
            <p:ph type="body" idx="1"/>
          </p:nvPr>
        </p:nvSpPr>
        <p:spPr>
          <a:xfrm>
            <a:off x="722313" y="4626864"/>
            <a:ext cx="7772400" cy="1500187"/>
          </a:xfrm>
        </p:spPr>
        <p:txBody>
          <a:bodyPr>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5" name="Date Placeholder 3"/>
          <p:cNvSpPr>
            <a:spLocks noGrp="1"/>
          </p:cNvSpPr>
          <p:nvPr>
            <p:ph type="dt" sz="half" idx="10"/>
          </p:nvPr>
        </p:nvSpPr>
        <p:spPr/>
        <p:txBody>
          <a:bodyPr/>
          <a:lstStyle>
            <a:lvl1pPr>
              <a:defRPr/>
            </a:lvl1pPr>
          </a:lstStyle>
          <a:p>
            <a:pPr>
              <a:defRPr/>
            </a:pPr>
            <a:fld id="{21AD8CDB-19F8-4603-AD1D-A03F45DDC282}" type="datetimeFigureOut">
              <a:rPr lang="en-AU"/>
              <a:pPr>
                <a:defRPr/>
              </a:pPr>
              <a:t>14/10/2015</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CC310C1B-B606-4CD8-B9A6-70710CF6D3AC}" type="slidenum">
              <a:rPr lang="en-AU"/>
              <a:pPr>
                <a:defRPr/>
              </a:pPr>
              <a:t>‹#›</a:t>
            </a:fld>
            <a:endParaRPr lang="en-AU"/>
          </a:p>
        </p:txBody>
      </p:sp>
    </p:spTree>
    <p:extLst>
      <p:ext uri="{BB962C8B-B14F-4D97-AF65-F5344CB8AC3E}">
        <p14:creationId xmlns:p14="http://schemas.microsoft.com/office/powerpoint/2010/main" val="61441866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Date Placeholder 3"/>
          <p:cNvSpPr>
            <a:spLocks noGrp="1"/>
          </p:cNvSpPr>
          <p:nvPr>
            <p:ph type="dt" sz="half" idx="10"/>
          </p:nvPr>
        </p:nvSpPr>
        <p:spPr/>
        <p:txBody>
          <a:bodyPr/>
          <a:lstStyle>
            <a:lvl1pPr>
              <a:defRPr/>
            </a:lvl1pPr>
          </a:lstStyle>
          <a:p>
            <a:pPr>
              <a:defRPr/>
            </a:pPr>
            <a:fld id="{14943C9B-E6E4-430D-963B-EA5F868EA83D}" type="datetimeFigureOut">
              <a:rPr lang="en-AU"/>
              <a:pPr>
                <a:defRPr/>
              </a:pPr>
              <a:t>14/10/2015</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BC40D2A1-089D-4CFD-B15A-F5F57F1546E3}" type="slidenum">
              <a:rPr lang="en-AU"/>
              <a:pPr>
                <a:defRPr/>
              </a:pPr>
              <a:t>‹#›</a:t>
            </a:fld>
            <a:endParaRPr lang="en-AU"/>
          </a:p>
        </p:txBody>
      </p:sp>
    </p:spTree>
    <p:extLst>
      <p:ext uri="{BB962C8B-B14F-4D97-AF65-F5344CB8AC3E}">
        <p14:creationId xmlns:p14="http://schemas.microsoft.com/office/powerpoint/2010/main" val="23121504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cxnSp>
        <p:nvCxnSpPr>
          <p:cNvPr id="7" name="Straight Connector 6"/>
          <p:cNvCxnSpPr/>
          <p:nvPr/>
        </p:nvCxnSpPr>
        <p:spPr>
          <a:xfrm rot="5400000">
            <a:off x="2218531" y="4045744"/>
            <a:ext cx="470852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lstStyle>
            <a:lvl1pPr>
              <a:defRPr/>
            </a:lvl1pPr>
          </a:lstStyle>
          <a:p>
            <a:r>
              <a:rPr lang="pt-BR" smtClean="0"/>
              <a:t>Clique para editar o título mestre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8" name="Date Placeholder 6"/>
          <p:cNvSpPr>
            <a:spLocks noGrp="1"/>
          </p:cNvSpPr>
          <p:nvPr>
            <p:ph type="dt" sz="half" idx="10"/>
          </p:nvPr>
        </p:nvSpPr>
        <p:spPr/>
        <p:txBody>
          <a:bodyPr/>
          <a:lstStyle>
            <a:lvl1pPr>
              <a:defRPr/>
            </a:lvl1pPr>
          </a:lstStyle>
          <a:p>
            <a:pPr>
              <a:defRPr/>
            </a:pPr>
            <a:fld id="{979BCBF9-A444-48A3-8B92-7B45572E2E68}" type="datetimeFigureOut">
              <a:rPr lang="en-AU"/>
              <a:pPr>
                <a:defRPr/>
              </a:pPr>
              <a:t>14/10/2015</a:t>
            </a:fld>
            <a:endParaRPr lang="en-AU"/>
          </a:p>
        </p:txBody>
      </p:sp>
      <p:sp>
        <p:nvSpPr>
          <p:cNvPr id="9" name="Footer Placeholder 7"/>
          <p:cNvSpPr>
            <a:spLocks noGrp="1"/>
          </p:cNvSpPr>
          <p:nvPr>
            <p:ph type="ftr" sz="quarter" idx="11"/>
          </p:nvPr>
        </p:nvSpPr>
        <p:spPr/>
        <p:txBody>
          <a:bodyPr/>
          <a:lstStyle>
            <a:lvl1pPr>
              <a:defRPr/>
            </a:lvl1pPr>
          </a:lstStyle>
          <a:p>
            <a:pPr>
              <a:defRPr/>
            </a:pPr>
            <a:endParaRPr lang="en-AU"/>
          </a:p>
        </p:txBody>
      </p:sp>
      <p:sp>
        <p:nvSpPr>
          <p:cNvPr id="10" name="Slide Number Placeholder 8"/>
          <p:cNvSpPr>
            <a:spLocks noGrp="1"/>
          </p:cNvSpPr>
          <p:nvPr>
            <p:ph type="sldNum" sz="quarter" idx="12"/>
          </p:nvPr>
        </p:nvSpPr>
        <p:spPr/>
        <p:txBody>
          <a:bodyPr/>
          <a:lstStyle>
            <a:lvl1pPr>
              <a:defRPr/>
            </a:lvl1pPr>
          </a:lstStyle>
          <a:p>
            <a:pPr>
              <a:defRPr/>
            </a:pPr>
            <a:fld id="{0CC22560-36E6-48FD-A251-B1DE1E65A398}" type="slidenum">
              <a:rPr lang="en-AU"/>
              <a:pPr>
                <a:defRPr/>
              </a:pPr>
              <a:t>‹#›</a:t>
            </a:fld>
            <a:endParaRPr lang="en-AU"/>
          </a:p>
        </p:txBody>
      </p:sp>
    </p:spTree>
    <p:extLst>
      <p:ext uri="{BB962C8B-B14F-4D97-AF65-F5344CB8AC3E}">
        <p14:creationId xmlns:p14="http://schemas.microsoft.com/office/powerpoint/2010/main" val="2582890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smtClean="0"/>
              <a:t>Clique para editar o título mestre</a:t>
            </a:r>
            <a:endParaRPr lang="en-US"/>
          </a:p>
        </p:txBody>
      </p:sp>
      <p:sp>
        <p:nvSpPr>
          <p:cNvPr id="3" name="Date Placeholder 3"/>
          <p:cNvSpPr>
            <a:spLocks noGrp="1"/>
          </p:cNvSpPr>
          <p:nvPr>
            <p:ph type="dt" sz="half" idx="10"/>
          </p:nvPr>
        </p:nvSpPr>
        <p:spPr/>
        <p:txBody>
          <a:bodyPr/>
          <a:lstStyle>
            <a:lvl1pPr>
              <a:defRPr/>
            </a:lvl1pPr>
          </a:lstStyle>
          <a:p>
            <a:pPr>
              <a:defRPr/>
            </a:pPr>
            <a:fld id="{692F84A7-6417-4F05-9A87-C7E94EA9AEC3}" type="datetimeFigureOut">
              <a:rPr lang="en-AU"/>
              <a:pPr>
                <a:defRPr/>
              </a:pPr>
              <a:t>14/10/2015</a:t>
            </a:fld>
            <a:endParaRPr lang="en-AU"/>
          </a:p>
        </p:txBody>
      </p:sp>
      <p:sp>
        <p:nvSpPr>
          <p:cNvPr id="4" name="Footer Placeholder 4"/>
          <p:cNvSpPr>
            <a:spLocks noGrp="1"/>
          </p:cNvSpPr>
          <p:nvPr>
            <p:ph type="ftr" sz="quarter" idx="11"/>
          </p:nvPr>
        </p:nvSpPr>
        <p:spPr/>
        <p:txBody>
          <a:bodyPr/>
          <a:lstStyle>
            <a:lvl1pPr>
              <a:defRPr/>
            </a:lvl1pPr>
          </a:lstStyle>
          <a:p>
            <a:pPr>
              <a:defRPr/>
            </a:pPr>
            <a:endParaRPr lang="en-AU"/>
          </a:p>
        </p:txBody>
      </p:sp>
      <p:sp>
        <p:nvSpPr>
          <p:cNvPr id="5" name="Slide Number Placeholder 5"/>
          <p:cNvSpPr>
            <a:spLocks noGrp="1"/>
          </p:cNvSpPr>
          <p:nvPr>
            <p:ph type="sldNum" sz="quarter" idx="12"/>
          </p:nvPr>
        </p:nvSpPr>
        <p:spPr/>
        <p:txBody>
          <a:bodyPr/>
          <a:lstStyle>
            <a:lvl1pPr>
              <a:defRPr/>
            </a:lvl1pPr>
          </a:lstStyle>
          <a:p>
            <a:pPr>
              <a:defRPr/>
            </a:pPr>
            <a:fld id="{6C3CF969-D290-4F05-9C66-F97FDFD5862F}" type="slidenum">
              <a:rPr lang="en-AU"/>
              <a:pPr>
                <a:defRPr/>
              </a:pPr>
              <a:t>‹#›</a:t>
            </a:fld>
            <a:endParaRPr lang="en-AU"/>
          </a:p>
        </p:txBody>
      </p:sp>
    </p:spTree>
    <p:extLst>
      <p:ext uri="{BB962C8B-B14F-4D97-AF65-F5344CB8AC3E}">
        <p14:creationId xmlns:p14="http://schemas.microsoft.com/office/powerpoint/2010/main" val="2833791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D063B08-80D1-4BA2-A47D-F7A2BB2609DE}" type="datetimeFigureOut">
              <a:rPr lang="en-AU"/>
              <a:pPr>
                <a:defRPr/>
              </a:pPr>
              <a:t>14/10/2015</a:t>
            </a:fld>
            <a:endParaRPr lang="en-AU"/>
          </a:p>
        </p:txBody>
      </p:sp>
      <p:sp>
        <p:nvSpPr>
          <p:cNvPr id="3" name="Footer Placeholder 4"/>
          <p:cNvSpPr>
            <a:spLocks noGrp="1"/>
          </p:cNvSpPr>
          <p:nvPr>
            <p:ph type="ftr" sz="quarter" idx="11"/>
          </p:nvPr>
        </p:nvSpPr>
        <p:spPr/>
        <p:txBody>
          <a:bodyPr/>
          <a:lstStyle>
            <a:lvl1pPr>
              <a:defRPr/>
            </a:lvl1pPr>
          </a:lstStyle>
          <a:p>
            <a:pPr>
              <a:defRPr/>
            </a:pPr>
            <a:endParaRPr lang="en-AU"/>
          </a:p>
        </p:txBody>
      </p:sp>
      <p:sp>
        <p:nvSpPr>
          <p:cNvPr id="4" name="Slide Number Placeholder 5"/>
          <p:cNvSpPr>
            <a:spLocks noGrp="1"/>
          </p:cNvSpPr>
          <p:nvPr>
            <p:ph type="sldNum" sz="quarter" idx="12"/>
          </p:nvPr>
        </p:nvSpPr>
        <p:spPr/>
        <p:txBody>
          <a:bodyPr/>
          <a:lstStyle>
            <a:lvl1pPr>
              <a:defRPr/>
            </a:lvl1pPr>
          </a:lstStyle>
          <a:p>
            <a:pPr>
              <a:defRPr/>
            </a:pPr>
            <a:fld id="{654F17EC-CAD1-4F3B-A292-5196FD9BE443}" type="slidenum">
              <a:rPr lang="en-AU"/>
              <a:pPr>
                <a:defRPr/>
              </a:pPr>
              <a:t>‹#›</a:t>
            </a:fld>
            <a:endParaRPr lang="en-AU"/>
          </a:p>
        </p:txBody>
      </p:sp>
    </p:spTree>
    <p:extLst>
      <p:ext uri="{BB962C8B-B14F-4D97-AF65-F5344CB8AC3E}">
        <p14:creationId xmlns:p14="http://schemas.microsoft.com/office/powerpoint/2010/main" val="4224456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cxnSp>
        <p:nvCxnSpPr>
          <p:cNvPr id="5" name="Straight Connector 4"/>
          <p:cNvCxnSpPr/>
          <p:nvPr/>
        </p:nvCxnSpPr>
        <p:spPr>
          <a:xfrm rot="5400000">
            <a:off x="-13494" y="3580607"/>
            <a:ext cx="5578475"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pt-BR" smtClean="0"/>
              <a:t>Clique para editar o título mestre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6" name="Date Placeholder 4"/>
          <p:cNvSpPr>
            <a:spLocks noGrp="1"/>
          </p:cNvSpPr>
          <p:nvPr>
            <p:ph type="dt" sz="half" idx="10"/>
          </p:nvPr>
        </p:nvSpPr>
        <p:spPr/>
        <p:txBody>
          <a:bodyPr/>
          <a:lstStyle>
            <a:lvl1pPr>
              <a:defRPr/>
            </a:lvl1pPr>
          </a:lstStyle>
          <a:p>
            <a:pPr>
              <a:defRPr/>
            </a:pPr>
            <a:fld id="{E86CA01F-6952-4DE4-A7D0-C651E522A58D}" type="datetimeFigureOut">
              <a:rPr lang="en-AU"/>
              <a:pPr>
                <a:defRPr/>
              </a:pPr>
              <a:t>14/10/2015</a:t>
            </a:fld>
            <a:endParaRPr lang="en-AU"/>
          </a:p>
        </p:txBody>
      </p:sp>
      <p:sp>
        <p:nvSpPr>
          <p:cNvPr id="7" name="Footer Placeholder 5"/>
          <p:cNvSpPr>
            <a:spLocks noGrp="1"/>
          </p:cNvSpPr>
          <p:nvPr>
            <p:ph type="ftr" sz="quarter" idx="11"/>
          </p:nvPr>
        </p:nvSpPr>
        <p:spPr/>
        <p:txBody>
          <a:bodyPr/>
          <a:lstStyle>
            <a:lvl1pPr>
              <a:defRPr/>
            </a:lvl1pPr>
          </a:lstStyle>
          <a:p>
            <a:pPr>
              <a:defRPr/>
            </a:pPr>
            <a:endParaRPr lang="en-AU"/>
          </a:p>
        </p:txBody>
      </p:sp>
      <p:sp>
        <p:nvSpPr>
          <p:cNvPr id="8" name="Slide Number Placeholder 6"/>
          <p:cNvSpPr>
            <a:spLocks noGrp="1"/>
          </p:cNvSpPr>
          <p:nvPr>
            <p:ph type="sldNum" sz="quarter" idx="12"/>
          </p:nvPr>
        </p:nvSpPr>
        <p:spPr/>
        <p:txBody>
          <a:bodyPr/>
          <a:lstStyle>
            <a:lvl1pPr>
              <a:defRPr/>
            </a:lvl1pPr>
          </a:lstStyle>
          <a:p>
            <a:pPr>
              <a:defRPr/>
            </a:pPr>
            <a:fld id="{9DB85EB2-BA91-475A-891F-AAB57D9C5268}" type="slidenum">
              <a:rPr lang="en-AU"/>
              <a:pPr>
                <a:defRPr/>
              </a:pPr>
              <a:t>‹#›</a:t>
            </a:fld>
            <a:endParaRPr lang="en-AU"/>
          </a:p>
        </p:txBody>
      </p:sp>
    </p:spTree>
    <p:extLst>
      <p:ext uri="{BB962C8B-B14F-4D97-AF65-F5344CB8AC3E}">
        <p14:creationId xmlns:p14="http://schemas.microsoft.com/office/powerpoint/2010/main" val="12384803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lstStyle>
            <a:lvl1pPr algn="l">
              <a:defRPr sz="2400" b="0"/>
            </a:lvl1pPr>
          </a:lstStyle>
          <a:p>
            <a:r>
              <a:rPr lang="pt-BR" smtClean="0"/>
              <a:t>Clique para editar o título mestre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pt-BR" noProof="0" smtClean="0"/>
              <a:t>Clique no ícone para adicionar uma imagem</a:t>
            </a:r>
            <a:endParaRPr lang="en-US" noProof="0"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Date Placeholder 3"/>
          <p:cNvSpPr>
            <a:spLocks noGrp="1"/>
          </p:cNvSpPr>
          <p:nvPr>
            <p:ph type="dt" sz="half" idx="10"/>
          </p:nvPr>
        </p:nvSpPr>
        <p:spPr/>
        <p:txBody>
          <a:bodyPr/>
          <a:lstStyle>
            <a:lvl1pPr>
              <a:defRPr/>
            </a:lvl1pPr>
          </a:lstStyle>
          <a:p>
            <a:pPr>
              <a:defRPr/>
            </a:pPr>
            <a:fld id="{185DE5CF-17C2-4031-8D11-76502824EE3B}" type="datetimeFigureOut">
              <a:rPr lang="en-AU"/>
              <a:pPr>
                <a:defRPr/>
              </a:pPr>
              <a:t>14/10/2015</a:t>
            </a:fld>
            <a:endParaRPr lang="en-AU"/>
          </a:p>
        </p:txBody>
      </p:sp>
      <p:sp>
        <p:nvSpPr>
          <p:cNvPr id="6" name="Footer Placeholder 4"/>
          <p:cNvSpPr>
            <a:spLocks noGrp="1"/>
          </p:cNvSpPr>
          <p:nvPr>
            <p:ph type="ftr" sz="quarter" idx="11"/>
          </p:nvPr>
        </p:nvSpPr>
        <p:spPr/>
        <p:txBody>
          <a:bodyPr/>
          <a:lstStyle>
            <a:lvl1pPr>
              <a:defRPr/>
            </a:lvl1pPr>
          </a:lstStyle>
          <a:p>
            <a:pPr>
              <a:defRPr/>
            </a:pPr>
            <a:endParaRPr lang="en-AU"/>
          </a:p>
        </p:txBody>
      </p:sp>
      <p:sp>
        <p:nvSpPr>
          <p:cNvPr id="7" name="Slide Number Placeholder 5"/>
          <p:cNvSpPr>
            <a:spLocks noGrp="1"/>
          </p:cNvSpPr>
          <p:nvPr>
            <p:ph type="sldNum" sz="quarter" idx="12"/>
          </p:nvPr>
        </p:nvSpPr>
        <p:spPr/>
        <p:txBody>
          <a:bodyPr/>
          <a:lstStyle>
            <a:lvl1pPr>
              <a:defRPr/>
            </a:lvl1pPr>
          </a:lstStyle>
          <a:p>
            <a:pPr>
              <a:defRPr/>
            </a:pPr>
            <a:fld id="{71D04E5D-C5C0-40EF-B8FF-F8412050F4C1}" type="slidenum">
              <a:rPr lang="en-AU"/>
              <a:pPr>
                <a:defRPr/>
              </a:pPr>
              <a:t>‹#›</a:t>
            </a:fld>
            <a:endParaRPr lang="en-AU"/>
          </a:p>
        </p:txBody>
      </p:sp>
    </p:spTree>
    <p:extLst>
      <p:ext uri="{BB962C8B-B14F-4D97-AF65-F5344CB8AC3E}">
        <p14:creationId xmlns:p14="http://schemas.microsoft.com/office/powerpoint/2010/main" val="6919662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 Id="rId9" Type="http://schemas.openxmlformats.org/officeDocument/2006/relationships/image" Target="../media/image8.png"/></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heme" Target="../theme/theme3.xml"/><Relationship Id="rId7" Type="http://schemas.openxmlformats.org/officeDocument/2006/relationships/image" Target="../media/image5.jpeg"/><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theme" Target="../theme/theme4.xml"/><Relationship Id="rId7" Type="http://schemas.openxmlformats.org/officeDocument/2006/relationships/image" Target="../media/image5.jpe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pt-BR" smtClean="0"/>
              <a:t>Clique para editar o título mestre</a:t>
            </a:r>
            <a:endParaRPr lang="en-US" dirty="0"/>
          </a:p>
        </p:txBody>
      </p:sp>
      <p:sp>
        <p:nvSpPr>
          <p:cNvPr id="1028" name="Text Placeholder 2"/>
          <p:cNvSpPr>
            <a:spLocks noGrp="1"/>
          </p:cNvSpPr>
          <p:nvPr>
            <p:ph type="body" idx="1"/>
          </p:nvPr>
        </p:nvSpPr>
        <p:spPr bwMode="auto">
          <a:xfrm>
            <a:off x="457200" y="1600200"/>
            <a:ext cx="822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pt-BR" altLang="en-US" smtClean="0"/>
              <a:t>Clique para editar o texto mestre</a:t>
            </a:r>
          </a:p>
          <a:p>
            <a:pPr lvl="1"/>
            <a:r>
              <a:rPr lang="pt-BR" altLang="en-US" smtClean="0"/>
              <a:t>Segundo nível</a:t>
            </a:r>
          </a:p>
          <a:p>
            <a:pPr lvl="2"/>
            <a:r>
              <a:rPr lang="pt-BR" altLang="en-US" smtClean="0"/>
              <a:t>Terceiro nível</a:t>
            </a:r>
          </a:p>
          <a:p>
            <a:pPr lvl="3"/>
            <a:r>
              <a:rPr lang="pt-BR" altLang="en-US" smtClean="0"/>
              <a:t>Quarto nível</a:t>
            </a:r>
          </a:p>
          <a:p>
            <a:pPr lvl="4"/>
            <a:r>
              <a:rPr lang="pt-BR" altLang="en-US" smtClean="0"/>
              <a:t>Quinto nível</a:t>
            </a:r>
            <a:endParaRPr lang="en-US" altLang="en-US" smtClean="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a:solidFill>
                  <a:srgbClr val="FFFFFF"/>
                </a:solidFill>
                <a:latin typeface="+mn-lt"/>
                <a:cs typeface="+mn-cs"/>
              </a:defRPr>
            </a:lvl1pPr>
          </a:lstStyle>
          <a:p>
            <a:pPr>
              <a:defRPr/>
            </a:pPr>
            <a:fld id="{D05811E0-690B-4E3C-AE10-E867AB64C6FA}" type="datetimeFigureOut">
              <a:rPr lang="en-AU"/>
              <a:pPr>
                <a:defRPr/>
              </a:pPr>
              <a:t>14/10/2015</a:t>
            </a:fld>
            <a:endParaRPr lang="en-AU"/>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rgbClr val="FFFFFF"/>
                </a:solidFill>
                <a:latin typeface="+mn-lt"/>
                <a:cs typeface="+mn-cs"/>
              </a:defRPr>
            </a:lvl1pPr>
          </a:lstStyle>
          <a:p>
            <a:pPr>
              <a:defRPr/>
            </a:pPr>
            <a:endParaRPr lang="en-AU"/>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fontAlgn="auto">
              <a:spcBef>
                <a:spcPts val="0"/>
              </a:spcBef>
              <a:spcAft>
                <a:spcPts val="0"/>
              </a:spcAft>
              <a:defRPr sz="1400" b="1">
                <a:solidFill>
                  <a:srgbClr val="FFFFFF"/>
                </a:solidFill>
                <a:latin typeface="+mn-lt"/>
                <a:cs typeface="+mn-cs"/>
              </a:defRPr>
            </a:lvl1pPr>
          </a:lstStyle>
          <a:p>
            <a:pPr>
              <a:defRPr/>
            </a:pPr>
            <a:fld id="{E14F5F08-8A05-4318-9210-11EAE4FEED17}" type="slidenum">
              <a:rPr lang="en-AU"/>
              <a:pPr>
                <a:defRPr/>
              </a:pPr>
              <a:t>‹#›</a:t>
            </a:fld>
            <a:endParaRPr lang="en-AU"/>
          </a:p>
        </p:txBody>
      </p:sp>
    </p:spTree>
  </p:cSld>
  <p:clrMap bg1="lt1" tx1="dk1" bg2="lt2" tx2="dk2" accent1="accent1" accent2="accent2" accent3="accent3" accent4="accent4" accent5="accent5" accent6="accent6" hlink="hlink" folHlink="folHlink"/>
  <p:sldLayoutIdLst>
    <p:sldLayoutId id="2147483872" r:id="rId1"/>
    <p:sldLayoutId id="2147483862" r:id="rId2"/>
    <p:sldLayoutId id="2147483873" r:id="rId3"/>
    <p:sldLayoutId id="2147483863" r:id="rId4"/>
    <p:sldLayoutId id="2147483874" r:id="rId5"/>
    <p:sldLayoutId id="2147483864" r:id="rId6"/>
    <p:sldLayoutId id="2147483865" r:id="rId7"/>
    <p:sldLayoutId id="2147483875" r:id="rId8"/>
    <p:sldLayoutId id="2147483866" r:id="rId9"/>
    <p:sldLayoutId id="2147483867" r:id="rId10"/>
    <p:sldLayoutId id="2147483868" r:id="rId11"/>
  </p:sldLayoutIdLst>
  <p:txStyles>
    <p:title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p:titleStyle>
    <p:body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2060"/>
            </a:gs>
            <a:gs pos="83000">
              <a:srgbClr val="0A128C"/>
            </a:gs>
            <a:gs pos="85001">
              <a:srgbClr val="181CC7"/>
            </a:gs>
            <a:gs pos="87000">
              <a:srgbClr val="0066FF"/>
            </a:gs>
            <a:gs pos="100000">
              <a:srgbClr val="002060"/>
            </a:gs>
          </a:gsLst>
          <a:lin ang="5400000"/>
        </a:gradFill>
        <a:effectLst/>
      </p:bgPr>
    </p:bg>
    <p:spTree>
      <p:nvGrpSpPr>
        <p:cNvPr id="1" name=""/>
        <p:cNvGrpSpPr/>
        <p:nvPr/>
      </p:nvGrpSpPr>
      <p:grpSpPr>
        <a:xfrm>
          <a:off x="0" y="0"/>
          <a:ext cx="0" cy="0"/>
          <a:chOff x="0" y="0"/>
          <a:chExt cx="0" cy="0"/>
        </a:xfrm>
      </p:grpSpPr>
      <p:pic>
        <p:nvPicPr>
          <p:cNvPr id="2050" name="Picture 4" descr="Uni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263" y="6092825"/>
            <a:ext cx="649287"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5" name="Text Box 6"/>
          <p:cNvSpPr txBox="1">
            <a:spLocks noChangeArrowheads="1"/>
          </p:cNvSpPr>
          <p:nvPr/>
        </p:nvSpPr>
        <p:spPr bwMode="auto">
          <a:xfrm>
            <a:off x="971550" y="6094413"/>
            <a:ext cx="3240088" cy="53816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100" b="1" i="1" dirty="0" smtClean="0">
                <a:solidFill>
                  <a:srgbClr val="FFFFFF"/>
                </a:solidFill>
              </a:rPr>
              <a:t>Dr. Antonio Simone Laganà</a:t>
            </a:r>
          </a:p>
          <a:p>
            <a:pPr eaLnBrk="1" hangingPunct="1">
              <a:defRPr/>
            </a:pPr>
            <a:r>
              <a:rPr lang="en-US" sz="900" b="1" i="1" dirty="0" smtClean="0">
                <a:solidFill>
                  <a:srgbClr val="FFFFFF"/>
                </a:solidFill>
              </a:rPr>
              <a:t>Department of Pediatric, Gynecological, Microbiological</a:t>
            </a:r>
          </a:p>
          <a:p>
            <a:pPr eaLnBrk="1" hangingPunct="1">
              <a:defRPr/>
            </a:pPr>
            <a:r>
              <a:rPr lang="en-US" sz="900" b="1" i="1" dirty="0" smtClean="0">
                <a:solidFill>
                  <a:srgbClr val="FFFFFF"/>
                </a:solidFill>
              </a:rPr>
              <a:t>and Biomedical Sciences - University of Messina (Italy)</a:t>
            </a:r>
            <a:endParaRPr lang="it-IT" sz="900" b="1" i="1" dirty="0" smtClean="0">
              <a:solidFill>
                <a:srgbClr val="FFFFFF"/>
              </a:solidFill>
            </a:endParaRPr>
          </a:p>
        </p:txBody>
      </p:sp>
      <p:grpSp>
        <p:nvGrpSpPr>
          <p:cNvPr id="2052" name="Gruppo 6"/>
          <p:cNvGrpSpPr>
            <a:grpSpLocks/>
          </p:cNvGrpSpPr>
          <p:nvPr userDrawn="1"/>
        </p:nvGrpSpPr>
        <p:grpSpPr bwMode="auto">
          <a:xfrm>
            <a:off x="7245350" y="6091238"/>
            <a:ext cx="828675" cy="573087"/>
            <a:chOff x="7245522" y="6091901"/>
            <a:chExt cx="828675" cy="572631"/>
          </a:xfrm>
        </p:grpSpPr>
        <p:pic>
          <p:nvPicPr>
            <p:cNvPr id="2069" name="Picture 1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32860" y="6091901"/>
              <a:ext cx="3063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pic>
        <p:sp>
          <p:nvSpPr>
            <p:cNvPr id="1049" name="Rectangle 10"/>
            <p:cNvSpPr>
              <a:spLocks noChangeArrowheads="1"/>
            </p:cNvSpPr>
            <p:nvPr/>
          </p:nvSpPr>
          <p:spPr bwMode="auto">
            <a:xfrm>
              <a:off x="7245522" y="6448804"/>
              <a:ext cx="828675" cy="215728"/>
            </a:xfrm>
            <a:prstGeom prst="rect">
              <a:avLst/>
            </a:prstGeom>
            <a:noFill/>
            <a:ln>
              <a:noFill/>
            </a:ln>
            <a:extLst/>
          </p:spPr>
          <p:txBody>
            <a:bodyPr lIns="0" tIns="0" rIns="0" bIns="0">
              <a:spAutoFit/>
            </a:bodyPr>
            <a:lstStyle>
              <a:lvl1pPr algn="ctr" eaLnBrk="0" hangingPunct="0">
                <a:defRPr>
                  <a:solidFill>
                    <a:schemeClr val="tx1"/>
                  </a:solidFill>
                  <a:latin typeface="Arial" charset="0"/>
                  <a:cs typeface="Arial" charset="0"/>
                </a:defRPr>
              </a:lvl1pPr>
              <a:lvl2pPr marL="742950" indent="-285750" algn="ctr" eaLnBrk="0" hangingPunct="0">
                <a:defRPr>
                  <a:solidFill>
                    <a:schemeClr val="tx1"/>
                  </a:solidFill>
                  <a:latin typeface="Arial" charset="0"/>
                  <a:cs typeface="Arial" charset="0"/>
                </a:defRPr>
              </a:lvl2pPr>
              <a:lvl3pPr marL="1143000" indent="-228600" algn="ctr" eaLnBrk="0" hangingPunct="0">
                <a:defRPr>
                  <a:solidFill>
                    <a:schemeClr val="tx1"/>
                  </a:solidFill>
                  <a:latin typeface="Arial" charset="0"/>
                  <a:cs typeface="Arial" charset="0"/>
                </a:defRPr>
              </a:lvl3pPr>
              <a:lvl4pPr marL="1600200" indent="-228600" algn="ctr" eaLnBrk="0" hangingPunct="0">
                <a:defRPr>
                  <a:solidFill>
                    <a:schemeClr val="tx1"/>
                  </a:solidFill>
                  <a:latin typeface="Arial" charset="0"/>
                  <a:cs typeface="Arial" charset="0"/>
                </a:defRPr>
              </a:lvl4pPr>
              <a:lvl5pPr marL="2057400" indent="-228600" algn="ctr"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it-IT" altLang="it-IT" sz="700" i="1" smtClean="0">
                  <a:solidFill>
                    <a:srgbClr val="FFFFCC"/>
                  </a:solidFill>
                </a:rPr>
                <a:t>Giorgio Pardi’s</a:t>
              </a:r>
            </a:p>
            <a:p>
              <a:pPr eaLnBrk="1" hangingPunct="1">
                <a:defRPr/>
              </a:pPr>
              <a:r>
                <a:rPr lang="it-IT" altLang="it-IT" sz="700" i="1" smtClean="0">
                  <a:solidFill>
                    <a:srgbClr val="FFFFCC"/>
                  </a:solidFill>
                </a:rPr>
                <a:t>Foundation</a:t>
              </a:r>
              <a:endParaRPr lang="it-IT" altLang="it-IT" sz="700" smtClean="0">
                <a:solidFill>
                  <a:srgbClr val="FFFFCC"/>
                </a:solidFill>
              </a:endParaRPr>
            </a:p>
          </p:txBody>
        </p:sp>
      </p:grpSp>
      <p:cxnSp>
        <p:nvCxnSpPr>
          <p:cNvPr id="2053" name="AutoShape 7"/>
          <p:cNvCxnSpPr>
            <a:cxnSpLocks noChangeShapeType="1"/>
          </p:cNvCxnSpPr>
          <p:nvPr/>
        </p:nvCxnSpPr>
        <p:spPr bwMode="auto">
          <a:xfrm>
            <a:off x="365125" y="5949950"/>
            <a:ext cx="8396288" cy="0"/>
          </a:xfrm>
          <a:prstGeom prst="straightConnector1">
            <a:avLst/>
          </a:prstGeom>
          <a:noFill/>
          <a:ln w="15875">
            <a:solidFill>
              <a:srgbClr val="00B0F0"/>
            </a:solidFill>
            <a:round/>
            <a:headEnd/>
            <a:tailEnd/>
          </a:ln>
          <a:extLst>
            <a:ext uri="{909E8E84-426E-40DD-AFC4-6F175D3DCCD1}">
              <a14:hiddenFill xmlns:a14="http://schemas.microsoft.com/office/drawing/2010/main">
                <a:noFill/>
              </a14:hiddenFill>
            </a:ext>
          </a:extLst>
        </p:spPr>
      </p:cxnSp>
      <p:sp>
        <p:nvSpPr>
          <p:cNvPr id="1030" name="Rectangle 10"/>
          <p:cNvSpPr>
            <a:spLocks noChangeArrowheads="1"/>
          </p:cNvSpPr>
          <p:nvPr/>
        </p:nvSpPr>
        <p:spPr bwMode="auto">
          <a:xfrm>
            <a:off x="7885113" y="6453188"/>
            <a:ext cx="1089025" cy="215900"/>
          </a:xfrm>
          <a:prstGeom prst="rect">
            <a:avLst/>
          </a:prstGeom>
          <a:noFill/>
          <a:ln>
            <a:noFill/>
          </a:ln>
          <a:extLst/>
        </p:spPr>
        <p:txBody>
          <a:bodyPr lIns="0" tIns="0" rIns="0" bIns="0">
            <a:spAutoFit/>
          </a:bodyPr>
          <a:lstStyle>
            <a:lvl1pPr algn="ctr" eaLnBrk="0" hangingPunct="0">
              <a:defRPr>
                <a:solidFill>
                  <a:schemeClr val="tx1"/>
                </a:solidFill>
                <a:latin typeface="Arial" charset="0"/>
                <a:cs typeface="Arial" charset="0"/>
              </a:defRPr>
            </a:lvl1pPr>
            <a:lvl2pPr marL="742950" indent="-285750" algn="ctr" eaLnBrk="0" hangingPunct="0">
              <a:defRPr>
                <a:solidFill>
                  <a:schemeClr val="tx1"/>
                </a:solidFill>
                <a:latin typeface="Arial" charset="0"/>
                <a:cs typeface="Arial" charset="0"/>
              </a:defRPr>
            </a:lvl2pPr>
            <a:lvl3pPr marL="1143000" indent="-228600" algn="ctr" eaLnBrk="0" hangingPunct="0">
              <a:defRPr>
                <a:solidFill>
                  <a:schemeClr val="tx1"/>
                </a:solidFill>
                <a:latin typeface="Arial" charset="0"/>
                <a:cs typeface="Arial" charset="0"/>
              </a:defRPr>
            </a:lvl3pPr>
            <a:lvl4pPr marL="1600200" indent="-228600" algn="ctr" eaLnBrk="0" hangingPunct="0">
              <a:defRPr>
                <a:solidFill>
                  <a:schemeClr val="tx1"/>
                </a:solidFill>
                <a:latin typeface="Arial" charset="0"/>
                <a:cs typeface="Arial" charset="0"/>
              </a:defRPr>
            </a:lvl4pPr>
            <a:lvl5pPr marL="2057400" indent="-228600" algn="ctr"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it-IT" altLang="it-IT" sz="700" i="1" smtClean="0">
                <a:solidFill>
                  <a:srgbClr val="FFFFFF"/>
                </a:solidFill>
              </a:rPr>
              <a:t>Italian Association</a:t>
            </a:r>
            <a:endParaRPr lang="it-IT" altLang="it-IT" sz="700" i="1" smtClean="0">
              <a:solidFill>
                <a:srgbClr val="FFFFCC"/>
              </a:solidFill>
            </a:endParaRPr>
          </a:p>
          <a:p>
            <a:pPr eaLnBrk="1" hangingPunct="1">
              <a:defRPr/>
            </a:pPr>
            <a:r>
              <a:rPr lang="it-IT" altLang="it-IT" sz="700" i="1" smtClean="0">
                <a:solidFill>
                  <a:srgbClr val="FFFFFF"/>
                </a:solidFill>
              </a:rPr>
              <a:t>of Endometriosis</a:t>
            </a:r>
            <a:endParaRPr lang="it-IT" altLang="it-IT" sz="700" i="1" smtClean="0">
              <a:solidFill>
                <a:srgbClr val="FFFFCC"/>
              </a:solidFill>
            </a:endParaRPr>
          </a:p>
        </p:txBody>
      </p:sp>
      <p:grpSp>
        <p:nvGrpSpPr>
          <p:cNvPr id="2055" name="Gruppo 2"/>
          <p:cNvGrpSpPr>
            <a:grpSpLocks/>
          </p:cNvGrpSpPr>
          <p:nvPr userDrawn="1"/>
        </p:nvGrpSpPr>
        <p:grpSpPr bwMode="auto">
          <a:xfrm>
            <a:off x="5435600" y="6065838"/>
            <a:ext cx="936625" cy="701675"/>
            <a:chOff x="5436096" y="6065500"/>
            <a:chExt cx="936104" cy="701262"/>
          </a:xfrm>
        </p:grpSpPr>
        <p:sp>
          <p:nvSpPr>
            <p:cNvPr id="1046" name="Rectangle 10"/>
            <p:cNvSpPr>
              <a:spLocks noChangeArrowheads="1"/>
            </p:cNvSpPr>
            <p:nvPr/>
          </p:nvSpPr>
          <p:spPr bwMode="auto">
            <a:xfrm>
              <a:off x="5436096" y="6443103"/>
              <a:ext cx="936104" cy="323659"/>
            </a:xfrm>
            <a:prstGeom prst="rect">
              <a:avLst/>
            </a:prstGeom>
            <a:noFill/>
            <a:ln>
              <a:noFill/>
            </a:ln>
            <a:extLst/>
          </p:spPr>
          <p:txBody>
            <a:bodyPr lIns="0" tIns="0" rIns="0" bIns="0">
              <a:spAutoFit/>
            </a:bodyPr>
            <a:lstStyle>
              <a:lvl1pPr algn="ctr" eaLnBrk="0" hangingPunct="0">
                <a:defRPr>
                  <a:solidFill>
                    <a:schemeClr val="tx1"/>
                  </a:solidFill>
                  <a:latin typeface="Arial" charset="0"/>
                  <a:cs typeface="Arial" charset="0"/>
                </a:defRPr>
              </a:lvl1pPr>
              <a:lvl2pPr marL="742950" indent="-285750" algn="ctr" eaLnBrk="0" hangingPunct="0">
                <a:defRPr>
                  <a:solidFill>
                    <a:schemeClr val="tx1"/>
                  </a:solidFill>
                  <a:latin typeface="Arial" charset="0"/>
                  <a:cs typeface="Arial" charset="0"/>
                </a:defRPr>
              </a:lvl2pPr>
              <a:lvl3pPr marL="1143000" indent="-228600" algn="ctr" eaLnBrk="0" hangingPunct="0">
                <a:defRPr>
                  <a:solidFill>
                    <a:schemeClr val="tx1"/>
                  </a:solidFill>
                  <a:latin typeface="Arial" charset="0"/>
                  <a:cs typeface="Arial" charset="0"/>
                </a:defRPr>
              </a:lvl3pPr>
              <a:lvl4pPr marL="1600200" indent="-228600" algn="ctr" eaLnBrk="0" hangingPunct="0">
                <a:defRPr>
                  <a:solidFill>
                    <a:schemeClr val="tx1"/>
                  </a:solidFill>
                  <a:latin typeface="Arial" charset="0"/>
                  <a:cs typeface="Arial" charset="0"/>
                </a:defRPr>
              </a:lvl4pPr>
              <a:lvl5pPr marL="2057400" indent="-228600" algn="ctr"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it-IT" sz="700" i="1" smtClean="0">
                  <a:solidFill>
                    <a:srgbClr val="FFFFCC"/>
                  </a:solidFill>
                </a:rPr>
                <a:t>European Society of</a:t>
              </a:r>
            </a:p>
            <a:p>
              <a:pPr eaLnBrk="1" hangingPunct="1">
                <a:defRPr/>
              </a:pPr>
              <a:r>
                <a:rPr lang="en-US" altLang="it-IT" sz="700" i="1" smtClean="0">
                  <a:solidFill>
                    <a:srgbClr val="FFFFCC"/>
                  </a:solidFill>
                </a:rPr>
                <a:t>Human Reproduction</a:t>
              </a:r>
            </a:p>
            <a:p>
              <a:pPr eaLnBrk="1" hangingPunct="1">
                <a:defRPr/>
              </a:pPr>
              <a:r>
                <a:rPr lang="en-US" altLang="it-IT" sz="700" i="1" smtClean="0">
                  <a:solidFill>
                    <a:srgbClr val="FFFFCC"/>
                  </a:solidFill>
                </a:rPr>
                <a:t>and Embryology</a:t>
              </a:r>
              <a:endParaRPr lang="it-IT" altLang="it-IT" sz="700" smtClean="0">
                <a:solidFill>
                  <a:srgbClr val="FFFFCC"/>
                </a:solidFill>
              </a:endParaRPr>
            </a:p>
          </p:txBody>
        </p:sp>
        <p:pic>
          <p:nvPicPr>
            <p:cNvPr id="2068" name="Immagin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580112" y="6065500"/>
              <a:ext cx="614831" cy="32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56" name="Gruppo 3"/>
          <p:cNvGrpSpPr>
            <a:grpSpLocks/>
          </p:cNvGrpSpPr>
          <p:nvPr userDrawn="1"/>
        </p:nvGrpSpPr>
        <p:grpSpPr bwMode="auto">
          <a:xfrm>
            <a:off x="6372225" y="6027738"/>
            <a:ext cx="936625" cy="749300"/>
            <a:chOff x="6372200" y="6028479"/>
            <a:chExt cx="936104" cy="748022"/>
          </a:xfrm>
        </p:grpSpPr>
        <p:sp>
          <p:nvSpPr>
            <p:cNvPr id="1044" name="Rectangle 10"/>
            <p:cNvSpPr>
              <a:spLocks noChangeArrowheads="1"/>
            </p:cNvSpPr>
            <p:nvPr userDrawn="1"/>
          </p:nvSpPr>
          <p:spPr bwMode="auto">
            <a:xfrm>
              <a:off x="6372200" y="6453203"/>
              <a:ext cx="936104" cy="323298"/>
            </a:xfrm>
            <a:prstGeom prst="rect">
              <a:avLst/>
            </a:prstGeom>
            <a:noFill/>
            <a:ln>
              <a:noFill/>
            </a:ln>
            <a:extLst/>
          </p:spPr>
          <p:txBody>
            <a:bodyPr lIns="0" tIns="0" rIns="0" bIns="0">
              <a:spAutoFit/>
            </a:bodyPr>
            <a:lstStyle>
              <a:lvl1pPr algn="ctr" eaLnBrk="0" hangingPunct="0">
                <a:defRPr>
                  <a:solidFill>
                    <a:schemeClr val="tx1"/>
                  </a:solidFill>
                  <a:latin typeface="Arial" charset="0"/>
                  <a:cs typeface="Arial" charset="0"/>
                </a:defRPr>
              </a:lvl1pPr>
              <a:lvl2pPr marL="742950" indent="-285750" algn="ctr" eaLnBrk="0" hangingPunct="0">
                <a:defRPr>
                  <a:solidFill>
                    <a:schemeClr val="tx1"/>
                  </a:solidFill>
                  <a:latin typeface="Arial" charset="0"/>
                  <a:cs typeface="Arial" charset="0"/>
                </a:defRPr>
              </a:lvl2pPr>
              <a:lvl3pPr marL="1143000" indent="-228600" algn="ctr" eaLnBrk="0" hangingPunct="0">
                <a:defRPr>
                  <a:solidFill>
                    <a:schemeClr val="tx1"/>
                  </a:solidFill>
                  <a:latin typeface="Arial" charset="0"/>
                  <a:cs typeface="Arial" charset="0"/>
                </a:defRPr>
              </a:lvl3pPr>
              <a:lvl4pPr marL="1600200" indent="-228600" algn="ctr" eaLnBrk="0" hangingPunct="0">
                <a:defRPr>
                  <a:solidFill>
                    <a:schemeClr val="tx1"/>
                  </a:solidFill>
                  <a:latin typeface="Arial" charset="0"/>
                  <a:cs typeface="Arial" charset="0"/>
                </a:defRPr>
              </a:lvl4pPr>
              <a:lvl5pPr marL="2057400" indent="-228600" algn="ctr"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it-IT" sz="700" i="1" smtClean="0">
                  <a:solidFill>
                    <a:srgbClr val="FFFFCC"/>
                  </a:solidFill>
                </a:rPr>
                <a:t>International Society </a:t>
              </a:r>
            </a:p>
            <a:p>
              <a:pPr eaLnBrk="1" hangingPunct="1">
                <a:defRPr/>
              </a:pPr>
              <a:r>
                <a:rPr lang="en-US" altLang="it-IT" sz="700" i="1" smtClean="0">
                  <a:solidFill>
                    <a:srgbClr val="FFFFCC"/>
                  </a:solidFill>
                </a:rPr>
                <a:t>Of Gynecological</a:t>
              </a:r>
            </a:p>
            <a:p>
              <a:pPr eaLnBrk="1" hangingPunct="1">
                <a:defRPr/>
              </a:pPr>
              <a:r>
                <a:rPr lang="en-US" altLang="it-IT" sz="700" i="1" smtClean="0">
                  <a:solidFill>
                    <a:srgbClr val="FFFFCC"/>
                  </a:solidFill>
                </a:rPr>
                <a:t>Endocrinology</a:t>
              </a:r>
            </a:p>
          </p:txBody>
        </p:sp>
        <p:pic>
          <p:nvPicPr>
            <p:cNvPr id="2066" name="Immagine 5"/>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6609486" y="6028479"/>
              <a:ext cx="410786" cy="37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057" name="Gruppo 17"/>
          <p:cNvGrpSpPr>
            <a:grpSpLocks/>
          </p:cNvGrpSpPr>
          <p:nvPr userDrawn="1"/>
        </p:nvGrpSpPr>
        <p:grpSpPr bwMode="auto">
          <a:xfrm>
            <a:off x="4300538" y="6094413"/>
            <a:ext cx="1135062" cy="595312"/>
            <a:chOff x="3779838" y="6101056"/>
            <a:chExt cx="1135062" cy="594563"/>
          </a:xfrm>
        </p:grpSpPr>
        <p:sp>
          <p:nvSpPr>
            <p:cNvPr id="19" name="Rectangle 10"/>
            <p:cNvSpPr>
              <a:spLocks noChangeArrowheads="1"/>
            </p:cNvSpPr>
            <p:nvPr userDrawn="1"/>
          </p:nvSpPr>
          <p:spPr bwMode="auto">
            <a:xfrm>
              <a:off x="3779838" y="6479991"/>
              <a:ext cx="1135062" cy="215628"/>
            </a:xfrm>
            <a:prstGeom prst="rect">
              <a:avLst/>
            </a:prstGeom>
            <a:noFill/>
            <a:ln>
              <a:noFill/>
            </a:ln>
            <a:extLst/>
          </p:spPr>
          <p:txBody>
            <a:bodyPr lIns="0" tIns="0" rIns="0" bIns="0">
              <a:spAutoFit/>
            </a:bodyPr>
            <a:ls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it-IT" altLang="it-IT" sz="700" i="1" dirty="0" smtClean="0">
                  <a:solidFill>
                    <a:srgbClr val="FFFFCC"/>
                  </a:solidFill>
                </a:rPr>
                <a:t>Society for </a:t>
              </a:r>
              <a:r>
                <a:rPr lang="it-IT" altLang="it-IT" sz="700" i="1" dirty="0" err="1" smtClean="0">
                  <a:solidFill>
                    <a:srgbClr val="FFFFCC"/>
                  </a:solidFill>
                </a:rPr>
                <a:t>Reproductive</a:t>
              </a:r>
              <a:r>
                <a:rPr lang="it-IT" altLang="it-IT" sz="700" i="1" dirty="0" smtClean="0">
                  <a:solidFill>
                    <a:srgbClr val="FFFFCC"/>
                  </a:solidFill>
                </a:rPr>
                <a:t> </a:t>
              </a:r>
              <a:r>
                <a:rPr lang="it-IT" altLang="it-IT" sz="700" i="1" dirty="0" err="1" smtClean="0">
                  <a:solidFill>
                    <a:srgbClr val="FFFFCC"/>
                  </a:solidFill>
                </a:rPr>
                <a:t>Investigation</a:t>
              </a:r>
              <a:endParaRPr lang="it-IT" altLang="it-IT" sz="700" dirty="0" smtClean="0">
                <a:solidFill>
                  <a:srgbClr val="FFFFCC"/>
                </a:solidFill>
              </a:endParaRPr>
            </a:p>
          </p:txBody>
        </p:sp>
        <p:pic>
          <p:nvPicPr>
            <p:cNvPr id="2064" name="Immagine 19"/>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4023333" y="6101056"/>
              <a:ext cx="648072" cy="34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Rettangolo arrotondato 20"/>
          <p:cNvSpPr/>
          <p:nvPr userDrawn="1"/>
        </p:nvSpPr>
        <p:spPr>
          <a:xfrm>
            <a:off x="251520" y="188640"/>
            <a:ext cx="8640960" cy="1008112"/>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endParaRPr lang="it-IT" kern="0">
              <a:solidFill>
                <a:sysClr val="window" lastClr="FFFFFF"/>
              </a:solidFill>
              <a:latin typeface="Calibri"/>
            </a:endParaRPr>
          </a:p>
        </p:txBody>
      </p:sp>
      <p:pic>
        <p:nvPicPr>
          <p:cNvPr id="2061" name="Picture 2" descr="C:\Users\AntonioSimone\Desktop\logo_associazione_05.JP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8189913" y="6042025"/>
            <a:ext cx="47783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62" name="Picture 22"/>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1619250" y="296863"/>
            <a:ext cx="61118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869" r:id="rId1"/>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2060"/>
            </a:gs>
            <a:gs pos="83000">
              <a:srgbClr val="0A128C"/>
            </a:gs>
            <a:gs pos="85001">
              <a:srgbClr val="181CC7"/>
            </a:gs>
            <a:gs pos="87000">
              <a:srgbClr val="0066FF"/>
            </a:gs>
            <a:gs pos="100000">
              <a:srgbClr val="002060"/>
            </a:gs>
          </a:gsLst>
          <a:lin ang="5400000"/>
        </a:gradFill>
        <a:effectLst/>
      </p:bgPr>
    </p:bg>
    <p:spTree>
      <p:nvGrpSpPr>
        <p:cNvPr id="1" name=""/>
        <p:cNvGrpSpPr/>
        <p:nvPr/>
      </p:nvGrpSpPr>
      <p:grpSpPr>
        <a:xfrm>
          <a:off x="0" y="0"/>
          <a:ext cx="0" cy="0"/>
          <a:chOff x="0" y="0"/>
          <a:chExt cx="0" cy="0"/>
        </a:xfrm>
      </p:grpSpPr>
      <p:pic>
        <p:nvPicPr>
          <p:cNvPr id="3074" name="Picture 4" descr="Uni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63" y="6092825"/>
            <a:ext cx="649287"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5" name="Text Box 6"/>
          <p:cNvSpPr txBox="1">
            <a:spLocks noChangeArrowheads="1"/>
          </p:cNvSpPr>
          <p:nvPr/>
        </p:nvSpPr>
        <p:spPr bwMode="auto">
          <a:xfrm>
            <a:off x="971550" y="6094413"/>
            <a:ext cx="3240088" cy="53816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100" b="1" i="1" dirty="0" smtClean="0">
                <a:solidFill>
                  <a:srgbClr val="FFFFFF"/>
                </a:solidFill>
              </a:rPr>
              <a:t>Dr. Antonio Simone Laganà</a:t>
            </a:r>
          </a:p>
          <a:p>
            <a:pPr eaLnBrk="1" hangingPunct="1">
              <a:defRPr/>
            </a:pPr>
            <a:r>
              <a:rPr lang="en-US" sz="900" b="1" i="1" dirty="0" smtClean="0">
                <a:solidFill>
                  <a:srgbClr val="FFFFFF"/>
                </a:solidFill>
              </a:rPr>
              <a:t>Department of Pediatric, Gynecological, Microbiological</a:t>
            </a:r>
          </a:p>
          <a:p>
            <a:pPr eaLnBrk="1" hangingPunct="1">
              <a:defRPr/>
            </a:pPr>
            <a:r>
              <a:rPr lang="en-US" sz="900" b="1" i="1" dirty="0" smtClean="0">
                <a:solidFill>
                  <a:srgbClr val="FFFFFF"/>
                </a:solidFill>
              </a:rPr>
              <a:t>and Biomedical Sciences - University of Messina (Italy)</a:t>
            </a:r>
            <a:endParaRPr lang="it-IT" sz="900" b="1" i="1" dirty="0" smtClean="0">
              <a:solidFill>
                <a:srgbClr val="FFFFFF"/>
              </a:solidFill>
            </a:endParaRPr>
          </a:p>
        </p:txBody>
      </p:sp>
      <p:grpSp>
        <p:nvGrpSpPr>
          <p:cNvPr id="3076" name="Gruppo 6"/>
          <p:cNvGrpSpPr>
            <a:grpSpLocks/>
          </p:cNvGrpSpPr>
          <p:nvPr userDrawn="1"/>
        </p:nvGrpSpPr>
        <p:grpSpPr bwMode="auto">
          <a:xfrm>
            <a:off x="7245350" y="6091238"/>
            <a:ext cx="828675" cy="573087"/>
            <a:chOff x="7245522" y="6091901"/>
            <a:chExt cx="828675" cy="572631"/>
          </a:xfrm>
        </p:grpSpPr>
        <p:pic>
          <p:nvPicPr>
            <p:cNvPr id="3093"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2860" y="6091901"/>
              <a:ext cx="3063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pic>
        <p:sp>
          <p:nvSpPr>
            <p:cNvPr id="1049" name="Rectangle 10"/>
            <p:cNvSpPr>
              <a:spLocks noChangeArrowheads="1"/>
            </p:cNvSpPr>
            <p:nvPr/>
          </p:nvSpPr>
          <p:spPr bwMode="auto">
            <a:xfrm>
              <a:off x="7245522" y="6448804"/>
              <a:ext cx="828675" cy="215728"/>
            </a:xfrm>
            <a:prstGeom prst="rect">
              <a:avLst/>
            </a:prstGeom>
            <a:noFill/>
            <a:ln>
              <a:noFill/>
            </a:ln>
            <a:extLst/>
          </p:spPr>
          <p:txBody>
            <a:bodyPr lIns="0" tIns="0" rIns="0" bIns="0">
              <a:spAutoFit/>
            </a:bodyPr>
            <a:lstStyle>
              <a:lvl1pPr algn="ctr" eaLnBrk="0" hangingPunct="0">
                <a:defRPr>
                  <a:solidFill>
                    <a:schemeClr val="tx1"/>
                  </a:solidFill>
                  <a:latin typeface="Arial" charset="0"/>
                  <a:cs typeface="Arial" charset="0"/>
                </a:defRPr>
              </a:lvl1pPr>
              <a:lvl2pPr marL="742950" indent="-285750" algn="ctr" eaLnBrk="0" hangingPunct="0">
                <a:defRPr>
                  <a:solidFill>
                    <a:schemeClr val="tx1"/>
                  </a:solidFill>
                  <a:latin typeface="Arial" charset="0"/>
                  <a:cs typeface="Arial" charset="0"/>
                </a:defRPr>
              </a:lvl2pPr>
              <a:lvl3pPr marL="1143000" indent="-228600" algn="ctr" eaLnBrk="0" hangingPunct="0">
                <a:defRPr>
                  <a:solidFill>
                    <a:schemeClr val="tx1"/>
                  </a:solidFill>
                  <a:latin typeface="Arial" charset="0"/>
                  <a:cs typeface="Arial" charset="0"/>
                </a:defRPr>
              </a:lvl3pPr>
              <a:lvl4pPr marL="1600200" indent="-228600" algn="ctr" eaLnBrk="0" hangingPunct="0">
                <a:defRPr>
                  <a:solidFill>
                    <a:schemeClr val="tx1"/>
                  </a:solidFill>
                  <a:latin typeface="Arial" charset="0"/>
                  <a:cs typeface="Arial" charset="0"/>
                </a:defRPr>
              </a:lvl4pPr>
              <a:lvl5pPr marL="2057400" indent="-228600" algn="ctr"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it-IT" altLang="it-IT" sz="700" i="1" smtClean="0">
                  <a:solidFill>
                    <a:srgbClr val="FFFFCC"/>
                  </a:solidFill>
                </a:rPr>
                <a:t>Giorgio Pardi’s</a:t>
              </a:r>
            </a:p>
            <a:p>
              <a:pPr eaLnBrk="1" hangingPunct="1">
                <a:defRPr/>
              </a:pPr>
              <a:r>
                <a:rPr lang="it-IT" altLang="it-IT" sz="700" i="1" smtClean="0">
                  <a:solidFill>
                    <a:srgbClr val="FFFFCC"/>
                  </a:solidFill>
                </a:rPr>
                <a:t>Foundation</a:t>
              </a:r>
              <a:endParaRPr lang="it-IT" altLang="it-IT" sz="700" smtClean="0">
                <a:solidFill>
                  <a:srgbClr val="FFFFCC"/>
                </a:solidFill>
              </a:endParaRPr>
            </a:p>
          </p:txBody>
        </p:sp>
      </p:grpSp>
      <p:cxnSp>
        <p:nvCxnSpPr>
          <p:cNvPr id="3077" name="AutoShape 7"/>
          <p:cNvCxnSpPr>
            <a:cxnSpLocks noChangeShapeType="1"/>
          </p:cNvCxnSpPr>
          <p:nvPr/>
        </p:nvCxnSpPr>
        <p:spPr bwMode="auto">
          <a:xfrm>
            <a:off x="365125" y="5949950"/>
            <a:ext cx="8396288" cy="0"/>
          </a:xfrm>
          <a:prstGeom prst="straightConnector1">
            <a:avLst/>
          </a:prstGeom>
          <a:noFill/>
          <a:ln w="15875">
            <a:solidFill>
              <a:srgbClr val="00B0F0"/>
            </a:solidFill>
            <a:round/>
            <a:headEnd/>
            <a:tailEnd/>
          </a:ln>
          <a:extLst>
            <a:ext uri="{909E8E84-426E-40DD-AFC4-6F175D3DCCD1}">
              <a14:hiddenFill xmlns:a14="http://schemas.microsoft.com/office/drawing/2010/main">
                <a:noFill/>
              </a14:hiddenFill>
            </a:ext>
          </a:extLst>
        </p:spPr>
      </p:cxnSp>
      <p:sp>
        <p:nvSpPr>
          <p:cNvPr id="1030" name="Rectangle 10"/>
          <p:cNvSpPr>
            <a:spLocks noChangeArrowheads="1"/>
          </p:cNvSpPr>
          <p:nvPr/>
        </p:nvSpPr>
        <p:spPr bwMode="auto">
          <a:xfrm>
            <a:off x="7885113" y="6453188"/>
            <a:ext cx="1089025" cy="215900"/>
          </a:xfrm>
          <a:prstGeom prst="rect">
            <a:avLst/>
          </a:prstGeom>
          <a:noFill/>
          <a:ln>
            <a:noFill/>
          </a:ln>
          <a:extLst/>
        </p:spPr>
        <p:txBody>
          <a:bodyPr lIns="0" tIns="0" rIns="0" bIns="0">
            <a:spAutoFit/>
          </a:bodyPr>
          <a:lstStyle>
            <a:lvl1pPr algn="ctr" eaLnBrk="0" hangingPunct="0">
              <a:defRPr>
                <a:solidFill>
                  <a:schemeClr val="tx1"/>
                </a:solidFill>
                <a:latin typeface="Arial" charset="0"/>
                <a:cs typeface="Arial" charset="0"/>
              </a:defRPr>
            </a:lvl1pPr>
            <a:lvl2pPr marL="742950" indent="-285750" algn="ctr" eaLnBrk="0" hangingPunct="0">
              <a:defRPr>
                <a:solidFill>
                  <a:schemeClr val="tx1"/>
                </a:solidFill>
                <a:latin typeface="Arial" charset="0"/>
                <a:cs typeface="Arial" charset="0"/>
              </a:defRPr>
            </a:lvl2pPr>
            <a:lvl3pPr marL="1143000" indent="-228600" algn="ctr" eaLnBrk="0" hangingPunct="0">
              <a:defRPr>
                <a:solidFill>
                  <a:schemeClr val="tx1"/>
                </a:solidFill>
                <a:latin typeface="Arial" charset="0"/>
                <a:cs typeface="Arial" charset="0"/>
              </a:defRPr>
            </a:lvl3pPr>
            <a:lvl4pPr marL="1600200" indent="-228600" algn="ctr" eaLnBrk="0" hangingPunct="0">
              <a:defRPr>
                <a:solidFill>
                  <a:schemeClr val="tx1"/>
                </a:solidFill>
                <a:latin typeface="Arial" charset="0"/>
                <a:cs typeface="Arial" charset="0"/>
              </a:defRPr>
            </a:lvl4pPr>
            <a:lvl5pPr marL="2057400" indent="-228600" algn="ctr"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it-IT" altLang="it-IT" sz="700" i="1" smtClean="0">
                <a:solidFill>
                  <a:srgbClr val="FFFFFF"/>
                </a:solidFill>
              </a:rPr>
              <a:t>Italian Association</a:t>
            </a:r>
            <a:endParaRPr lang="it-IT" altLang="it-IT" sz="700" i="1" smtClean="0">
              <a:solidFill>
                <a:srgbClr val="FFFFCC"/>
              </a:solidFill>
            </a:endParaRPr>
          </a:p>
          <a:p>
            <a:pPr eaLnBrk="1" hangingPunct="1">
              <a:defRPr/>
            </a:pPr>
            <a:r>
              <a:rPr lang="it-IT" altLang="it-IT" sz="700" i="1" smtClean="0">
                <a:solidFill>
                  <a:srgbClr val="FFFFFF"/>
                </a:solidFill>
              </a:rPr>
              <a:t>of Endometriosis</a:t>
            </a:r>
            <a:endParaRPr lang="it-IT" altLang="it-IT" sz="700" i="1" smtClean="0">
              <a:solidFill>
                <a:srgbClr val="FFFFCC"/>
              </a:solidFill>
            </a:endParaRPr>
          </a:p>
        </p:txBody>
      </p:sp>
      <p:grpSp>
        <p:nvGrpSpPr>
          <p:cNvPr id="3079" name="Gruppo 2"/>
          <p:cNvGrpSpPr>
            <a:grpSpLocks/>
          </p:cNvGrpSpPr>
          <p:nvPr userDrawn="1"/>
        </p:nvGrpSpPr>
        <p:grpSpPr bwMode="auto">
          <a:xfrm>
            <a:off x="5435600" y="6065838"/>
            <a:ext cx="936625" cy="701675"/>
            <a:chOff x="5436096" y="6065500"/>
            <a:chExt cx="936104" cy="701262"/>
          </a:xfrm>
        </p:grpSpPr>
        <p:sp>
          <p:nvSpPr>
            <p:cNvPr id="1046" name="Rectangle 10"/>
            <p:cNvSpPr>
              <a:spLocks noChangeArrowheads="1"/>
            </p:cNvSpPr>
            <p:nvPr/>
          </p:nvSpPr>
          <p:spPr bwMode="auto">
            <a:xfrm>
              <a:off x="5436096" y="6443103"/>
              <a:ext cx="936104" cy="323659"/>
            </a:xfrm>
            <a:prstGeom prst="rect">
              <a:avLst/>
            </a:prstGeom>
            <a:noFill/>
            <a:ln>
              <a:noFill/>
            </a:ln>
            <a:extLst/>
          </p:spPr>
          <p:txBody>
            <a:bodyPr lIns="0" tIns="0" rIns="0" bIns="0">
              <a:spAutoFit/>
            </a:bodyPr>
            <a:lstStyle>
              <a:lvl1pPr algn="ctr" eaLnBrk="0" hangingPunct="0">
                <a:defRPr>
                  <a:solidFill>
                    <a:schemeClr val="tx1"/>
                  </a:solidFill>
                  <a:latin typeface="Arial" charset="0"/>
                  <a:cs typeface="Arial" charset="0"/>
                </a:defRPr>
              </a:lvl1pPr>
              <a:lvl2pPr marL="742950" indent="-285750" algn="ctr" eaLnBrk="0" hangingPunct="0">
                <a:defRPr>
                  <a:solidFill>
                    <a:schemeClr val="tx1"/>
                  </a:solidFill>
                  <a:latin typeface="Arial" charset="0"/>
                  <a:cs typeface="Arial" charset="0"/>
                </a:defRPr>
              </a:lvl2pPr>
              <a:lvl3pPr marL="1143000" indent="-228600" algn="ctr" eaLnBrk="0" hangingPunct="0">
                <a:defRPr>
                  <a:solidFill>
                    <a:schemeClr val="tx1"/>
                  </a:solidFill>
                  <a:latin typeface="Arial" charset="0"/>
                  <a:cs typeface="Arial" charset="0"/>
                </a:defRPr>
              </a:lvl3pPr>
              <a:lvl4pPr marL="1600200" indent="-228600" algn="ctr" eaLnBrk="0" hangingPunct="0">
                <a:defRPr>
                  <a:solidFill>
                    <a:schemeClr val="tx1"/>
                  </a:solidFill>
                  <a:latin typeface="Arial" charset="0"/>
                  <a:cs typeface="Arial" charset="0"/>
                </a:defRPr>
              </a:lvl4pPr>
              <a:lvl5pPr marL="2057400" indent="-228600" algn="ctr"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it-IT" sz="700" i="1" smtClean="0">
                  <a:solidFill>
                    <a:srgbClr val="FFFFCC"/>
                  </a:solidFill>
                </a:rPr>
                <a:t>European Society of</a:t>
              </a:r>
            </a:p>
            <a:p>
              <a:pPr eaLnBrk="1" hangingPunct="1">
                <a:defRPr/>
              </a:pPr>
              <a:r>
                <a:rPr lang="en-US" altLang="it-IT" sz="700" i="1" smtClean="0">
                  <a:solidFill>
                    <a:srgbClr val="FFFFCC"/>
                  </a:solidFill>
                </a:rPr>
                <a:t>Human Reproduction</a:t>
              </a:r>
            </a:p>
            <a:p>
              <a:pPr eaLnBrk="1" hangingPunct="1">
                <a:defRPr/>
              </a:pPr>
              <a:r>
                <a:rPr lang="en-US" altLang="it-IT" sz="700" i="1" smtClean="0">
                  <a:solidFill>
                    <a:srgbClr val="FFFFCC"/>
                  </a:solidFill>
                </a:rPr>
                <a:t>and Embryology</a:t>
              </a:r>
              <a:endParaRPr lang="it-IT" altLang="it-IT" sz="700" smtClean="0">
                <a:solidFill>
                  <a:srgbClr val="FFFFCC"/>
                </a:solidFill>
              </a:endParaRPr>
            </a:p>
          </p:txBody>
        </p:sp>
        <p:pic>
          <p:nvPicPr>
            <p:cNvPr id="3092" name="Immagin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6065500"/>
              <a:ext cx="614831" cy="32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80" name="Gruppo 3"/>
          <p:cNvGrpSpPr>
            <a:grpSpLocks/>
          </p:cNvGrpSpPr>
          <p:nvPr userDrawn="1"/>
        </p:nvGrpSpPr>
        <p:grpSpPr bwMode="auto">
          <a:xfrm>
            <a:off x="6372225" y="6027738"/>
            <a:ext cx="936625" cy="749300"/>
            <a:chOff x="6372200" y="6028479"/>
            <a:chExt cx="936104" cy="748022"/>
          </a:xfrm>
        </p:grpSpPr>
        <p:sp>
          <p:nvSpPr>
            <p:cNvPr id="1044" name="Rectangle 10"/>
            <p:cNvSpPr>
              <a:spLocks noChangeArrowheads="1"/>
            </p:cNvSpPr>
            <p:nvPr userDrawn="1"/>
          </p:nvSpPr>
          <p:spPr bwMode="auto">
            <a:xfrm>
              <a:off x="6372200" y="6453203"/>
              <a:ext cx="936104" cy="323298"/>
            </a:xfrm>
            <a:prstGeom prst="rect">
              <a:avLst/>
            </a:prstGeom>
            <a:noFill/>
            <a:ln>
              <a:noFill/>
            </a:ln>
            <a:extLst/>
          </p:spPr>
          <p:txBody>
            <a:bodyPr lIns="0" tIns="0" rIns="0" bIns="0">
              <a:spAutoFit/>
            </a:bodyPr>
            <a:lstStyle>
              <a:lvl1pPr algn="ctr" eaLnBrk="0" hangingPunct="0">
                <a:defRPr>
                  <a:solidFill>
                    <a:schemeClr val="tx1"/>
                  </a:solidFill>
                  <a:latin typeface="Arial" charset="0"/>
                  <a:cs typeface="Arial" charset="0"/>
                </a:defRPr>
              </a:lvl1pPr>
              <a:lvl2pPr marL="742950" indent="-285750" algn="ctr" eaLnBrk="0" hangingPunct="0">
                <a:defRPr>
                  <a:solidFill>
                    <a:schemeClr val="tx1"/>
                  </a:solidFill>
                  <a:latin typeface="Arial" charset="0"/>
                  <a:cs typeface="Arial" charset="0"/>
                </a:defRPr>
              </a:lvl2pPr>
              <a:lvl3pPr marL="1143000" indent="-228600" algn="ctr" eaLnBrk="0" hangingPunct="0">
                <a:defRPr>
                  <a:solidFill>
                    <a:schemeClr val="tx1"/>
                  </a:solidFill>
                  <a:latin typeface="Arial" charset="0"/>
                  <a:cs typeface="Arial" charset="0"/>
                </a:defRPr>
              </a:lvl3pPr>
              <a:lvl4pPr marL="1600200" indent="-228600" algn="ctr" eaLnBrk="0" hangingPunct="0">
                <a:defRPr>
                  <a:solidFill>
                    <a:schemeClr val="tx1"/>
                  </a:solidFill>
                  <a:latin typeface="Arial" charset="0"/>
                  <a:cs typeface="Arial" charset="0"/>
                </a:defRPr>
              </a:lvl4pPr>
              <a:lvl5pPr marL="2057400" indent="-228600" algn="ctr"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it-IT" sz="700" i="1" smtClean="0">
                  <a:solidFill>
                    <a:srgbClr val="FFFFCC"/>
                  </a:solidFill>
                </a:rPr>
                <a:t>International Society </a:t>
              </a:r>
            </a:p>
            <a:p>
              <a:pPr eaLnBrk="1" hangingPunct="1">
                <a:defRPr/>
              </a:pPr>
              <a:r>
                <a:rPr lang="en-US" altLang="it-IT" sz="700" i="1" smtClean="0">
                  <a:solidFill>
                    <a:srgbClr val="FFFFCC"/>
                  </a:solidFill>
                </a:rPr>
                <a:t>Of Gynecological</a:t>
              </a:r>
            </a:p>
            <a:p>
              <a:pPr eaLnBrk="1" hangingPunct="1">
                <a:defRPr/>
              </a:pPr>
              <a:r>
                <a:rPr lang="en-US" altLang="it-IT" sz="700" i="1" smtClean="0">
                  <a:solidFill>
                    <a:srgbClr val="FFFFCC"/>
                  </a:solidFill>
                </a:rPr>
                <a:t>Endocrinology</a:t>
              </a:r>
            </a:p>
          </p:txBody>
        </p:sp>
        <p:pic>
          <p:nvPicPr>
            <p:cNvPr id="3090" name="Immagine 5"/>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609486" y="6028479"/>
              <a:ext cx="410786" cy="37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81" name="Gruppo 17"/>
          <p:cNvGrpSpPr>
            <a:grpSpLocks/>
          </p:cNvGrpSpPr>
          <p:nvPr userDrawn="1"/>
        </p:nvGrpSpPr>
        <p:grpSpPr bwMode="auto">
          <a:xfrm>
            <a:off x="4300538" y="6094413"/>
            <a:ext cx="1135062" cy="595312"/>
            <a:chOff x="3779838" y="6101056"/>
            <a:chExt cx="1135062" cy="594563"/>
          </a:xfrm>
        </p:grpSpPr>
        <p:sp>
          <p:nvSpPr>
            <p:cNvPr id="19" name="Rectangle 10"/>
            <p:cNvSpPr>
              <a:spLocks noChangeArrowheads="1"/>
            </p:cNvSpPr>
            <p:nvPr userDrawn="1"/>
          </p:nvSpPr>
          <p:spPr bwMode="auto">
            <a:xfrm>
              <a:off x="3779838" y="6479991"/>
              <a:ext cx="1135062" cy="215628"/>
            </a:xfrm>
            <a:prstGeom prst="rect">
              <a:avLst/>
            </a:prstGeom>
            <a:noFill/>
            <a:ln>
              <a:noFill/>
            </a:ln>
            <a:extLst/>
          </p:spPr>
          <p:txBody>
            <a:bodyPr lIns="0" tIns="0" rIns="0" bIns="0">
              <a:spAutoFit/>
            </a:bodyPr>
            <a:ls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it-IT" altLang="it-IT" sz="700" i="1" dirty="0" smtClean="0">
                  <a:solidFill>
                    <a:srgbClr val="FFFFCC"/>
                  </a:solidFill>
                </a:rPr>
                <a:t>Society for </a:t>
              </a:r>
              <a:r>
                <a:rPr lang="it-IT" altLang="it-IT" sz="700" i="1" dirty="0" err="1" smtClean="0">
                  <a:solidFill>
                    <a:srgbClr val="FFFFCC"/>
                  </a:solidFill>
                </a:rPr>
                <a:t>Reproductive</a:t>
              </a:r>
              <a:r>
                <a:rPr lang="it-IT" altLang="it-IT" sz="700" i="1" dirty="0" smtClean="0">
                  <a:solidFill>
                    <a:srgbClr val="FFFFCC"/>
                  </a:solidFill>
                </a:rPr>
                <a:t> </a:t>
              </a:r>
              <a:r>
                <a:rPr lang="it-IT" altLang="it-IT" sz="700" i="1" dirty="0" err="1" smtClean="0">
                  <a:solidFill>
                    <a:srgbClr val="FFFFCC"/>
                  </a:solidFill>
                </a:rPr>
                <a:t>Investigation</a:t>
              </a:r>
              <a:endParaRPr lang="it-IT" altLang="it-IT" sz="700" dirty="0" smtClean="0">
                <a:solidFill>
                  <a:srgbClr val="FFFFCC"/>
                </a:solidFill>
              </a:endParaRPr>
            </a:p>
          </p:txBody>
        </p:sp>
        <p:pic>
          <p:nvPicPr>
            <p:cNvPr id="3088" name="Immagine 19"/>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023333" y="6101056"/>
              <a:ext cx="648072" cy="34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Rettangolo arrotondato 20"/>
          <p:cNvSpPr/>
          <p:nvPr userDrawn="1"/>
        </p:nvSpPr>
        <p:spPr>
          <a:xfrm>
            <a:off x="251520" y="188640"/>
            <a:ext cx="8640960" cy="1008112"/>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endParaRPr lang="it-IT" kern="0">
              <a:solidFill>
                <a:sysClr val="window" lastClr="FFFFFF"/>
              </a:solidFill>
              <a:latin typeface="Calibri"/>
            </a:endParaRPr>
          </a:p>
        </p:txBody>
      </p:sp>
      <p:pic>
        <p:nvPicPr>
          <p:cNvPr id="3085" name="Picture 2" descr="C:\Users\AntonioSimone\Desktop\logo_associazione_05.JP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189913" y="6042025"/>
            <a:ext cx="47783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86" name="Picture 2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619250" y="296863"/>
            <a:ext cx="61118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870" r:id="rId1"/>
    <p:sldLayoutId id="2147483877" r:id="rId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gradFill rotWithShape="0">
          <a:gsLst>
            <a:gs pos="0">
              <a:srgbClr val="002060"/>
            </a:gs>
            <a:gs pos="83000">
              <a:srgbClr val="0A128C"/>
            </a:gs>
            <a:gs pos="85001">
              <a:srgbClr val="181CC7"/>
            </a:gs>
            <a:gs pos="87000">
              <a:srgbClr val="0066FF"/>
            </a:gs>
            <a:gs pos="100000">
              <a:srgbClr val="002060"/>
            </a:gs>
          </a:gsLst>
          <a:lin ang="5400000"/>
        </a:gradFill>
        <a:effectLst/>
      </p:bgPr>
    </p:bg>
    <p:spTree>
      <p:nvGrpSpPr>
        <p:cNvPr id="1" name=""/>
        <p:cNvGrpSpPr/>
        <p:nvPr/>
      </p:nvGrpSpPr>
      <p:grpSpPr>
        <a:xfrm>
          <a:off x="0" y="0"/>
          <a:ext cx="0" cy="0"/>
          <a:chOff x="0" y="0"/>
          <a:chExt cx="0" cy="0"/>
        </a:xfrm>
      </p:grpSpPr>
      <p:pic>
        <p:nvPicPr>
          <p:cNvPr id="4098" name="Picture 4" descr="Uni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2263" y="6092825"/>
            <a:ext cx="649287" cy="65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5" name="Text Box 6"/>
          <p:cNvSpPr txBox="1">
            <a:spLocks noChangeArrowheads="1"/>
          </p:cNvSpPr>
          <p:nvPr/>
        </p:nvSpPr>
        <p:spPr bwMode="auto">
          <a:xfrm>
            <a:off x="971550" y="6094413"/>
            <a:ext cx="3240088" cy="538162"/>
          </a:xfrm>
          <a:prstGeom prst="rect">
            <a:avLst/>
          </a:prstGeom>
          <a:noFill/>
          <a:ln>
            <a:noFill/>
          </a:ln>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100" b="1" i="1" dirty="0" smtClean="0">
                <a:solidFill>
                  <a:srgbClr val="FFFFFF"/>
                </a:solidFill>
              </a:rPr>
              <a:t>Dr. Antonio Simone Laganà</a:t>
            </a:r>
          </a:p>
          <a:p>
            <a:pPr eaLnBrk="1" hangingPunct="1">
              <a:defRPr/>
            </a:pPr>
            <a:r>
              <a:rPr lang="en-US" sz="900" b="1" i="1" dirty="0" smtClean="0">
                <a:solidFill>
                  <a:srgbClr val="FFFFFF"/>
                </a:solidFill>
              </a:rPr>
              <a:t>Department of Pediatric, Gynecological, Microbiological</a:t>
            </a:r>
          </a:p>
          <a:p>
            <a:pPr eaLnBrk="1" hangingPunct="1">
              <a:defRPr/>
            </a:pPr>
            <a:r>
              <a:rPr lang="en-US" sz="900" b="1" i="1" dirty="0" smtClean="0">
                <a:solidFill>
                  <a:srgbClr val="FFFFFF"/>
                </a:solidFill>
              </a:rPr>
              <a:t>and Biomedical Sciences - University of Messina (Italy)</a:t>
            </a:r>
            <a:endParaRPr lang="it-IT" sz="900" b="1" i="1" dirty="0" smtClean="0">
              <a:solidFill>
                <a:srgbClr val="FFFFFF"/>
              </a:solidFill>
            </a:endParaRPr>
          </a:p>
        </p:txBody>
      </p:sp>
      <p:grpSp>
        <p:nvGrpSpPr>
          <p:cNvPr id="4100" name="Gruppo 6"/>
          <p:cNvGrpSpPr>
            <a:grpSpLocks/>
          </p:cNvGrpSpPr>
          <p:nvPr userDrawn="1"/>
        </p:nvGrpSpPr>
        <p:grpSpPr bwMode="auto">
          <a:xfrm>
            <a:off x="7245350" y="6091238"/>
            <a:ext cx="828675" cy="573087"/>
            <a:chOff x="7245522" y="6091901"/>
            <a:chExt cx="828675" cy="572631"/>
          </a:xfrm>
        </p:grpSpPr>
        <p:pic>
          <p:nvPicPr>
            <p:cNvPr id="4117" name="Picture 1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32860" y="6091901"/>
              <a:ext cx="306387"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pic>
        <p:sp>
          <p:nvSpPr>
            <p:cNvPr id="1049" name="Rectangle 10"/>
            <p:cNvSpPr>
              <a:spLocks noChangeArrowheads="1"/>
            </p:cNvSpPr>
            <p:nvPr/>
          </p:nvSpPr>
          <p:spPr bwMode="auto">
            <a:xfrm>
              <a:off x="7245522" y="6448804"/>
              <a:ext cx="828675" cy="215728"/>
            </a:xfrm>
            <a:prstGeom prst="rect">
              <a:avLst/>
            </a:prstGeom>
            <a:noFill/>
            <a:ln>
              <a:noFill/>
            </a:ln>
            <a:extLst/>
          </p:spPr>
          <p:txBody>
            <a:bodyPr lIns="0" tIns="0" rIns="0" bIns="0">
              <a:spAutoFit/>
            </a:bodyPr>
            <a:lstStyle>
              <a:lvl1pPr algn="ctr" eaLnBrk="0" hangingPunct="0">
                <a:defRPr>
                  <a:solidFill>
                    <a:schemeClr val="tx1"/>
                  </a:solidFill>
                  <a:latin typeface="Arial" charset="0"/>
                  <a:cs typeface="Arial" charset="0"/>
                </a:defRPr>
              </a:lvl1pPr>
              <a:lvl2pPr marL="742950" indent="-285750" algn="ctr" eaLnBrk="0" hangingPunct="0">
                <a:defRPr>
                  <a:solidFill>
                    <a:schemeClr val="tx1"/>
                  </a:solidFill>
                  <a:latin typeface="Arial" charset="0"/>
                  <a:cs typeface="Arial" charset="0"/>
                </a:defRPr>
              </a:lvl2pPr>
              <a:lvl3pPr marL="1143000" indent="-228600" algn="ctr" eaLnBrk="0" hangingPunct="0">
                <a:defRPr>
                  <a:solidFill>
                    <a:schemeClr val="tx1"/>
                  </a:solidFill>
                  <a:latin typeface="Arial" charset="0"/>
                  <a:cs typeface="Arial" charset="0"/>
                </a:defRPr>
              </a:lvl3pPr>
              <a:lvl4pPr marL="1600200" indent="-228600" algn="ctr" eaLnBrk="0" hangingPunct="0">
                <a:defRPr>
                  <a:solidFill>
                    <a:schemeClr val="tx1"/>
                  </a:solidFill>
                  <a:latin typeface="Arial" charset="0"/>
                  <a:cs typeface="Arial" charset="0"/>
                </a:defRPr>
              </a:lvl4pPr>
              <a:lvl5pPr marL="2057400" indent="-228600" algn="ctr"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it-IT" altLang="it-IT" sz="700" i="1" smtClean="0">
                  <a:solidFill>
                    <a:srgbClr val="FFFFCC"/>
                  </a:solidFill>
                </a:rPr>
                <a:t>Giorgio Pardi’s</a:t>
              </a:r>
            </a:p>
            <a:p>
              <a:pPr eaLnBrk="1" hangingPunct="1">
                <a:defRPr/>
              </a:pPr>
              <a:r>
                <a:rPr lang="it-IT" altLang="it-IT" sz="700" i="1" smtClean="0">
                  <a:solidFill>
                    <a:srgbClr val="FFFFCC"/>
                  </a:solidFill>
                </a:rPr>
                <a:t>Foundation</a:t>
              </a:r>
              <a:endParaRPr lang="it-IT" altLang="it-IT" sz="700" smtClean="0">
                <a:solidFill>
                  <a:srgbClr val="FFFFCC"/>
                </a:solidFill>
              </a:endParaRPr>
            </a:p>
          </p:txBody>
        </p:sp>
      </p:grpSp>
      <p:cxnSp>
        <p:nvCxnSpPr>
          <p:cNvPr id="4101" name="AutoShape 7"/>
          <p:cNvCxnSpPr>
            <a:cxnSpLocks noChangeShapeType="1"/>
          </p:cNvCxnSpPr>
          <p:nvPr/>
        </p:nvCxnSpPr>
        <p:spPr bwMode="auto">
          <a:xfrm>
            <a:off x="365125" y="5949950"/>
            <a:ext cx="8396288" cy="0"/>
          </a:xfrm>
          <a:prstGeom prst="straightConnector1">
            <a:avLst/>
          </a:prstGeom>
          <a:noFill/>
          <a:ln w="15875">
            <a:solidFill>
              <a:srgbClr val="00B0F0"/>
            </a:solidFill>
            <a:round/>
            <a:headEnd/>
            <a:tailEnd/>
          </a:ln>
          <a:extLst>
            <a:ext uri="{909E8E84-426E-40DD-AFC4-6F175D3DCCD1}">
              <a14:hiddenFill xmlns:a14="http://schemas.microsoft.com/office/drawing/2010/main">
                <a:noFill/>
              </a14:hiddenFill>
            </a:ext>
          </a:extLst>
        </p:spPr>
      </p:cxnSp>
      <p:sp>
        <p:nvSpPr>
          <p:cNvPr id="1030" name="Rectangle 10"/>
          <p:cNvSpPr>
            <a:spLocks noChangeArrowheads="1"/>
          </p:cNvSpPr>
          <p:nvPr/>
        </p:nvSpPr>
        <p:spPr bwMode="auto">
          <a:xfrm>
            <a:off x="7885113" y="6453188"/>
            <a:ext cx="1089025" cy="215900"/>
          </a:xfrm>
          <a:prstGeom prst="rect">
            <a:avLst/>
          </a:prstGeom>
          <a:noFill/>
          <a:ln>
            <a:noFill/>
          </a:ln>
          <a:extLst/>
        </p:spPr>
        <p:txBody>
          <a:bodyPr lIns="0" tIns="0" rIns="0" bIns="0">
            <a:spAutoFit/>
          </a:bodyPr>
          <a:lstStyle>
            <a:lvl1pPr algn="ctr" eaLnBrk="0" hangingPunct="0">
              <a:defRPr>
                <a:solidFill>
                  <a:schemeClr val="tx1"/>
                </a:solidFill>
                <a:latin typeface="Arial" charset="0"/>
                <a:cs typeface="Arial" charset="0"/>
              </a:defRPr>
            </a:lvl1pPr>
            <a:lvl2pPr marL="742950" indent="-285750" algn="ctr" eaLnBrk="0" hangingPunct="0">
              <a:defRPr>
                <a:solidFill>
                  <a:schemeClr val="tx1"/>
                </a:solidFill>
                <a:latin typeface="Arial" charset="0"/>
                <a:cs typeface="Arial" charset="0"/>
              </a:defRPr>
            </a:lvl2pPr>
            <a:lvl3pPr marL="1143000" indent="-228600" algn="ctr" eaLnBrk="0" hangingPunct="0">
              <a:defRPr>
                <a:solidFill>
                  <a:schemeClr val="tx1"/>
                </a:solidFill>
                <a:latin typeface="Arial" charset="0"/>
                <a:cs typeface="Arial" charset="0"/>
              </a:defRPr>
            </a:lvl3pPr>
            <a:lvl4pPr marL="1600200" indent="-228600" algn="ctr" eaLnBrk="0" hangingPunct="0">
              <a:defRPr>
                <a:solidFill>
                  <a:schemeClr val="tx1"/>
                </a:solidFill>
                <a:latin typeface="Arial" charset="0"/>
                <a:cs typeface="Arial" charset="0"/>
              </a:defRPr>
            </a:lvl4pPr>
            <a:lvl5pPr marL="2057400" indent="-228600" algn="ctr"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it-IT" altLang="it-IT" sz="700" i="1" smtClean="0">
                <a:solidFill>
                  <a:srgbClr val="FFFFFF"/>
                </a:solidFill>
              </a:rPr>
              <a:t>Italian Association</a:t>
            </a:r>
            <a:endParaRPr lang="it-IT" altLang="it-IT" sz="700" i="1" smtClean="0">
              <a:solidFill>
                <a:srgbClr val="FFFFCC"/>
              </a:solidFill>
            </a:endParaRPr>
          </a:p>
          <a:p>
            <a:pPr eaLnBrk="1" hangingPunct="1">
              <a:defRPr/>
            </a:pPr>
            <a:r>
              <a:rPr lang="it-IT" altLang="it-IT" sz="700" i="1" smtClean="0">
                <a:solidFill>
                  <a:srgbClr val="FFFFFF"/>
                </a:solidFill>
              </a:rPr>
              <a:t>of Endometriosis</a:t>
            </a:r>
            <a:endParaRPr lang="it-IT" altLang="it-IT" sz="700" i="1" smtClean="0">
              <a:solidFill>
                <a:srgbClr val="FFFFCC"/>
              </a:solidFill>
            </a:endParaRPr>
          </a:p>
        </p:txBody>
      </p:sp>
      <p:grpSp>
        <p:nvGrpSpPr>
          <p:cNvPr id="4103" name="Gruppo 2"/>
          <p:cNvGrpSpPr>
            <a:grpSpLocks/>
          </p:cNvGrpSpPr>
          <p:nvPr userDrawn="1"/>
        </p:nvGrpSpPr>
        <p:grpSpPr bwMode="auto">
          <a:xfrm>
            <a:off x="5435600" y="6065838"/>
            <a:ext cx="936625" cy="701675"/>
            <a:chOff x="5436096" y="6065500"/>
            <a:chExt cx="936104" cy="701262"/>
          </a:xfrm>
        </p:grpSpPr>
        <p:sp>
          <p:nvSpPr>
            <p:cNvPr id="1046" name="Rectangle 10"/>
            <p:cNvSpPr>
              <a:spLocks noChangeArrowheads="1"/>
            </p:cNvSpPr>
            <p:nvPr/>
          </p:nvSpPr>
          <p:spPr bwMode="auto">
            <a:xfrm>
              <a:off x="5436096" y="6443103"/>
              <a:ext cx="936104" cy="323659"/>
            </a:xfrm>
            <a:prstGeom prst="rect">
              <a:avLst/>
            </a:prstGeom>
            <a:noFill/>
            <a:ln>
              <a:noFill/>
            </a:ln>
            <a:extLst/>
          </p:spPr>
          <p:txBody>
            <a:bodyPr lIns="0" tIns="0" rIns="0" bIns="0">
              <a:spAutoFit/>
            </a:bodyPr>
            <a:lstStyle>
              <a:lvl1pPr algn="ctr" eaLnBrk="0" hangingPunct="0">
                <a:defRPr>
                  <a:solidFill>
                    <a:schemeClr val="tx1"/>
                  </a:solidFill>
                  <a:latin typeface="Arial" charset="0"/>
                  <a:cs typeface="Arial" charset="0"/>
                </a:defRPr>
              </a:lvl1pPr>
              <a:lvl2pPr marL="742950" indent="-285750" algn="ctr" eaLnBrk="0" hangingPunct="0">
                <a:defRPr>
                  <a:solidFill>
                    <a:schemeClr val="tx1"/>
                  </a:solidFill>
                  <a:latin typeface="Arial" charset="0"/>
                  <a:cs typeface="Arial" charset="0"/>
                </a:defRPr>
              </a:lvl2pPr>
              <a:lvl3pPr marL="1143000" indent="-228600" algn="ctr" eaLnBrk="0" hangingPunct="0">
                <a:defRPr>
                  <a:solidFill>
                    <a:schemeClr val="tx1"/>
                  </a:solidFill>
                  <a:latin typeface="Arial" charset="0"/>
                  <a:cs typeface="Arial" charset="0"/>
                </a:defRPr>
              </a:lvl3pPr>
              <a:lvl4pPr marL="1600200" indent="-228600" algn="ctr" eaLnBrk="0" hangingPunct="0">
                <a:defRPr>
                  <a:solidFill>
                    <a:schemeClr val="tx1"/>
                  </a:solidFill>
                  <a:latin typeface="Arial" charset="0"/>
                  <a:cs typeface="Arial" charset="0"/>
                </a:defRPr>
              </a:lvl4pPr>
              <a:lvl5pPr marL="2057400" indent="-228600" algn="ctr"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it-IT" sz="700" i="1" smtClean="0">
                  <a:solidFill>
                    <a:srgbClr val="FFFFCC"/>
                  </a:solidFill>
                </a:rPr>
                <a:t>European Society of</a:t>
              </a:r>
            </a:p>
            <a:p>
              <a:pPr eaLnBrk="1" hangingPunct="1">
                <a:defRPr/>
              </a:pPr>
              <a:r>
                <a:rPr lang="en-US" altLang="it-IT" sz="700" i="1" smtClean="0">
                  <a:solidFill>
                    <a:srgbClr val="FFFFCC"/>
                  </a:solidFill>
                </a:rPr>
                <a:t>Human Reproduction</a:t>
              </a:r>
            </a:p>
            <a:p>
              <a:pPr eaLnBrk="1" hangingPunct="1">
                <a:defRPr/>
              </a:pPr>
              <a:r>
                <a:rPr lang="en-US" altLang="it-IT" sz="700" i="1" smtClean="0">
                  <a:solidFill>
                    <a:srgbClr val="FFFFCC"/>
                  </a:solidFill>
                </a:rPr>
                <a:t>and Embryology</a:t>
              </a:r>
              <a:endParaRPr lang="it-IT" altLang="it-IT" sz="700" smtClean="0">
                <a:solidFill>
                  <a:srgbClr val="FFFFCC"/>
                </a:solidFill>
              </a:endParaRPr>
            </a:p>
          </p:txBody>
        </p:sp>
        <p:pic>
          <p:nvPicPr>
            <p:cNvPr id="4116" name="Immagine 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6065500"/>
              <a:ext cx="614831" cy="323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4" name="Gruppo 3"/>
          <p:cNvGrpSpPr>
            <a:grpSpLocks/>
          </p:cNvGrpSpPr>
          <p:nvPr userDrawn="1"/>
        </p:nvGrpSpPr>
        <p:grpSpPr bwMode="auto">
          <a:xfrm>
            <a:off x="6372225" y="6027738"/>
            <a:ext cx="936625" cy="749300"/>
            <a:chOff x="6372200" y="6028479"/>
            <a:chExt cx="936104" cy="748022"/>
          </a:xfrm>
        </p:grpSpPr>
        <p:sp>
          <p:nvSpPr>
            <p:cNvPr id="1044" name="Rectangle 10"/>
            <p:cNvSpPr>
              <a:spLocks noChangeArrowheads="1"/>
            </p:cNvSpPr>
            <p:nvPr userDrawn="1"/>
          </p:nvSpPr>
          <p:spPr bwMode="auto">
            <a:xfrm>
              <a:off x="6372200" y="6453203"/>
              <a:ext cx="936104" cy="323298"/>
            </a:xfrm>
            <a:prstGeom prst="rect">
              <a:avLst/>
            </a:prstGeom>
            <a:noFill/>
            <a:ln>
              <a:noFill/>
            </a:ln>
            <a:extLst/>
          </p:spPr>
          <p:txBody>
            <a:bodyPr lIns="0" tIns="0" rIns="0" bIns="0">
              <a:spAutoFit/>
            </a:bodyPr>
            <a:lstStyle>
              <a:lvl1pPr algn="ctr" eaLnBrk="0" hangingPunct="0">
                <a:defRPr>
                  <a:solidFill>
                    <a:schemeClr val="tx1"/>
                  </a:solidFill>
                  <a:latin typeface="Arial" charset="0"/>
                  <a:cs typeface="Arial" charset="0"/>
                </a:defRPr>
              </a:lvl1pPr>
              <a:lvl2pPr marL="742950" indent="-285750" algn="ctr" eaLnBrk="0" hangingPunct="0">
                <a:defRPr>
                  <a:solidFill>
                    <a:schemeClr val="tx1"/>
                  </a:solidFill>
                  <a:latin typeface="Arial" charset="0"/>
                  <a:cs typeface="Arial" charset="0"/>
                </a:defRPr>
              </a:lvl2pPr>
              <a:lvl3pPr marL="1143000" indent="-228600" algn="ctr" eaLnBrk="0" hangingPunct="0">
                <a:defRPr>
                  <a:solidFill>
                    <a:schemeClr val="tx1"/>
                  </a:solidFill>
                  <a:latin typeface="Arial" charset="0"/>
                  <a:cs typeface="Arial" charset="0"/>
                </a:defRPr>
              </a:lvl3pPr>
              <a:lvl4pPr marL="1600200" indent="-228600" algn="ctr" eaLnBrk="0" hangingPunct="0">
                <a:defRPr>
                  <a:solidFill>
                    <a:schemeClr val="tx1"/>
                  </a:solidFill>
                  <a:latin typeface="Arial" charset="0"/>
                  <a:cs typeface="Arial" charset="0"/>
                </a:defRPr>
              </a:lvl4pPr>
              <a:lvl5pPr marL="2057400" indent="-228600" algn="ctr"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altLang="it-IT" sz="700" i="1" smtClean="0">
                  <a:solidFill>
                    <a:srgbClr val="FFFFCC"/>
                  </a:solidFill>
                </a:rPr>
                <a:t>International Society </a:t>
              </a:r>
            </a:p>
            <a:p>
              <a:pPr eaLnBrk="1" hangingPunct="1">
                <a:defRPr/>
              </a:pPr>
              <a:r>
                <a:rPr lang="en-US" altLang="it-IT" sz="700" i="1" smtClean="0">
                  <a:solidFill>
                    <a:srgbClr val="FFFFCC"/>
                  </a:solidFill>
                </a:rPr>
                <a:t>Of Gynecological</a:t>
              </a:r>
            </a:p>
            <a:p>
              <a:pPr eaLnBrk="1" hangingPunct="1">
                <a:defRPr/>
              </a:pPr>
              <a:r>
                <a:rPr lang="en-US" altLang="it-IT" sz="700" i="1" smtClean="0">
                  <a:solidFill>
                    <a:srgbClr val="FFFFCC"/>
                  </a:solidFill>
                </a:rPr>
                <a:t>Endocrinology</a:t>
              </a:r>
            </a:p>
          </p:txBody>
        </p:sp>
        <p:pic>
          <p:nvPicPr>
            <p:cNvPr id="4114" name="Immagine 5"/>
            <p:cNvPicPr>
              <a:picLocks noChangeAspect="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609486" y="6028479"/>
              <a:ext cx="410786" cy="370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05" name="Gruppo 17"/>
          <p:cNvGrpSpPr>
            <a:grpSpLocks/>
          </p:cNvGrpSpPr>
          <p:nvPr userDrawn="1"/>
        </p:nvGrpSpPr>
        <p:grpSpPr bwMode="auto">
          <a:xfrm>
            <a:off x="4300538" y="6094413"/>
            <a:ext cx="1135062" cy="595312"/>
            <a:chOff x="3779838" y="6101056"/>
            <a:chExt cx="1135062" cy="594563"/>
          </a:xfrm>
        </p:grpSpPr>
        <p:sp>
          <p:nvSpPr>
            <p:cNvPr id="19" name="Rectangle 10"/>
            <p:cNvSpPr>
              <a:spLocks noChangeArrowheads="1"/>
            </p:cNvSpPr>
            <p:nvPr userDrawn="1"/>
          </p:nvSpPr>
          <p:spPr bwMode="auto">
            <a:xfrm>
              <a:off x="3779838" y="6479991"/>
              <a:ext cx="1135062" cy="215628"/>
            </a:xfrm>
            <a:prstGeom prst="rect">
              <a:avLst/>
            </a:prstGeom>
            <a:noFill/>
            <a:ln>
              <a:noFill/>
            </a:ln>
            <a:extLst/>
          </p:spPr>
          <p:txBody>
            <a:bodyPr lIns="0" tIns="0" rIns="0" bIns="0">
              <a:spAutoFit/>
            </a:bodyPr>
            <a:lstStyle>
              <a:defPPr>
                <a:defRPr lang="it-IT"/>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algn="ctr">
                <a:defRPr/>
              </a:pPr>
              <a:r>
                <a:rPr lang="it-IT" altLang="it-IT" sz="700" i="1" dirty="0" smtClean="0">
                  <a:solidFill>
                    <a:srgbClr val="FFFFCC"/>
                  </a:solidFill>
                </a:rPr>
                <a:t>Society for </a:t>
              </a:r>
              <a:r>
                <a:rPr lang="it-IT" altLang="it-IT" sz="700" i="1" dirty="0" err="1" smtClean="0">
                  <a:solidFill>
                    <a:srgbClr val="FFFFCC"/>
                  </a:solidFill>
                </a:rPr>
                <a:t>Reproductive</a:t>
              </a:r>
              <a:r>
                <a:rPr lang="it-IT" altLang="it-IT" sz="700" i="1" dirty="0" smtClean="0">
                  <a:solidFill>
                    <a:srgbClr val="FFFFCC"/>
                  </a:solidFill>
                </a:rPr>
                <a:t> </a:t>
              </a:r>
              <a:r>
                <a:rPr lang="it-IT" altLang="it-IT" sz="700" i="1" dirty="0" err="1" smtClean="0">
                  <a:solidFill>
                    <a:srgbClr val="FFFFCC"/>
                  </a:solidFill>
                </a:rPr>
                <a:t>Investigation</a:t>
              </a:r>
              <a:endParaRPr lang="it-IT" altLang="it-IT" sz="700" dirty="0" smtClean="0">
                <a:solidFill>
                  <a:srgbClr val="FFFFCC"/>
                </a:solidFill>
              </a:endParaRPr>
            </a:p>
          </p:txBody>
        </p:sp>
        <p:pic>
          <p:nvPicPr>
            <p:cNvPr id="4112" name="Immagine 19"/>
            <p:cNvPicPr>
              <a:picLocks noChangeAspect="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4023333" y="6101056"/>
              <a:ext cx="648072" cy="3456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Rettangolo arrotondato 20"/>
          <p:cNvSpPr/>
          <p:nvPr userDrawn="1"/>
        </p:nvSpPr>
        <p:spPr>
          <a:xfrm>
            <a:off x="251520" y="188640"/>
            <a:ext cx="8640960" cy="1008112"/>
          </a:xfrm>
          <a:prstGeom prst="round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anchor="ctr"/>
          <a:lstStyle/>
          <a:p>
            <a:pPr algn="ctr" fontAlgn="auto">
              <a:spcBef>
                <a:spcPts val="0"/>
              </a:spcBef>
              <a:spcAft>
                <a:spcPts val="0"/>
              </a:spcAft>
              <a:defRPr/>
            </a:pPr>
            <a:endParaRPr lang="it-IT" kern="0">
              <a:solidFill>
                <a:sysClr val="window" lastClr="FFFFFF"/>
              </a:solidFill>
              <a:latin typeface="Calibri"/>
            </a:endParaRPr>
          </a:p>
        </p:txBody>
      </p:sp>
      <p:pic>
        <p:nvPicPr>
          <p:cNvPr id="4109" name="Picture 2" descr="C:\Users\AntonioSimone\Desktop\logo_associazione_05.JP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8189913" y="6042025"/>
            <a:ext cx="477837"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22"/>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1619250" y="296863"/>
            <a:ext cx="6111875" cy="835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871" r:id="rId1"/>
    <p:sldLayoutId id="2147483878" r:id="rId2"/>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defRPr>
      </a:lvl9pPr>
    </p:titleStyle>
    <p:bodyStyle>
      <a:lvl1pPr marL="342900" indent="-342900" algn="l" rtl="0" eaLnBrk="0" fontAlgn="base" hangingPunct="0">
        <a:spcBef>
          <a:spcPct val="20000"/>
        </a:spcBef>
        <a:spcAft>
          <a:spcPct val="0"/>
        </a:spcAft>
        <a:buClr>
          <a:schemeClr val="hlink"/>
        </a:buClr>
        <a:buSzPct val="80000"/>
        <a:buFont typeface="Wingdings"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tx1"/>
        </a:buClr>
        <a:buChar char="–"/>
        <a:defRPr sz="28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hlink"/>
        </a:buClr>
        <a:buFont typeface="Wingdings" pitchFamily="2" charset="2"/>
        <a:buChar char="§"/>
        <a:defRPr sz="24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hlink"/>
        </a:buClr>
        <a:buFont typeface="Wingdings" pitchFamily="2" charset="2"/>
        <a:buChar char="§"/>
        <a:defRPr sz="2000">
          <a:solidFill>
            <a:schemeClr val="tx1"/>
          </a:solidFill>
          <a:effectLst>
            <a:outerShdw blurRad="38100" dist="38100" dir="2700000" algn="tl">
              <a:srgbClr val="000000"/>
            </a:outerShdw>
          </a:effectLst>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omicsonline.org/Submitmanuscript.php" TargetMode="External"/><Relationship Id="rId2" Type="http://schemas.openxmlformats.org/officeDocument/2006/relationships/image" Target="../media/image9.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slideLayout" Target="../slideLayouts/slideLayout2.xml"/><Relationship Id="rId1" Type="http://schemas.openxmlformats.org/officeDocument/2006/relationships/themeOverride" Target="../theme/themeOverride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6.xml"/><Relationship Id="rId4" Type="http://schemas.openxmlformats.org/officeDocument/2006/relationships/hyperlink" Target="http://omicsonline.org/membership.php"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rakesh-s\Desktop\blue_light_background_04_vector_18188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3663"/>
            <a:ext cx="9144000" cy="692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lowchart: Display 4"/>
          <p:cNvSpPr/>
          <p:nvPr/>
        </p:nvSpPr>
        <p:spPr>
          <a:xfrm>
            <a:off x="14288" y="831850"/>
            <a:ext cx="9129712" cy="4959350"/>
          </a:xfrm>
          <a:prstGeom prst="flowChartDisplay">
            <a:avLst/>
          </a:prstGeom>
        </p:spPr>
        <p:style>
          <a:lnRef idx="2">
            <a:schemeClr val="accent2"/>
          </a:lnRef>
          <a:fillRef idx="1">
            <a:schemeClr val="lt1"/>
          </a:fillRef>
          <a:effectRef idx="0">
            <a:schemeClr val="accent2"/>
          </a:effectRef>
          <a:fontRef idx="minor">
            <a:schemeClr val="dk1"/>
          </a:fontRef>
        </p:style>
        <p:txBody>
          <a:bodyPr anchor="ctr"/>
          <a:lstStyle/>
          <a:p>
            <a:pPr algn="ctr">
              <a:defRPr/>
            </a:pPr>
            <a:r>
              <a:rPr lang="en-IN" sz="2000" dirty="0">
                <a:solidFill>
                  <a:srgbClr val="8C0000">
                    <a:lumMod val="10000"/>
                  </a:srgbClr>
                </a:solidFill>
                <a:latin typeface="Centaur" panose="02030504050205020304" pitchFamily="18" charset="0"/>
              </a:rPr>
              <a:t>OMICS </a:t>
            </a:r>
            <a:r>
              <a:rPr lang="en-IN" sz="2000" dirty="0" smtClean="0">
                <a:solidFill>
                  <a:srgbClr val="8C0000">
                    <a:lumMod val="10000"/>
                  </a:srgbClr>
                </a:solidFill>
                <a:latin typeface="Centaur" panose="02030504050205020304" pitchFamily="18" charset="0"/>
              </a:rPr>
              <a:t>International </a:t>
            </a:r>
            <a:r>
              <a:rPr lang="en-IN" sz="2000" dirty="0">
                <a:solidFill>
                  <a:srgbClr val="8C0000">
                    <a:lumMod val="10000"/>
                  </a:srgbClr>
                </a:solidFill>
                <a:latin typeface="Centaur" panose="02030504050205020304" pitchFamily="18" charset="0"/>
              </a:rPr>
              <a:t>welcomes submissions that are original and technically so as to serve both the developing world and developed countries in the best possible way.</a:t>
            </a:r>
          </a:p>
          <a:p>
            <a:pPr algn="ctr">
              <a:defRPr/>
            </a:pPr>
            <a:r>
              <a:rPr lang="en-US" sz="2000" dirty="0">
                <a:solidFill>
                  <a:srgbClr val="8C0000">
                    <a:lumMod val="10000"/>
                  </a:srgbClr>
                </a:solidFill>
                <a:latin typeface="Centaur" panose="02030504050205020304" pitchFamily="18" charset="0"/>
              </a:rPr>
              <a:t>OMICS Journals  are poised in excellence by publishing high quality research. </a:t>
            </a:r>
            <a:r>
              <a:rPr lang="en-IN" sz="2000" dirty="0">
                <a:solidFill>
                  <a:srgbClr val="8C0000">
                    <a:lumMod val="10000"/>
                  </a:srgbClr>
                </a:solidFill>
                <a:latin typeface="Centaur" panose="02030504050205020304" pitchFamily="18" charset="0"/>
              </a:rPr>
              <a:t>OMICS International follows an Editorial Manager® System peer review process and boasts of a strong and active editorial board.</a:t>
            </a:r>
            <a:endParaRPr lang="en-US" sz="2000" dirty="0">
              <a:solidFill>
                <a:srgbClr val="8C0000">
                  <a:lumMod val="10000"/>
                </a:srgbClr>
              </a:solidFill>
              <a:latin typeface="Centaur" panose="02030504050205020304" pitchFamily="18" charset="0"/>
            </a:endParaRPr>
          </a:p>
          <a:p>
            <a:pPr algn="ctr">
              <a:defRPr/>
            </a:pPr>
            <a:r>
              <a:rPr lang="en-US" sz="2000" dirty="0">
                <a:solidFill>
                  <a:srgbClr val="8C0000">
                    <a:lumMod val="10000"/>
                  </a:srgbClr>
                </a:solidFill>
                <a:latin typeface="Centaur" panose="02030504050205020304" pitchFamily="18" charset="0"/>
              </a:rPr>
              <a:t>Editors and reviewers are experts in their field and provide anonymous, unbiased and detailed reviews of all submissions.</a:t>
            </a:r>
          </a:p>
          <a:p>
            <a:pPr algn="ctr">
              <a:defRPr/>
            </a:pPr>
            <a:r>
              <a:rPr lang="en-IN" sz="2000" dirty="0">
                <a:solidFill>
                  <a:srgbClr val="8C0000">
                    <a:lumMod val="10000"/>
                  </a:srgbClr>
                </a:solidFill>
                <a:latin typeface="Centaur" panose="02030504050205020304" pitchFamily="18" charset="0"/>
              </a:rPr>
              <a:t>The journal gives the options of multiple language translations for all the articles and all archived articles are available in HTML, XML, PDF and audio formats. Also, all the published articles are archived in repositories and indexing services like DOAJ, CAS, Google Scholar, Scientific Commons, Index Copernicus, EBSCO, HINARI and GALE.</a:t>
            </a:r>
            <a:endParaRPr lang="en-US" sz="2000" dirty="0">
              <a:solidFill>
                <a:srgbClr val="8C0000">
                  <a:lumMod val="10000"/>
                </a:srgbClr>
              </a:solidFill>
              <a:latin typeface="Centaur" panose="02030504050205020304" pitchFamily="18" charset="0"/>
            </a:endParaRPr>
          </a:p>
          <a:p>
            <a:pPr>
              <a:defRPr/>
            </a:pPr>
            <a:endParaRPr lang="en-US" sz="2000" dirty="0">
              <a:solidFill>
                <a:srgbClr val="8C0000"/>
              </a:solidFill>
            </a:endParaRPr>
          </a:p>
        </p:txBody>
      </p:sp>
      <p:sp>
        <p:nvSpPr>
          <p:cNvPr id="6" name="Rectangle 5"/>
          <p:cNvSpPr/>
          <p:nvPr/>
        </p:nvSpPr>
        <p:spPr>
          <a:xfrm>
            <a:off x="319088" y="5910263"/>
            <a:ext cx="7010400" cy="922337"/>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defRPr/>
            </a:pPr>
            <a:r>
              <a:rPr lang="en-US" b="1" dirty="0">
                <a:solidFill>
                  <a:srgbClr val="0070C0"/>
                </a:solidFill>
                <a:latin typeface="Microsoft YaHei" panose="020B0503020204020204" pitchFamily="34" charset="-122"/>
                <a:ea typeface="Microsoft YaHei" panose="020B0503020204020204" pitchFamily="34" charset="-122"/>
              </a:rPr>
              <a:t>For more details please visit our website: </a:t>
            </a:r>
            <a:r>
              <a:rPr lang="en-US" b="1" dirty="0">
                <a:solidFill>
                  <a:srgbClr val="FFADAA">
                    <a:lumMod val="10000"/>
                  </a:srgbClr>
                </a:solidFill>
                <a:latin typeface="Microsoft YaHei" panose="020B0503020204020204" pitchFamily="34" charset="-122"/>
                <a:ea typeface="Microsoft YaHei" panose="020B0503020204020204" pitchFamily="34" charset="-122"/>
                <a:hlinkClick r:id="rId3"/>
              </a:rPr>
              <a:t>http://omicsonline.org/Submitmanuscript.php</a:t>
            </a:r>
            <a:r>
              <a:rPr lang="en-US" b="1" dirty="0">
                <a:solidFill>
                  <a:srgbClr val="FFADAA">
                    <a:lumMod val="10000"/>
                  </a:srgbClr>
                </a:solidFill>
                <a:latin typeface="Microsoft YaHei" panose="020B0503020204020204" pitchFamily="34" charset="-122"/>
                <a:ea typeface="Microsoft YaHei" panose="020B0503020204020204" pitchFamily="34" charset="-122"/>
              </a:rPr>
              <a:t> </a:t>
            </a:r>
          </a:p>
          <a:p>
            <a:pPr>
              <a:defRPr/>
            </a:pPr>
            <a:endParaRPr lang="en-US" dirty="0">
              <a:solidFill>
                <a:srgbClr val="0070C0"/>
              </a:solidFill>
              <a:latin typeface="Microsoft YaHei" panose="020B0503020204020204" pitchFamily="34" charset="-122"/>
              <a:ea typeface="Microsoft YaHei" panose="020B0503020204020204" pitchFamily="34" charset="-122"/>
            </a:endParaRPr>
          </a:p>
        </p:txBody>
      </p:sp>
      <p:sp>
        <p:nvSpPr>
          <p:cNvPr id="7" name="Title 1"/>
          <p:cNvSpPr txBox="1">
            <a:spLocks/>
          </p:cNvSpPr>
          <p:nvPr/>
        </p:nvSpPr>
        <p:spPr>
          <a:xfrm>
            <a:off x="319088" y="41275"/>
            <a:ext cx="8534400" cy="831850"/>
          </a:xfrm>
          <a:prstGeom prst="rect">
            <a:avLst/>
          </a:prstGeom>
        </p:spPr>
        <p:txBody>
          <a:bodyPr anchor="ctr">
            <a:normAutofit fontScale="9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defRPr/>
            </a:pPr>
            <a:r>
              <a:rPr lang="en-US" sz="3200" b="1" dirty="0" smtClean="0">
                <a:solidFill>
                  <a:srgbClr val="DADADA">
                    <a:lumMod val="10000"/>
                  </a:srgbClr>
                </a:solidFill>
                <a:latin typeface="Baskerville Old Face" panose="02020602080505020303" pitchFamily="18" charset="0"/>
              </a:rPr>
              <a:t>OMICS Journals are welcoming Submissions</a:t>
            </a:r>
            <a:r>
              <a:rPr lang="en-US" sz="3200" b="1" dirty="0" smtClean="0">
                <a:solidFill>
                  <a:srgbClr val="DADADA">
                    <a:lumMod val="10000"/>
                  </a:srgbClr>
                </a:solidFill>
              </a:rPr>
              <a:t/>
            </a:r>
            <a:br>
              <a:rPr lang="en-US" sz="3200" b="1" dirty="0" smtClean="0">
                <a:solidFill>
                  <a:srgbClr val="DADADA">
                    <a:lumMod val="10000"/>
                  </a:srgbClr>
                </a:solidFill>
              </a:rPr>
            </a:br>
            <a:endParaRPr lang="en-US" sz="3200" dirty="0">
              <a:solidFill>
                <a:srgbClr val="DADADA">
                  <a:lumMod val="10000"/>
                </a:srgb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Imagem 1"/>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358775"/>
            <a:ext cx="9144000" cy="6499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ítulo 1"/>
          <p:cNvSpPr txBox="1">
            <a:spLocks/>
          </p:cNvSpPr>
          <p:nvPr/>
        </p:nvSpPr>
        <p:spPr>
          <a:xfrm>
            <a:off x="250825" y="1331913"/>
            <a:ext cx="8229600" cy="990600"/>
          </a:xfrm>
          <a:prstGeom prst="rect">
            <a:avLst/>
          </a:prstGeom>
        </p:spPr>
        <p:txBody>
          <a:bodyPr anchor="ct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defRPr/>
            </a:pPr>
            <a:r>
              <a:rPr lang="en-US" sz="2800" dirty="0" smtClean="0"/>
              <a:t>Mirror therapy </a:t>
            </a:r>
            <a:endParaRPr lang="en-AU" sz="2800" b="1" dirty="0"/>
          </a:p>
        </p:txBody>
      </p:sp>
      <p:sp>
        <p:nvSpPr>
          <p:cNvPr id="7" name="Espaço Reservado para Conteúdo 2"/>
          <p:cNvSpPr txBox="1">
            <a:spLocks/>
          </p:cNvSpPr>
          <p:nvPr/>
        </p:nvSpPr>
        <p:spPr>
          <a:xfrm>
            <a:off x="230188" y="2133600"/>
            <a:ext cx="8713787" cy="4876800"/>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just" fontAlgn="auto">
              <a:spcBef>
                <a:spcPts val="0"/>
              </a:spcBef>
              <a:spcAft>
                <a:spcPts val="0"/>
              </a:spcAft>
              <a:defRPr/>
            </a:pPr>
            <a:r>
              <a:rPr lang="en-AU" sz="2000" b="1" dirty="0" smtClean="0">
                <a:solidFill>
                  <a:schemeClr val="accent2">
                    <a:lumMod val="75000"/>
                  </a:schemeClr>
                </a:solidFill>
              </a:rPr>
              <a:t>Definition</a:t>
            </a:r>
            <a:r>
              <a:rPr lang="en-AU" sz="2000" dirty="0">
                <a:solidFill>
                  <a:schemeClr val="accent2">
                    <a:lumMod val="75000"/>
                  </a:schemeClr>
                </a:solidFill>
              </a:rPr>
              <a:t>: </a:t>
            </a:r>
            <a:r>
              <a:rPr lang="pt-BR" sz="2000" dirty="0" smtClean="0"/>
              <a:t>It </a:t>
            </a:r>
            <a:r>
              <a:rPr lang="pt-BR" sz="2000" dirty="0" err="1" smtClean="0"/>
              <a:t>focuses</a:t>
            </a:r>
            <a:r>
              <a:rPr lang="pt-BR" sz="2000" dirty="0" smtClean="0"/>
              <a:t> </a:t>
            </a:r>
            <a:r>
              <a:rPr lang="pt-BR" sz="2000" dirty="0" err="1" smtClean="0"/>
              <a:t>on</a:t>
            </a:r>
            <a:r>
              <a:rPr lang="pt-BR" sz="2000" dirty="0" smtClean="0"/>
              <a:t> </a:t>
            </a:r>
            <a:r>
              <a:rPr lang="pt-BR" sz="2000" dirty="0" err="1" smtClean="0"/>
              <a:t>moving</a:t>
            </a:r>
            <a:r>
              <a:rPr lang="pt-BR" sz="2000" dirty="0" smtClean="0"/>
              <a:t> </a:t>
            </a:r>
            <a:r>
              <a:rPr lang="pt-BR" sz="2000" dirty="0" err="1" smtClean="0"/>
              <a:t>the</a:t>
            </a:r>
            <a:r>
              <a:rPr lang="pt-BR" sz="2000" dirty="0" smtClean="0"/>
              <a:t> </a:t>
            </a:r>
            <a:r>
              <a:rPr lang="pt-BR" sz="2000" dirty="0" err="1" smtClean="0"/>
              <a:t>unimpaired</a:t>
            </a:r>
            <a:r>
              <a:rPr lang="pt-BR" sz="2000" dirty="0" smtClean="0"/>
              <a:t> </a:t>
            </a:r>
            <a:r>
              <a:rPr lang="pt-BR" sz="2000" dirty="0" err="1" smtClean="0"/>
              <a:t>limb</a:t>
            </a:r>
            <a:r>
              <a:rPr lang="pt-BR" sz="2000" dirty="0" smtClean="0"/>
              <a:t>, </a:t>
            </a:r>
            <a:r>
              <a:rPr lang="pt-BR" sz="2000" dirty="0" err="1" smtClean="0"/>
              <a:t>while</a:t>
            </a:r>
            <a:r>
              <a:rPr lang="pt-BR" sz="2000" dirty="0" smtClean="0"/>
              <a:t> </a:t>
            </a:r>
            <a:r>
              <a:rPr lang="pt-BR" sz="2000" dirty="0" err="1" smtClean="0"/>
              <a:t>the</a:t>
            </a:r>
            <a:r>
              <a:rPr lang="pt-BR" sz="2000" dirty="0" smtClean="0"/>
              <a:t> </a:t>
            </a:r>
            <a:r>
              <a:rPr lang="pt-BR" sz="2000" dirty="0" err="1" smtClean="0"/>
              <a:t>patient</a:t>
            </a:r>
            <a:r>
              <a:rPr lang="pt-BR" sz="2000" dirty="0" smtClean="0"/>
              <a:t> </a:t>
            </a:r>
            <a:r>
              <a:rPr lang="pt-BR" sz="2000" dirty="0" err="1" smtClean="0"/>
              <a:t>watches</a:t>
            </a:r>
            <a:r>
              <a:rPr lang="pt-BR" sz="2000" dirty="0" smtClean="0"/>
              <a:t> its </a:t>
            </a:r>
            <a:r>
              <a:rPr lang="pt-BR" sz="2000" dirty="0" err="1" smtClean="0"/>
              <a:t>mirror</a:t>
            </a:r>
            <a:r>
              <a:rPr lang="pt-BR" sz="2000" dirty="0" smtClean="0"/>
              <a:t> </a:t>
            </a:r>
            <a:r>
              <a:rPr lang="pt-BR" sz="2000" dirty="0" err="1" smtClean="0"/>
              <a:t>reflection</a:t>
            </a:r>
            <a:r>
              <a:rPr lang="pt-BR" sz="2000" dirty="0" smtClean="0"/>
              <a:t> </a:t>
            </a:r>
            <a:r>
              <a:rPr lang="pt-BR" sz="2000" dirty="0" err="1" smtClean="0"/>
              <a:t>superimposed</a:t>
            </a:r>
            <a:r>
              <a:rPr lang="pt-BR" sz="2000" dirty="0" smtClean="0"/>
              <a:t> over </a:t>
            </a:r>
            <a:r>
              <a:rPr lang="pt-BR" sz="2000" dirty="0" err="1" smtClean="0"/>
              <a:t>the</a:t>
            </a:r>
            <a:r>
              <a:rPr lang="pt-BR" sz="2000" dirty="0" smtClean="0"/>
              <a:t> </a:t>
            </a:r>
            <a:r>
              <a:rPr lang="pt-BR" sz="2000" dirty="0" err="1" smtClean="0"/>
              <a:t>impaired</a:t>
            </a:r>
            <a:r>
              <a:rPr lang="pt-BR" sz="2000" dirty="0" smtClean="0"/>
              <a:t> </a:t>
            </a:r>
            <a:r>
              <a:rPr lang="pt-BR" sz="2000" dirty="0" err="1" smtClean="0"/>
              <a:t>limb</a:t>
            </a:r>
            <a:r>
              <a:rPr lang="pt-BR" sz="2000" dirty="0" smtClean="0"/>
              <a:t> </a:t>
            </a:r>
            <a:r>
              <a:rPr lang="pt-BR" sz="2000" dirty="0" err="1" smtClean="0"/>
              <a:t>that</a:t>
            </a:r>
            <a:r>
              <a:rPr lang="pt-BR" sz="2000" dirty="0" smtClean="0"/>
              <a:t> is </a:t>
            </a:r>
            <a:r>
              <a:rPr lang="pt-BR" sz="2000" dirty="0" err="1" smtClean="0"/>
              <a:t>unseen</a:t>
            </a:r>
            <a:r>
              <a:rPr lang="pt-BR" sz="2000" dirty="0" smtClean="0"/>
              <a:t>, </a:t>
            </a:r>
            <a:r>
              <a:rPr lang="pt-BR" sz="2000" dirty="0" err="1" smtClean="0"/>
              <a:t>thus</a:t>
            </a:r>
            <a:r>
              <a:rPr lang="pt-BR" sz="2000" dirty="0" smtClean="0"/>
              <a:t> </a:t>
            </a:r>
            <a:r>
              <a:rPr lang="pt-BR" sz="2000" dirty="0" err="1" smtClean="0"/>
              <a:t>creating</a:t>
            </a:r>
            <a:r>
              <a:rPr lang="pt-BR" sz="2000" dirty="0" smtClean="0"/>
              <a:t> a visual </a:t>
            </a:r>
            <a:r>
              <a:rPr lang="pt-BR" sz="2000" dirty="0" err="1" smtClean="0"/>
              <a:t>illusion</a:t>
            </a:r>
            <a:r>
              <a:rPr lang="pt-BR" sz="2000" dirty="0" smtClean="0"/>
              <a:t> </a:t>
            </a:r>
            <a:r>
              <a:rPr lang="pt-BR" sz="2000" dirty="0" err="1" smtClean="0"/>
              <a:t>of</a:t>
            </a:r>
            <a:r>
              <a:rPr lang="pt-BR" sz="2000" dirty="0" smtClean="0"/>
              <a:t> </a:t>
            </a:r>
            <a:r>
              <a:rPr lang="pt-BR" sz="2000" dirty="0" err="1" smtClean="0"/>
              <a:t>the</a:t>
            </a:r>
            <a:r>
              <a:rPr lang="pt-BR" sz="2000" dirty="0" smtClean="0"/>
              <a:t> </a:t>
            </a:r>
            <a:r>
              <a:rPr lang="pt-BR" sz="2000" dirty="0" err="1" smtClean="0"/>
              <a:t>movement</a:t>
            </a:r>
            <a:r>
              <a:rPr lang="pt-BR" sz="2000" dirty="0" smtClean="0"/>
              <a:t> </a:t>
            </a:r>
            <a:r>
              <a:rPr lang="pt-BR" sz="2000" dirty="0" err="1" smtClean="0"/>
              <a:t>capability</a:t>
            </a:r>
            <a:r>
              <a:rPr lang="pt-BR" sz="2000" dirty="0" smtClean="0"/>
              <a:t> </a:t>
            </a:r>
            <a:r>
              <a:rPr lang="pt-BR" sz="2000" dirty="0" err="1" smtClean="0"/>
              <a:t>of</a:t>
            </a:r>
            <a:r>
              <a:rPr lang="pt-BR" sz="2000" dirty="0" smtClean="0"/>
              <a:t> </a:t>
            </a:r>
            <a:r>
              <a:rPr lang="pt-BR" sz="2000" dirty="0" err="1" smtClean="0"/>
              <a:t>the</a:t>
            </a:r>
            <a:r>
              <a:rPr lang="pt-BR" sz="2000" dirty="0" smtClean="0"/>
              <a:t> </a:t>
            </a:r>
            <a:r>
              <a:rPr lang="pt-BR" sz="2000" dirty="0" err="1" smtClean="0"/>
              <a:t>impaired</a:t>
            </a:r>
            <a:r>
              <a:rPr lang="pt-BR" sz="2000" dirty="0" smtClean="0"/>
              <a:t> </a:t>
            </a:r>
            <a:r>
              <a:rPr lang="pt-BR" sz="2000" dirty="0" err="1" smtClean="0"/>
              <a:t>limb</a:t>
            </a:r>
            <a:r>
              <a:rPr lang="pt-BR" sz="2000" dirty="0" smtClean="0"/>
              <a:t>.</a:t>
            </a:r>
            <a:endParaRPr lang="en-AU" sz="2000" dirty="0" smtClean="0"/>
          </a:p>
          <a:p>
            <a:pPr algn="just" fontAlgn="auto">
              <a:spcBef>
                <a:spcPts val="0"/>
              </a:spcBef>
              <a:spcAft>
                <a:spcPts val="0"/>
              </a:spcAft>
              <a:defRPr/>
            </a:pPr>
            <a:endParaRPr lang="en-AU" sz="2000" dirty="0" smtClean="0"/>
          </a:p>
          <a:p>
            <a:pPr algn="just" fontAlgn="auto">
              <a:spcBef>
                <a:spcPts val="0"/>
              </a:spcBef>
              <a:spcAft>
                <a:spcPts val="0"/>
              </a:spcAft>
              <a:defRPr/>
            </a:pPr>
            <a:r>
              <a:rPr lang="en-AU" sz="2000" u="sng" dirty="0">
                <a:solidFill>
                  <a:schemeClr val="tx2"/>
                </a:solidFill>
              </a:rPr>
              <a:t>Advantages</a:t>
            </a:r>
            <a:r>
              <a:rPr lang="en-AU" sz="2000" dirty="0"/>
              <a:t>: </a:t>
            </a:r>
            <a:r>
              <a:rPr lang="en-AU" sz="2000" dirty="0" smtClean="0"/>
              <a:t>Low cost and is easily performed. The patients may perform the intervention by themselves. </a:t>
            </a:r>
            <a:endParaRPr lang="en-AU" sz="2000" dirty="0"/>
          </a:p>
          <a:p>
            <a:pPr algn="just" fontAlgn="auto">
              <a:spcBef>
                <a:spcPts val="0"/>
              </a:spcBef>
              <a:spcAft>
                <a:spcPts val="0"/>
              </a:spcAft>
              <a:defRPr/>
            </a:pPr>
            <a:endParaRPr lang="en-AU" sz="2000" dirty="0"/>
          </a:p>
          <a:p>
            <a:pPr algn="just" fontAlgn="auto">
              <a:spcBef>
                <a:spcPts val="0"/>
              </a:spcBef>
              <a:spcAft>
                <a:spcPts val="0"/>
              </a:spcAft>
              <a:defRPr/>
            </a:pPr>
            <a:r>
              <a:rPr lang="en-AU" sz="2000" u="sng" dirty="0">
                <a:solidFill>
                  <a:schemeClr val="tx2"/>
                </a:solidFill>
              </a:rPr>
              <a:t>Clearly established evidence</a:t>
            </a:r>
            <a:r>
              <a:rPr lang="en-AU" sz="2000" dirty="0">
                <a:solidFill>
                  <a:schemeClr val="tx2"/>
                </a:solidFill>
              </a:rPr>
              <a:t> </a:t>
            </a:r>
            <a:r>
              <a:rPr lang="en-AU" sz="2000" dirty="0" smtClean="0"/>
              <a:t>for weak patients at the acute, sub-acute, and chronic stages to improve the following outcomes related to the upper limbs: Pain, motor function, and the performance of functional activities.</a:t>
            </a:r>
          </a:p>
          <a:p>
            <a:pPr algn="just" fontAlgn="auto">
              <a:spcBef>
                <a:spcPts val="0"/>
              </a:spcBef>
              <a:spcAft>
                <a:spcPts val="0"/>
              </a:spcAft>
              <a:defRPr/>
            </a:pPr>
            <a:endParaRPr lang="en-AU" sz="2000" dirty="0"/>
          </a:p>
          <a:p>
            <a:pPr algn="just" fontAlgn="auto">
              <a:spcBef>
                <a:spcPts val="0"/>
              </a:spcBef>
              <a:spcAft>
                <a:spcPts val="0"/>
              </a:spcAft>
              <a:defRPr/>
            </a:pPr>
            <a:r>
              <a:rPr lang="en-AU" sz="2000" u="sng" dirty="0">
                <a:solidFill>
                  <a:schemeClr val="tx2"/>
                </a:solidFill>
              </a:rPr>
              <a:t>Limited scientific evidence</a:t>
            </a:r>
            <a:r>
              <a:rPr lang="en-AU" sz="2000" dirty="0">
                <a:solidFill>
                  <a:schemeClr val="tx2"/>
                </a:solidFill>
              </a:rPr>
              <a:t> </a:t>
            </a:r>
            <a:r>
              <a:rPr lang="en-AU" sz="2000" dirty="0" smtClean="0"/>
              <a:t>to improve range of motion, </a:t>
            </a:r>
            <a:r>
              <a:rPr lang="en-US" sz="2000" dirty="0" smtClean="0"/>
              <a:t>visual-spatial neglect, and the performance of activities of daily living</a:t>
            </a:r>
            <a:r>
              <a:rPr lang="en-AU" sz="2000" dirty="0" smtClean="0"/>
              <a:t>.</a:t>
            </a:r>
            <a:endParaRPr lang="en-AU" sz="2000" dirty="0"/>
          </a:p>
          <a:p>
            <a:pPr algn="just" fontAlgn="auto">
              <a:spcAft>
                <a:spcPts val="0"/>
              </a:spcAft>
              <a:defRPr/>
            </a:pPr>
            <a:endParaRPr lang="en-AU" sz="2200" dirty="0"/>
          </a:p>
        </p:txBody>
      </p:sp>
      <p:sp>
        <p:nvSpPr>
          <p:cNvPr id="22533" name="CaixaDeTexto 5"/>
          <p:cNvSpPr txBox="1">
            <a:spLocks noChangeArrowheads="1"/>
          </p:cNvSpPr>
          <p:nvPr/>
        </p:nvSpPr>
        <p:spPr bwMode="auto">
          <a:xfrm>
            <a:off x="1763713" y="6592888"/>
            <a:ext cx="72723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AU" altLang="en-US" sz="1300"/>
              <a:t>(</a:t>
            </a:r>
            <a:r>
              <a:rPr lang="pt-BR" altLang="en-US" sz="1300"/>
              <a:t>National Stroke Foundation</a:t>
            </a:r>
            <a:r>
              <a:rPr lang="en-AU" altLang="en-US" sz="1300"/>
              <a:t>, 2010; </a:t>
            </a:r>
            <a:r>
              <a:rPr lang="en-US" altLang="en-US" sz="1300"/>
              <a:t>Sütbeyaz et al., 2007; </a:t>
            </a:r>
            <a:r>
              <a:rPr lang="en-AU" altLang="en-US" sz="1300"/>
              <a:t>Thieme et al., 2012)</a:t>
            </a:r>
          </a:p>
        </p:txBody>
      </p:sp>
      <p:pic>
        <p:nvPicPr>
          <p:cNvPr id="2253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3554" name="Imagem 4"/>
          <p:cNvPicPr>
            <a:picLocks noChangeAspect="1"/>
          </p:cNvPicPr>
          <p:nvPr/>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762125" y="369888"/>
            <a:ext cx="4970463" cy="651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323850" y="1484313"/>
            <a:ext cx="8229600" cy="647700"/>
          </a:xfrm>
        </p:spPr>
        <p:txBody>
          <a:bodyPr/>
          <a:lstStyle/>
          <a:p>
            <a:pPr eaLnBrk="1" fontAlgn="auto" hangingPunct="1">
              <a:spcAft>
                <a:spcPts val="0"/>
              </a:spcAft>
              <a:defRPr/>
            </a:pPr>
            <a:r>
              <a:rPr lang="en-US" sz="2800" dirty="0" err="1" smtClean="0"/>
              <a:t>Bobath</a:t>
            </a:r>
            <a:r>
              <a:rPr lang="en-US" sz="2800" dirty="0" smtClean="0"/>
              <a:t> concept</a:t>
            </a:r>
            <a:endParaRPr lang="en-AU" sz="2800" dirty="0"/>
          </a:p>
        </p:txBody>
      </p:sp>
      <p:sp>
        <p:nvSpPr>
          <p:cNvPr id="3" name="Espaço Reservado para Conteúdo 2"/>
          <p:cNvSpPr>
            <a:spLocks noGrp="1"/>
          </p:cNvSpPr>
          <p:nvPr>
            <p:ph idx="1"/>
          </p:nvPr>
        </p:nvSpPr>
        <p:spPr>
          <a:xfrm>
            <a:off x="250825" y="2276475"/>
            <a:ext cx="8713788" cy="5113338"/>
          </a:xfrm>
        </p:spPr>
        <p:txBody>
          <a:bodyPr rtlCol="0">
            <a:noAutofit/>
          </a:bodyPr>
          <a:lstStyle/>
          <a:p>
            <a:pPr marL="182880" indent="-182880" algn="just" eaLnBrk="1" fontAlgn="auto" hangingPunct="1">
              <a:spcBef>
                <a:spcPts val="0"/>
              </a:spcBef>
              <a:spcAft>
                <a:spcPts val="0"/>
              </a:spcAft>
              <a:defRPr/>
            </a:pPr>
            <a:r>
              <a:rPr lang="en-AU" sz="1800" b="1" dirty="0" smtClean="0">
                <a:solidFill>
                  <a:schemeClr val="accent2">
                    <a:lumMod val="75000"/>
                  </a:schemeClr>
                </a:solidFill>
              </a:rPr>
              <a:t>Definition</a:t>
            </a:r>
            <a:r>
              <a:rPr lang="en-AU" sz="1800" dirty="0" smtClean="0">
                <a:solidFill>
                  <a:schemeClr val="accent2">
                    <a:lumMod val="75000"/>
                  </a:schemeClr>
                </a:solidFill>
              </a:rPr>
              <a:t>: </a:t>
            </a:r>
            <a:r>
              <a:rPr lang="en-AU" sz="1800" dirty="0" smtClean="0"/>
              <a:t>It is d</a:t>
            </a:r>
            <a:r>
              <a:rPr lang="pt-BR" sz="1800" dirty="0" err="1" smtClean="0">
                <a:cs typeface="Arial" pitchFamily="34" charset="0"/>
              </a:rPr>
              <a:t>efined</a:t>
            </a:r>
            <a:r>
              <a:rPr lang="pt-BR" sz="1800" dirty="0" smtClean="0">
                <a:cs typeface="Arial" pitchFamily="34" charset="0"/>
              </a:rPr>
              <a:t> by the </a:t>
            </a:r>
            <a:r>
              <a:rPr lang="en-US" sz="1800" dirty="0" smtClean="0">
                <a:cs typeface="Arial" pitchFamily="34" charset="0"/>
              </a:rPr>
              <a:t>International </a:t>
            </a:r>
            <a:r>
              <a:rPr lang="en-US" sz="1800" dirty="0" err="1">
                <a:cs typeface="Arial" pitchFamily="34" charset="0"/>
              </a:rPr>
              <a:t>Bobath</a:t>
            </a:r>
            <a:r>
              <a:rPr lang="en-US" sz="1800" dirty="0">
                <a:cs typeface="Arial" pitchFamily="34" charset="0"/>
              </a:rPr>
              <a:t> </a:t>
            </a:r>
            <a:r>
              <a:rPr lang="en-US" sz="1800" dirty="0" smtClean="0">
                <a:cs typeface="Arial" pitchFamily="34" charset="0"/>
              </a:rPr>
              <a:t>Instructors </a:t>
            </a:r>
            <a:r>
              <a:rPr lang="en-US" sz="1800" dirty="0">
                <a:cs typeface="Arial" pitchFamily="34" charset="0"/>
              </a:rPr>
              <a:t>Training </a:t>
            </a:r>
            <a:r>
              <a:rPr lang="en-US" sz="1800" dirty="0" smtClean="0">
                <a:cs typeface="Arial" pitchFamily="34" charset="0"/>
              </a:rPr>
              <a:t>Association (</a:t>
            </a:r>
            <a:r>
              <a:rPr lang="en-US" sz="1800" dirty="0">
                <a:cs typeface="Arial" pitchFamily="34" charset="0"/>
              </a:rPr>
              <a:t>IBITA</a:t>
            </a:r>
            <a:r>
              <a:rPr lang="en-US" sz="1800" dirty="0" smtClean="0">
                <a:cs typeface="Arial" pitchFamily="34" charset="0"/>
              </a:rPr>
              <a:t>), as a problem solving approach for </a:t>
            </a:r>
            <a:r>
              <a:rPr lang="en-US" sz="1800" dirty="0">
                <a:cs typeface="Arial" pitchFamily="34" charset="0"/>
              </a:rPr>
              <a:t>the assessment and treatment of </a:t>
            </a:r>
            <a:r>
              <a:rPr lang="en-US" sz="1800" dirty="0" smtClean="0">
                <a:cs typeface="Arial" pitchFamily="34" charset="0"/>
              </a:rPr>
              <a:t>individuals with disturbances </a:t>
            </a:r>
            <a:r>
              <a:rPr lang="en-US" sz="1800" dirty="0">
                <a:cs typeface="Arial" pitchFamily="34" charset="0"/>
              </a:rPr>
              <a:t>of function, movement, and </a:t>
            </a:r>
            <a:r>
              <a:rPr lang="en-US" sz="1800" dirty="0" smtClean="0">
                <a:cs typeface="Arial" pitchFamily="34" charset="0"/>
              </a:rPr>
              <a:t>postural control </a:t>
            </a:r>
            <a:r>
              <a:rPr lang="en-US" sz="1800" dirty="0">
                <a:cs typeface="Arial" pitchFamily="34" charset="0"/>
              </a:rPr>
              <a:t>due to a lesion of the central nervous </a:t>
            </a:r>
            <a:r>
              <a:rPr lang="en-US" sz="1800" dirty="0" smtClean="0">
                <a:cs typeface="Arial" pitchFamily="34" charset="0"/>
              </a:rPr>
              <a:t>system. The  </a:t>
            </a:r>
            <a:r>
              <a:rPr lang="en-US" sz="1800" dirty="0">
                <a:cs typeface="Arial" pitchFamily="34" charset="0"/>
              </a:rPr>
              <a:t>aims </a:t>
            </a:r>
            <a:r>
              <a:rPr lang="en-US" sz="1800" dirty="0" smtClean="0">
                <a:cs typeface="Arial" pitchFamily="34" charset="0"/>
              </a:rPr>
              <a:t>are to identify </a:t>
            </a:r>
            <a:r>
              <a:rPr lang="en-US" sz="1800" dirty="0">
                <a:cs typeface="Arial" pitchFamily="34" charset="0"/>
              </a:rPr>
              <a:t>and analyze problems within functional activities </a:t>
            </a:r>
            <a:r>
              <a:rPr lang="en-US" sz="1800" dirty="0" smtClean="0">
                <a:cs typeface="Arial" pitchFamily="34" charset="0"/>
              </a:rPr>
              <a:t>and participation </a:t>
            </a:r>
            <a:r>
              <a:rPr lang="en-US" sz="1800" dirty="0">
                <a:cs typeface="Arial" pitchFamily="34" charset="0"/>
              </a:rPr>
              <a:t>in everyday </a:t>
            </a:r>
            <a:r>
              <a:rPr lang="en-US" sz="1800" dirty="0" smtClean="0">
                <a:cs typeface="Arial" pitchFamily="34" charset="0"/>
              </a:rPr>
              <a:t>life, </a:t>
            </a:r>
            <a:r>
              <a:rPr lang="en-US" sz="1800" dirty="0">
                <a:cs typeface="Arial" pitchFamily="34" charset="0"/>
              </a:rPr>
              <a:t>as well as </a:t>
            </a:r>
            <a:r>
              <a:rPr lang="en-US" sz="1800" dirty="0" err="1" smtClean="0">
                <a:cs typeface="Arial" pitchFamily="34" charset="0"/>
              </a:rPr>
              <a:t>analyse</a:t>
            </a:r>
            <a:r>
              <a:rPr lang="en-US" sz="1800" dirty="0" smtClean="0">
                <a:cs typeface="Arial" pitchFamily="34" charset="0"/>
              </a:rPr>
              <a:t> movement </a:t>
            </a:r>
            <a:r>
              <a:rPr lang="en-US" sz="1800" dirty="0">
                <a:cs typeface="Arial" pitchFamily="34" charset="0"/>
              </a:rPr>
              <a:t>components and underlying impairments</a:t>
            </a:r>
            <a:r>
              <a:rPr lang="en-US" sz="1800" dirty="0" smtClean="0">
                <a:cs typeface="Arial" pitchFamily="34" charset="0"/>
              </a:rPr>
              <a:t>. It is based upon afferent information, named facilitation, to enable successful </a:t>
            </a:r>
            <a:r>
              <a:rPr lang="en-US" sz="1800" dirty="0">
                <a:cs typeface="Arial" pitchFamily="34" charset="0"/>
              </a:rPr>
              <a:t>movement and </a:t>
            </a:r>
            <a:r>
              <a:rPr lang="en-US" sz="1800" dirty="0" smtClean="0">
                <a:cs typeface="Arial" pitchFamily="34" charset="0"/>
              </a:rPr>
              <a:t>task performance.</a:t>
            </a:r>
          </a:p>
          <a:p>
            <a:pPr marL="182880" indent="-182880" eaLnBrk="1" fontAlgn="auto" hangingPunct="1">
              <a:spcBef>
                <a:spcPts val="0"/>
              </a:spcBef>
              <a:spcAft>
                <a:spcPts val="0"/>
              </a:spcAft>
              <a:buFont typeface="Arial" pitchFamily="34" charset="0"/>
              <a:buNone/>
              <a:defRPr/>
            </a:pPr>
            <a:endParaRPr lang="en-US" sz="1800" dirty="0" smtClean="0">
              <a:cs typeface="Arial" pitchFamily="34" charset="0"/>
            </a:endParaRPr>
          </a:p>
          <a:p>
            <a:pPr marL="182880" indent="-182880" algn="just" eaLnBrk="1" fontAlgn="auto" hangingPunct="1">
              <a:spcBef>
                <a:spcPts val="0"/>
              </a:spcBef>
              <a:spcAft>
                <a:spcPts val="0"/>
              </a:spcAft>
              <a:buFont typeface="Arial" pitchFamily="34" charset="0"/>
              <a:buChar char="•"/>
              <a:defRPr/>
            </a:pPr>
            <a:r>
              <a:rPr lang="en-AU" sz="1800" u="sng" dirty="0" smtClean="0">
                <a:solidFill>
                  <a:schemeClr val="tx2"/>
                </a:solidFill>
                <a:cs typeface="Arial" pitchFamily="34" charset="0"/>
              </a:rPr>
              <a:t>Advantages</a:t>
            </a:r>
            <a:r>
              <a:rPr lang="en-AU" sz="1800" dirty="0" smtClean="0">
                <a:cs typeface="Arial" pitchFamily="34" charset="0"/>
              </a:rPr>
              <a:t>: It is a global strategy with a holistic approach, but it requires expert training to be delivered.</a:t>
            </a:r>
            <a:r>
              <a:rPr lang="pt-BR" sz="1800" dirty="0" smtClean="0">
                <a:cs typeface="Arial" pitchFamily="34" charset="0"/>
              </a:rPr>
              <a:t> </a:t>
            </a:r>
            <a:endParaRPr lang="en-AU" sz="1800" dirty="0">
              <a:cs typeface="Arial" pitchFamily="34" charset="0"/>
            </a:endParaRPr>
          </a:p>
          <a:p>
            <a:pPr marL="182880" indent="-182880" algn="just" eaLnBrk="1" fontAlgn="auto" hangingPunct="1">
              <a:spcBef>
                <a:spcPts val="0"/>
              </a:spcBef>
              <a:spcAft>
                <a:spcPts val="0"/>
              </a:spcAft>
              <a:buFont typeface="Arial" pitchFamily="34" charset="0"/>
              <a:buChar char="•"/>
              <a:defRPr/>
            </a:pPr>
            <a:endParaRPr lang="en-AU" sz="1800" dirty="0" smtClean="0">
              <a:cs typeface="Arial" pitchFamily="34" charset="0"/>
            </a:endParaRPr>
          </a:p>
          <a:p>
            <a:pPr marL="182880" indent="-182880" eaLnBrk="1" fontAlgn="auto" hangingPunct="1">
              <a:spcBef>
                <a:spcPts val="0"/>
              </a:spcBef>
              <a:spcAft>
                <a:spcPts val="0"/>
              </a:spcAft>
              <a:buFont typeface="Arial" pitchFamily="34" charset="0"/>
              <a:buChar char="•"/>
              <a:defRPr/>
            </a:pPr>
            <a:r>
              <a:rPr lang="en-AU" sz="1800" u="sng" dirty="0" smtClean="0">
                <a:solidFill>
                  <a:schemeClr val="tx2"/>
                </a:solidFill>
                <a:cs typeface="Arial" pitchFamily="34" charset="0"/>
              </a:rPr>
              <a:t>Evidence:</a:t>
            </a:r>
            <a:r>
              <a:rPr lang="en-AU" sz="1800" dirty="0" smtClean="0">
                <a:solidFill>
                  <a:schemeClr val="tx2"/>
                </a:solidFill>
                <a:cs typeface="Arial" pitchFamily="34" charset="0"/>
              </a:rPr>
              <a:t> </a:t>
            </a:r>
            <a:r>
              <a:rPr lang="en-AU" sz="1800" dirty="0" smtClean="0">
                <a:cs typeface="Arial" pitchFamily="34" charset="0"/>
              </a:rPr>
              <a:t> </a:t>
            </a:r>
            <a:r>
              <a:rPr lang="en-US" sz="1800" dirty="0">
                <a:cs typeface="Arial" pitchFamily="34" charset="0"/>
              </a:rPr>
              <a:t>There is no evidence that the </a:t>
            </a:r>
            <a:r>
              <a:rPr lang="en-US" sz="1800" dirty="0" err="1">
                <a:cs typeface="Arial" pitchFamily="34" charset="0"/>
              </a:rPr>
              <a:t>Bobath</a:t>
            </a:r>
            <a:r>
              <a:rPr lang="en-US" sz="1800" dirty="0">
                <a:cs typeface="Arial" pitchFamily="34" charset="0"/>
              </a:rPr>
              <a:t> Concept is superior to other approaches</a:t>
            </a:r>
            <a:r>
              <a:rPr lang="en-US" sz="1600" dirty="0">
                <a:cs typeface="Arial" pitchFamily="34" charset="0"/>
              </a:rPr>
              <a:t>.</a:t>
            </a:r>
            <a:r>
              <a:rPr lang="en-US" sz="1800" dirty="0">
                <a:cs typeface="Arial" pitchFamily="34" charset="0"/>
              </a:rPr>
              <a:t> </a:t>
            </a:r>
            <a:endParaRPr lang="en-AU" sz="1800" dirty="0">
              <a:cs typeface="Arial" pitchFamily="34" charset="0"/>
            </a:endParaRPr>
          </a:p>
        </p:txBody>
      </p:sp>
      <p:sp>
        <p:nvSpPr>
          <p:cNvPr id="23557" name="CaixaDeTexto 7"/>
          <p:cNvSpPr txBox="1">
            <a:spLocks noChangeArrowheads="1"/>
          </p:cNvSpPr>
          <p:nvPr/>
        </p:nvSpPr>
        <p:spPr bwMode="auto">
          <a:xfrm>
            <a:off x="5795963" y="6591300"/>
            <a:ext cx="3168650" cy="293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AU" altLang="en-US" sz="1300"/>
              <a:t>(Lennon, 1996; </a:t>
            </a:r>
            <a:r>
              <a:rPr lang="pt-BR" altLang="en-US" sz="1300"/>
              <a:t>Graham et al., 2009)</a:t>
            </a:r>
            <a:endParaRPr lang="en-AU" altLang="en-US" sz="1300"/>
          </a:p>
        </p:txBody>
      </p:sp>
      <p:pic>
        <p:nvPicPr>
          <p:cNvPr id="2355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Imagem 2"/>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763713" y="371475"/>
            <a:ext cx="4968875" cy="6486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ítulo 1"/>
          <p:cNvSpPr>
            <a:spLocks noGrp="1"/>
          </p:cNvSpPr>
          <p:nvPr>
            <p:ph type="title"/>
          </p:nvPr>
        </p:nvSpPr>
        <p:spPr>
          <a:xfrm>
            <a:off x="0" y="1628775"/>
            <a:ext cx="8580438" cy="990600"/>
          </a:xfrm>
        </p:spPr>
        <p:txBody>
          <a:bodyPr>
            <a:noAutofit/>
          </a:bodyPr>
          <a:lstStyle/>
          <a:p>
            <a:pPr eaLnBrk="1" fontAlgn="auto" hangingPunct="1">
              <a:spcAft>
                <a:spcPts val="0"/>
              </a:spcAft>
              <a:defRPr/>
            </a:pPr>
            <a:r>
              <a:rPr lang="en-US" sz="2800" dirty="0" smtClean="0"/>
              <a:t>Transcranial magnetic stimulation </a:t>
            </a:r>
            <a:endParaRPr lang="en-AU" sz="2800" dirty="0"/>
          </a:p>
        </p:txBody>
      </p:sp>
      <p:sp>
        <p:nvSpPr>
          <p:cNvPr id="17411" name="Espaço Reservado para Conteúdo 2"/>
          <p:cNvSpPr>
            <a:spLocks noGrp="1"/>
          </p:cNvSpPr>
          <p:nvPr>
            <p:ph idx="1"/>
          </p:nvPr>
        </p:nvSpPr>
        <p:spPr>
          <a:xfrm>
            <a:off x="107950" y="2565400"/>
            <a:ext cx="8642350" cy="4876800"/>
          </a:xfrm>
        </p:spPr>
        <p:txBody>
          <a:bodyPr/>
          <a:lstStyle/>
          <a:p>
            <a:pPr algn="just" eaLnBrk="1" hangingPunct="1">
              <a:spcBef>
                <a:spcPts val="0"/>
              </a:spcBef>
              <a:defRPr/>
            </a:pPr>
            <a:r>
              <a:rPr lang="en-AU" sz="1800" b="1" dirty="0" smtClean="0">
                <a:solidFill>
                  <a:schemeClr val="accent2">
                    <a:lumMod val="75000"/>
                  </a:schemeClr>
                </a:solidFill>
              </a:rPr>
              <a:t>Definition: </a:t>
            </a:r>
            <a:r>
              <a:rPr lang="pt-BR" altLang="en-US" sz="1800" dirty="0" smtClean="0"/>
              <a:t>It </a:t>
            </a:r>
            <a:r>
              <a:rPr lang="en-US" altLang="en-US" sz="1800" dirty="0" smtClean="0"/>
              <a:t>is an intervention aiming at altering the excitability of the motor cortex. Improvements </a:t>
            </a:r>
            <a:r>
              <a:rPr lang="pt-BR" altLang="en-US" sz="1800" dirty="0" smtClean="0"/>
              <a:t>in motor performance </a:t>
            </a:r>
            <a:r>
              <a:rPr lang="pt-BR" altLang="en-US" sz="1800" dirty="0" err="1" smtClean="0"/>
              <a:t>after</a:t>
            </a:r>
            <a:r>
              <a:rPr lang="pt-BR" altLang="en-US" sz="1800" dirty="0" smtClean="0"/>
              <a:t> </a:t>
            </a:r>
            <a:r>
              <a:rPr lang="pt-BR" altLang="en-US" sz="1800" dirty="0" err="1" smtClean="0"/>
              <a:t>stroke</a:t>
            </a:r>
            <a:r>
              <a:rPr lang="pt-BR" altLang="en-US" sz="1800" dirty="0" smtClean="0"/>
              <a:t> </a:t>
            </a:r>
            <a:r>
              <a:rPr lang="pt-BR" altLang="en-US" sz="1800" dirty="0" err="1" smtClean="0"/>
              <a:t>have</a:t>
            </a:r>
            <a:r>
              <a:rPr lang="pt-BR" altLang="en-US" sz="1800" dirty="0" smtClean="0"/>
              <a:t> </a:t>
            </a:r>
            <a:r>
              <a:rPr lang="en-US" altLang="en-US" sz="1800" dirty="0" smtClean="0"/>
              <a:t>been found after inhibiting the unaffected hemisphere, as well as increasing the excitability of the </a:t>
            </a:r>
            <a:r>
              <a:rPr lang="pt-BR" altLang="en-US" sz="1800" dirty="0" err="1" smtClean="0"/>
              <a:t>affected</a:t>
            </a:r>
            <a:r>
              <a:rPr lang="pt-BR" altLang="en-US" sz="1800" dirty="0" smtClean="0"/>
              <a:t> </a:t>
            </a:r>
            <a:r>
              <a:rPr lang="pt-BR" altLang="en-US" sz="1800" dirty="0" err="1" smtClean="0"/>
              <a:t>hemisphere</a:t>
            </a:r>
            <a:r>
              <a:rPr lang="pt-BR" altLang="en-US" sz="1800" dirty="0" smtClean="0"/>
              <a:t>.</a:t>
            </a:r>
          </a:p>
          <a:p>
            <a:pPr algn="just" eaLnBrk="1" hangingPunct="1">
              <a:spcBef>
                <a:spcPts val="0"/>
              </a:spcBef>
              <a:defRPr/>
            </a:pPr>
            <a:endParaRPr lang="pt-BR" altLang="en-US" sz="1800" dirty="0" smtClean="0"/>
          </a:p>
          <a:p>
            <a:pPr algn="just" eaLnBrk="1" hangingPunct="1">
              <a:spcBef>
                <a:spcPts val="0"/>
              </a:spcBef>
              <a:defRPr/>
            </a:pPr>
            <a:endParaRPr lang="en-AU" altLang="en-US" sz="1800" dirty="0" smtClean="0"/>
          </a:p>
          <a:p>
            <a:pPr algn="just" eaLnBrk="1" hangingPunct="1">
              <a:spcBef>
                <a:spcPts val="0"/>
              </a:spcBef>
              <a:defRPr/>
            </a:pPr>
            <a:r>
              <a:rPr lang="en-AU" altLang="en-US" sz="1800" u="sng" dirty="0" smtClean="0">
                <a:solidFill>
                  <a:schemeClr val="tx2"/>
                </a:solidFill>
              </a:rPr>
              <a:t>Advantages</a:t>
            </a:r>
            <a:r>
              <a:rPr lang="en-AU" altLang="en-US" sz="1800" dirty="0" smtClean="0"/>
              <a:t>: It can be implemented for stroke patients with severe motor impairments.</a:t>
            </a:r>
          </a:p>
          <a:p>
            <a:pPr algn="just" eaLnBrk="1" hangingPunct="1">
              <a:spcBef>
                <a:spcPts val="0"/>
              </a:spcBef>
              <a:defRPr/>
            </a:pPr>
            <a:endParaRPr lang="en-AU" altLang="en-US" sz="1800" dirty="0" smtClean="0"/>
          </a:p>
          <a:p>
            <a:pPr algn="just" eaLnBrk="1" hangingPunct="1">
              <a:spcBef>
                <a:spcPts val="0"/>
              </a:spcBef>
              <a:defRPr/>
            </a:pPr>
            <a:endParaRPr lang="en-US" altLang="en-US" sz="1800" dirty="0"/>
          </a:p>
          <a:p>
            <a:pPr algn="just" eaLnBrk="1" hangingPunct="1">
              <a:spcBef>
                <a:spcPts val="0"/>
              </a:spcBef>
              <a:defRPr/>
            </a:pPr>
            <a:r>
              <a:rPr lang="en-AU" altLang="en-US" sz="1800" u="sng" dirty="0" smtClean="0">
                <a:solidFill>
                  <a:schemeClr val="tx2"/>
                </a:solidFill>
              </a:rPr>
              <a:t>Limited scientific evidence </a:t>
            </a:r>
            <a:r>
              <a:rPr lang="en-AU" altLang="en-US" sz="1800" dirty="0" smtClean="0"/>
              <a:t>to improve motor recovery at the acute and chronic stages. At the moment, no adverse effects have been reported.</a:t>
            </a:r>
            <a:endParaRPr lang="en-AU" altLang="en-US" sz="1800" u="sng" dirty="0" smtClean="0">
              <a:solidFill>
                <a:schemeClr val="tx2"/>
              </a:solidFill>
            </a:endParaRPr>
          </a:p>
          <a:p>
            <a:pPr algn="just" eaLnBrk="1" hangingPunct="1">
              <a:spcBef>
                <a:spcPts val="0"/>
              </a:spcBef>
              <a:defRPr/>
            </a:pPr>
            <a:endParaRPr lang="en-AU" altLang="en-US" sz="2200" u="sng" dirty="0" smtClean="0">
              <a:solidFill>
                <a:schemeClr val="tx2"/>
              </a:solidFill>
            </a:endParaRPr>
          </a:p>
        </p:txBody>
      </p:sp>
      <p:sp>
        <p:nvSpPr>
          <p:cNvPr id="24581" name="TextBox 3"/>
          <p:cNvSpPr txBox="1">
            <a:spLocks noChangeArrowheads="1"/>
          </p:cNvSpPr>
          <p:nvPr/>
        </p:nvSpPr>
        <p:spPr bwMode="auto">
          <a:xfrm>
            <a:off x="5945188" y="6592888"/>
            <a:ext cx="3019425"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en-US" sz="1300"/>
              <a:t>(Khedr et al., 2010; Sung  et al., 2013)</a:t>
            </a:r>
          </a:p>
        </p:txBody>
      </p:sp>
      <p:pic>
        <p:nvPicPr>
          <p:cNvPr id="2458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6"/>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0163" y="338138"/>
            <a:ext cx="9140825" cy="6497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ítulo 1"/>
          <p:cNvSpPr>
            <a:spLocks noGrp="1"/>
          </p:cNvSpPr>
          <p:nvPr>
            <p:ph type="title"/>
          </p:nvPr>
        </p:nvSpPr>
        <p:spPr>
          <a:xfrm>
            <a:off x="250825" y="1844675"/>
            <a:ext cx="8229600" cy="990600"/>
          </a:xfrm>
        </p:spPr>
        <p:txBody>
          <a:bodyPr/>
          <a:lstStyle/>
          <a:p>
            <a:pPr eaLnBrk="1" fontAlgn="auto" hangingPunct="1">
              <a:spcAft>
                <a:spcPts val="0"/>
              </a:spcAft>
              <a:defRPr/>
            </a:pPr>
            <a:r>
              <a:rPr lang="en-AU" sz="2800" dirty="0" smtClean="0"/>
              <a:t>Task-specific training</a:t>
            </a:r>
            <a:endParaRPr lang="en-AU" sz="2800" dirty="0"/>
          </a:p>
        </p:txBody>
      </p:sp>
      <p:sp>
        <p:nvSpPr>
          <p:cNvPr id="18435" name="Espaço Reservado para Conteúdo 2"/>
          <p:cNvSpPr>
            <a:spLocks noGrp="1"/>
          </p:cNvSpPr>
          <p:nvPr>
            <p:ph idx="1"/>
          </p:nvPr>
        </p:nvSpPr>
        <p:spPr>
          <a:xfrm>
            <a:off x="163513" y="2781300"/>
            <a:ext cx="8785225" cy="4564063"/>
          </a:xfrm>
        </p:spPr>
        <p:txBody>
          <a:bodyPr/>
          <a:lstStyle/>
          <a:p>
            <a:pPr algn="just" eaLnBrk="1" hangingPunct="1">
              <a:defRPr/>
            </a:pPr>
            <a:r>
              <a:rPr lang="en-AU" sz="1800" b="1" dirty="0" smtClean="0">
                <a:solidFill>
                  <a:schemeClr val="accent2">
                    <a:lumMod val="75000"/>
                  </a:schemeClr>
                </a:solidFill>
              </a:rPr>
              <a:t>Definition: </a:t>
            </a:r>
            <a:r>
              <a:rPr lang="en-AU" altLang="en-US" sz="1800" dirty="0" smtClean="0">
                <a:cs typeface="Arial" charset="0"/>
              </a:rPr>
              <a:t>It consists of repetitive training of </a:t>
            </a:r>
            <a:r>
              <a:rPr lang="en-US" altLang="en-US" sz="1800" dirty="0" smtClean="0"/>
              <a:t> movements directly related to functional </a:t>
            </a:r>
            <a:r>
              <a:rPr lang="pt-BR" altLang="en-US" sz="1800" dirty="0" err="1" smtClean="0"/>
              <a:t>activities</a:t>
            </a:r>
            <a:r>
              <a:rPr lang="pt-BR" altLang="en-US" sz="1800" dirty="0" smtClean="0"/>
              <a:t>.</a:t>
            </a:r>
          </a:p>
          <a:p>
            <a:pPr algn="just" eaLnBrk="1" hangingPunct="1">
              <a:defRPr/>
            </a:pPr>
            <a:endParaRPr lang="pt-BR" altLang="en-US" sz="1800" dirty="0" smtClean="0"/>
          </a:p>
          <a:p>
            <a:pPr algn="just" eaLnBrk="1" hangingPunct="1">
              <a:defRPr/>
            </a:pPr>
            <a:endParaRPr lang="pt-BR" altLang="en-US" sz="1800" dirty="0">
              <a:cs typeface="Arial" charset="0"/>
            </a:endParaRPr>
          </a:p>
          <a:p>
            <a:pPr algn="just" eaLnBrk="1" hangingPunct="1">
              <a:spcBef>
                <a:spcPct val="0"/>
              </a:spcBef>
              <a:defRPr/>
            </a:pPr>
            <a:r>
              <a:rPr lang="en-AU" altLang="en-US" sz="1800" u="sng" dirty="0" smtClean="0">
                <a:solidFill>
                  <a:schemeClr val="tx2"/>
                </a:solidFill>
              </a:rPr>
              <a:t>Advantages</a:t>
            </a:r>
            <a:r>
              <a:rPr lang="en-AU" altLang="en-US" sz="1800" dirty="0" smtClean="0"/>
              <a:t>: </a:t>
            </a:r>
            <a:r>
              <a:rPr lang="en-AU" altLang="en-US" sz="1800" dirty="0" smtClean="0">
                <a:cs typeface="Arial" charset="0"/>
              </a:rPr>
              <a:t>It can be performed as circuit training and delivered to groups. The intensity of training can be adjusted and progressed to fit the individuals’ needs. </a:t>
            </a:r>
          </a:p>
          <a:p>
            <a:pPr algn="just" eaLnBrk="1" hangingPunct="1">
              <a:spcBef>
                <a:spcPct val="0"/>
              </a:spcBef>
              <a:defRPr/>
            </a:pPr>
            <a:endParaRPr lang="en-US" altLang="en-US" sz="1800" dirty="0" smtClean="0">
              <a:cs typeface="Arial" charset="0"/>
            </a:endParaRPr>
          </a:p>
          <a:p>
            <a:pPr algn="just" eaLnBrk="1" hangingPunct="1">
              <a:spcBef>
                <a:spcPct val="0"/>
              </a:spcBef>
              <a:defRPr/>
            </a:pPr>
            <a:endParaRPr lang="en-AU" altLang="en-US" sz="1800" dirty="0" smtClean="0">
              <a:cs typeface="Arial" charset="0"/>
            </a:endParaRPr>
          </a:p>
          <a:p>
            <a:pPr algn="just" eaLnBrk="1" hangingPunct="1">
              <a:spcBef>
                <a:spcPct val="0"/>
              </a:spcBef>
              <a:defRPr/>
            </a:pPr>
            <a:r>
              <a:rPr lang="en-AU" altLang="en-US" sz="1800" u="sng" dirty="0" smtClean="0">
                <a:solidFill>
                  <a:schemeClr val="tx2"/>
                </a:solidFill>
              </a:rPr>
              <a:t>Clearly established evidence</a:t>
            </a:r>
            <a:r>
              <a:rPr lang="en-AU" altLang="en-US" sz="1800" dirty="0" smtClean="0">
                <a:solidFill>
                  <a:schemeClr val="tx2"/>
                </a:solidFill>
              </a:rPr>
              <a:t> </a:t>
            </a:r>
            <a:r>
              <a:rPr lang="en-AU" altLang="en-US" sz="1800" dirty="0" smtClean="0"/>
              <a:t>for stroke patients at the sub-acute and chronic stages to improve balance, sit-to-stand, reaching, manipulation, and walking performance.</a:t>
            </a:r>
          </a:p>
          <a:p>
            <a:pPr algn="just" eaLnBrk="1" hangingPunct="1">
              <a:defRPr/>
            </a:pPr>
            <a:endParaRPr lang="en-AU" altLang="en-US" sz="2200" dirty="0" smtClean="0">
              <a:cs typeface="Arial" charset="0"/>
            </a:endParaRPr>
          </a:p>
        </p:txBody>
      </p:sp>
      <p:sp>
        <p:nvSpPr>
          <p:cNvPr id="25605" name="TextBox 3"/>
          <p:cNvSpPr txBox="1">
            <a:spLocks noChangeArrowheads="1"/>
          </p:cNvSpPr>
          <p:nvPr/>
        </p:nvSpPr>
        <p:spPr bwMode="auto">
          <a:xfrm>
            <a:off x="5610225" y="6592888"/>
            <a:ext cx="3354388"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en-US" sz="1300"/>
              <a:t>(French et al., 2010; Rensink  et al., 2009) </a:t>
            </a:r>
          </a:p>
        </p:txBody>
      </p:sp>
      <p:pic>
        <p:nvPicPr>
          <p:cNvPr id="2560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5"/>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36513" y="412750"/>
            <a:ext cx="9180513" cy="6472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ítulo 1"/>
          <p:cNvSpPr txBox="1">
            <a:spLocks/>
          </p:cNvSpPr>
          <p:nvPr/>
        </p:nvSpPr>
        <p:spPr>
          <a:xfrm>
            <a:off x="209550" y="1646238"/>
            <a:ext cx="8229600" cy="990600"/>
          </a:xfrm>
          <a:prstGeom prst="rect">
            <a:avLst/>
          </a:prstGeom>
        </p:spPr>
        <p:txBody>
          <a:bodyPr anchor="ctr">
            <a:normAutofit/>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fontAlgn="auto" hangingPunct="1">
              <a:spcAft>
                <a:spcPts val="0"/>
              </a:spcAft>
              <a:defRPr/>
            </a:pPr>
            <a:r>
              <a:rPr lang="en-US" sz="2800" dirty="0" smtClean="0"/>
              <a:t>Virtual reality therapy</a:t>
            </a:r>
            <a:endParaRPr lang="en-AU" sz="2800" dirty="0"/>
          </a:p>
        </p:txBody>
      </p:sp>
      <p:sp>
        <p:nvSpPr>
          <p:cNvPr id="9" name="Espaço Reservado para Conteúdo 2"/>
          <p:cNvSpPr txBox="1">
            <a:spLocks/>
          </p:cNvSpPr>
          <p:nvPr/>
        </p:nvSpPr>
        <p:spPr bwMode="auto">
          <a:xfrm>
            <a:off x="241300" y="2636838"/>
            <a:ext cx="8856663" cy="5303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182880" algn="just" eaLnBrk="1" fontAlgn="auto" hangingPunct="1">
              <a:spcBef>
                <a:spcPts val="0"/>
              </a:spcBef>
              <a:spcAft>
                <a:spcPts val="0"/>
              </a:spcAft>
              <a:buFont typeface="Arial" pitchFamily="34" charset="0"/>
              <a:buChar char="•"/>
              <a:defRPr/>
            </a:pPr>
            <a:r>
              <a:rPr lang="en-AU" sz="1600" b="1" dirty="0" smtClean="0">
                <a:solidFill>
                  <a:schemeClr val="accent2">
                    <a:lumMod val="75000"/>
                  </a:schemeClr>
                </a:solidFill>
              </a:rPr>
              <a:t>Definition</a:t>
            </a:r>
            <a:r>
              <a:rPr lang="en-AU" sz="1600" dirty="0"/>
              <a:t>: </a:t>
            </a:r>
            <a:r>
              <a:rPr lang="en-AU" sz="1600" dirty="0" smtClean="0"/>
              <a:t>It refers to use </a:t>
            </a:r>
            <a:r>
              <a:rPr lang="en-AU" sz="1600" dirty="0"/>
              <a:t>of interactive </a:t>
            </a:r>
            <a:r>
              <a:rPr lang="en-AU" sz="1600" dirty="0" smtClean="0"/>
              <a:t>simulations </a:t>
            </a:r>
            <a:r>
              <a:rPr lang="en-AU" sz="1600" dirty="0"/>
              <a:t>generated from </a:t>
            </a:r>
            <a:r>
              <a:rPr lang="en-AU" sz="1600" dirty="0" smtClean="0"/>
              <a:t>images, </a:t>
            </a:r>
            <a:r>
              <a:rPr lang="en-AU" sz="1600" dirty="0"/>
              <a:t>such as computer processors, </a:t>
            </a:r>
            <a:r>
              <a:rPr lang="en-AU" sz="1600" dirty="0" smtClean="0"/>
              <a:t>to provide </a:t>
            </a:r>
            <a:r>
              <a:rPr lang="en-AU" sz="1600" dirty="0"/>
              <a:t>the </a:t>
            </a:r>
            <a:r>
              <a:rPr lang="en-AU" sz="1600" dirty="0" smtClean="0"/>
              <a:t>users </a:t>
            </a:r>
            <a:r>
              <a:rPr lang="en-AU" sz="1600" dirty="0"/>
              <a:t>the opportunity to interact with environments that simulate real objects and events. Through a virtual environment rich in </a:t>
            </a:r>
            <a:r>
              <a:rPr lang="en-AU" sz="1600" dirty="0" smtClean="0"/>
              <a:t>detail, </a:t>
            </a:r>
            <a:r>
              <a:rPr lang="en-AU" sz="1600" dirty="0"/>
              <a:t>virtual reality simulates functional tasks that are intensively </a:t>
            </a:r>
            <a:r>
              <a:rPr lang="en-AU" sz="1600" dirty="0" smtClean="0"/>
              <a:t>practiced. </a:t>
            </a:r>
          </a:p>
          <a:p>
            <a:pPr marL="0" indent="-182880" algn="just" eaLnBrk="1" fontAlgn="auto" hangingPunct="1">
              <a:spcBef>
                <a:spcPts val="0"/>
              </a:spcBef>
              <a:spcAft>
                <a:spcPts val="0"/>
              </a:spcAft>
              <a:buFont typeface="Arial" pitchFamily="34" charset="0"/>
              <a:buChar char="•"/>
              <a:defRPr/>
            </a:pPr>
            <a:endParaRPr lang="en-AU" sz="1600" dirty="0" smtClean="0"/>
          </a:p>
          <a:p>
            <a:pPr marL="0" indent="-182880" algn="just" eaLnBrk="1" fontAlgn="auto" hangingPunct="1">
              <a:spcBef>
                <a:spcPts val="0"/>
              </a:spcBef>
              <a:spcAft>
                <a:spcPts val="0"/>
              </a:spcAft>
              <a:buFont typeface="Arial" pitchFamily="34" charset="0"/>
              <a:buChar char="•"/>
              <a:defRPr/>
            </a:pPr>
            <a:r>
              <a:rPr lang="en-AU" sz="1600" u="sng" dirty="0" smtClean="0">
                <a:solidFill>
                  <a:schemeClr val="tx2"/>
                </a:solidFill>
              </a:rPr>
              <a:t>Advantages</a:t>
            </a:r>
            <a:r>
              <a:rPr lang="en-AU" sz="1600" dirty="0" smtClean="0">
                <a:solidFill>
                  <a:schemeClr val="tx2"/>
                </a:solidFill>
              </a:rPr>
              <a:t>: </a:t>
            </a:r>
            <a:r>
              <a:rPr lang="en-AU" sz="1600" dirty="0" smtClean="0"/>
              <a:t>Virtual </a:t>
            </a:r>
            <a:r>
              <a:rPr lang="en-AU" sz="1600" dirty="0"/>
              <a:t>reality programs simulate real life functional activities in an interesting and challenging </a:t>
            </a:r>
            <a:r>
              <a:rPr lang="en-AU" sz="1600" dirty="0" smtClean="0"/>
              <a:t>manner and </a:t>
            </a:r>
            <a:r>
              <a:rPr lang="en-AU" sz="1600" dirty="0"/>
              <a:t>may encourage the practice of a higher number of repetitions. Moreover, the difficulty of the tasks can be graded and the </a:t>
            </a:r>
            <a:r>
              <a:rPr lang="en-AU" sz="1600" dirty="0" smtClean="0"/>
              <a:t>physiotherapists can simulate tasks </a:t>
            </a:r>
            <a:r>
              <a:rPr lang="en-AU" sz="1600" dirty="0"/>
              <a:t>that could not be trained </a:t>
            </a:r>
            <a:r>
              <a:rPr lang="en-AU" sz="1600" dirty="0" smtClean="0"/>
              <a:t>within </a:t>
            </a:r>
            <a:r>
              <a:rPr lang="en-AU" sz="1600" dirty="0"/>
              <a:t>clinical settings, such as crossing a street.</a:t>
            </a:r>
            <a:endParaRPr lang="en-AU" sz="1600" dirty="0" smtClean="0"/>
          </a:p>
          <a:p>
            <a:pPr marL="0" indent="-182880" algn="just" eaLnBrk="1" fontAlgn="auto" hangingPunct="1">
              <a:spcBef>
                <a:spcPts val="0"/>
              </a:spcBef>
              <a:spcAft>
                <a:spcPts val="0"/>
              </a:spcAft>
              <a:buFont typeface="Arial" pitchFamily="34" charset="0"/>
              <a:buChar char="•"/>
              <a:defRPr/>
            </a:pPr>
            <a:endParaRPr lang="en-AU" sz="1600" u="sng" dirty="0">
              <a:solidFill>
                <a:schemeClr val="tx2"/>
              </a:solidFill>
            </a:endParaRPr>
          </a:p>
          <a:p>
            <a:pPr marL="0" indent="-182880" algn="just" eaLnBrk="1" fontAlgn="auto" hangingPunct="1">
              <a:spcBef>
                <a:spcPts val="0"/>
              </a:spcBef>
              <a:spcAft>
                <a:spcPts val="0"/>
              </a:spcAft>
              <a:buFont typeface="Arial" pitchFamily="34" charset="0"/>
              <a:buChar char="•"/>
              <a:defRPr/>
            </a:pPr>
            <a:r>
              <a:rPr lang="en-AU" sz="1600" u="sng" dirty="0" smtClean="0">
                <a:solidFill>
                  <a:schemeClr val="tx2"/>
                </a:solidFill>
              </a:rPr>
              <a:t>Limited scientific evidence</a:t>
            </a:r>
            <a:r>
              <a:rPr lang="en-AU" sz="1600" dirty="0" smtClean="0"/>
              <a:t> of </a:t>
            </a:r>
            <a:r>
              <a:rPr lang="en-AU" sz="1600" dirty="0"/>
              <a:t>the benefits of virtual reality compared with the same </a:t>
            </a:r>
            <a:r>
              <a:rPr lang="en-AU" sz="1600" dirty="0" smtClean="0"/>
              <a:t>doses </a:t>
            </a:r>
            <a:r>
              <a:rPr lang="en-AU" sz="1600" dirty="0"/>
              <a:t>of conventional rehabilitation strategies for measures of upper limb function and </a:t>
            </a:r>
            <a:r>
              <a:rPr lang="en-AU" sz="1600" dirty="0" smtClean="0"/>
              <a:t>daily life </a:t>
            </a:r>
            <a:r>
              <a:rPr lang="en-AU" sz="1600" dirty="0"/>
              <a:t>activities. There is limited evidence on the effectiveness of virtual reality in measures of grip strength and gait speed. </a:t>
            </a:r>
          </a:p>
        </p:txBody>
      </p:sp>
      <p:sp>
        <p:nvSpPr>
          <p:cNvPr id="26629" name="TextBox 3"/>
          <p:cNvSpPr txBox="1">
            <a:spLocks noChangeArrowheads="1"/>
          </p:cNvSpPr>
          <p:nvPr/>
        </p:nvSpPr>
        <p:spPr bwMode="auto">
          <a:xfrm>
            <a:off x="7451725" y="6592888"/>
            <a:ext cx="162401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pt-BR" altLang="en-US" sz="1300"/>
              <a:t>(Laver et al., 2011) </a:t>
            </a:r>
          </a:p>
        </p:txBody>
      </p:sp>
      <p:pic>
        <p:nvPicPr>
          <p:cNvPr id="2663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ítulo 1"/>
          <p:cNvSpPr txBox="1">
            <a:spLocks/>
          </p:cNvSpPr>
          <p:nvPr/>
        </p:nvSpPr>
        <p:spPr>
          <a:xfrm>
            <a:off x="258763" y="1412875"/>
            <a:ext cx="8229600" cy="990600"/>
          </a:xfrm>
          <a:prstGeom prst="rect">
            <a:avLst/>
          </a:prstGeom>
        </p:spPr>
        <p:txBody>
          <a:bodyPr anchor="ctr">
            <a:normAutofit/>
          </a:bodyPr>
          <a:lstStyle>
            <a:lvl1pPr algn="l" rtl="0" eaLnBrk="0" fontAlgn="base" hangingPunct="0">
              <a:spcBef>
                <a:spcPct val="0"/>
              </a:spcBef>
              <a:spcAft>
                <a:spcPct val="0"/>
              </a:spcAft>
              <a:defRPr sz="4000" kern="1200" spc="-100">
                <a:solidFill>
                  <a:schemeClr val="tx2"/>
                </a:solidFill>
                <a:latin typeface="+mj-lt"/>
                <a:ea typeface="+mj-ea"/>
                <a:cs typeface="+mj-cs"/>
              </a:defRPr>
            </a:lvl1pPr>
            <a:lvl2pPr algn="l" rtl="0" eaLnBrk="0" fontAlgn="base" hangingPunct="0">
              <a:spcBef>
                <a:spcPct val="0"/>
              </a:spcBef>
              <a:spcAft>
                <a:spcPct val="0"/>
              </a:spcAft>
              <a:defRPr sz="4000">
                <a:solidFill>
                  <a:schemeClr val="tx2"/>
                </a:solidFill>
                <a:latin typeface="Arial" charset="0"/>
              </a:defRPr>
            </a:lvl2pPr>
            <a:lvl3pPr algn="l" rtl="0" eaLnBrk="0" fontAlgn="base" hangingPunct="0">
              <a:spcBef>
                <a:spcPct val="0"/>
              </a:spcBef>
              <a:spcAft>
                <a:spcPct val="0"/>
              </a:spcAft>
              <a:defRPr sz="4000">
                <a:solidFill>
                  <a:schemeClr val="tx2"/>
                </a:solidFill>
                <a:latin typeface="Arial" charset="0"/>
              </a:defRPr>
            </a:lvl3pPr>
            <a:lvl4pPr algn="l" rtl="0" eaLnBrk="0" fontAlgn="base" hangingPunct="0">
              <a:spcBef>
                <a:spcPct val="0"/>
              </a:spcBef>
              <a:spcAft>
                <a:spcPct val="0"/>
              </a:spcAft>
              <a:defRPr sz="4000">
                <a:solidFill>
                  <a:schemeClr val="tx2"/>
                </a:solidFill>
                <a:latin typeface="Arial" charset="0"/>
              </a:defRPr>
            </a:lvl4pPr>
            <a:lvl5pPr algn="l" rtl="0" eaLnBrk="0" fontAlgn="base" hangingPunct="0">
              <a:spcBef>
                <a:spcPct val="0"/>
              </a:spcBef>
              <a:spcAft>
                <a:spcPct val="0"/>
              </a:spcAft>
              <a:defRPr sz="4000">
                <a:solidFill>
                  <a:schemeClr val="tx2"/>
                </a:solidFill>
                <a:latin typeface="Arial" charset="0"/>
              </a:defRPr>
            </a:lvl5pPr>
            <a:lvl6pPr marL="457200" algn="l" rtl="0" fontAlgn="base">
              <a:spcBef>
                <a:spcPct val="0"/>
              </a:spcBef>
              <a:spcAft>
                <a:spcPct val="0"/>
              </a:spcAft>
              <a:defRPr sz="4000">
                <a:solidFill>
                  <a:schemeClr val="tx2"/>
                </a:solidFill>
                <a:latin typeface="Arial" charset="0"/>
              </a:defRPr>
            </a:lvl6pPr>
            <a:lvl7pPr marL="914400" algn="l" rtl="0" fontAlgn="base">
              <a:spcBef>
                <a:spcPct val="0"/>
              </a:spcBef>
              <a:spcAft>
                <a:spcPct val="0"/>
              </a:spcAft>
              <a:defRPr sz="4000">
                <a:solidFill>
                  <a:schemeClr val="tx2"/>
                </a:solidFill>
                <a:latin typeface="Arial" charset="0"/>
              </a:defRPr>
            </a:lvl7pPr>
            <a:lvl8pPr marL="1371600" algn="l" rtl="0" fontAlgn="base">
              <a:spcBef>
                <a:spcPct val="0"/>
              </a:spcBef>
              <a:spcAft>
                <a:spcPct val="0"/>
              </a:spcAft>
              <a:defRPr sz="4000">
                <a:solidFill>
                  <a:schemeClr val="tx2"/>
                </a:solidFill>
                <a:latin typeface="Arial" charset="0"/>
              </a:defRPr>
            </a:lvl8pPr>
            <a:lvl9pPr marL="1828800" algn="l" rtl="0" fontAlgn="base">
              <a:spcBef>
                <a:spcPct val="0"/>
              </a:spcBef>
              <a:spcAft>
                <a:spcPct val="0"/>
              </a:spcAft>
              <a:defRPr sz="4000">
                <a:solidFill>
                  <a:schemeClr val="tx2"/>
                </a:solidFill>
                <a:latin typeface="Arial" charset="0"/>
              </a:defRPr>
            </a:lvl9pPr>
          </a:lstStyle>
          <a:p>
            <a:pPr eaLnBrk="1" fontAlgn="auto" hangingPunct="1">
              <a:spcAft>
                <a:spcPts val="0"/>
              </a:spcAft>
              <a:defRPr/>
            </a:pPr>
            <a:r>
              <a:rPr lang="en-US" sz="2800" dirty="0" smtClean="0"/>
              <a:t>Mental practice</a:t>
            </a:r>
            <a:endParaRPr lang="en-AU" sz="2800" dirty="0"/>
          </a:p>
        </p:txBody>
      </p:sp>
      <p:sp>
        <p:nvSpPr>
          <p:cNvPr id="27651" name="TextBox 3"/>
          <p:cNvSpPr txBox="1">
            <a:spLocks noChangeArrowheads="1"/>
          </p:cNvSpPr>
          <p:nvPr/>
        </p:nvSpPr>
        <p:spPr bwMode="auto">
          <a:xfrm>
            <a:off x="4768850" y="6592888"/>
            <a:ext cx="4195763"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spcBef>
                <a:spcPct val="20000"/>
              </a:spcBef>
              <a:buClr>
                <a:schemeClr val="accent1"/>
              </a:buClr>
              <a:buSzPct val="85000"/>
              <a:buFont typeface="Arial" charset="0"/>
              <a:buNone/>
            </a:pPr>
            <a:r>
              <a:rPr lang="pt-BR" altLang="en-US" sz="1300"/>
              <a:t>(</a:t>
            </a:r>
            <a:r>
              <a:rPr lang="en-AU" altLang="en-US" sz="1300"/>
              <a:t>Refshauge et al., 2005; Barclay-Goddard et al., 2011)</a:t>
            </a:r>
          </a:p>
        </p:txBody>
      </p:sp>
      <p:sp>
        <p:nvSpPr>
          <p:cNvPr id="6" name="Espaço Reservado para Conteúdo 2"/>
          <p:cNvSpPr txBox="1">
            <a:spLocks/>
          </p:cNvSpPr>
          <p:nvPr/>
        </p:nvSpPr>
        <p:spPr bwMode="auto">
          <a:xfrm>
            <a:off x="214313" y="2565400"/>
            <a:ext cx="8715375" cy="530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182563" indent="-182563" algn="l" rtl="0" eaLnBrk="0" fontAlgn="base" hangingPunct="0">
              <a:spcBef>
                <a:spcPct val="20000"/>
              </a:spcBef>
              <a:spcAft>
                <a:spcPct val="0"/>
              </a:spcAft>
              <a:buClr>
                <a:schemeClr val="accent1"/>
              </a:buClr>
              <a:buSzPct val="85000"/>
              <a:buFont typeface="Arial" charset="0"/>
              <a:buChar char="•"/>
              <a:defRPr sz="2400" kern="1200">
                <a:solidFill>
                  <a:schemeClr val="tx1"/>
                </a:solidFill>
                <a:latin typeface="+mn-lt"/>
                <a:ea typeface="+mn-ea"/>
                <a:cs typeface="+mn-cs"/>
              </a:defRPr>
            </a:lvl1pPr>
            <a:lvl2pPr marL="457200" indent="-182563" algn="l" rtl="0" eaLnBrk="0" fontAlgn="base" hangingPunct="0">
              <a:spcBef>
                <a:spcPct val="20000"/>
              </a:spcBef>
              <a:spcAft>
                <a:spcPct val="0"/>
              </a:spcAft>
              <a:buClr>
                <a:schemeClr val="accent1"/>
              </a:buClr>
              <a:buSzPct val="85000"/>
              <a:buFont typeface="Arial" charset="0"/>
              <a:buChar char="•"/>
              <a:defRPr sz="2000" kern="1200">
                <a:solidFill>
                  <a:schemeClr val="tx1"/>
                </a:solidFill>
                <a:latin typeface="+mn-lt"/>
                <a:ea typeface="+mn-ea"/>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kern="1200">
                <a:solidFill>
                  <a:schemeClr val="tx1"/>
                </a:solidFill>
                <a:latin typeface="+mn-lt"/>
                <a:ea typeface="+mn-ea"/>
                <a:cs typeface="+mn-cs"/>
              </a:defRPr>
            </a:lvl3pPr>
            <a:lvl4pPr marL="1004888" indent="-182563" algn="l" rtl="0" eaLnBrk="0" fontAlgn="base" hangingPunct="0">
              <a:spcBef>
                <a:spcPct val="20000"/>
              </a:spcBef>
              <a:spcAft>
                <a:spcPct val="0"/>
              </a:spcAft>
              <a:buClr>
                <a:schemeClr val="accent1"/>
              </a:buClr>
              <a:buFont typeface="Arial" charset="0"/>
              <a:buChar char="•"/>
              <a:defRPr sz="1600" kern="1200">
                <a:solidFill>
                  <a:schemeClr val="tx1"/>
                </a:solidFill>
                <a:latin typeface="+mn-lt"/>
                <a:ea typeface="+mn-ea"/>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sz="1400" kern="120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182880" indent="-182880" algn="just" eaLnBrk="1" fontAlgn="auto" hangingPunct="1">
              <a:spcBef>
                <a:spcPts val="0"/>
              </a:spcBef>
              <a:spcAft>
                <a:spcPts val="0"/>
              </a:spcAft>
              <a:buFont typeface="Arial" pitchFamily="34" charset="0"/>
              <a:buChar char="•"/>
              <a:defRPr/>
            </a:pPr>
            <a:r>
              <a:rPr lang="en-AU" sz="1800" b="1" dirty="0" smtClean="0">
                <a:solidFill>
                  <a:schemeClr val="accent2">
                    <a:lumMod val="75000"/>
                  </a:schemeClr>
                </a:solidFill>
              </a:rPr>
              <a:t>Definition</a:t>
            </a:r>
            <a:r>
              <a:rPr lang="en-AU" sz="1800" dirty="0"/>
              <a:t>: </a:t>
            </a:r>
            <a:r>
              <a:rPr lang="en-AU" sz="1800" dirty="0" smtClean="0"/>
              <a:t>It </a:t>
            </a:r>
            <a:r>
              <a:rPr lang="en-AU" sz="1800" dirty="0"/>
              <a:t>is a cognitive </a:t>
            </a:r>
            <a:r>
              <a:rPr lang="en-AU" sz="1800" dirty="0" smtClean="0"/>
              <a:t>strategy</a:t>
            </a:r>
            <a:r>
              <a:rPr lang="en-AU" sz="1800" dirty="0"/>
              <a:t>, in which a brain area related to specific motor action is triggered repeatedly, through the </a:t>
            </a:r>
            <a:r>
              <a:rPr lang="en-AU" sz="1800" dirty="0" smtClean="0"/>
              <a:t>activation </a:t>
            </a:r>
            <a:r>
              <a:rPr lang="en-AU" sz="1800" dirty="0"/>
              <a:t>of the imagination, with the goal of improving </a:t>
            </a:r>
            <a:r>
              <a:rPr lang="en-AU" sz="1800" dirty="0" smtClean="0"/>
              <a:t>the patients’ performance.</a:t>
            </a:r>
          </a:p>
          <a:p>
            <a:pPr marL="182880" indent="-182880" algn="just" eaLnBrk="1" fontAlgn="auto" hangingPunct="1">
              <a:spcBef>
                <a:spcPts val="0"/>
              </a:spcBef>
              <a:spcAft>
                <a:spcPts val="0"/>
              </a:spcAft>
              <a:buFont typeface="Arial" pitchFamily="34" charset="0"/>
              <a:buChar char="•"/>
              <a:defRPr/>
            </a:pPr>
            <a:endParaRPr lang="en-US" sz="1800" dirty="0" smtClean="0"/>
          </a:p>
          <a:p>
            <a:pPr marL="182880" indent="-182880" algn="just" eaLnBrk="1" fontAlgn="auto" hangingPunct="1">
              <a:spcBef>
                <a:spcPts val="0"/>
              </a:spcBef>
              <a:spcAft>
                <a:spcPts val="0"/>
              </a:spcAft>
              <a:buFont typeface="Arial" pitchFamily="34" charset="0"/>
              <a:buChar char="•"/>
              <a:defRPr/>
            </a:pPr>
            <a:r>
              <a:rPr lang="en-AU" sz="1800" u="sng" dirty="0" smtClean="0">
                <a:solidFill>
                  <a:schemeClr val="tx2"/>
                </a:solidFill>
              </a:rPr>
              <a:t>Advantages</a:t>
            </a:r>
            <a:r>
              <a:rPr lang="en-AU" sz="1800" dirty="0" smtClean="0">
                <a:solidFill>
                  <a:schemeClr val="tx2"/>
                </a:solidFill>
              </a:rPr>
              <a:t>: </a:t>
            </a:r>
            <a:r>
              <a:rPr lang="en-AU" sz="1800" dirty="0">
                <a:solidFill>
                  <a:schemeClr val="tx2"/>
                </a:solidFill>
              </a:rPr>
              <a:t> </a:t>
            </a:r>
            <a:r>
              <a:rPr lang="en-AU" sz="1800" dirty="0"/>
              <a:t>For many individuals with </a:t>
            </a:r>
            <a:r>
              <a:rPr lang="en-AU" sz="1800" dirty="0" smtClean="0"/>
              <a:t>nervous system damage, </a:t>
            </a:r>
            <a:r>
              <a:rPr lang="en-AU" sz="1800" dirty="0"/>
              <a:t>the execution of certain movements is very difficult </a:t>
            </a:r>
            <a:r>
              <a:rPr lang="en-AU" sz="1800" dirty="0" smtClean="0"/>
              <a:t>and, sometimes, </a:t>
            </a:r>
            <a:r>
              <a:rPr lang="en-AU" sz="1800" dirty="0"/>
              <a:t>even impossible, which hampers their active participation in the rehabilitation process. </a:t>
            </a:r>
            <a:r>
              <a:rPr lang="en-AU" sz="1800" dirty="0" smtClean="0"/>
              <a:t>In this sense, mental practice allows the realization of all movements.</a:t>
            </a:r>
          </a:p>
          <a:p>
            <a:pPr marL="182880" indent="-182880" algn="just" eaLnBrk="1" fontAlgn="auto" hangingPunct="1">
              <a:spcBef>
                <a:spcPts val="0"/>
              </a:spcBef>
              <a:spcAft>
                <a:spcPts val="0"/>
              </a:spcAft>
              <a:buFont typeface="Arial" pitchFamily="34" charset="0"/>
              <a:buChar char="•"/>
              <a:defRPr/>
            </a:pPr>
            <a:endParaRPr lang="en-US" sz="1800" u="sng" dirty="0">
              <a:solidFill>
                <a:schemeClr val="tx2"/>
              </a:solidFill>
            </a:endParaRPr>
          </a:p>
          <a:p>
            <a:pPr marL="182880" indent="-182880" algn="just" eaLnBrk="1" fontAlgn="auto" hangingPunct="1">
              <a:spcBef>
                <a:spcPts val="0"/>
              </a:spcBef>
              <a:spcAft>
                <a:spcPts val="0"/>
              </a:spcAft>
              <a:buFont typeface="Arial" pitchFamily="34" charset="0"/>
              <a:buChar char="•"/>
              <a:defRPr/>
            </a:pPr>
            <a:r>
              <a:rPr lang="en-AU" sz="1800" u="sng" dirty="0" smtClean="0">
                <a:solidFill>
                  <a:schemeClr val="tx2"/>
                </a:solidFill>
              </a:rPr>
              <a:t>Limited scientific evidence</a:t>
            </a:r>
            <a:r>
              <a:rPr lang="en-AU" sz="1800" dirty="0" smtClean="0"/>
              <a:t>  </a:t>
            </a:r>
            <a:r>
              <a:rPr lang="en-AU" sz="1800" dirty="0"/>
              <a:t>of the benefits of mental practice in addition to other rehabilitation strategies for measures of upper limb function</a:t>
            </a:r>
            <a:r>
              <a:rPr lang="en-AU" sz="1800" dirty="0" smtClean="0"/>
              <a:t>. No </a:t>
            </a:r>
            <a:r>
              <a:rPr lang="en-AU" sz="1800" dirty="0"/>
              <a:t>adverse effects </a:t>
            </a:r>
            <a:r>
              <a:rPr lang="en-AU" sz="1800" dirty="0" smtClean="0"/>
              <a:t>with stroke </a:t>
            </a:r>
            <a:r>
              <a:rPr lang="en-AU" sz="1800" dirty="0"/>
              <a:t>patients </a:t>
            </a:r>
            <a:r>
              <a:rPr lang="en-AU" sz="1800" dirty="0" smtClean="0"/>
              <a:t>at </a:t>
            </a:r>
            <a:r>
              <a:rPr lang="en-AU" sz="1800" dirty="0"/>
              <a:t>the acute, </a:t>
            </a:r>
            <a:r>
              <a:rPr lang="en-AU" sz="1800" dirty="0" smtClean="0"/>
              <a:t>sub-acute </a:t>
            </a:r>
            <a:r>
              <a:rPr lang="en-AU" sz="1800" dirty="0"/>
              <a:t>and chronic </a:t>
            </a:r>
            <a:r>
              <a:rPr lang="en-AU" sz="1800" dirty="0" smtClean="0"/>
              <a:t>stages </a:t>
            </a:r>
            <a:r>
              <a:rPr lang="en-AU" sz="1800" dirty="0"/>
              <a:t>were observed. </a:t>
            </a:r>
          </a:p>
        </p:txBody>
      </p:sp>
      <p:pic>
        <p:nvPicPr>
          <p:cNvPr id="27653"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7950" y="908050"/>
            <a:ext cx="8229600" cy="990600"/>
          </a:xfrm>
        </p:spPr>
        <p:txBody>
          <a:bodyPr/>
          <a:lstStyle/>
          <a:p>
            <a:pPr eaLnBrk="1" fontAlgn="auto" hangingPunct="1">
              <a:spcAft>
                <a:spcPts val="0"/>
              </a:spcAft>
              <a:defRPr/>
            </a:pPr>
            <a:r>
              <a:rPr lang="en-US" sz="2000" dirty="0" smtClean="0"/>
              <a:t>References</a:t>
            </a:r>
            <a:endParaRPr lang="en-AU" sz="2000" dirty="0"/>
          </a:p>
        </p:txBody>
      </p:sp>
      <p:sp>
        <p:nvSpPr>
          <p:cNvPr id="3" name="Espaço Reservado para Conteúdo 2"/>
          <p:cNvSpPr>
            <a:spLocks noGrp="1"/>
          </p:cNvSpPr>
          <p:nvPr>
            <p:ph idx="1"/>
          </p:nvPr>
        </p:nvSpPr>
        <p:spPr>
          <a:xfrm>
            <a:off x="-30163" y="1700213"/>
            <a:ext cx="9204326" cy="6002337"/>
          </a:xfrm>
        </p:spPr>
        <p:txBody>
          <a:bodyPr/>
          <a:lstStyle/>
          <a:p>
            <a:pPr algn="just">
              <a:defRPr/>
            </a:pPr>
            <a:r>
              <a:rPr lang="en-AU" sz="900" dirty="0"/>
              <a:t>Ada L, </a:t>
            </a:r>
            <a:r>
              <a:rPr lang="en-AU" sz="900" dirty="0" err="1"/>
              <a:t>Dorsch</a:t>
            </a:r>
            <a:r>
              <a:rPr lang="en-AU" sz="900" dirty="0"/>
              <a:t> S, Canning CG. Strengthening interventions increase strength and improve activity after stroke: A systematic review. </a:t>
            </a:r>
            <a:r>
              <a:rPr lang="en-AU" sz="900" dirty="0" err="1"/>
              <a:t>Aus</a:t>
            </a:r>
            <a:r>
              <a:rPr lang="en-AU" sz="900" dirty="0"/>
              <a:t> J </a:t>
            </a:r>
            <a:r>
              <a:rPr lang="en-AU" sz="900" dirty="0" err="1"/>
              <a:t>Physiother</a:t>
            </a:r>
            <a:r>
              <a:rPr lang="en-AU" sz="900" dirty="0"/>
              <a:t>.</a:t>
            </a:r>
            <a:r>
              <a:rPr lang="pt-BR" sz="900" dirty="0"/>
              <a:t> </a:t>
            </a:r>
            <a:r>
              <a:rPr lang="en-AU" sz="900" dirty="0"/>
              <a:t> 2006; 52: 241-248.</a:t>
            </a:r>
          </a:p>
          <a:p>
            <a:pPr algn="just">
              <a:defRPr/>
            </a:pPr>
            <a:r>
              <a:rPr lang="en-AU" sz="900" dirty="0"/>
              <a:t>AMERICAN COLLEGE OF SPORTS MEDICINE. Progression models in resistance training for healthy adults. Med </a:t>
            </a:r>
            <a:r>
              <a:rPr lang="en-AU" sz="900" dirty="0" err="1"/>
              <a:t>Dci</a:t>
            </a:r>
            <a:r>
              <a:rPr lang="en-AU" sz="900" dirty="0"/>
              <a:t> Sports </a:t>
            </a:r>
            <a:r>
              <a:rPr lang="en-AU" sz="900" dirty="0" err="1"/>
              <a:t>Exerc</a:t>
            </a:r>
            <a:r>
              <a:rPr lang="en-AU" sz="900" dirty="0"/>
              <a:t>.</a:t>
            </a:r>
            <a:r>
              <a:rPr lang="pt-BR" sz="900" dirty="0"/>
              <a:t>  2009;41(3):687-708.</a:t>
            </a:r>
            <a:endParaRPr lang="en-AU" sz="900" dirty="0"/>
          </a:p>
          <a:p>
            <a:pPr algn="just">
              <a:defRPr/>
            </a:pPr>
            <a:r>
              <a:rPr lang="en-AU" sz="900" dirty="0"/>
              <a:t>Barclay-Goddard RE, Stevenson TJ, </a:t>
            </a:r>
            <a:r>
              <a:rPr lang="en-AU" sz="900" dirty="0" err="1"/>
              <a:t>Poluha</a:t>
            </a:r>
            <a:r>
              <a:rPr lang="en-AU" sz="900" dirty="0"/>
              <a:t> W, </a:t>
            </a:r>
            <a:r>
              <a:rPr lang="en-AU" sz="900" dirty="0" err="1"/>
              <a:t>Thalman</a:t>
            </a:r>
            <a:r>
              <a:rPr lang="en-AU" sz="900" dirty="0"/>
              <a:t> L. Mental practice for treating upper extremity in individuals with hemiparesis after stroke. The Cochrane database </a:t>
            </a:r>
            <a:r>
              <a:rPr lang="en-AU" sz="900" dirty="0" err="1"/>
              <a:t>Syst</a:t>
            </a:r>
            <a:r>
              <a:rPr lang="en-AU" sz="900" dirty="0"/>
              <a:t> Rev, 11(5): 1-32, 2011.</a:t>
            </a:r>
          </a:p>
          <a:p>
            <a:pPr algn="just">
              <a:defRPr/>
            </a:pPr>
            <a:r>
              <a:rPr lang="en-AU" sz="900" dirty="0" err="1" smtClean="0"/>
              <a:t>Brazzelli</a:t>
            </a:r>
            <a:r>
              <a:rPr lang="en-AU" sz="900" dirty="0" smtClean="0"/>
              <a:t> M, Saunders DH, </a:t>
            </a:r>
            <a:r>
              <a:rPr lang="en-AU" sz="900" dirty="0" err="1" smtClean="0"/>
              <a:t>Greig</a:t>
            </a:r>
            <a:r>
              <a:rPr lang="en-AU" sz="900" dirty="0" smtClean="0"/>
              <a:t> CA, Mead GE. Physical </a:t>
            </a:r>
            <a:r>
              <a:rPr lang="en-AU" sz="900" dirty="0"/>
              <a:t>fitness training for stroke patients</a:t>
            </a:r>
            <a:r>
              <a:rPr lang="en-AU" sz="900" dirty="0" smtClean="0"/>
              <a:t>. Cochrane Database </a:t>
            </a:r>
            <a:r>
              <a:rPr lang="en-AU" sz="900" dirty="0" err="1" smtClean="0"/>
              <a:t>Syst</a:t>
            </a:r>
            <a:r>
              <a:rPr lang="en-AU" sz="900" dirty="0" smtClean="0"/>
              <a:t> Rev.</a:t>
            </a:r>
            <a:r>
              <a:rPr lang="en-AU" sz="900" dirty="0"/>
              <a:t> 2011 Nov 9;(11):CD003316.</a:t>
            </a:r>
          </a:p>
          <a:p>
            <a:pPr algn="just">
              <a:defRPr/>
            </a:pPr>
            <a:r>
              <a:rPr lang="en-AU" sz="900" dirty="0" smtClean="0"/>
              <a:t>French B, Thomas L, </a:t>
            </a:r>
            <a:r>
              <a:rPr lang="en-AU" sz="900" dirty="0" err="1" smtClean="0"/>
              <a:t>Leathley</a:t>
            </a:r>
            <a:r>
              <a:rPr lang="en-AU" sz="900" dirty="0" smtClean="0"/>
              <a:t> M, Sutton C, </a:t>
            </a:r>
            <a:r>
              <a:rPr lang="en-AU" sz="900" dirty="0" err="1" smtClean="0"/>
              <a:t>McAdam</a:t>
            </a:r>
            <a:r>
              <a:rPr lang="en-AU" sz="900" dirty="0" smtClean="0"/>
              <a:t> J, Forster A et al. Does </a:t>
            </a:r>
            <a:r>
              <a:rPr lang="en-AU" sz="900" dirty="0"/>
              <a:t>repetitive task training improve functional activity after stroke? A Cochrane systematic review and meta-analysis</a:t>
            </a:r>
            <a:r>
              <a:rPr lang="en-AU" sz="900" dirty="0" smtClean="0"/>
              <a:t>. J </a:t>
            </a:r>
            <a:r>
              <a:rPr lang="en-AU" sz="900" dirty="0" err="1" smtClean="0"/>
              <a:t>Rehabil</a:t>
            </a:r>
            <a:r>
              <a:rPr lang="en-AU" sz="900" dirty="0" smtClean="0"/>
              <a:t> Med. </a:t>
            </a:r>
            <a:r>
              <a:rPr lang="pt-BR" sz="900" dirty="0" smtClean="0"/>
              <a:t>2010;42(1</a:t>
            </a:r>
            <a:r>
              <a:rPr lang="pt-BR" sz="900" dirty="0"/>
              <a:t>):9-14.</a:t>
            </a:r>
            <a:endParaRPr lang="en-AU" sz="900" dirty="0"/>
          </a:p>
          <a:p>
            <a:pPr algn="just">
              <a:defRPr/>
            </a:pPr>
            <a:r>
              <a:rPr lang="en-US" sz="900" dirty="0" smtClean="0"/>
              <a:t>Graham JV, Eustace C, Brock K, Swain E, Irwin-Carruthers S. </a:t>
            </a:r>
            <a:r>
              <a:rPr lang="en-US" sz="900" dirty="0"/>
              <a:t>The </a:t>
            </a:r>
            <a:r>
              <a:rPr lang="en-US" sz="900" dirty="0" err="1"/>
              <a:t>Bobath</a:t>
            </a:r>
            <a:r>
              <a:rPr lang="en-US" sz="900" dirty="0"/>
              <a:t> concept in contemporary clinical practice</a:t>
            </a:r>
            <a:r>
              <a:rPr lang="en-US" sz="900" dirty="0" smtClean="0"/>
              <a:t>. Top Stroke </a:t>
            </a:r>
            <a:r>
              <a:rPr lang="en-US" sz="900" dirty="0" err="1" smtClean="0"/>
              <a:t>Rehabil</a:t>
            </a:r>
            <a:r>
              <a:rPr lang="en-US" sz="900" dirty="0" smtClean="0"/>
              <a:t>. 2009;16(1</a:t>
            </a:r>
            <a:r>
              <a:rPr lang="en-US" sz="900" dirty="0"/>
              <a:t>):57-68.</a:t>
            </a:r>
            <a:endParaRPr lang="en-AU" sz="900" dirty="0"/>
          </a:p>
          <a:p>
            <a:pPr algn="just">
              <a:defRPr/>
            </a:pPr>
            <a:r>
              <a:rPr lang="en-AU" sz="900" dirty="0" err="1" smtClean="0"/>
              <a:t>Ijzerman</a:t>
            </a:r>
            <a:r>
              <a:rPr lang="en-AU" sz="900" dirty="0" smtClean="0"/>
              <a:t> MJ, </a:t>
            </a:r>
            <a:r>
              <a:rPr lang="en-AU" sz="900" dirty="0" err="1" smtClean="0"/>
              <a:t>Renzenbrink</a:t>
            </a:r>
            <a:r>
              <a:rPr lang="en-AU" sz="900" dirty="0" smtClean="0"/>
              <a:t> GJ, </a:t>
            </a:r>
            <a:r>
              <a:rPr lang="en-AU" sz="900" dirty="0" err="1" smtClean="0"/>
              <a:t>Geurts</a:t>
            </a:r>
            <a:r>
              <a:rPr lang="en-AU" sz="900" dirty="0" smtClean="0"/>
              <a:t> AC. Neuromuscular </a:t>
            </a:r>
            <a:r>
              <a:rPr lang="en-AU" sz="900" dirty="0"/>
              <a:t>stimulation after stroke: from technology to clinical deployment</a:t>
            </a:r>
            <a:r>
              <a:rPr lang="en-AU" sz="900" dirty="0" smtClean="0"/>
              <a:t>. Expert Rev </a:t>
            </a:r>
            <a:r>
              <a:rPr lang="en-AU" sz="900" dirty="0" err="1" smtClean="0"/>
              <a:t>Neurother</a:t>
            </a:r>
            <a:r>
              <a:rPr lang="en-AU" sz="900" dirty="0" smtClean="0"/>
              <a:t>. </a:t>
            </a:r>
            <a:r>
              <a:rPr lang="pt-BR" sz="900" dirty="0" smtClean="0"/>
              <a:t>2009 </a:t>
            </a:r>
            <a:r>
              <a:rPr lang="pt-BR" sz="900" dirty="0"/>
              <a:t>Apr;9(4):541-52. </a:t>
            </a:r>
            <a:endParaRPr lang="en-AU" sz="900" dirty="0"/>
          </a:p>
          <a:p>
            <a:pPr algn="just">
              <a:defRPr/>
            </a:pPr>
            <a:r>
              <a:rPr lang="pt-BR" sz="900" dirty="0" err="1"/>
              <a:t>Khedr</a:t>
            </a:r>
            <a:r>
              <a:rPr lang="pt-BR" sz="900" dirty="0"/>
              <a:t> EM, </a:t>
            </a:r>
            <a:r>
              <a:rPr lang="pt-BR" sz="900" dirty="0" err="1"/>
              <a:t>Etraby</a:t>
            </a:r>
            <a:r>
              <a:rPr lang="pt-BR" sz="900" dirty="0"/>
              <a:t> AE, </a:t>
            </a:r>
            <a:r>
              <a:rPr lang="pt-BR" sz="900" dirty="0" err="1"/>
              <a:t>Hemeda</a:t>
            </a:r>
            <a:r>
              <a:rPr lang="pt-BR" sz="900" dirty="0"/>
              <a:t> M, </a:t>
            </a:r>
            <a:r>
              <a:rPr lang="pt-BR" sz="900" dirty="0" err="1"/>
              <a:t>Nasef</a:t>
            </a:r>
            <a:r>
              <a:rPr lang="pt-BR" sz="900" dirty="0"/>
              <a:t> AM, </a:t>
            </a:r>
            <a:r>
              <a:rPr lang="pt-BR" sz="900" dirty="0" err="1"/>
              <a:t>Razek</a:t>
            </a:r>
            <a:r>
              <a:rPr lang="pt-BR" sz="900" dirty="0"/>
              <a:t> AAE. </a:t>
            </a:r>
            <a:r>
              <a:rPr lang="en-AU" sz="900" dirty="0"/>
              <a:t>Long-term effect of repetitive </a:t>
            </a:r>
            <a:r>
              <a:rPr lang="en-AU" sz="900" dirty="0" err="1"/>
              <a:t>transcranial</a:t>
            </a:r>
            <a:r>
              <a:rPr lang="en-AU" sz="900" dirty="0"/>
              <a:t> magnetic stimulation on motor function recovery after acute ischemic stroke. </a:t>
            </a:r>
            <a:r>
              <a:rPr lang="en-AU" sz="900" dirty="0" err="1"/>
              <a:t>Acta</a:t>
            </a:r>
            <a:r>
              <a:rPr lang="en-AU" sz="900" dirty="0"/>
              <a:t> </a:t>
            </a:r>
            <a:r>
              <a:rPr lang="en-AU" sz="900" dirty="0" err="1"/>
              <a:t>Neurol</a:t>
            </a:r>
            <a:r>
              <a:rPr lang="en-AU" sz="900" dirty="0"/>
              <a:t> Scand. 2010;121: 30–37.</a:t>
            </a:r>
          </a:p>
          <a:p>
            <a:pPr algn="just">
              <a:defRPr/>
            </a:pPr>
            <a:r>
              <a:rPr lang="nl-NL" sz="900" dirty="0" smtClean="0"/>
              <a:t>Laver KE, George S, Thoms S, Deutsch JE, Crotty M. </a:t>
            </a:r>
            <a:r>
              <a:rPr lang="en-AU" sz="900" dirty="0" smtClean="0"/>
              <a:t>Virtual </a:t>
            </a:r>
            <a:r>
              <a:rPr lang="en-AU" sz="900" dirty="0"/>
              <a:t>reality for stroke rehabilitation</a:t>
            </a:r>
            <a:r>
              <a:rPr lang="en-AU" sz="900" dirty="0" smtClean="0"/>
              <a:t>. Cochrane Database </a:t>
            </a:r>
            <a:r>
              <a:rPr lang="en-AU" sz="900" dirty="0" err="1" smtClean="0"/>
              <a:t>Syst</a:t>
            </a:r>
            <a:r>
              <a:rPr lang="en-AU" sz="900" dirty="0" smtClean="0"/>
              <a:t> Review.</a:t>
            </a:r>
            <a:r>
              <a:rPr lang="en-AU" sz="900" dirty="0"/>
              <a:t> 2011 Sep 7;(9):CD008349</a:t>
            </a:r>
          </a:p>
          <a:p>
            <a:pPr algn="just">
              <a:defRPr/>
            </a:pPr>
            <a:r>
              <a:rPr lang="en-US" sz="900" dirty="0"/>
              <a:t>Lennon S. The </a:t>
            </a:r>
            <a:r>
              <a:rPr lang="en-US" sz="900" dirty="0" err="1"/>
              <a:t>Bobath</a:t>
            </a:r>
            <a:r>
              <a:rPr lang="en-US" sz="900" dirty="0"/>
              <a:t> concept: A critical review of the theoretical assumptions that guide physiotherapy practice in stroke rehabilitation. </a:t>
            </a:r>
            <a:r>
              <a:rPr lang="pt-BR" sz="900" dirty="0" err="1"/>
              <a:t>Phys</a:t>
            </a:r>
            <a:r>
              <a:rPr lang="pt-BR" sz="900" dirty="0"/>
              <a:t> </a:t>
            </a:r>
            <a:r>
              <a:rPr lang="pt-BR" sz="900" dirty="0" err="1"/>
              <a:t>Ther</a:t>
            </a:r>
            <a:r>
              <a:rPr lang="pt-BR" sz="900" dirty="0"/>
              <a:t> Rev. 1996;1:35–45.</a:t>
            </a:r>
            <a:endParaRPr lang="en-AU" sz="900" dirty="0"/>
          </a:p>
          <a:p>
            <a:pPr algn="just">
              <a:defRPr/>
            </a:pPr>
            <a:r>
              <a:rPr lang="pt-BR" sz="900" dirty="0" err="1" smtClean="0"/>
              <a:t>McIntyre</a:t>
            </a:r>
            <a:r>
              <a:rPr lang="pt-BR" sz="900" dirty="0" smtClean="0"/>
              <a:t> A, Viana R, </a:t>
            </a:r>
            <a:r>
              <a:rPr lang="pt-BR" sz="900" dirty="0" err="1" smtClean="0"/>
              <a:t>Janzen</a:t>
            </a:r>
            <a:r>
              <a:rPr lang="pt-BR" sz="900" dirty="0" smtClean="0"/>
              <a:t> S, </a:t>
            </a:r>
            <a:r>
              <a:rPr lang="pt-BR" sz="900" dirty="0" err="1" smtClean="0"/>
              <a:t>Mehta</a:t>
            </a:r>
            <a:r>
              <a:rPr lang="pt-BR" sz="900" dirty="0" smtClean="0"/>
              <a:t> S, Pereira S, </a:t>
            </a:r>
            <a:r>
              <a:rPr lang="pt-BR" sz="900" dirty="0" err="1" smtClean="0"/>
              <a:t>Teasell</a:t>
            </a:r>
            <a:r>
              <a:rPr lang="pt-BR" sz="900" dirty="0" smtClean="0"/>
              <a:t> R. </a:t>
            </a:r>
            <a:r>
              <a:rPr lang="en-AU" sz="900" dirty="0" smtClean="0"/>
              <a:t>Systematic</a:t>
            </a:r>
            <a:r>
              <a:rPr lang="en-AU" sz="900" dirty="0"/>
              <a:t> review and meta-analysis of constraint induced movement therapy in the </a:t>
            </a:r>
            <a:r>
              <a:rPr lang="en-AU" sz="900" dirty="0" err="1"/>
              <a:t>hemiparetic</a:t>
            </a:r>
            <a:r>
              <a:rPr lang="en-AU" sz="900" dirty="0"/>
              <a:t> upper extremity more than six months post stroke</a:t>
            </a:r>
            <a:r>
              <a:rPr lang="en-AU" sz="900" dirty="0" smtClean="0"/>
              <a:t>. Top Stroke </a:t>
            </a:r>
            <a:r>
              <a:rPr lang="en-AU" sz="900" dirty="0" err="1" smtClean="0"/>
              <a:t>Rehabil</a:t>
            </a:r>
            <a:r>
              <a:rPr lang="en-AU" sz="900" dirty="0" smtClean="0"/>
              <a:t>. 2012;19(6</a:t>
            </a:r>
            <a:r>
              <a:rPr lang="en-AU" sz="900" dirty="0"/>
              <a:t>):499-513. </a:t>
            </a:r>
          </a:p>
          <a:p>
            <a:pPr algn="just">
              <a:defRPr/>
            </a:pPr>
            <a:r>
              <a:rPr lang="en-AU" sz="900" dirty="0"/>
              <a:t>National Stroke Foundation. Clinical Guidelines for Stroke Management 2010. </a:t>
            </a:r>
            <a:r>
              <a:rPr lang="pt-BR" sz="900" dirty="0"/>
              <a:t>Melbourne </a:t>
            </a:r>
            <a:r>
              <a:rPr lang="pt-BR" sz="900" dirty="0" err="1"/>
              <a:t>Australia</a:t>
            </a:r>
            <a:r>
              <a:rPr lang="pt-BR" sz="900" dirty="0"/>
              <a:t>.</a:t>
            </a:r>
            <a:endParaRPr lang="en-AU" sz="900" dirty="0"/>
          </a:p>
          <a:p>
            <a:pPr algn="just">
              <a:defRPr/>
            </a:pPr>
            <a:r>
              <a:rPr lang="nl-NL" sz="900" dirty="0" smtClean="0"/>
              <a:t>. Nijland R, Kwakkel G, Baker J, van Wegen E.</a:t>
            </a:r>
            <a:r>
              <a:rPr lang="en-AU" sz="900" dirty="0" smtClean="0"/>
              <a:t>Constraint-induced</a:t>
            </a:r>
            <a:r>
              <a:rPr lang="en-AU" sz="900" dirty="0"/>
              <a:t> movement therapy for the upper paretic limb in acute or sub-acute stroke: a systematic review</a:t>
            </a:r>
            <a:r>
              <a:rPr lang="en-AU" sz="900" dirty="0" smtClean="0"/>
              <a:t>. </a:t>
            </a:r>
            <a:r>
              <a:rPr lang="en-AU" sz="900" dirty="0" err="1" smtClean="0"/>
              <a:t>Int</a:t>
            </a:r>
            <a:r>
              <a:rPr lang="en-AU" sz="900" dirty="0" smtClean="0"/>
              <a:t> J Stroke.</a:t>
            </a:r>
            <a:r>
              <a:rPr lang="en-AU" sz="900" dirty="0"/>
              <a:t> 2011;6(5):425-33. </a:t>
            </a:r>
          </a:p>
          <a:p>
            <a:pPr algn="just">
              <a:defRPr/>
            </a:pPr>
            <a:r>
              <a:rPr lang="en-AU" sz="900" dirty="0"/>
              <a:t>Pak S, Patten C. Strengthening to promote functional recovery </a:t>
            </a:r>
            <a:r>
              <a:rPr lang="en-AU" sz="900" dirty="0" err="1"/>
              <a:t>poststroke</a:t>
            </a:r>
            <a:r>
              <a:rPr lang="en-AU" sz="900" dirty="0"/>
              <a:t>: An evidence-based review. Top Stroke </a:t>
            </a:r>
            <a:r>
              <a:rPr lang="en-AU" sz="900" dirty="0" err="1"/>
              <a:t>Rehabil</a:t>
            </a:r>
            <a:r>
              <a:rPr lang="en-AU" sz="900" dirty="0"/>
              <a:t>. 2008;15(3): 177-199.</a:t>
            </a:r>
          </a:p>
          <a:p>
            <a:pPr algn="just">
              <a:defRPr/>
            </a:pPr>
            <a:r>
              <a:rPr lang="en-AU" sz="900" dirty="0" err="1"/>
              <a:t>Refshauge</a:t>
            </a:r>
            <a:r>
              <a:rPr lang="en-AU" sz="900" dirty="0"/>
              <a:t> K, Ada L, Ellis E. Since-based rehabilitation. New York: Elsevier, 2005.</a:t>
            </a:r>
          </a:p>
          <a:p>
            <a:pPr algn="just">
              <a:defRPr/>
            </a:pPr>
            <a:r>
              <a:rPr lang="pt-BR" sz="900" dirty="0" err="1" smtClean="0"/>
              <a:t>Renseink</a:t>
            </a:r>
            <a:r>
              <a:rPr lang="pt-BR" sz="900" dirty="0" smtClean="0"/>
              <a:t> M, </a:t>
            </a:r>
            <a:r>
              <a:rPr lang="pt-BR" sz="900" dirty="0" err="1" smtClean="0"/>
              <a:t>Schuurmans</a:t>
            </a:r>
            <a:r>
              <a:rPr lang="pt-BR" sz="900" dirty="0" smtClean="0"/>
              <a:t> M, </a:t>
            </a:r>
            <a:r>
              <a:rPr lang="pt-BR" sz="900" dirty="0" err="1" smtClean="0"/>
              <a:t>Lindeman</a:t>
            </a:r>
            <a:r>
              <a:rPr lang="pt-BR" sz="900" dirty="0" smtClean="0"/>
              <a:t> E, </a:t>
            </a:r>
            <a:r>
              <a:rPr lang="pt-BR" sz="900" dirty="0" err="1" smtClean="0"/>
              <a:t>Hafsteinsdóttir</a:t>
            </a:r>
            <a:r>
              <a:rPr lang="pt-BR" sz="900" dirty="0" smtClean="0"/>
              <a:t> T. </a:t>
            </a:r>
            <a:r>
              <a:rPr lang="en-AU" sz="900" dirty="0" smtClean="0"/>
              <a:t>Task-oriented </a:t>
            </a:r>
            <a:r>
              <a:rPr lang="en-AU" sz="900" dirty="0"/>
              <a:t>training in rehabilitation after stroke: systematic review</a:t>
            </a:r>
            <a:r>
              <a:rPr lang="en-AU" sz="900" dirty="0" smtClean="0"/>
              <a:t>. J </a:t>
            </a:r>
            <a:r>
              <a:rPr lang="en-AU" sz="900" dirty="0" err="1" smtClean="0"/>
              <a:t>Adv</a:t>
            </a:r>
            <a:r>
              <a:rPr lang="en-AU" sz="900" dirty="0" smtClean="0"/>
              <a:t> </a:t>
            </a:r>
            <a:r>
              <a:rPr lang="en-AU" sz="900" dirty="0" err="1" smtClean="0"/>
              <a:t>Nurs</a:t>
            </a:r>
            <a:r>
              <a:rPr lang="en-AU" sz="900" dirty="0" smtClean="0"/>
              <a:t>. 2009;65(4</a:t>
            </a:r>
            <a:r>
              <a:rPr lang="en-AU" sz="900" dirty="0"/>
              <a:t>):737-54.</a:t>
            </a:r>
          </a:p>
          <a:p>
            <a:pPr algn="just">
              <a:defRPr/>
            </a:pPr>
            <a:r>
              <a:rPr lang="pt-BR" sz="900" dirty="0" err="1" smtClean="0"/>
              <a:t>Stanton</a:t>
            </a:r>
            <a:r>
              <a:rPr lang="pt-BR" sz="900" dirty="0" smtClean="0"/>
              <a:t> R, Ada L, Dean CM, Preston E. </a:t>
            </a:r>
            <a:r>
              <a:rPr lang="en-AU" sz="900" dirty="0" smtClean="0"/>
              <a:t>Biofeedback</a:t>
            </a:r>
            <a:r>
              <a:rPr lang="en-AU" sz="900" dirty="0"/>
              <a:t> improves activities of the lower limb after stroke: a systematic review</a:t>
            </a:r>
            <a:r>
              <a:rPr lang="en-AU" sz="900" dirty="0" smtClean="0"/>
              <a:t>. J </a:t>
            </a:r>
            <a:r>
              <a:rPr lang="en-AU" sz="900" dirty="0" err="1" smtClean="0"/>
              <a:t>Physiother</a:t>
            </a:r>
            <a:r>
              <a:rPr lang="en-AU" sz="900" dirty="0" smtClean="0"/>
              <a:t>.</a:t>
            </a:r>
            <a:r>
              <a:rPr lang="pt-BR" sz="900" dirty="0"/>
              <a:t> 2011;57(3):145-55.</a:t>
            </a:r>
            <a:endParaRPr lang="en-AU" sz="900" dirty="0"/>
          </a:p>
          <a:p>
            <a:pPr algn="just">
              <a:defRPr/>
            </a:pPr>
            <a:r>
              <a:rPr lang="en-AU" sz="900" dirty="0" smtClean="0"/>
              <a:t>Stock R, </a:t>
            </a:r>
            <a:r>
              <a:rPr lang="en-AU" sz="900" dirty="0" err="1" smtClean="0"/>
              <a:t>Mork</a:t>
            </a:r>
            <a:r>
              <a:rPr lang="en-AU" sz="900" dirty="0" smtClean="0"/>
              <a:t> PJ. The </a:t>
            </a:r>
            <a:r>
              <a:rPr lang="en-AU" sz="900" dirty="0"/>
              <a:t>effect of an intensive exercise programme on leg function in chronic stroke patients: a pilot study with one-year follow-up</a:t>
            </a:r>
            <a:r>
              <a:rPr lang="en-AU" sz="900" dirty="0" smtClean="0"/>
              <a:t>. </a:t>
            </a:r>
            <a:r>
              <a:rPr lang="en-AU" sz="900" dirty="0" err="1" smtClean="0"/>
              <a:t>Clin</a:t>
            </a:r>
            <a:r>
              <a:rPr lang="en-AU" sz="900" dirty="0" smtClean="0"/>
              <a:t> </a:t>
            </a:r>
            <a:r>
              <a:rPr lang="en-AU" sz="900" dirty="0" err="1"/>
              <a:t>R</a:t>
            </a:r>
            <a:r>
              <a:rPr lang="en-AU" sz="900" dirty="0" err="1" smtClean="0"/>
              <a:t>ehabil</a:t>
            </a:r>
            <a:r>
              <a:rPr lang="en-AU" sz="900" dirty="0" smtClean="0"/>
              <a:t>.</a:t>
            </a:r>
            <a:r>
              <a:rPr lang="en-AU" sz="900" dirty="0"/>
              <a:t> 2009;23(9):790-9.</a:t>
            </a:r>
          </a:p>
          <a:p>
            <a:pPr algn="just">
              <a:defRPr/>
            </a:pPr>
            <a:r>
              <a:rPr lang="en-AU" sz="900" dirty="0" err="1" smtClean="0"/>
              <a:t>Sutbeyaz</a:t>
            </a:r>
            <a:r>
              <a:rPr lang="en-AU" sz="900" dirty="0" smtClean="0"/>
              <a:t> S, </a:t>
            </a:r>
            <a:r>
              <a:rPr lang="en-AU" sz="900" dirty="0" err="1" smtClean="0"/>
              <a:t>Yavuzer</a:t>
            </a:r>
            <a:r>
              <a:rPr lang="en-AU" sz="900" dirty="0" smtClean="0"/>
              <a:t> G, </a:t>
            </a:r>
            <a:r>
              <a:rPr lang="en-AU" sz="900" dirty="0" err="1" smtClean="0"/>
              <a:t>Sezer</a:t>
            </a:r>
            <a:r>
              <a:rPr lang="en-AU" sz="900" dirty="0" smtClean="0"/>
              <a:t> N, </a:t>
            </a:r>
            <a:r>
              <a:rPr lang="en-AU" sz="900" dirty="0" err="1" smtClean="0"/>
              <a:t>Koseoglu</a:t>
            </a:r>
            <a:r>
              <a:rPr lang="en-AU" sz="900" dirty="0" smtClean="0"/>
              <a:t> F. Mirror</a:t>
            </a:r>
            <a:r>
              <a:rPr lang="en-AU" sz="900" dirty="0"/>
              <a:t> therapy enhances lower- extremity motor recovery and motor functioning after stroke: a randomized controlled trial</a:t>
            </a:r>
            <a:r>
              <a:rPr lang="en-AU" sz="900" dirty="0" smtClean="0"/>
              <a:t>. Arch </a:t>
            </a:r>
            <a:r>
              <a:rPr lang="en-AU" sz="900" dirty="0" err="1" smtClean="0"/>
              <a:t>Phys</a:t>
            </a:r>
            <a:r>
              <a:rPr lang="en-AU" sz="900" dirty="0" smtClean="0"/>
              <a:t> Med </a:t>
            </a:r>
            <a:r>
              <a:rPr lang="en-AU" sz="900" dirty="0" err="1" smtClean="0"/>
              <a:t>Rehabil</a:t>
            </a:r>
            <a:r>
              <a:rPr lang="en-AU" sz="900" dirty="0" smtClean="0"/>
              <a:t>.</a:t>
            </a:r>
            <a:r>
              <a:rPr lang="pt-BR" sz="900" dirty="0"/>
              <a:t> 2007;88(5):555-9.</a:t>
            </a:r>
            <a:endParaRPr lang="en-AU" sz="900" dirty="0"/>
          </a:p>
          <a:p>
            <a:pPr algn="just">
              <a:defRPr/>
            </a:pPr>
            <a:r>
              <a:rPr lang="en-AU" sz="900" dirty="0" smtClean="0"/>
              <a:t>Sung WH, Wang CP, Chou CL, Chen YC, Chang YC, Tsai PY. Efficacy </a:t>
            </a:r>
            <a:r>
              <a:rPr lang="en-AU" sz="900" dirty="0"/>
              <a:t>of Coupling Inhibitory and </a:t>
            </a:r>
            <a:r>
              <a:rPr lang="en-AU" sz="900" dirty="0" err="1"/>
              <a:t>Facilitatory</a:t>
            </a:r>
            <a:r>
              <a:rPr lang="en-AU" sz="900" dirty="0"/>
              <a:t> Repetitive </a:t>
            </a:r>
            <a:r>
              <a:rPr lang="en-AU" sz="900" dirty="0" err="1"/>
              <a:t>Transcranial</a:t>
            </a:r>
            <a:r>
              <a:rPr lang="en-AU" sz="900" dirty="0"/>
              <a:t> Magnetic Stimulation to Enhance Motor Recovery in Hemiplegic Stroke Patients. </a:t>
            </a:r>
            <a:r>
              <a:rPr lang="pt-BR" sz="900" dirty="0" err="1"/>
              <a:t>Stroke</a:t>
            </a:r>
            <a:r>
              <a:rPr lang="pt-BR" sz="900" dirty="0"/>
              <a:t>. </a:t>
            </a:r>
            <a:r>
              <a:rPr lang="en-AU" sz="900" dirty="0"/>
              <a:t>2013;44:1375-1382.</a:t>
            </a:r>
          </a:p>
          <a:p>
            <a:pPr algn="just">
              <a:defRPr/>
            </a:pPr>
            <a:r>
              <a:rPr lang="en-AU" sz="900" dirty="0" err="1" smtClean="0"/>
              <a:t>Thieme</a:t>
            </a:r>
            <a:r>
              <a:rPr lang="en-AU" sz="900" dirty="0" smtClean="0"/>
              <a:t> H, </a:t>
            </a:r>
            <a:r>
              <a:rPr lang="en-AU" sz="900" dirty="0" err="1" smtClean="0"/>
              <a:t>Mehrholz</a:t>
            </a:r>
            <a:r>
              <a:rPr lang="en-AU" sz="900" dirty="0" smtClean="0"/>
              <a:t> J, Pohl M, Behrens J, </a:t>
            </a:r>
            <a:r>
              <a:rPr lang="en-AU" sz="900" dirty="0" err="1" smtClean="0"/>
              <a:t>Dohle</a:t>
            </a:r>
            <a:r>
              <a:rPr lang="en-AU" sz="900" dirty="0" smtClean="0"/>
              <a:t> C. Mirror</a:t>
            </a:r>
            <a:r>
              <a:rPr lang="en-AU" sz="900" dirty="0"/>
              <a:t> therapy for improving motor function after stroke</a:t>
            </a:r>
            <a:r>
              <a:rPr lang="en-AU" sz="900" dirty="0" smtClean="0"/>
              <a:t>. Cochrane Database </a:t>
            </a:r>
            <a:r>
              <a:rPr lang="en-AU" sz="900" dirty="0" err="1" smtClean="0"/>
              <a:t>Syst</a:t>
            </a:r>
            <a:r>
              <a:rPr lang="en-AU" sz="900" dirty="0" smtClean="0"/>
              <a:t> Rev. 2012 </a:t>
            </a:r>
            <a:r>
              <a:rPr lang="en-AU" sz="900" dirty="0"/>
              <a:t>Mar 14;3:CD008449.</a:t>
            </a:r>
          </a:p>
          <a:p>
            <a:pPr algn="just">
              <a:defRPr/>
            </a:pPr>
            <a:r>
              <a:rPr lang="en-US" sz="900" dirty="0"/>
              <a:t> </a:t>
            </a:r>
            <a:r>
              <a:rPr lang="en-US" sz="900" dirty="0" smtClean="0"/>
              <a:t>Van </a:t>
            </a:r>
            <a:r>
              <a:rPr lang="en-US" sz="900" dirty="0" err="1" smtClean="0"/>
              <a:t>Vilet</a:t>
            </a:r>
            <a:r>
              <a:rPr lang="en-US" sz="900" dirty="0" smtClean="0"/>
              <a:t> PM, </a:t>
            </a:r>
            <a:r>
              <a:rPr lang="en-US" sz="900" dirty="0" err="1" smtClean="0"/>
              <a:t>Wulf</a:t>
            </a:r>
            <a:r>
              <a:rPr lang="en-US" sz="900" dirty="0" smtClean="0"/>
              <a:t> G. extrinsic feedback for motor learning after stroke: what is the evidence? </a:t>
            </a:r>
            <a:r>
              <a:rPr lang="en-US" sz="900" dirty="0" err="1" smtClean="0"/>
              <a:t>Disabil</a:t>
            </a:r>
            <a:r>
              <a:rPr lang="en-US" sz="900" dirty="0" smtClean="0"/>
              <a:t> </a:t>
            </a:r>
            <a:r>
              <a:rPr lang="en-US" sz="900" dirty="0" err="1" smtClean="0"/>
              <a:t>Rehabil</a:t>
            </a:r>
            <a:r>
              <a:rPr lang="en-US" sz="900" dirty="0" smtClean="0"/>
              <a:t>. 2006;15-30;28(13-14</a:t>
            </a:r>
            <a:r>
              <a:rPr lang="en-US" sz="900" dirty="0"/>
              <a:t>):831-40.</a:t>
            </a:r>
            <a:endParaRPr lang="en-AU" sz="900" dirty="0"/>
          </a:p>
          <a:p>
            <a:pPr marL="0" indent="0" algn="just">
              <a:buFont typeface="Arial" charset="0"/>
              <a:buNone/>
              <a:defRPr/>
            </a:pPr>
            <a:r>
              <a:rPr lang="en-AU" sz="1000" dirty="0"/>
              <a:t> </a:t>
            </a:r>
          </a:p>
          <a:p>
            <a:pPr algn="just">
              <a:defRPr/>
            </a:pPr>
            <a:endParaRPr lang="en-AU" sz="950" dirty="0"/>
          </a:p>
        </p:txBody>
      </p:sp>
      <p:pic>
        <p:nvPicPr>
          <p:cNvPr id="28676"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a:p>
        </p:txBody>
      </p:sp>
      <p:pic>
        <p:nvPicPr>
          <p:cNvPr id="2970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25" y="0"/>
            <a:ext cx="9191625" cy="6958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txBox="1">
            <a:spLocks/>
          </p:cNvSpPr>
          <p:nvPr/>
        </p:nvSpPr>
        <p:spPr>
          <a:xfrm>
            <a:off x="623888" y="225425"/>
            <a:ext cx="8229600" cy="1143000"/>
          </a:xfrm>
          <a:prstGeom prst="rect">
            <a:avLst/>
          </a:prstGeom>
        </p:spPr>
        <p:style>
          <a:lnRef idx="1">
            <a:schemeClr val="accent3"/>
          </a:lnRef>
          <a:fillRef idx="2">
            <a:schemeClr val="accent3"/>
          </a:fillRef>
          <a:effectRef idx="1">
            <a:schemeClr val="accent3"/>
          </a:effectRef>
          <a:fontRef idx="minor">
            <a:schemeClr val="dk1"/>
          </a:fontRef>
        </p:style>
        <p:txBody>
          <a:bodyPr anchor="ctr">
            <a:normAutofit fontScale="90000" lnSpcReduction="20000"/>
          </a:bodyPr>
          <a:lstStyle>
            <a:lvl1pPr algn="ctr" defTabSz="914400" rtl="0" eaLnBrk="1" latinLnBrk="0" hangingPunct="1">
              <a:spcBef>
                <a:spcPct val="0"/>
              </a:spcBef>
              <a:buNone/>
              <a:defRPr sz="4400" kern="1200">
                <a:solidFill>
                  <a:schemeClr val="dk1"/>
                </a:solidFill>
                <a:latin typeface="+mn-lt"/>
                <a:ea typeface="+mn-ea"/>
                <a:cs typeface="+mn-cs"/>
              </a:defRPr>
            </a:lvl1pPr>
            <a:lvl2pPr>
              <a:defRPr>
                <a:solidFill>
                  <a:schemeClr val="dk1"/>
                </a:solidFill>
                <a:latin typeface="+mn-lt"/>
                <a:ea typeface="+mn-ea"/>
                <a:cs typeface="+mn-cs"/>
              </a:defRPr>
            </a:lvl2pPr>
            <a:lvl3pPr>
              <a:defRPr>
                <a:solidFill>
                  <a:schemeClr val="dk1"/>
                </a:solidFill>
                <a:latin typeface="+mn-lt"/>
                <a:ea typeface="+mn-ea"/>
                <a:cs typeface="+mn-cs"/>
              </a:defRPr>
            </a:lvl3pPr>
            <a:lvl4pPr>
              <a:defRPr>
                <a:solidFill>
                  <a:schemeClr val="dk1"/>
                </a:solidFill>
                <a:latin typeface="+mn-lt"/>
                <a:ea typeface="+mn-ea"/>
                <a:cs typeface="+mn-cs"/>
              </a:defRPr>
            </a:lvl4pPr>
            <a:lvl5pPr>
              <a:defRPr>
                <a:solidFill>
                  <a:schemeClr val="dk1"/>
                </a:solidFill>
                <a:latin typeface="+mn-lt"/>
                <a:ea typeface="+mn-ea"/>
                <a:cs typeface="+mn-cs"/>
              </a:defRPr>
            </a:lvl5pPr>
            <a:lvl6pPr>
              <a:defRPr>
                <a:solidFill>
                  <a:schemeClr val="dk1"/>
                </a:solidFill>
                <a:latin typeface="+mn-lt"/>
                <a:ea typeface="+mn-ea"/>
                <a:cs typeface="+mn-cs"/>
              </a:defRPr>
            </a:lvl6pPr>
            <a:lvl7pPr>
              <a:defRPr>
                <a:solidFill>
                  <a:schemeClr val="dk1"/>
                </a:solidFill>
                <a:latin typeface="+mn-lt"/>
                <a:ea typeface="+mn-ea"/>
                <a:cs typeface="+mn-cs"/>
              </a:defRPr>
            </a:lvl7pPr>
            <a:lvl8pPr>
              <a:defRPr>
                <a:solidFill>
                  <a:schemeClr val="dk1"/>
                </a:solidFill>
                <a:latin typeface="+mn-lt"/>
                <a:ea typeface="+mn-ea"/>
                <a:cs typeface="+mn-cs"/>
              </a:defRPr>
            </a:lvl8pPr>
            <a:lvl9pPr>
              <a:defRPr>
                <a:solidFill>
                  <a:schemeClr val="dk1"/>
                </a:solidFill>
                <a:latin typeface="+mn-lt"/>
                <a:ea typeface="+mn-ea"/>
                <a:cs typeface="+mn-cs"/>
              </a:defRPr>
            </a:lvl9pPr>
          </a:lstStyle>
          <a:p>
            <a:pPr>
              <a:defRPr/>
            </a:pPr>
            <a:r>
              <a:rPr lang="en-US" dirty="0"/>
              <a:t>Journal of Novel Physiotherapies</a:t>
            </a:r>
          </a:p>
          <a:p>
            <a:pPr>
              <a:defRPr/>
            </a:pPr>
            <a:r>
              <a:rPr lang="en-US" dirty="0" smtClean="0">
                <a:solidFill>
                  <a:srgbClr val="8C0000"/>
                </a:solidFill>
              </a:rPr>
              <a:t>Related Journals</a:t>
            </a:r>
            <a:endParaRPr lang="en-US" dirty="0">
              <a:solidFill>
                <a:srgbClr val="8C0000"/>
              </a:solidFill>
            </a:endParaRPr>
          </a:p>
        </p:txBody>
      </p:sp>
      <p:sp>
        <p:nvSpPr>
          <p:cNvPr id="7" name="Vertical Scroll 6"/>
          <p:cNvSpPr/>
          <p:nvPr/>
        </p:nvSpPr>
        <p:spPr>
          <a:xfrm>
            <a:off x="-82550" y="1471613"/>
            <a:ext cx="5864225" cy="5486400"/>
          </a:xfrm>
          <a:prstGeom prst="verticalScroll">
            <a:avLst/>
          </a:prstGeom>
        </p:spPr>
        <p:style>
          <a:lnRef idx="1">
            <a:schemeClr val="accent3"/>
          </a:lnRef>
          <a:fillRef idx="3">
            <a:schemeClr val="accent3"/>
          </a:fillRef>
          <a:effectRef idx="2">
            <a:schemeClr val="accent3"/>
          </a:effectRef>
          <a:fontRef idx="minor">
            <a:schemeClr val="lt1"/>
          </a:fontRef>
        </p:style>
        <p:txBody>
          <a:bodyPr anchor="ctr"/>
          <a:lstStyle/>
          <a:p>
            <a:pPr marL="342900" indent="-342900">
              <a:buFont typeface="Wingdings" panose="05000000000000000000" pitchFamily="2" charset="2"/>
              <a:buChar char="Ø"/>
              <a:defRPr/>
            </a:pPr>
            <a:r>
              <a:rPr lang="en-US" sz="2000" dirty="0">
                <a:solidFill>
                  <a:srgbClr val="8C0000">
                    <a:lumMod val="50000"/>
                  </a:srgbClr>
                </a:solidFill>
              </a:rPr>
              <a:t>International Journal of Physical Medicine &amp; Rehabilitation</a:t>
            </a:r>
          </a:p>
          <a:p>
            <a:pPr marL="342900" indent="-342900">
              <a:buFont typeface="Wingdings" panose="05000000000000000000" pitchFamily="2" charset="2"/>
              <a:buChar char="Ø"/>
              <a:defRPr/>
            </a:pPr>
            <a:r>
              <a:rPr lang="en-US" sz="2000" dirty="0">
                <a:solidFill>
                  <a:srgbClr val="8C0000">
                    <a:lumMod val="50000"/>
                  </a:srgbClr>
                </a:solidFill>
              </a:rPr>
              <a:t>Journal of Yoga &amp; Physical Therapy</a:t>
            </a:r>
          </a:p>
          <a:p>
            <a:pPr marL="342900" indent="-342900">
              <a:buFont typeface="Wingdings" panose="05000000000000000000" pitchFamily="2" charset="2"/>
              <a:buChar char="Ø"/>
              <a:defRPr/>
            </a:pPr>
            <a:r>
              <a:rPr lang="en-US" sz="2000" dirty="0">
                <a:solidFill>
                  <a:srgbClr val="8C0000">
                    <a:lumMod val="50000"/>
                  </a:srgbClr>
                </a:solidFill>
              </a:rPr>
              <a:t>Journal of Sports Medicine &amp; Doping Studies</a:t>
            </a:r>
            <a:endParaRPr lang="en-US" sz="2000" dirty="0">
              <a:solidFill>
                <a:srgbClr val="8C0000">
                  <a:lumMod val="50000"/>
                </a:srgbClr>
              </a:solidFill>
              <a:latin typeface="Estrangelo Edessa" panose="03080600000000000000" pitchFamily="66" charset="0"/>
              <a:cs typeface="Estrangelo Edessa" panose="03080600000000000000" pitchFamily="66" charset="0"/>
            </a:endParaRPr>
          </a:p>
        </p:txBody>
      </p:sp>
      <p:pic>
        <p:nvPicPr>
          <p:cNvPr id="29703"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9700" y="3789363"/>
            <a:ext cx="3633788" cy="273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1" descr="C:\Users\rakesh-s\Desktop\speak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962400"/>
            <a:ext cx="91440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Horizontal Scroll 5"/>
          <p:cNvSpPr/>
          <p:nvPr/>
        </p:nvSpPr>
        <p:spPr>
          <a:xfrm>
            <a:off x="346075" y="914400"/>
            <a:ext cx="8229600" cy="3429000"/>
          </a:xfrm>
          <a:prstGeom prst="horizontalScroll">
            <a:avLst/>
          </a:prstGeom>
        </p:spPr>
        <p:style>
          <a:lnRef idx="3">
            <a:schemeClr val="lt1"/>
          </a:lnRef>
          <a:fillRef idx="1">
            <a:schemeClr val="accent2"/>
          </a:fillRef>
          <a:effectRef idx="1">
            <a:schemeClr val="accent2"/>
          </a:effectRef>
          <a:fontRef idx="minor">
            <a:schemeClr val="lt1"/>
          </a:fontRef>
        </p:style>
        <p:txBody>
          <a:bodyPr anchor="ctr"/>
          <a:lstStyle/>
          <a:p>
            <a:pPr marL="285750" indent="-285750">
              <a:buFont typeface="Wingdings" panose="05000000000000000000" pitchFamily="2" charset="2"/>
              <a:buChar char="Ø"/>
              <a:defRPr/>
            </a:pPr>
            <a:r>
              <a:rPr lang="en-US" sz="2400" dirty="0"/>
              <a:t>2nd International Conference and Exhibition on Physical Medicine &amp; Rehabilitation</a:t>
            </a:r>
            <a:endParaRPr lang="en-US" sz="2200" dirty="0">
              <a:latin typeface="Footlight MT Light" panose="0204060206030A020304" pitchFamily="18" charset="0"/>
            </a:endParaRPr>
          </a:p>
        </p:txBody>
      </p:sp>
      <p:sp>
        <p:nvSpPr>
          <p:cNvPr id="7" name="Double Wave 6"/>
          <p:cNvSpPr/>
          <p:nvPr/>
        </p:nvSpPr>
        <p:spPr>
          <a:xfrm>
            <a:off x="187325" y="0"/>
            <a:ext cx="8777288" cy="1435100"/>
          </a:xfrm>
          <a:prstGeom prst="doubleWav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3600" dirty="0"/>
              <a:t>Journal of Novel Physiotherapies</a:t>
            </a:r>
          </a:p>
          <a:p>
            <a:pPr algn="ctr">
              <a:defRPr/>
            </a:pPr>
            <a:r>
              <a:rPr lang="en-US" sz="3600" dirty="0"/>
              <a:t>Related Conferences</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endParaRPr lang="en-US"/>
          </a:p>
        </p:txBody>
      </p:sp>
      <p:sp>
        <p:nvSpPr>
          <p:cNvPr id="3" name="Content Placeholder 2"/>
          <p:cNvSpPr>
            <a:spLocks noGrp="1"/>
          </p:cNvSpPr>
          <p:nvPr>
            <p:ph idx="1"/>
          </p:nvPr>
        </p:nvSpPr>
        <p:spPr/>
        <p:txBody>
          <a:bodyPr/>
          <a:lstStyle/>
          <a:p>
            <a:pPr>
              <a:defRPr/>
            </a:pPr>
            <a:endParaRPr lang="en-US" dirty="0"/>
          </a:p>
        </p:txBody>
      </p:sp>
      <p:pic>
        <p:nvPicPr>
          <p:cNvPr id="31748" name="Picture 2" descr="C:\Users\rakesh-s\Desktop\2-2nd-de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434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3" descr="C:\Users\rakesh-s\Desktop\membershi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191000"/>
            <a:ext cx="91440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2819400" y="30163"/>
            <a:ext cx="7086600" cy="830262"/>
          </a:xfrm>
          <a:prstGeom prst="rect">
            <a:avLst/>
          </a:prstGeom>
        </p:spPr>
        <p:txBody>
          <a:bodyPr>
            <a:spAutoFit/>
          </a:bodyPr>
          <a:lstStyle/>
          <a:p>
            <a:pPr>
              <a:defRPr/>
            </a:pPr>
            <a:r>
              <a:rPr lang="en-US" sz="2400" dirty="0">
                <a:solidFill>
                  <a:schemeClr val="accent5">
                    <a:lumMod val="10000"/>
                  </a:schemeClr>
                </a:solidFill>
                <a:latin typeface="Andalus" panose="02020603050405020304" pitchFamily="18" charset="-78"/>
                <a:cs typeface="Andalus" panose="02020603050405020304" pitchFamily="18" charset="-78"/>
              </a:rPr>
              <a:t>OMICS Group </a:t>
            </a:r>
            <a:r>
              <a:rPr lang="en-US" sz="2400" b="1" dirty="0">
                <a:solidFill>
                  <a:schemeClr val="accent5">
                    <a:lumMod val="10000"/>
                  </a:schemeClr>
                </a:solidFill>
                <a:latin typeface="Andalus" panose="02020603050405020304" pitchFamily="18" charset="-78"/>
                <a:cs typeface="Andalus" panose="02020603050405020304" pitchFamily="18" charset="-78"/>
              </a:rPr>
              <a:t>Open Access Membership</a:t>
            </a:r>
            <a:br>
              <a:rPr lang="en-US" sz="2400" b="1" dirty="0">
                <a:solidFill>
                  <a:schemeClr val="accent5">
                    <a:lumMod val="10000"/>
                  </a:schemeClr>
                </a:solidFill>
                <a:latin typeface="Andalus" panose="02020603050405020304" pitchFamily="18" charset="-78"/>
                <a:cs typeface="Andalus" panose="02020603050405020304" pitchFamily="18" charset="-78"/>
              </a:rPr>
            </a:br>
            <a:endParaRPr lang="en-US" sz="2400" dirty="0">
              <a:solidFill>
                <a:schemeClr val="accent5">
                  <a:lumMod val="10000"/>
                </a:schemeClr>
              </a:solidFill>
              <a:latin typeface="Andalus" panose="02020603050405020304" pitchFamily="18" charset="-78"/>
              <a:cs typeface="Andalus" panose="02020603050405020304" pitchFamily="18" charset="-78"/>
            </a:endParaRPr>
          </a:p>
        </p:txBody>
      </p:sp>
      <p:sp>
        <p:nvSpPr>
          <p:cNvPr id="7" name="Teardrop 6"/>
          <p:cNvSpPr/>
          <p:nvPr/>
        </p:nvSpPr>
        <p:spPr>
          <a:xfrm>
            <a:off x="1295400" y="630238"/>
            <a:ext cx="7696200" cy="3560762"/>
          </a:xfrm>
          <a:prstGeom prst="teardrop">
            <a:avLst/>
          </a:prstGeom>
          <a:solidFill>
            <a:schemeClr val="accent3">
              <a:lumMod val="75000"/>
            </a:schemeClr>
          </a:solidFill>
        </p:spPr>
        <p:style>
          <a:lnRef idx="1">
            <a:schemeClr val="accent5"/>
          </a:lnRef>
          <a:fillRef idx="2">
            <a:schemeClr val="accent5"/>
          </a:fillRef>
          <a:effectRef idx="1">
            <a:schemeClr val="accent5"/>
          </a:effectRef>
          <a:fontRef idx="minor">
            <a:schemeClr val="dk1"/>
          </a:fontRef>
        </p:style>
        <p:txBody>
          <a:bodyPr anchor="ctr"/>
          <a:lstStyle/>
          <a:p>
            <a:pPr>
              <a:defRPr/>
            </a:pPr>
            <a:r>
              <a:rPr lang="en-US" dirty="0">
                <a:latin typeface="Calisto MT" panose="02040603050505030304" pitchFamily="18" charset="0"/>
              </a:rPr>
              <a:t>OMICS </a:t>
            </a:r>
            <a:r>
              <a:rPr lang="en-US" dirty="0" smtClean="0">
                <a:latin typeface="Calisto MT" panose="02040603050505030304" pitchFamily="18" charset="0"/>
              </a:rPr>
              <a:t>International Open </a:t>
            </a:r>
            <a:r>
              <a:rPr lang="en-US" dirty="0">
                <a:latin typeface="Calisto MT" panose="02040603050505030304" pitchFamily="18" charset="0"/>
              </a:rPr>
              <a:t>Access Membership enables academic and research institutions, funders and corporations to actively encourage open access in scholarly communication and the dissemination of research published by their authors.</a:t>
            </a:r>
          </a:p>
          <a:p>
            <a:pPr>
              <a:defRPr/>
            </a:pPr>
            <a:r>
              <a:rPr lang="en-US" dirty="0">
                <a:latin typeface="Calisto MT" panose="02040603050505030304" pitchFamily="18" charset="0"/>
              </a:rPr>
              <a:t>For more details and benefits, click on the link below:</a:t>
            </a:r>
          </a:p>
          <a:p>
            <a:pPr>
              <a:defRPr/>
            </a:pPr>
            <a:r>
              <a:rPr lang="en-US" dirty="0">
                <a:solidFill>
                  <a:schemeClr val="accent4">
                    <a:lumMod val="10000"/>
                  </a:schemeClr>
                </a:solidFill>
                <a:latin typeface="Calisto MT" panose="02040603050505030304" pitchFamily="18" charset="0"/>
                <a:hlinkClick r:id="rId4"/>
              </a:rPr>
              <a:t>http://omicsonline.org/membership.php</a:t>
            </a:r>
            <a:r>
              <a:rPr lang="en-US" dirty="0">
                <a:solidFill>
                  <a:schemeClr val="accent4">
                    <a:lumMod val="10000"/>
                  </a:schemeClr>
                </a:solidFill>
                <a:latin typeface="Calisto MT" panose="02040603050505030304" pitchFamily="18" charset="0"/>
              </a:rPr>
              <a:t> </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335213"/>
            <a:ext cx="7848600" cy="1093787"/>
          </a:xfrm>
        </p:spPr>
        <p:txBody>
          <a:bodyPr/>
          <a:lstStyle/>
          <a:p>
            <a:pPr algn="ctr" eaLnBrk="1" fontAlgn="auto" hangingPunct="1">
              <a:spcAft>
                <a:spcPts val="0"/>
              </a:spcAft>
              <a:defRPr/>
            </a:pPr>
            <a:r>
              <a:rPr lang="en-AU" sz="3200" b="1" dirty="0"/>
              <a:t>SCIENTIFIC </a:t>
            </a:r>
            <a:r>
              <a:rPr lang="en-AU" sz="3200" b="1" dirty="0" smtClean="0"/>
              <a:t>EVIDENCE </a:t>
            </a:r>
            <a:r>
              <a:rPr lang="en-AU" sz="3200" b="1" dirty="0"/>
              <a:t>OF </a:t>
            </a:r>
            <a:r>
              <a:rPr lang="en-AU" sz="3200" b="1" dirty="0" smtClean="0"/>
              <a:t>INTERVENTIONS WITH STROKE PATIENTS</a:t>
            </a:r>
            <a:endParaRPr lang="en-AU" sz="3200" b="1" dirty="0"/>
          </a:p>
        </p:txBody>
      </p:sp>
      <p:sp>
        <p:nvSpPr>
          <p:cNvPr id="3" name="Subtítulo 2"/>
          <p:cNvSpPr>
            <a:spLocks noGrp="1"/>
          </p:cNvSpPr>
          <p:nvPr>
            <p:ph type="subTitle" idx="1"/>
          </p:nvPr>
        </p:nvSpPr>
        <p:spPr>
          <a:xfrm>
            <a:off x="685800" y="3505200"/>
            <a:ext cx="7486650" cy="3163888"/>
          </a:xfrm>
        </p:spPr>
        <p:txBody>
          <a:bodyPr rtlCol="0">
            <a:normAutofit fontScale="92500" lnSpcReduction="20000"/>
          </a:bodyPr>
          <a:lstStyle/>
          <a:p>
            <a:pPr eaLnBrk="1" fontAlgn="auto" hangingPunct="1">
              <a:spcAft>
                <a:spcPts val="0"/>
              </a:spcAft>
              <a:buFont typeface="Arial" pitchFamily="34" charset="0"/>
              <a:buNone/>
              <a:defRPr/>
            </a:pPr>
            <a:r>
              <a:rPr lang="pt-BR" sz="1900" b="1" dirty="0"/>
              <a:t>Luci </a:t>
            </a:r>
            <a:r>
              <a:rPr lang="pt-BR" sz="1900" b="1" dirty="0" err="1"/>
              <a:t>Fuscaldi</a:t>
            </a:r>
            <a:r>
              <a:rPr lang="pt-BR" sz="1900" b="1" dirty="0"/>
              <a:t> Teixeira-</a:t>
            </a:r>
            <a:r>
              <a:rPr lang="pt-BR" sz="1900" b="1" dirty="0" err="1"/>
              <a:t>Salmela</a:t>
            </a:r>
            <a:r>
              <a:rPr lang="pt-BR" sz="1900" b="1" dirty="0"/>
              <a:t>, </a:t>
            </a:r>
            <a:r>
              <a:rPr lang="pt-BR" sz="1900" b="1" dirty="0" smtClean="0"/>
              <a:t>PT, </a:t>
            </a:r>
            <a:r>
              <a:rPr lang="pt-BR" sz="1900" b="1" dirty="0"/>
              <a:t>Ph.D</a:t>
            </a:r>
            <a:r>
              <a:rPr lang="pt-BR" sz="1900" b="1" dirty="0" smtClean="0"/>
              <a:t>.</a:t>
            </a:r>
          </a:p>
          <a:p>
            <a:pPr eaLnBrk="1" fontAlgn="auto" hangingPunct="1">
              <a:spcAft>
                <a:spcPts val="0"/>
              </a:spcAft>
              <a:buFont typeface="Arial" pitchFamily="34" charset="0"/>
              <a:buNone/>
              <a:defRPr/>
            </a:pPr>
            <a:r>
              <a:rPr lang="pt-BR" sz="1900" b="1" dirty="0" smtClean="0"/>
              <a:t>Christina </a:t>
            </a:r>
            <a:r>
              <a:rPr lang="pt-BR" sz="1900" b="1" dirty="0"/>
              <a:t>Danielli Coelho de Morais Faria, </a:t>
            </a:r>
            <a:r>
              <a:rPr lang="pt-BR" sz="1900" b="1" dirty="0" smtClean="0"/>
              <a:t>PT, </a:t>
            </a:r>
            <a:r>
              <a:rPr lang="pt-BR" sz="1900" b="1" dirty="0"/>
              <a:t>Ph.D</a:t>
            </a:r>
            <a:r>
              <a:rPr lang="pt-BR" sz="1900" b="1" dirty="0" smtClean="0"/>
              <a:t>.</a:t>
            </a:r>
          </a:p>
          <a:p>
            <a:pPr eaLnBrk="1" fontAlgn="auto" hangingPunct="1">
              <a:spcAft>
                <a:spcPts val="0"/>
              </a:spcAft>
              <a:buFont typeface="Arial" pitchFamily="34" charset="0"/>
              <a:buNone/>
              <a:defRPr/>
            </a:pPr>
            <a:r>
              <a:rPr lang="pt-BR" sz="1900" b="1" dirty="0" err="1" smtClean="0"/>
              <a:t>Janaíne</a:t>
            </a:r>
            <a:r>
              <a:rPr lang="pt-BR" sz="1900" b="1" dirty="0" smtClean="0"/>
              <a:t> </a:t>
            </a:r>
            <a:r>
              <a:rPr lang="pt-BR" sz="1900" b="1" dirty="0"/>
              <a:t>Cunha </a:t>
            </a:r>
            <a:r>
              <a:rPr lang="pt-BR" sz="1900" b="1" dirty="0" err="1"/>
              <a:t>Polese</a:t>
            </a:r>
            <a:r>
              <a:rPr lang="pt-BR" sz="1900" b="1" dirty="0"/>
              <a:t>, </a:t>
            </a:r>
            <a:r>
              <a:rPr lang="pt-BR" sz="1900" b="1" dirty="0" smtClean="0"/>
              <a:t>PT, M. Sc.</a:t>
            </a:r>
          </a:p>
          <a:p>
            <a:pPr eaLnBrk="1" fontAlgn="auto" hangingPunct="1">
              <a:spcAft>
                <a:spcPts val="0"/>
              </a:spcAft>
              <a:buFont typeface="Arial" pitchFamily="34" charset="0"/>
              <a:buNone/>
              <a:defRPr/>
            </a:pPr>
            <a:r>
              <a:rPr lang="pt-BR" sz="1900" b="1" dirty="0" smtClean="0"/>
              <a:t>Aline </a:t>
            </a:r>
            <a:r>
              <a:rPr lang="pt-BR" sz="1900" b="1" dirty="0"/>
              <a:t>Alvim </a:t>
            </a:r>
            <a:r>
              <a:rPr lang="pt-BR" sz="1900" b="1" dirty="0" err="1"/>
              <a:t>Scianni</a:t>
            </a:r>
            <a:r>
              <a:rPr lang="pt-BR" sz="1900" b="1" dirty="0"/>
              <a:t>, </a:t>
            </a:r>
            <a:r>
              <a:rPr lang="pt-BR" sz="1900" b="1" dirty="0" smtClean="0"/>
              <a:t>PT, </a:t>
            </a:r>
            <a:r>
              <a:rPr lang="pt-BR" sz="1900" b="1" dirty="0"/>
              <a:t>Ph.D</a:t>
            </a:r>
            <a:r>
              <a:rPr lang="pt-BR" sz="1900" b="1" dirty="0" smtClean="0"/>
              <a:t>.</a:t>
            </a:r>
          </a:p>
          <a:p>
            <a:pPr eaLnBrk="1" fontAlgn="auto" hangingPunct="1">
              <a:spcAft>
                <a:spcPts val="0"/>
              </a:spcAft>
              <a:buFont typeface="Arial" pitchFamily="34" charset="0"/>
              <a:buNone/>
              <a:defRPr/>
            </a:pPr>
            <a:endParaRPr lang="en-US" dirty="0" smtClean="0"/>
          </a:p>
          <a:p>
            <a:pPr eaLnBrk="1" fontAlgn="auto" hangingPunct="1">
              <a:spcAft>
                <a:spcPts val="0"/>
              </a:spcAft>
              <a:buFont typeface="Arial" pitchFamily="34" charset="0"/>
              <a:buNone/>
              <a:defRPr/>
            </a:pPr>
            <a:endParaRPr lang="en-AU" dirty="0"/>
          </a:p>
          <a:p>
            <a:pPr algn="ctr" eaLnBrk="1" fontAlgn="auto" hangingPunct="1">
              <a:spcAft>
                <a:spcPts val="0"/>
              </a:spcAft>
              <a:buFont typeface="Arial" pitchFamily="34" charset="0"/>
              <a:buNone/>
              <a:defRPr/>
            </a:pPr>
            <a:r>
              <a:rPr lang="pt-BR" dirty="0" err="1" smtClean="0"/>
              <a:t>Neurological</a:t>
            </a:r>
            <a:r>
              <a:rPr lang="pt-BR" dirty="0" smtClean="0"/>
              <a:t> </a:t>
            </a:r>
            <a:r>
              <a:rPr lang="pt-BR" dirty="0" err="1" smtClean="0"/>
              <a:t>Rehabilitation</a:t>
            </a:r>
            <a:r>
              <a:rPr lang="pt-BR" dirty="0" smtClean="0"/>
              <a:t> </a:t>
            </a:r>
            <a:r>
              <a:rPr lang="pt-BR" dirty="0" err="1" smtClean="0"/>
              <a:t>Research</a:t>
            </a:r>
            <a:r>
              <a:rPr lang="pt-BR" dirty="0" smtClean="0"/>
              <a:t> </a:t>
            </a:r>
            <a:r>
              <a:rPr lang="pt-BR" dirty="0" err="1" smtClean="0"/>
              <a:t>Group</a:t>
            </a:r>
            <a:endParaRPr lang="pt-BR" dirty="0" smtClean="0"/>
          </a:p>
          <a:p>
            <a:pPr algn="ctr" eaLnBrk="1" fontAlgn="auto" hangingPunct="1">
              <a:spcAft>
                <a:spcPts val="0"/>
              </a:spcAft>
              <a:buFont typeface="Arial" pitchFamily="34" charset="0"/>
              <a:buNone/>
              <a:defRPr/>
            </a:pPr>
            <a:r>
              <a:rPr lang="pt-BR" dirty="0" err="1" smtClean="0"/>
              <a:t>Department</a:t>
            </a:r>
            <a:r>
              <a:rPr lang="pt-BR" dirty="0" smtClean="0"/>
              <a:t> </a:t>
            </a:r>
            <a:r>
              <a:rPr lang="pt-BR" dirty="0" err="1" smtClean="0"/>
              <a:t>of</a:t>
            </a:r>
            <a:r>
              <a:rPr lang="pt-BR" dirty="0" smtClean="0"/>
              <a:t> </a:t>
            </a:r>
            <a:r>
              <a:rPr lang="pt-BR" dirty="0" err="1" smtClean="0"/>
              <a:t>Physical</a:t>
            </a:r>
            <a:r>
              <a:rPr lang="pt-BR" dirty="0" smtClean="0"/>
              <a:t> </a:t>
            </a:r>
            <a:r>
              <a:rPr lang="pt-BR" dirty="0" err="1"/>
              <a:t>T</a:t>
            </a:r>
            <a:r>
              <a:rPr lang="pt-BR" dirty="0" err="1" smtClean="0"/>
              <a:t>herapy</a:t>
            </a:r>
            <a:endParaRPr lang="pt-BR" dirty="0" smtClean="0"/>
          </a:p>
          <a:p>
            <a:pPr algn="ctr" eaLnBrk="1" fontAlgn="auto" hangingPunct="1">
              <a:spcAft>
                <a:spcPts val="0"/>
              </a:spcAft>
              <a:buFont typeface="Arial" pitchFamily="34" charset="0"/>
              <a:buNone/>
              <a:defRPr/>
            </a:pPr>
            <a:r>
              <a:rPr lang="pt-BR" dirty="0" smtClean="0"/>
              <a:t>Universidade Federal de Minas Gerais, Belo Horizonte, </a:t>
            </a:r>
            <a:r>
              <a:rPr lang="pt-BR" dirty="0" err="1" smtClean="0"/>
              <a:t>Brazil</a:t>
            </a:r>
            <a:endParaRPr lang="en-AU" dirty="0"/>
          </a:p>
          <a:p>
            <a:pPr eaLnBrk="1" fontAlgn="auto" hangingPunct="1">
              <a:spcAft>
                <a:spcPts val="0"/>
              </a:spcAft>
              <a:buFont typeface="Arial" pitchFamily="34" charset="0"/>
              <a:buNone/>
              <a:defRPr/>
            </a:pPr>
            <a:endParaRPr lang="en-AU" dirty="0"/>
          </a:p>
        </p:txBody>
      </p:sp>
      <p:pic>
        <p:nvPicPr>
          <p:cNvPr id="14340" name="Picture 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7500" y="1581150"/>
            <a:ext cx="1143000" cy="239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17" descr="http://4.bp.blogspot.com/_5w7Fz_h2xQg/TFmpuhcijlI/AAAAAAAAFuQ/bobbmbRPDds/s200/Capes+divulga+o+resultado+parcial++do+Prodoc+-+Programa+de+Apoio+a+Projetos+Institucionais+com+a+Participa%C3%A7%C3%A3o+de+Rec%C3%A9m-doutore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2463" y="1912938"/>
            <a:ext cx="64293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12088" y="1133475"/>
            <a:ext cx="1214437" cy="377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3" name="Picture 1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963" y="1511300"/>
            <a:ext cx="1371600" cy="411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388" y="1143000"/>
            <a:ext cx="8229600" cy="990600"/>
          </a:xfrm>
        </p:spPr>
        <p:txBody>
          <a:bodyPr>
            <a:normAutofit fontScale="90000"/>
          </a:bodyPr>
          <a:lstStyle/>
          <a:p>
            <a:pPr eaLnBrk="1" fontAlgn="auto" hangingPunct="1">
              <a:spcAft>
                <a:spcPts val="0"/>
              </a:spcAft>
              <a:defRPr/>
            </a:pPr>
            <a:r>
              <a:rPr lang="en-AU" dirty="0"/>
              <a:t/>
            </a:r>
            <a:br>
              <a:rPr lang="en-AU" dirty="0"/>
            </a:br>
            <a:r>
              <a:rPr lang="en-AU" dirty="0"/>
              <a:t/>
            </a:r>
            <a:br>
              <a:rPr lang="en-AU" dirty="0"/>
            </a:br>
            <a:r>
              <a:rPr lang="en-AU" dirty="0"/>
              <a:t> </a:t>
            </a:r>
            <a:r>
              <a:rPr lang="en-AU" sz="3100" dirty="0"/>
              <a:t>Learning outcomes </a:t>
            </a:r>
            <a:r>
              <a:rPr lang="en-AU" dirty="0" smtClean="0"/>
              <a:t/>
            </a:r>
            <a:br>
              <a:rPr lang="en-AU" dirty="0" smtClean="0"/>
            </a:br>
            <a:endParaRPr lang="en-AU" dirty="0"/>
          </a:p>
        </p:txBody>
      </p:sp>
      <p:sp>
        <p:nvSpPr>
          <p:cNvPr id="3" name="Espaço Reservado para Conteúdo 2"/>
          <p:cNvSpPr>
            <a:spLocks noGrp="1"/>
          </p:cNvSpPr>
          <p:nvPr>
            <p:ph idx="1"/>
          </p:nvPr>
        </p:nvSpPr>
        <p:spPr>
          <a:xfrm>
            <a:off x="323850" y="2781300"/>
            <a:ext cx="8362950" cy="2879725"/>
          </a:xfrm>
        </p:spPr>
        <p:txBody>
          <a:bodyPr rtlCol="0">
            <a:noAutofit/>
          </a:bodyPr>
          <a:lstStyle/>
          <a:p>
            <a:pPr marL="0" indent="0" eaLnBrk="1" fontAlgn="auto" hangingPunct="1">
              <a:spcAft>
                <a:spcPts val="0"/>
              </a:spcAft>
              <a:buFont typeface="Arial" pitchFamily="34" charset="0"/>
              <a:buNone/>
              <a:defRPr/>
            </a:pPr>
            <a:r>
              <a:rPr lang="en-AU" sz="2000" dirty="0" smtClean="0"/>
              <a:t>At </a:t>
            </a:r>
            <a:r>
              <a:rPr lang="en-AU" sz="2000" dirty="0"/>
              <a:t>the end of this </a:t>
            </a:r>
            <a:r>
              <a:rPr lang="en-AU" sz="2000" dirty="0" smtClean="0"/>
              <a:t>lecture, the readers should </a:t>
            </a:r>
            <a:r>
              <a:rPr lang="en-AU" sz="2000" dirty="0"/>
              <a:t>be able to</a:t>
            </a:r>
            <a:r>
              <a:rPr lang="en-AU" sz="2000" dirty="0" smtClean="0"/>
              <a:t>:</a:t>
            </a:r>
          </a:p>
          <a:p>
            <a:pPr marL="0" indent="0" algn="just" eaLnBrk="1" fontAlgn="auto" hangingPunct="1">
              <a:spcAft>
                <a:spcPts val="0"/>
              </a:spcAft>
              <a:buFont typeface="Arial" pitchFamily="34" charset="0"/>
              <a:buNone/>
              <a:defRPr/>
            </a:pPr>
            <a:endParaRPr lang="en-AU" sz="2000" dirty="0" smtClean="0"/>
          </a:p>
          <a:p>
            <a:pPr marL="182880" indent="-182880" algn="just" eaLnBrk="1" fontAlgn="auto" hangingPunct="1">
              <a:spcAft>
                <a:spcPts val="0"/>
              </a:spcAft>
              <a:buFont typeface="Arial" pitchFamily="34" charset="0"/>
              <a:buChar char="•"/>
              <a:defRPr/>
            </a:pPr>
            <a:r>
              <a:rPr lang="en-AU" sz="2000" dirty="0"/>
              <a:t> </a:t>
            </a:r>
            <a:r>
              <a:rPr lang="en-AU" sz="2000" b="1" dirty="0" smtClean="0"/>
              <a:t>Identify the discussed strategies, </a:t>
            </a:r>
            <a:r>
              <a:rPr lang="en-AU" sz="2000" b="1" dirty="0"/>
              <a:t>including </a:t>
            </a:r>
            <a:r>
              <a:rPr lang="en-AU" sz="2000" b="1" dirty="0" smtClean="0"/>
              <a:t>their </a:t>
            </a:r>
            <a:r>
              <a:rPr lang="en-AU" sz="2000" b="1" dirty="0"/>
              <a:t>theoretical </a:t>
            </a:r>
            <a:r>
              <a:rPr lang="en-AU" sz="2000" b="1" dirty="0" smtClean="0"/>
              <a:t>principles; </a:t>
            </a:r>
          </a:p>
          <a:p>
            <a:pPr marL="0" indent="0" algn="just" eaLnBrk="1" fontAlgn="auto" hangingPunct="1">
              <a:spcAft>
                <a:spcPts val="0"/>
              </a:spcAft>
              <a:buFont typeface="Arial" pitchFamily="34" charset="0"/>
              <a:buNone/>
              <a:defRPr/>
            </a:pPr>
            <a:endParaRPr lang="en-AU" sz="2000" b="1" dirty="0" smtClean="0"/>
          </a:p>
          <a:p>
            <a:pPr marL="182880" indent="-182880" algn="just" eaLnBrk="1" fontAlgn="auto" hangingPunct="1">
              <a:spcAft>
                <a:spcPts val="0"/>
              </a:spcAft>
              <a:buFont typeface="Arial" pitchFamily="34" charset="0"/>
              <a:buChar char="•"/>
              <a:defRPr/>
            </a:pPr>
            <a:r>
              <a:rPr lang="en-AU" sz="2000" b="1" dirty="0" smtClean="0"/>
              <a:t> Understand </a:t>
            </a:r>
            <a:r>
              <a:rPr lang="en-AU" sz="2000" b="1" dirty="0"/>
              <a:t>the cost </a:t>
            </a:r>
            <a:r>
              <a:rPr lang="en-AU" sz="2000" b="1" dirty="0" smtClean="0"/>
              <a:t>and </a:t>
            </a:r>
            <a:r>
              <a:rPr lang="en-AU" sz="2000" b="1" dirty="0"/>
              <a:t>benefit of </a:t>
            </a:r>
            <a:r>
              <a:rPr lang="en-AU" sz="2000" b="1" dirty="0" smtClean="0"/>
              <a:t>all included strategies; and</a:t>
            </a:r>
          </a:p>
          <a:p>
            <a:pPr marL="0" indent="0" algn="just" eaLnBrk="1" fontAlgn="auto" hangingPunct="1">
              <a:spcAft>
                <a:spcPts val="0"/>
              </a:spcAft>
              <a:buFont typeface="Arial" pitchFamily="34" charset="0"/>
              <a:buNone/>
              <a:defRPr/>
            </a:pPr>
            <a:endParaRPr lang="en-AU" sz="2000" b="1" dirty="0" smtClean="0"/>
          </a:p>
          <a:p>
            <a:pPr marL="182880" indent="-182880" algn="just" eaLnBrk="1" fontAlgn="auto" hangingPunct="1">
              <a:spcAft>
                <a:spcPts val="0"/>
              </a:spcAft>
              <a:buFont typeface="Arial" pitchFamily="34" charset="0"/>
              <a:buChar char="•"/>
              <a:defRPr/>
            </a:pPr>
            <a:r>
              <a:rPr lang="en-AU" sz="2000" b="1" dirty="0" smtClean="0"/>
              <a:t> Select </a:t>
            </a:r>
            <a:r>
              <a:rPr lang="en-AU" sz="2000" b="1" dirty="0"/>
              <a:t>the most </a:t>
            </a:r>
            <a:r>
              <a:rPr lang="en-AU" sz="2000" b="1" dirty="0" smtClean="0"/>
              <a:t>appropriate strategies, according to their scientific evidence, to </a:t>
            </a:r>
            <a:r>
              <a:rPr lang="en-AU" sz="2000" b="1" dirty="0"/>
              <a:t>develop </a:t>
            </a:r>
            <a:r>
              <a:rPr lang="en-AU" sz="2000" b="1" dirty="0" smtClean="0"/>
              <a:t>an effective intervention program.</a:t>
            </a:r>
            <a:endParaRPr lang="en-AU" sz="2000" b="1" dirty="0"/>
          </a:p>
        </p:txBody>
      </p:sp>
      <p:pic>
        <p:nvPicPr>
          <p:cNvPr id="15364"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9388" y="1268413"/>
            <a:ext cx="8229600" cy="990600"/>
          </a:xfrm>
        </p:spPr>
        <p:txBody>
          <a:bodyPr/>
          <a:lstStyle/>
          <a:p>
            <a:pPr eaLnBrk="1" fontAlgn="auto" hangingPunct="1">
              <a:spcAft>
                <a:spcPts val="0"/>
              </a:spcAft>
              <a:defRPr/>
            </a:pPr>
            <a:r>
              <a:rPr lang="en-US" sz="3200" dirty="0" smtClean="0"/>
              <a:t>Lecture overview</a:t>
            </a:r>
            <a:endParaRPr lang="en-AU" sz="3200" dirty="0"/>
          </a:p>
        </p:txBody>
      </p:sp>
      <p:sp>
        <p:nvSpPr>
          <p:cNvPr id="3" name="Espaço Reservado para Conteúdo 2"/>
          <p:cNvSpPr>
            <a:spLocks noGrp="1"/>
          </p:cNvSpPr>
          <p:nvPr>
            <p:ph idx="1"/>
          </p:nvPr>
        </p:nvSpPr>
        <p:spPr>
          <a:xfrm>
            <a:off x="250825" y="2276475"/>
            <a:ext cx="8435975" cy="4876800"/>
          </a:xfrm>
        </p:spPr>
        <p:txBody>
          <a:bodyPr rtlCol="0">
            <a:normAutofit/>
          </a:bodyPr>
          <a:lstStyle/>
          <a:p>
            <a:pPr marL="182880" indent="-182880" algn="just" eaLnBrk="1" fontAlgn="auto" hangingPunct="1">
              <a:spcAft>
                <a:spcPts val="0"/>
              </a:spcAft>
              <a:buFont typeface="Arial" pitchFamily="34" charset="0"/>
              <a:buChar char="•"/>
              <a:defRPr/>
            </a:pPr>
            <a:r>
              <a:rPr lang="en-AU" sz="1800" dirty="0"/>
              <a:t>In this </a:t>
            </a:r>
            <a:r>
              <a:rPr lang="en-AU" sz="1800" dirty="0" smtClean="0"/>
              <a:t>lecture, the </a:t>
            </a:r>
            <a:r>
              <a:rPr lang="en-AU" sz="1800" dirty="0"/>
              <a:t>most commonly </a:t>
            </a:r>
            <a:r>
              <a:rPr lang="en-AU" sz="1800" dirty="0" smtClean="0"/>
              <a:t>used intervention </a:t>
            </a:r>
            <a:r>
              <a:rPr lang="en-AU" sz="1800" dirty="0"/>
              <a:t>strategies </a:t>
            </a:r>
            <a:r>
              <a:rPr lang="en-AU" sz="1800" dirty="0" smtClean="0"/>
              <a:t>applied within stroke rehabilitation are presented, along with their definitions</a:t>
            </a:r>
            <a:r>
              <a:rPr lang="en-AU" sz="1800" dirty="0"/>
              <a:t>, </a:t>
            </a:r>
            <a:r>
              <a:rPr lang="en-AU" sz="1800" dirty="0" smtClean="0"/>
              <a:t>principles, </a:t>
            </a:r>
            <a:r>
              <a:rPr lang="en-AU" sz="1800" dirty="0"/>
              <a:t>and </a:t>
            </a:r>
            <a:r>
              <a:rPr lang="en-AU" sz="1800" dirty="0" smtClean="0"/>
              <a:t>advantages. </a:t>
            </a:r>
          </a:p>
          <a:p>
            <a:pPr marL="182880" indent="-182880" algn="just" eaLnBrk="1" fontAlgn="auto" hangingPunct="1">
              <a:spcAft>
                <a:spcPts val="0"/>
              </a:spcAft>
              <a:buFont typeface="Arial" pitchFamily="34" charset="0"/>
              <a:buChar char="•"/>
              <a:defRPr/>
            </a:pPr>
            <a:endParaRPr lang="en-AU" sz="1800" dirty="0"/>
          </a:p>
          <a:p>
            <a:pPr marL="0" indent="0" algn="just" eaLnBrk="1" fontAlgn="auto" hangingPunct="1">
              <a:spcAft>
                <a:spcPts val="0"/>
              </a:spcAft>
              <a:buFont typeface="Arial" pitchFamily="34" charset="0"/>
              <a:buNone/>
              <a:defRPr/>
            </a:pPr>
            <a:r>
              <a:rPr lang="en-AU" sz="1800" dirty="0" smtClean="0"/>
              <a:t>The </a:t>
            </a:r>
            <a:r>
              <a:rPr lang="en-AU" sz="1800" dirty="0"/>
              <a:t>evidence regarding </a:t>
            </a:r>
            <a:r>
              <a:rPr lang="en-AU" sz="1800" dirty="0" smtClean="0"/>
              <a:t>the strategies </a:t>
            </a:r>
            <a:r>
              <a:rPr lang="en-AU" sz="1800" dirty="0"/>
              <a:t>are </a:t>
            </a:r>
            <a:r>
              <a:rPr lang="en-AU" sz="1800" dirty="0" smtClean="0"/>
              <a:t>discussed, as follows:</a:t>
            </a:r>
          </a:p>
          <a:p>
            <a:pPr marL="182880" indent="-182880" algn="just" eaLnBrk="1" fontAlgn="auto" hangingPunct="1">
              <a:spcAft>
                <a:spcPts val="0"/>
              </a:spcAft>
              <a:buFont typeface="Arial" pitchFamily="34" charset="0"/>
              <a:buChar char="•"/>
              <a:defRPr/>
            </a:pPr>
            <a:r>
              <a:rPr lang="en-AU" sz="1800" u="sng" dirty="0" smtClean="0">
                <a:solidFill>
                  <a:schemeClr val="tx2"/>
                </a:solidFill>
              </a:rPr>
              <a:t>Clearly </a:t>
            </a:r>
            <a:r>
              <a:rPr lang="en-AU" sz="1800" u="sng" dirty="0">
                <a:solidFill>
                  <a:schemeClr val="tx2"/>
                </a:solidFill>
              </a:rPr>
              <a:t>established evidence</a:t>
            </a:r>
            <a:r>
              <a:rPr lang="en-AU" sz="1800" dirty="0">
                <a:solidFill>
                  <a:schemeClr val="tx2"/>
                </a:solidFill>
              </a:rPr>
              <a:t> </a:t>
            </a:r>
            <a:r>
              <a:rPr lang="en-AU" sz="1800" dirty="0" smtClean="0"/>
              <a:t>was </a:t>
            </a:r>
            <a:r>
              <a:rPr lang="en-AU" sz="1800" dirty="0"/>
              <a:t>defined as strategies that have been addressed in systematic reviews with </a:t>
            </a:r>
            <a:r>
              <a:rPr lang="en-AU" sz="1800" dirty="0" smtClean="0"/>
              <a:t>meta-analyses </a:t>
            </a:r>
            <a:r>
              <a:rPr lang="en-AU" sz="1800" dirty="0"/>
              <a:t>and showed positive results. </a:t>
            </a:r>
            <a:endParaRPr lang="en-AU" sz="1800" dirty="0" smtClean="0"/>
          </a:p>
          <a:p>
            <a:pPr marL="182880" indent="-182880" algn="just" eaLnBrk="1" fontAlgn="auto" hangingPunct="1">
              <a:spcAft>
                <a:spcPts val="0"/>
              </a:spcAft>
              <a:buFont typeface="Arial" pitchFamily="34" charset="0"/>
              <a:buChar char="•"/>
              <a:defRPr/>
            </a:pPr>
            <a:r>
              <a:rPr lang="en-AU" sz="1800" u="sng" dirty="0" smtClean="0">
                <a:solidFill>
                  <a:schemeClr val="tx2"/>
                </a:solidFill>
              </a:rPr>
              <a:t>Limited evidence</a:t>
            </a:r>
            <a:r>
              <a:rPr lang="en-AU" sz="1800" dirty="0" smtClean="0">
                <a:solidFill>
                  <a:schemeClr val="tx2"/>
                </a:solidFill>
              </a:rPr>
              <a:t> </a:t>
            </a:r>
            <a:r>
              <a:rPr lang="en-AU" sz="1800" dirty="0" smtClean="0"/>
              <a:t>was </a:t>
            </a:r>
            <a:r>
              <a:rPr lang="en-AU" sz="1800" dirty="0"/>
              <a:t>defined as those found in randomized clinical trials or other studies. </a:t>
            </a:r>
          </a:p>
        </p:txBody>
      </p:sp>
      <p:pic>
        <p:nvPicPr>
          <p:cNvPr id="1638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8" y="404813"/>
            <a:ext cx="9129712" cy="6453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ítulo 1"/>
          <p:cNvSpPr>
            <a:spLocks noGrp="1"/>
          </p:cNvSpPr>
          <p:nvPr>
            <p:ph type="title"/>
          </p:nvPr>
        </p:nvSpPr>
        <p:spPr>
          <a:xfrm>
            <a:off x="179388" y="981075"/>
            <a:ext cx="8229600" cy="990600"/>
          </a:xfrm>
        </p:spPr>
        <p:txBody>
          <a:bodyPr/>
          <a:lstStyle/>
          <a:p>
            <a:pPr eaLnBrk="1" fontAlgn="auto" hangingPunct="1">
              <a:spcAft>
                <a:spcPts val="0"/>
              </a:spcAft>
              <a:defRPr/>
            </a:pPr>
            <a:r>
              <a:rPr lang="en-US" sz="3200" dirty="0" smtClean="0"/>
              <a:t>Fitness training</a:t>
            </a:r>
            <a:endParaRPr lang="en-AU" sz="3200" dirty="0"/>
          </a:p>
        </p:txBody>
      </p:sp>
      <p:sp>
        <p:nvSpPr>
          <p:cNvPr id="3" name="Espaço Reservado para Conteúdo 2"/>
          <p:cNvSpPr>
            <a:spLocks noGrp="1"/>
          </p:cNvSpPr>
          <p:nvPr>
            <p:ph idx="1"/>
          </p:nvPr>
        </p:nvSpPr>
        <p:spPr>
          <a:xfrm>
            <a:off x="34925" y="1916113"/>
            <a:ext cx="9001125" cy="5664200"/>
          </a:xfrm>
        </p:spPr>
        <p:txBody>
          <a:bodyPr rtlCol="0">
            <a:noAutofit/>
          </a:bodyPr>
          <a:lstStyle/>
          <a:p>
            <a:pPr marL="182880" indent="-182880" algn="just" eaLnBrk="1" fontAlgn="auto" hangingPunct="1">
              <a:spcBef>
                <a:spcPts val="0"/>
              </a:spcBef>
              <a:spcAft>
                <a:spcPts val="0"/>
              </a:spcAft>
              <a:buFont typeface="Arial" pitchFamily="34" charset="0"/>
              <a:buChar char="•"/>
              <a:defRPr/>
            </a:pPr>
            <a:r>
              <a:rPr lang="en-AU" sz="2000" b="1" dirty="0" smtClean="0">
                <a:solidFill>
                  <a:schemeClr val="accent2">
                    <a:lumMod val="75000"/>
                  </a:schemeClr>
                </a:solidFill>
              </a:rPr>
              <a:t>Definition</a:t>
            </a:r>
            <a:r>
              <a:rPr lang="en-AU" sz="2000" dirty="0" smtClean="0"/>
              <a:t>: It consists of planned and structured activities with appropriate intensity, involving continuous rhythmic movements and various muscular groups, aimed at maintaining or increasing components related to physical fitness. It is based upon physiological principles, which increase the ability to transport and use oxygen during physical activity. </a:t>
            </a:r>
          </a:p>
          <a:p>
            <a:pPr marL="182880" indent="-182880" algn="just" eaLnBrk="1" fontAlgn="auto" hangingPunct="1">
              <a:spcBef>
                <a:spcPts val="0"/>
              </a:spcBef>
              <a:spcAft>
                <a:spcPts val="0"/>
              </a:spcAft>
              <a:buFont typeface="Arial" pitchFamily="34" charset="0"/>
              <a:buChar char="•"/>
              <a:defRPr/>
            </a:pPr>
            <a:endParaRPr lang="en-AU" sz="2000" dirty="0" smtClean="0"/>
          </a:p>
          <a:p>
            <a:pPr marL="182880" indent="-182880" algn="just" eaLnBrk="1" fontAlgn="auto" hangingPunct="1">
              <a:spcBef>
                <a:spcPts val="0"/>
              </a:spcBef>
              <a:spcAft>
                <a:spcPts val="0"/>
              </a:spcAft>
              <a:buFont typeface="Arial" pitchFamily="34" charset="0"/>
              <a:buChar char="•"/>
              <a:defRPr/>
            </a:pPr>
            <a:r>
              <a:rPr lang="en-AU" sz="2000" u="sng" dirty="0" smtClean="0">
                <a:solidFill>
                  <a:schemeClr val="tx2"/>
                </a:solidFill>
              </a:rPr>
              <a:t>Advantages</a:t>
            </a:r>
            <a:r>
              <a:rPr lang="en-AU" sz="2000" dirty="0">
                <a:solidFill>
                  <a:schemeClr val="tx2"/>
                </a:solidFill>
              </a:rPr>
              <a:t>:</a:t>
            </a:r>
            <a:r>
              <a:rPr lang="en-AU" sz="2000" dirty="0"/>
              <a:t> Easy administration and relatively low cost. Possibility of </a:t>
            </a:r>
            <a:r>
              <a:rPr lang="en-AU" sz="2000" dirty="0" smtClean="0"/>
              <a:t>being delivered to groups. </a:t>
            </a:r>
            <a:endParaRPr lang="en-AU" sz="2000" dirty="0"/>
          </a:p>
          <a:p>
            <a:pPr marL="182880" indent="-182880" algn="just" eaLnBrk="1" fontAlgn="auto" hangingPunct="1">
              <a:spcBef>
                <a:spcPts val="0"/>
              </a:spcBef>
              <a:spcAft>
                <a:spcPts val="0"/>
              </a:spcAft>
              <a:buFont typeface="Arial" pitchFamily="34" charset="0"/>
              <a:buChar char="•"/>
              <a:defRPr/>
            </a:pPr>
            <a:endParaRPr lang="en-AU" sz="2000" u="sng" dirty="0" smtClean="0">
              <a:solidFill>
                <a:schemeClr val="tx2"/>
              </a:solidFill>
            </a:endParaRPr>
          </a:p>
          <a:p>
            <a:pPr marL="182880" indent="-182880" algn="just" eaLnBrk="1" fontAlgn="auto" hangingPunct="1">
              <a:spcBef>
                <a:spcPts val="0"/>
              </a:spcBef>
              <a:spcAft>
                <a:spcPts val="0"/>
              </a:spcAft>
              <a:buFont typeface="Arial" pitchFamily="34" charset="0"/>
              <a:buChar char="•"/>
              <a:defRPr/>
            </a:pPr>
            <a:r>
              <a:rPr lang="en-AU" sz="2000" u="sng" dirty="0" smtClean="0">
                <a:solidFill>
                  <a:schemeClr val="tx2"/>
                </a:solidFill>
              </a:rPr>
              <a:t>Clearly </a:t>
            </a:r>
            <a:r>
              <a:rPr lang="en-AU" sz="2000" u="sng" dirty="0">
                <a:solidFill>
                  <a:schemeClr val="tx2"/>
                </a:solidFill>
              </a:rPr>
              <a:t>established evidence</a:t>
            </a:r>
            <a:r>
              <a:rPr lang="en-AU" sz="2000" dirty="0">
                <a:solidFill>
                  <a:schemeClr val="tx2"/>
                </a:solidFill>
              </a:rPr>
              <a:t> </a:t>
            </a:r>
            <a:r>
              <a:rPr lang="en-AU" sz="2000" dirty="0"/>
              <a:t>for </a:t>
            </a:r>
            <a:r>
              <a:rPr lang="en-AU" sz="2000" dirty="0" smtClean="0"/>
              <a:t>stroke </a:t>
            </a:r>
            <a:r>
              <a:rPr lang="en-AU" sz="2000" dirty="0"/>
              <a:t>patients with mild to moderate </a:t>
            </a:r>
            <a:r>
              <a:rPr lang="en-AU" sz="2000" dirty="0" smtClean="0"/>
              <a:t>impairments at </a:t>
            </a:r>
            <a:r>
              <a:rPr lang="en-AU" sz="2000" dirty="0"/>
              <a:t>both the acute and chronic </a:t>
            </a:r>
            <a:r>
              <a:rPr lang="en-AU" sz="2000" dirty="0" smtClean="0"/>
              <a:t>stages </a:t>
            </a:r>
            <a:r>
              <a:rPr lang="en-AU" sz="2000" dirty="0"/>
              <a:t>in </a:t>
            </a:r>
            <a:r>
              <a:rPr lang="en-AU" sz="2000" dirty="0" smtClean="0"/>
              <a:t>outcomes, </a:t>
            </a:r>
            <a:r>
              <a:rPr lang="en-AU" sz="2000" dirty="0"/>
              <a:t>such as </a:t>
            </a:r>
            <a:r>
              <a:rPr lang="en-AU" sz="2000" dirty="0" smtClean="0"/>
              <a:t>maximal oxygen consumption, gait capacity </a:t>
            </a:r>
            <a:r>
              <a:rPr lang="en-AU" sz="2000" dirty="0"/>
              <a:t>and </a:t>
            </a:r>
            <a:r>
              <a:rPr lang="en-AU" sz="2000" dirty="0" smtClean="0"/>
              <a:t>speed. </a:t>
            </a:r>
          </a:p>
          <a:p>
            <a:pPr marL="182880" indent="-182880" algn="just" eaLnBrk="1" fontAlgn="auto" hangingPunct="1">
              <a:spcBef>
                <a:spcPts val="0"/>
              </a:spcBef>
              <a:spcAft>
                <a:spcPts val="0"/>
              </a:spcAft>
              <a:buFont typeface="Arial" pitchFamily="34" charset="0"/>
              <a:buChar char="•"/>
              <a:defRPr/>
            </a:pPr>
            <a:endParaRPr lang="en-AU" sz="2000" u="sng" dirty="0" smtClean="0">
              <a:solidFill>
                <a:schemeClr val="tx2"/>
              </a:solidFill>
            </a:endParaRPr>
          </a:p>
          <a:p>
            <a:pPr marL="182880" indent="-182880" algn="just" eaLnBrk="1" fontAlgn="auto" hangingPunct="1">
              <a:spcBef>
                <a:spcPts val="0"/>
              </a:spcBef>
              <a:spcAft>
                <a:spcPts val="0"/>
              </a:spcAft>
              <a:buFont typeface="Arial" pitchFamily="34" charset="0"/>
              <a:buChar char="•"/>
              <a:defRPr/>
            </a:pPr>
            <a:r>
              <a:rPr lang="en-AU" sz="2000" u="sng" dirty="0" smtClean="0">
                <a:solidFill>
                  <a:schemeClr val="tx2"/>
                </a:solidFill>
              </a:rPr>
              <a:t>Limited </a:t>
            </a:r>
            <a:r>
              <a:rPr lang="en-AU" sz="2000" u="sng" dirty="0">
                <a:solidFill>
                  <a:schemeClr val="tx2"/>
                </a:solidFill>
              </a:rPr>
              <a:t>scientific evidence</a:t>
            </a:r>
            <a:r>
              <a:rPr lang="en-AU" sz="2000" dirty="0">
                <a:solidFill>
                  <a:schemeClr val="tx2"/>
                </a:solidFill>
              </a:rPr>
              <a:t> </a:t>
            </a:r>
            <a:r>
              <a:rPr lang="en-AU" sz="2000" dirty="0"/>
              <a:t>to improve </a:t>
            </a:r>
            <a:r>
              <a:rPr lang="en-AU" sz="2000" dirty="0" smtClean="0"/>
              <a:t>quality </a:t>
            </a:r>
            <a:r>
              <a:rPr lang="en-AU" sz="2000" dirty="0"/>
              <a:t>of life.</a:t>
            </a:r>
          </a:p>
          <a:p>
            <a:pPr marL="182880" indent="-182880" algn="just" eaLnBrk="1" fontAlgn="auto" hangingPunct="1">
              <a:spcBef>
                <a:spcPts val="0"/>
              </a:spcBef>
              <a:spcAft>
                <a:spcPts val="0"/>
              </a:spcAft>
              <a:buFont typeface="Arial" pitchFamily="34" charset="0"/>
              <a:buChar char="•"/>
              <a:defRPr/>
            </a:pPr>
            <a:endParaRPr lang="en-AU" sz="2200" dirty="0"/>
          </a:p>
        </p:txBody>
      </p:sp>
      <p:sp>
        <p:nvSpPr>
          <p:cNvPr id="17413" name="CaixaDeTexto 4"/>
          <p:cNvSpPr txBox="1">
            <a:spLocks noChangeArrowheads="1"/>
          </p:cNvSpPr>
          <p:nvPr/>
        </p:nvSpPr>
        <p:spPr bwMode="auto">
          <a:xfrm>
            <a:off x="4860925" y="6592888"/>
            <a:ext cx="42481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AU" altLang="en-US" sz="1300"/>
              <a:t>(ACSM, 2009; Brazelli et al., 2011)</a:t>
            </a:r>
          </a:p>
        </p:txBody>
      </p:sp>
      <p:pic>
        <p:nvPicPr>
          <p:cNvPr id="1741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Imagem 1"/>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2246313" y="393700"/>
            <a:ext cx="4773612" cy="637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ítulo 1"/>
          <p:cNvSpPr txBox="1">
            <a:spLocks/>
          </p:cNvSpPr>
          <p:nvPr/>
        </p:nvSpPr>
        <p:spPr>
          <a:xfrm>
            <a:off x="131763" y="908050"/>
            <a:ext cx="8713787" cy="990600"/>
          </a:xfrm>
          <a:prstGeom prst="rect">
            <a:avLst/>
          </a:prstGeom>
        </p:spPr>
        <p:txBody>
          <a:bodyPr anchor="ct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defRPr/>
            </a:pPr>
            <a:r>
              <a:rPr lang="en-AU" sz="2800" dirty="0" smtClean="0"/>
              <a:t>Constraint-induced</a:t>
            </a:r>
            <a:r>
              <a:rPr lang="en-AU" sz="2800" dirty="0"/>
              <a:t> movement </a:t>
            </a:r>
            <a:r>
              <a:rPr lang="en-AU" sz="2800" dirty="0" smtClean="0"/>
              <a:t>therapy</a:t>
            </a:r>
            <a:endParaRPr lang="en-AU" sz="3400" b="1" dirty="0"/>
          </a:p>
        </p:txBody>
      </p:sp>
      <p:sp>
        <p:nvSpPr>
          <p:cNvPr id="7" name="Espaço Reservado para Conteúdo 2"/>
          <p:cNvSpPr txBox="1">
            <a:spLocks/>
          </p:cNvSpPr>
          <p:nvPr/>
        </p:nvSpPr>
        <p:spPr>
          <a:xfrm>
            <a:off x="150813" y="1735138"/>
            <a:ext cx="8856662" cy="4876800"/>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just" fontAlgn="auto">
              <a:spcBef>
                <a:spcPts val="0"/>
              </a:spcBef>
              <a:spcAft>
                <a:spcPts val="0"/>
              </a:spcAft>
              <a:defRPr/>
            </a:pPr>
            <a:r>
              <a:rPr lang="en-AU" sz="2000" b="1" dirty="0" smtClean="0">
                <a:solidFill>
                  <a:schemeClr val="accent2">
                    <a:lumMod val="75000"/>
                  </a:schemeClr>
                </a:solidFill>
              </a:rPr>
              <a:t>Definition</a:t>
            </a:r>
            <a:r>
              <a:rPr lang="en-AU" sz="2000" dirty="0">
                <a:solidFill>
                  <a:schemeClr val="accent2">
                    <a:lumMod val="75000"/>
                  </a:schemeClr>
                </a:solidFill>
              </a:rPr>
              <a:t>: </a:t>
            </a:r>
            <a:r>
              <a:rPr lang="en-AU" sz="2000" dirty="0" smtClean="0"/>
              <a:t>It is a behavioural approach, which </a:t>
            </a:r>
            <a:r>
              <a:rPr lang="en-AU" sz="2000" dirty="0"/>
              <a:t>focuses on improving and increasing the use of the paretic limb in people with </a:t>
            </a:r>
            <a:r>
              <a:rPr lang="en-AU" sz="2000" dirty="0" smtClean="0"/>
              <a:t>asymmetrical </a:t>
            </a:r>
            <a:r>
              <a:rPr lang="en-AU" sz="2000" dirty="0"/>
              <a:t>use of </a:t>
            </a:r>
            <a:r>
              <a:rPr lang="en-AU" sz="2000" dirty="0" smtClean="0"/>
              <a:t>the limbs. Comprises </a:t>
            </a:r>
            <a:r>
              <a:rPr lang="en-AU" sz="2000" dirty="0"/>
              <a:t>three pillars: (1) </a:t>
            </a:r>
            <a:r>
              <a:rPr lang="en-AU" sz="2000" dirty="0" smtClean="0"/>
              <a:t>restriction </a:t>
            </a:r>
            <a:r>
              <a:rPr lang="en-AU" sz="2000" dirty="0"/>
              <a:t>of </a:t>
            </a:r>
            <a:r>
              <a:rPr lang="en-AU" sz="2000" dirty="0" smtClean="0"/>
              <a:t>the non-paretic limb; </a:t>
            </a:r>
            <a:r>
              <a:rPr lang="en-AU" sz="2000" dirty="0"/>
              <a:t>(2) </a:t>
            </a:r>
            <a:r>
              <a:rPr lang="en-AU" sz="2000" dirty="0" smtClean="0"/>
              <a:t>intensive task-oriented training (task practice and shaping); and (3</a:t>
            </a:r>
            <a:r>
              <a:rPr lang="en-AU" sz="2000" dirty="0"/>
              <a:t>) </a:t>
            </a:r>
            <a:r>
              <a:rPr lang="en-AU" sz="2000" dirty="0" smtClean="0"/>
              <a:t>a transfer package.</a:t>
            </a:r>
          </a:p>
          <a:p>
            <a:pPr algn="just" fontAlgn="auto">
              <a:spcBef>
                <a:spcPts val="0"/>
              </a:spcBef>
              <a:spcAft>
                <a:spcPts val="0"/>
              </a:spcAft>
              <a:defRPr/>
            </a:pPr>
            <a:endParaRPr lang="en-AU" sz="2000" u="sng" dirty="0" smtClean="0">
              <a:solidFill>
                <a:schemeClr val="tx2"/>
              </a:solidFill>
            </a:endParaRPr>
          </a:p>
          <a:p>
            <a:pPr algn="just" fontAlgn="auto">
              <a:spcBef>
                <a:spcPts val="0"/>
              </a:spcBef>
              <a:spcAft>
                <a:spcPts val="0"/>
              </a:spcAft>
              <a:defRPr/>
            </a:pPr>
            <a:r>
              <a:rPr lang="en-AU" sz="2000" u="sng" dirty="0" smtClean="0">
                <a:solidFill>
                  <a:schemeClr val="tx2"/>
                </a:solidFill>
              </a:rPr>
              <a:t>Advantages</a:t>
            </a:r>
            <a:r>
              <a:rPr lang="en-AU" sz="2000" dirty="0"/>
              <a:t>: The </a:t>
            </a:r>
            <a:r>
              <a:rPr lang="en-AU" sz="2000" dirty="0" smtClean="0"/>
              <a:t>activities to be trained may </a:t>
            </a:r>
            <a:r>
              <a:rPr lang="en-AU" sz="2000" dirty="0"/>
              <a:t>be those that are part of </a:t>
            </a:r>
            <a:r>
              <a:rPr lang="en-AU" sz="2000" dirty="0" smtClean="0"/>
              <a:t>the patients’ daily lives and be administered within their life context. </a:t>
            </a:r>
            <a:endParaRPr lang="en-AU" sz="2000" dirty="0"/>
          </a:p>
          <a:p>
            <a:pPr algn="just" fontAlgn="auto">
              <a:spcBef>
                <a:spcPts val="0"/>
              </a:spcBef>
              <a:spcAft>
                <a:spcPts val="0"/>
              </a:spcAft>
              <a:defRPr/>
            </a:pPr>
            <a:endParaRPr lang="en-AU" sz="2000" u="sng" dirty="0" smtClean="0">
              <a:solidFill>
                <a:schemeClr val="tx2"/>
              </a:solidFill>
            </a:endParaRPr>
          </a:p>
          <a:p>
            <a:pPr algn="just" fontAlgn="auto">
              <a:spcBef>
                <a:spcPts val="0"/>
              </a:spcBef>
              <a:spcAft>
                <a:spcPts val="0"/>
              </a:spcAft>
              <a:defRPr/>
            </a:pPr>
            <a:r>
              <a:rPr lang="en-AU" sz="2000" u="sng" dirty="0" smtClean="0">
                <a:solidFill>
                  <a:schemeClr val="tx2"/>
                </a:solidFill>
              </a:rPr>
              <a:t>Clearly </a:t>
            </a:r>
            <a:r>
              <a:rPr lang="en-AU" sz="2000" u="sng" dirty="0">
                <a:solidFill>
                  <a:schemeClr val="tx2"/>
                </a:solidFill>
              </a:rPr>
              <a:t>established evidence</a:t>
            </a:r>
            <a:r>
              <a:rPr lang="en-AU" sz="2000" dirty="0">
                <a:solidFill>
                  <a:schemeClr val="tx2"/>
                </a:solidFill>
              </a:rPr>
              <a:t> </a:t>
            </a:r>
            <a:r>
              <a:rPr lang="en-AU" sz="2000" dirty="0"/>
              <a:t>for </a:t>
            </a:r>
            <a:r>
              <a:rPr lang="en-AU" sz="2000" dirty="0" smtClean="0"/>
              <a:t>stroke patients at the acute</a:t>
            </a:r>
            <a:r>
              <a:rPr lang="en-AU" sz="2000" dirty="0"/>
              <a:t>, </a:t>
            </a:r>
            <a:r>
              <a:rPr lang="en-AU" sz="2000" dirty="0" smtClean="0"/>
              <a:t>sub-acute, </a:t>
            </a:r>
            <a:r>
              <a:rPr lang="en-AU" sz="2000" dirty="0"/>
              <a:t>and chronic </a:t>
            </a:r>
            <a:r>
              <a:rPr lang="en-AU" sz="2000" dirty="0" smtClean="0"/>
              <a:t>stages in outcomes </a:t>
            </a:r>
            <a:r>
              <a:rPr lang="en-AU" sz="2000" dirty="0"/>
              <a:t>related to the quantity and quality of </a:t>
            </a:r>
            <a:r>
              <a:rPr lang="en-AU" sz="2000" dirty="0" smtClean="0"/>
              <a:t>the use </a:t>
            </a:r>
            <a:r>
              <a:rPr lang="en-AU" sz="2000" dirty="0"/>
              <a:t>of </a:t>
            </a:r>
            <a:r>
              <a:rPr lang="en-AU" sz="2000" dirty="0" smtClean="0"/>
              <a:t>their </a:t>
            </a:r>
            <a:r>
              <a:rPr lang="en-AU" sz="2000" dirty="0"/>
              <a:t>paretic upper limb in daily life, </a:t>
            </a:r>
            <a:r>
              <a:rPr lang="en-AU" sz="2000" dirty="0" smtClean="0"/>
              <a:t>dexterity, </a:t>
            </a:r>
            <a:r>
              <a:rPr lang="en-AU" sz="2000" dirty="0"/>
              <a:t>and motor </a:t>
            </a:r>
            <a:r>
              <a:rPr lang="en-AU" sz="2000" dirty="0" smtClean="0"/>
              <a:t>recovery.</a:t>
            </a:r>
          </a:p>
          <a:p>
            <a:pPr algn="just" fontAlgn="auto">
              <a:spcBef>
                <a:spcPts val="0"/>
              </a:spcBef>
              <a:spcAft>
                <a:spcPts val="0"/>
              </a:spcAft>
              <a:defRPr/>
            </a:pPr>
            <a:endParaRPr lang="en-AU" sz="2000" u="sng" dirty="0" smtClean="0">
              <a:solidFill>
                <a:schemeClr val="tx2"/>
              </a:solidFill>
            </a:endParaRPr>
          </a:p>
          <a:p>
            <a:pPr algn="just" fontAlgn="auto">
              <a:spcBef>
                <a:spcPts val="0"/>
              </a:spcBef>
              <a:spcAft>
                <a:spcPts val="0"/>
              </a:spcAft>
              <a:defRPr/>
            </a:pPr>
            <a:r>
              <a:rPr lang="en-AU" sz="2000" u="sng" dirty="0" smtClean="0">
                <a:solidFill>
                  <a:schemeClr val="tx2"/>
                </a:solidFill>
              </a:rPr>
              <a:t>Limited </a:t>
            </a:r>
            <a:r>
              <a:rPr lang="en-AU" sz="2000" u="sng" dirty="0">
                <a:solidFill>
                  <a:schemeClr val="tx2"/>
                </a:solidFill>
              </a:rPr>
              <a:t>scientific evidence</a:t>
            </a:r>
            <a:r>
              <a:rPr lang="en-AU" sz="2000" dirty="0">
                <a:solidFill>
                  <a:schemeClr val="tx2"/>
                </a:solidFill>
              </a:rPr>
              <a:t> </a:t>
            </a:r>
            <a:r>
              <a:rPr lang="en-AU" sz="2000" dirty="0"/>
              <a:t>for the </a:t>
            </a:r>
            <a:r>
              <a:rPr lang="en-AU" sz="2000" dirty="0" smtClean="0"/>
              <a:t>lower limbs, </a:t>
            </a:r>
            <a:r>
              <a:rPr lang="en-AU" sz="2000" dirty="0"/>
              <a:t>in outcomes related to </a:t>
            </a:r>
            <a:r>
              <a:rPr lang="en-AU" sz="2000" dirty="0" smtClean="0"/>
              <a:t>strength and </a:t>
            </a:r>
            <a:r>
              <a:rPr lang="en-AU" sz="2000" dirty="0"/>
              <a:t>gait.</a:t>
            </a:r>
          </a:p>
          <a:p>
            <a:pPr algn="just" fontAlgn="auto">
              <a:spcAft>
                <a:spcPts val="0"/>
              </a:spcAft>
              <a:defRPr/>
            </a:pPr>
            <a:endParaRPr lang="en-AU" sz="2200" dirty="0"/>
          </a:p>
        </p:txBody>
      </p:sp>
      <p:sp>
        <p:nvSpPr>
          <p:cNvPr id="18437" name="CaixaDeTexto 7"/>
          <p:cNvSpPr txBox="1">
            <a:spLocks noChangeArrowheads="1"/>
          </p:cNvSpPr>
          <p:nvPr/>
        </p:nvSpPr>
        <p:spPr bwMode="auto">
          <a:xfrm>
            <a:off x="3059113" y="6592888"/>
            <a:ext cx="59769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AU" altLang="en-US" sz="1300"/>
              <a:t>(Stock and Mork, 2009; Nijland et al., 2011; McIntyre </a:t>
            </a:r>
            <a:r>
              <a:rPr lang="pt-BR" altLang="en-US" sz="1300"/>
              <a:t>et al., 2012</a:t>
            </a:r>
            <a:r>
              <a:rPr lang="en-AU" altLang="en-US" sz="1300"/>
              <a:t>)</a:t>
            </a:r>
          </a:p>
        </p:txBody>
      </p:sp>
      <p:pic>
        <p:nvPicPr>
          <p:cNvPr id="1843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 y="366713"/>
            <a:ext cx="9144000" cy="6497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ítulo 1"/>
          <p:cNvSpPr txBox="1">
            <a:spLocks/>
          </p:cNvSpPr>
          <p:nvPr/>
        </p:nvSpPr>
        <p:spPr>
          <a:xfrm>
            <a:off x="0" y="1143000"/>
            <a:ext cx="8229600" cy="990600"/>
          </a:xfrm>
          <a:prstGeom prst="rect">
            <a:avLst/>
          </a:prstGeom>
        </p:spPr>
        <p:txBody>
          <a:bodyPr anchor="ct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defRPr/>
            </a:pPr>
            <a:r>
              <a:rPr lang="pt-BR" sz="2800" dirty="0" smtClean="0"/>
              <a:t>Biofeedback</a:t>
            </a:r>
            <a:endParaRPr lang="en-AU" sz="3200" dirty="0"/>
          </a:p>
        </p:txBody>
      </p:sp>
      <p:sp>
        <p:nvSpPr>
          <p:cNvPr id="7" name="Espaço Reservado para Conteúdo 2"/>
          <p:cNvSpPr txBox="1">
            <a:spLocks/>
          </p:cNvSpPr>
          <p:nvPr/>
        </p:nvSpPr>
        <p:spPr>
          <a:xfrm>
            <a:off x="133350" y="2133600"/>
            <a:ext cx="8929688" cy="4876800"/>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just" fontAlgn="auto">
              <a:spcBef>
                <a:spcPts val="0"/>
              </a:spcBef>
              <a:spcAft>
                <a:spcPts val="0"/>
              </a:spcAft>
              <a:defRPr/>
            </a:pPr>
            <a:r>
              <a:rPr lang="en-AU" sz="1800" b="1" dirty="0" smtClean="0">
                <a:solidFill>
                  <a:schemeClr val="accent2">
                    <a:lumMod val="75000"/>
                  </a:schemeClr>
                </a:solidFill>
              </a:rPr>
              <a:t>Definition</a:t>
            </a:r>
            <a:r>
              <a:rPr lang="en-AU" sz="1800" dirty="0" smtClean="0">
                <a:solidFill>
                  <a:schemeClr val="accent2">
                    <a:lumMod val="75000"/>
                  </a:schemeClr>
                </a:solidFill>
              </a:rPr>
              <a:t>: </a:t>
            </a:r>
            <a:r>
              <a:rPr lang="pt-BR" sz="1800" dirty="0" smtClean="0"/>
              <a:t>It </a:t>
            </a:r>
            <a:r>
              <a:rPr lang="pt-BR" sz="1800" dirty="0" err="1" smtClean="0"/>
              <a:t>is</a:t>
            </a:r>
            <a:r>
              <a:rPr lang="pt-BR" sz="1800" dirty="0" smtClean="0"/>
              <a:t> </a:t>
            </a:r>
            <a:r>
              <a:rPr lang="en-US" sz="1800" dirty="0" smtClean="0"/>
              <a:t>delivered using equipment to provide patients with information regarding physiological processes during the performance of a given movement, activity, or task, in order to improve performance and learning. </a:t>
            </a:r>
            <a:endParaRPr lang="en-AU" sz="1800" dirty="0" smtClean="0"/>
          </a:p>
          <a:p>
            <a:pPr algn="just" fontAlgn="auto">
              <a:spcBef>
                <a:spcPts val="0"/>
              </a:spcBef>
              <a:spcAft>
                <a:spcPts val="0"/>
              </a:spcAft>
              <a:defRPr/>
            </a:pPr>
            <a:endParaRPr lang="en-AU" sz="1800" u="sng" dirty="0" smtClean="0">
              <a:solidFill>
                <a:schemeClr val="tx2"/>
              </a:solidFill>
            </a:endParaRPr>
          </a:p>
          <a:p>
            <a:pPr algn="just" fontAlgn="auto">
              <a:spcBef>
                <a:spcPts val="0"/>
              </a:spcBef>
              <a:spcAft>
                <a:spcPts val="0"/>
              </a:spcAft>
              <a:defRPr/>
            </a:pPr>
            <a:r>
              <a:rPr lang="en-AU" sz="1800" u="sng" dirty="0" smtClean="0">
                <a:solidFill>
                  <a:schemeClr val="tx2"/>
                </a:solidFill>
              </a:rPr>
              <a:t>Advantages</a:t>
            </a:r>
            <a:r>
              <a:rPr lang="en-AU" sz="1800" dirty="0" smtClean="0"/>
              <a:t>: The physiological information is continuously and simultaneously delivered in a objective manner and is specific to the trained movement, activity, or task. </a:t>
            </a:r>
          </a:p>
          <a:p>
            <a:pPr algn="just" fontAlgn="auto">
              <a:spcBef>
                <a:spcPts val="0"/>
              </a:spcBef>
              <a:spcAft>
                <a:spcPts val="0"/>
              </a:spcAft>
              <a:defRPr/>
            </a:pPr>
            <a:endParaRPr lang="en-AU" sz="1800" u="sng" dirty="0" smtClean="0">
              <a:solidFill>
                <a:schemeClr val="tx2"/>
              </a:solidFill>
            </a:endParaRPr>
          </a:p>
          <a:p>
            <a:pPr algn="just" fontAlgn="auto">
              <a:spcBef>
                <a:spcPts val="0"/>
              </a:spcBef>
              <a:spcAft>
                <a:spcPts val="0"/>
              </a:spcAft>
              <a:defRPr/>
            </a:pPr>
            <a:r>
              <a:rPr lang="en-AU" sz="1800" u="sng" dirty="0" smtClean="0">
                <a:solidFill>
                  <a:schemeClr val="tx2"/>
                </a:solidFill>
              </a:rPr>
              <a:t>Clearly established evidence</a:t>
            </a:r>
            <a:r>
              <a:rPr lang="en-AU" sz="1800" dirty="0" smtClean="0">
                <a:solidFill>
                  <a:schemeClr val="tx2"/>
                </a:solidFill>
              </a:rPr>
              <a:t> </a:t>
            </a:r>
            <a:r>
              <a:rPr lang="en-AU" sz="1800" dirty="0" smtClean="0"/>
              <a:t>for stroke patients at the acute, sub-acute, and chronic stages to improve activity performances more related to the lower limbs (stand-up, gait, and sit-to-stand).</a:t>
            </a:r>
          </a:p>
          <a:p>
            <a:pPr algn="just" fontAlgn="auto">
              <a:spcBef>
                <a:spcPts val="0"/>
              </a:spcBef>
              <a:spcAft>
                <a:spcPts val="0"/>
              </a:spcAft>
              <a:defRPr/>
            </a:pPr>
            <a:endParaRPr lang="en-AU" sz="1800" dirty="0" smtClean="0"/>
          </a:p>
          <a:p>
            <a:pPr algn="just" fontAlgn="auto">
              <a:spcBef>
                <a:spcPts val="0"/>
              </a:spcBef>
              <a:spcAft>
                <a:spcPts val="0"/>
              </a:spcAft>
              <a:defRPr/>
            </a:pPr>
            <a:r>
              <a:rPr lang="en-AU" sz="1800" u="sng" dirty="0" smtClean="0">
                <a:solidFill>
                  <a:schemeClr val="tx2"/>
                </a:solidFill>
              </a:rPr>
              <a:t>Limited scientific evidence</a:t>
            </a:r>
            <a:r>
              <a:rPr lang="en-AU" sz="1800" dirty="0" smtClean="0">
                <a:solidFill>
                  <a:schemeClr val="tx2"/>
                </a:solidFill>
              </a:rPr>
              <a:t> </a:t>
            </a:r>
            <a:r>
              <a:rPr lang="en-AU" sz="1800" dirty="0" smtClean="0"/>
              <a:t>for </a:t>
            </a:r>
            <a:r>
              <a:rPr lang="pt-BR" sz="1800" dirty="0" err="1" smtClean="0"/>
              <a:t>sensorimotor</a:t>
            </a:r>
            <a:r>
              <a:rPr lang="pt-BR" sz="1800" dirty="0" smtClean="0"/>
              <a:t> </a:t>
            </a:r>
            <a:r>
              <a:rPr lang="pt-BR" sz="1800" dirty="0" err="1" smtClean="0"/>
              <a:t>impairments</a:t>
            </a:r>
            <a:r>
              <a:rPr lang="pt-BR" sz="1800" dirty="0" smtClean="0"/>
              <a:t>, </a:t>
            </a:r>
            <a:r>
              <a:rPr lang="pt-BR" sz="1800" dirty="0" err="1" smtClean="0"/>
              <a:t>activities</a:t>
            </a:r>
            <a:r>
              <a:rPr lang="pt-BR" sz="1800" dirty="0" smtClean="0"/>
              <a:t> </a:t>
            </a:r>
            <a:r>
              <a:rPr lang="pt-BR" sz="1800" dirty="0" err="1" smtClean="0"/>
              <a:t>related</a:t>
            </a:r>
            <a:r>
              <a:rPr lang="pt-BR" sz="1800" dirty="0" smtClean="0"/>
              <a:t> to </a:t>
            </a:r>
            <a:r>
              <a:rPr lang="pt-BR" sz="1800" dirty="0" err="1" smtClean="0"/>
              <a:t>the</a:t>
            </a:r>
            <a:r>
              <a:rPr lang="pt-BR" sz="1800" dirty="0" smtClean="0"/>
              <a:t> </a:t>
            </a:r>
            <a:r>
              <a:rPr lang="pt-BR" sz="1800" dirty="0" err="1" smtClean="0"/>
              <a:t>upper</a:t>
            </a:r>
            <a:r>
              <a:rPr lang="pt-BR" sz="1800" dirty="0" smtClean="0"/>
              <a:t> </a:t>
            </a:r>
            <a:r>
              <a:rPr lang="pt-BR" sz="1800" dirty="0" err="1" smtClean="0"/>
              <a:t>limbs</a:t>
            </a:r>
            <a:r>
              <a:rPr lang="pt-BR" sz="1800" dirty="0" smtClean="0"/>
              <a:t>, </a:t>
            </a:r>
            <a:r>
              <a:rPr lang="pt-BR" sz="1800" dirty="0" err="1" smtClean="0"/>
              <a:t>and</a:t>
            </a:r>
            <a:r>
              <a:rPr lang="pt-BR" sz="1800" dirty="0" smtClean="0"/>
              <a:t> </a:t>
            </a:r>
            <a:r>
              <a:rPr lang="pt-BR" sz="1800" dirty="0" err="1" smtClean="0"/>
              <a:t>spasticity</a:t>
            </a:r>
            <a:r>
              <a:rPr lang="pt-BR" sz="1800" dirty="0" smtClean="0"/>
              <a:t> </a:t>
            </a:r>
            <a:r>
              <a:rPr lang="pt-BR" sz="1800" dirty="0" err="1" smtClean="0"/>
              <a:t>that</a:t>
            </a:r>
            <a:r>
              <a:rPr lang="pt-BR" sz="1800" dirty="0" smtClean="0"/>
              <a:t> interferes </a:t>
            </a:r>
            <a:r>
              <a:rPr lang="pt-BR" sz="1800" dirty="0" err="1" smtClean="0"/>
              <a:t>with</a:t>
            </a:r>
            <a:r>
              <a:rPr lang="pt-BR" sz="1800" dirty="0" smtClean="0"/>
              <a:t> </a:t>
            </a:r>
            <a:r>
              <a:rPr lang="pt-BR" sz="1800" dirty="0" err="1" smtClean="0"/>
              <a:t>activity</a:t>
            </a:r>
            <a:r>
              <a:rPr lang="pt-BR" sz="1800" dirty="0" smtClean="0"/>
              <a:t> </a:t>
            </a:r>
            <a:r>
              <a:rPr lang="pt-BR" sz="1800" dirty="0" err="1" smtClean="0"/>
              <a:t>or</a:t>
            </a:r>
            <a:r>
              <a:rPr lang="pt-BR" sz="1800" dirty="0" smtClean="0"/>
              <a:t> </a:t>
            </a:r>
            <a:r>
              <a:rPr lang="pt-BR" sz="1800" dirty="0" err="1" smtClean="0"/>
              <a:t>personal</a:t>
            </a:r>
            <a:r>
              <a:rPr lang="pt-BR" sz="1800" dirty="0" smtClean="0"/>
              <a:t> </a:t>
            </a:r>
            <a:r>
              <a:rPr lang="pt-BR" sz="1800" dirty="0" err="1" smtClean="0"/>
              <a:t>care</a:t>
            </a:r>
            <a:r>
              <a:rPr lang="en-AU" sz="1800" dirty="0" smtClean="0"/>
              <a:t>.</a:t>
            </a:r>
          </a:p>
          <a:p>
            <a:pPr algn="just" fontAlgn="auto">
              <a:spcAft>
                <a:spcPts val="0"/>
              </a:spcAft>
              <a:defRPr/>
            </a:pPr>
            <a:endParaRPr lang="en-AU" sz="2200" dirty="0"/>
          </a:p>
        </p:txBody>
      </p:sp>
      <p:sp>
        <p:nvSpPr>
          <p:cNvPr id="19461" name="CaixaDeTexto 7"/>
          <p:cNvSpPr txBox="1">
            <a:spLocks noChangeArrowheads="1"/>
          </p:cNvSpPr>
          <p:nvPr/>
        </p:nvSpPr>
        <p:spPr bwMode="auto">
          <a:xfrm>
            <a:off x="2484438" y="6592888"/>
            <a:ext cx="65516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AU" altLang="en-US" sz="1300"/>
              <a:t>(</a:t>
            </a:r>
            <a:r>
              <a:rPr lang="pt-BR" altLang="en-US" sz="1300"/>
              <a:t>National Stroke Foundation</a:t>
            </a:r>
            <a:r>
              <a:rPr lang="en-AU" altLang="en-US" sz="1300"/>
              <a:t>, 2010; Stanton et al., 2011; van Vliet et al., 2010)</a:t>
            </a:r>
          </a:p>
        </p:txBody>
      </p:sp>
      <p:pic>
        <p:nvPicPr>
          <p:cNvPr id="19462"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m 1"/>
          <p:cNvPicPr>
            <a:picLocks noChangeAspect="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50800" y="366713"/>
            <a:ext cx="9144000" cy="6491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ítulo 1"/>
          <p:cNvSpPr txBox="1">
            <a:spLocks/>
          </p:cNvSpPr>
          <p:nvPr/>
        </p:nvSpPr>
        <p:spPr>
          <a:xfrm>
            <a:off x="198438" y="1160463"/>
            <a:ext cx="8229600" cy="990600"/>
          </a:xfrm>
          <a:prstGeom prst="rect">
            <a:avLst/>
          </a:prstGeom>
        </p:spPr>
        <p:txBody>
          <a:bodyPr anchor="ct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defRPr/>
            </a:pPr>
            <a:r>
              <a:rPr lang="en-US" sz="3200" dirty="0" smtClean="0"/>
              <a:t>Electrical stimulation </a:t>
            </a:r>
            <a:endParaRPr lang="en-AU" sz="3400" b="1" dirty="0"/>
          </a:p>
        </p:txBody>
      </p:sp>
      <p:sp>
        <p:nvSpPr>
          <p:cNvPr id="7" name="Espaço Reservado para Conteúdo 2"/>
          <p:cNvSpPr txBox="1">
            <a:spLocks/>
          </p:cNvSpPr>
          <p:nvPr/>
        </p:nvSpPr>
        <p:spPr>
          <a:xfrm>
            <a:off x="265113" y="2133600"/>
            <a:ext cx="8713787" cy="4876800"/>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just" fontAlgn="auto">
              <a:spcBef>
                <a:spcPts val="0"/>
              </a:spcBef>
              <a:spcAft>
                <a:spcPts val="0"/>
              </a:spcAft>
              <a:defRPr/>
            </a:pPr>
            <a:r>
              <a:rPr lang="en-AU" sz="1800" b="1" dirty="0" smtClean="0">
                <a:solidFill>
                  <a:schemeClr val="accent2">
                    <a:lumMod val="75000"/>
                  </a:schemeClr>
                </a:solidFill>
              </a:rPr>
              <a:t>Definition</a:t>
            </a:r>
            <a:r>
              <a:rPr lang="en-AU" sz="1800" dirty="0">
                <a:solidFill>
                  <a:schemeClr val="accent2">
                    <a:lumMod val="75000"/>
                  </a:schemeClr>
                </a:solidFill>
              </a:rPr>
              <a:t>: </a:t>
            </a:r>
            <a:r>
              <a:rPr lang="pt-BR" sz="1800" dirty="0" smtClean="0"/>
              <a:t>It </a:t>
            </a:r>
            <a:r>
              <a:rPr lang="pt-BR" sz="1800" dirty="0" err="1" smtClean="0"/>
              <a:t>refers</a:t>
            </a:r>
            <a:r>
              <a:rPr lang="pt-BR" sz="1800" dirty="0" smtClean="0"/>
              <a:t> to </a:t>
            </a:r>
            <a:r>
              <a:rPr lang="pt-BR" sz="1800" dirty="0" err="1" smtClean="0"/>
              <a:t>the</a:t>
            </a:r>
            <a:r>
              <a:rPr lang="pt-BR" sz="1800" dirty="0" smtClean="0"/>
              <a:t> </a:t>
            </a:r>
            <a:r>
              <a:rPr lang="pt-BR" sz="1800" dirty="0" err="1" smtClean="0"/>
              <a:t>stimulation</a:t>
            </a:r>
            <a:r>
              <a:rPr lang="pt-BR" sz="1800" dirty="0" smtClean="0"/>
              <a:t> </a:t>
            </a:r>
            <a:r>
              <a:rPr lang="pt-BR" sz="1800" dirty="0" err="1" smtClean="0"/>
              <a:t>of</a:t>
            </a:r>
            <a:r>
              <a:rPr lang="pt-BR" sz="1800" dirty="0" smtClean="0"/>
              <a:t> </a:t>
            </a:r>
            <a:r>
              <a:rPr lang="pt-BR" sz="1800" dirty="0" err="1" smtClean="0"/>
              <a:t>an</a:t>
            </a:r>
            <a:r>
              <a:rPr lang="pt-BR" sz="1800" dirty="0" smtClean="0"/>
              <a:t> </a:t>
            </a:r>
            <a:r>
              <a:rPr lang="pt-BR" sz="1800" dirty="0" err="1" smtClean="0"/>
              <a:t>intact</a:t>
            </a:r>
            <a:r>
              <a:rPr lang="pt-BR" sz="1800" dirty="0" smtClean="0"/>
              <a:t> </a:t>
            </a:r>
            <a:r>
              <a:rPr lang="pt-BR" sz="1800" dirty="0" err="1" smtClean="0"/>
              <a:t>lower</a:t>
            </a:r>
            <a:r>
              <a:rPr lang="pt-BR" sz="1800" dirty="0" smtClean="0"/>
              <a:t> motor </a:t>
            </a:r>
            <a:r>
              <a:rPr lang="pt-BR" sz="1800" dirty="0" err="1" smtClean="0"/>
              <a:t>neuron</a:t>
            </a:r>
            <a:r>
              <a:rPr lang="pt-BR" sz="1800" dirty="0" smtClean="0"/>
              <a:t> </a:t>
            </a:r>
            <a:r>
              <a:rPr lang="pt-BR" sz="1800" dirty="0" err="1" smtClean="0"/>
              <a:t>by</a:t>
            </a:r>
            <a:r>
              <a:rPr lang="pt-BR" sz="1800" dirty="0" smtClean="0"/>
              <a:t> </a:t>
            </a:r>
            <a:r>
              <a:rPr lang="pt-BR" sz="1800" dirty="0" err="1" smtClean="0"/>
              <a:t>an</a:t>
            </a:r>
            <a:r>
              <a:rPr lang="pt-BR" sz="1800" dirty="0" smtClean="0"/>
              <a:t> </a:t>
            </a:r>
            <a:r>
              <a:rPr lang="pt-BR" sz="1800" dirty="0" err="1" smtClean="0"/>
              <a:t>electrical</a:t>
            </a:r>
            <a:r>
              <a:rPr lang="pt-BR" sz="1800" dirty="0" smtClean="0"/>
              <a:t> </a:t>
            </a:r>
            <a:r>
              <a:rPr lang="pt-BR" sz="1800" dirty="0" err="1" smtClean="0"/>
              <a:t>current</a:t>
            </a:r>
            <a:r>
              <a:rPr lang="pt-BR" sz="1800" dirty="0" smtClean="0"/>
              <a:t> </a:t>
            </a:r>
            <a:r>
              <a:rPr lang="pt-BR" sz="1800" dirty="0" err="1" smtClean="0"/>
              <a:t>generated</a:t>
            </a:r>
            <a:r>
              <a:rPr lang="pt-BR" sz="1800" dirty="0" smtClean="0"/>
              <a:t> </a:t>
            </a:r>
            <a:r>
              <a:rPr lang="pt-BR" sz="1800" dirty="0" err="1" smtClean="0"/>
              <a:t>by</a:t>
            </a:r>
            <a:r>
              <a:rPr lang="pt-BR" sz="1800" dirty="0" smtClean="0"/>
              <a:t> </a:t>
            </a:r>
            <a:r>
              <a:rPr lang="pt-BR" sz="1800" dirty="0" err="1" smtClean="0"/>
              <a:t>an</a:t>
            </a:r>
            <a:r>
              <a:rPr lang="pt-BR" sz="1800" dirty="0" smtClean="0"/>
              <a:t> </a:t>
            </a:r>
            <a:r>
              <a:rPr lang="pt-BR" sz="1800" dirty="0" err="1" smtClean="0"/>
              <a:t>apparatus</a:t>
            </a:r>
            <a:r>
              <a:rPr lang="pt-BR" sz="1800" dirty="0" smtClean="0"/>
              <a:t>. It </a:t>
            </a:r>
            <a:r>
              <a:rPr lang="pt-BR" sz="1800" dirty="0" err="1" smtClean="0"/>
              <a:t>can</a:t>
            </a:r>
            <a:r>
              <a:rPr lang="pt-BR" sz="1800" dirty="0" smtClean="0"/>
              <a:t> </a:t>
            </a:r>
            <a:r>
              <a:rPr lang="pt-BR" sz="1800" dirty="0" err="1" smtClean="0"/>
              <a:t>be</a:t>
            </a:r>
            <a:r>
              <a:rPr lang="pt-BR" sz="1800" dirty="0" smtClean="0"/>
              <a:t> </a:t>
            </a:r>
            <a:r>
              <a:rPr lang="pt-BR" sz="1800" dirty="0" err="1" smtClean="0"/>
              <a:t>used</a:t>
            </a:r>
            <a:r>
              <a:rPr lang="pt-BR" sz="1800" dirty="0" smtClean="0"/>
              <a:t> </a:t>
            </a:r>
            <a:r>
              <a:rPr lang="pt-BR" sz="1800" dirty="0" err="1" smtClean="0"/>
              <a:t>to</a:t>
            </a:r>
            <a:r>
              <a:rPr lang="pt-BR" sz="1800" dirty="0" smtClean="0"/>
              <a:t> </a:t>
            </a:r>
            <a:r>
              <a:rPr lang="pt-BR" sz="1800" dirty="0" err="1" smtClean="0"/>
              <a:t>activate</a:t>
            </a:r>
            <a:r>
              <a:rPr lang="pt-BR" sz="1800" dirty="0" smtClean="0"/>
              <a:t> </a:t>
            </a:r>
            <a:r>
              <a:rPr lang="pt-BR" sz="1800" dirty="0" err="1" smtClean="0"/>
              <a:t>paralyzed</a:t>
            </a:r>
            <a:r>
              <a:rPr lang="pt-BR" sz="1800" dirty="0" smtClean="0"/>
              <a:t> </a:t>
            </a:r>
            <a:r>
              <a:rPr lang="pt-BR" sz="1800" dirty="0" err="1" smtClean="0"/>
              <a:t>or</a:t>
            </a:r>
            <a:r>
              <a:rPr lang="pt-BR" sz="1800" dirty="0" smtClean="0"/>
              <a:t> </a:t>
            </a:r>
            <a:r>
              <a:rPr lang="pt-BR" sz="1800" dirty="0" err="1" smtClean="0"/>
              <a:t>paretic</a:t>
            </a:r>
            <a:r>
              <a:rPr lang="pt-BR" sz="1800" dirty="0" smtClean="0"/>
              <a:t> </a:t>
            </a:r>
            <a:r>
              <a:rPr lang="pt-BR" sz="1800" dirty="0" err="1" smtClean="0"/>
              <a:t>muscles</a:t>
            </a:r>
            <a:r>
              <a:rPr lang="pt-BR" sz="1800" dirty="0" smtClean="0"/>
              <a:t>, </a:t>
            </a:r>
            <a:r>
              <a:rPr lang="pt-BR" sz="1800" dirty="0" err="1" smtClean="0"/>
              <a:t>aiming</a:t>
            </a:r>
            <a:r>
              <a:rPr lang="pt-BR" sz="1800" dirty="0" smtClean="0"/>
              <a:t> </a:t>
            </a:r>
            <a:r>
              <a:rPr lang="pt-BR" sz="1800" dirty="0" err="1" smtClean="0"/>
              <a:t>at</a:t>
            </a:r>
            <a:r>
              <a:rPr lang="pt-BR" sz="1800" dirty="0" smtClean="0"/>
              <a:t> </a:t>
            </a:r>
            <a:r>
              <a:rPr lang="pt-BR" sz="1800" dirty="0" err="1" smtClean="0"/>
              <a:t>generating</a:t>
            </a:r>
            <a:r>
              <a:rPr lang="pt-BR" sz="1800" dirty="0" smtClean="0"/>
              <a:t>  muscular </a:t>
            </a:r>
            <a:r>
              <a:rPr lang="pt-BR" sz="1800" dirty="0" err="1" smtClean="0"/>
              <a:t>contractions</a:t>
            </a:r>
            <a:r>
              <a:rPr lang="pt-BR" sz="1800" dirty="0" smtClean="0"/>
              <a:t> </a:t>
            </a:r>
            <a:r>
              <a:rPr lang="pt-BR" sz="1800" dirty="0" err="1" smtClean="0"/>
              <a:t>or</a:t>
            </a:r>
            <a:r>
              <a:rPr lang="pt-BR" sz="1800" dirty="0" smtClean="0"/>
              <a:t> </a:t>
            </a:r>
            <a:r>
              <a:rPr lang="pt-BR" sz="1800" dirty="0" err="1" smtClean="0"/>
              <a:t>modulating</a:t>
            </a:r>
            <a:r>
              <a:rPr lang="pt-BR" sz="1800" dirty="0" smtClean="0"/>
              <a:t> neural </a:t>
            </a:r>
            <a:r>
              <a:rPr lang="pt-BR" sz="1800" dirty="0" err="1" smtClean="0"/>
              <a:t>activity</a:t>
            </a:r>
            <a:r>
              <a:rPr lang="pt-BR" sz="1800" dirty="0" smtClean="0"/>
              <a:t>, </a:t>
            </a:r>
            <a:r>
              <a:rPr lang="pt-BR" sz="1800" dirty="0" err="1" smtClean="0"/>
              <a:t>to</a:t>
            </a:r>
            <a:r>
              <a:rPr lang="pt-BR" sz="1800" dirty="0" smtClean="0"/>
              <a:t> </a:t>
            </a:r>
            <a:r>
              <a:rPr lang="pt-BR" sz="1800" dirty="0" err="1" smtClean="0"/>
              <a:t>regain</a:t>
            </a:r>
            <a:r>
              <a:rPr lang="pt-BR" sz="1800" dirty="0" smtClean="0"/>
              <a:t> </a:t>
            </a:r>
            <a:r>
              <a:rPr lang="pt-BR" sz="1800" dirty="0" err="1" smtClean="0"/>
              <a:t>voluntary</a:t>
            </a:r>
            <a:r>
              <a:rPr lang="pt-BR" sz="1800" dirty="0" smtClean="0"/>
              <a:t> </a:t>
            </a:r>
            <a:r>
              <a:rPr lang="pt-BR" sz="1800" dirty="0" err="1" smtClean="0"/>
              <a:t>contractions</a:t>
            </a:r>
            <a:r>
              <a:rPr lang="pt-BR" sz="1800" dirty="0" smtClean="0"/>
              <a:t> </a:t>
            </a:r>
            <a:r>
              <a:rPr lang="pt-BR" sz="1800" dirty="0" err="1" smtClean="0"/>
              <a:t>or</a:t>
            </a:r>
            <a:r>
              <a:rPr lang="pt-BR" sz="1800" dirty="0" smtClean="0"/>
              <a:t> to </a:t>
            </a:r>
            <a:r>
              <a:rPr lang="pt-BR" sz="1800" dirty="0" err="1" smtClean="0"/>
              <a:t>prevent</a:t>
            </a:r>
            <a:r>
              <a:rPr lang="pt-BR" sz="1800" dirty="0" smtClean="0"/>
              <a:t> abnormal muscular </a:t>
            </a:r>
            <a:r>
              <a:rPr lang="pt-BR" sz="1800" dirty="0" err="1" smtClean="0"/>
              <a:t>reactions</a:t>
            </a:r>
            <a:r>
              <a:rPr lang="pt-BR" sz="1800" dirty="0" smtClean="0"/>
              <a:t>. </a:t>
            </a:r>
          </a:p>
          <a:p>
            <a:pPr algn="just" fontAlgn="auto">
              <a:spcBef>
                <a:spcPts val="0"/>
              </a:spcBef>
              <a:spcAft>
                <a:spcPts val="0"/>
              </a:spcAft>
              <a:defRPr/>
            </a:pPr>
            <a:endParaRPr lang="pt-BR" sz="1800" dirty="0" smtClean="0"/>
          </a:p>
          <a:p>
            <a:pPr algn="just" fontAlgn="auto">
              <a:spcBef>
                <a:spcPts val="0"/>
              </a:spcBef>
              <a:spcAft>
                <a:spcPts val="0"/>
              </a:spcAft>
              <a:defRPr/>
            </a:pPr>
            <a:r>
              <a:rPr lang="en-AU" sz="1800" u="sng" dirty="0" smtClean="0">
                <a:solidFill>
                  <a:schemeClr val="tx2"/>
                </a:solidFill>
              </a:rPr>
              <a:t>Advantages</a:t>
            </a:r>
            <a:r>
              <a:rPr lang="en-AU" sz="1800" dirty="0"/>
              <a:t>: </a:t>
            </a:r>
            <a:r>
              <a:rPr lang="pt-BR" sz="1800" dirty="0" smtClean="0"/>
              <a:t>In precise </a:t>
            </a:r>
            <a:r>
              <a:rPr lang="pt-BR" sz="1800" dirty="0" err="1" smtClean="0"/>
              <a:t>sequences</a:t>
            </a:r>
            <a:r>
              <a:rPr lang="pt-BR" sz="1800" dirty="0" smtClean="0"/>
              <a:t> </a:t>
            </a:r>
            <a:r>
              <a:rPr lang="pt-BR" sz="1800" dirty="0" err="1" smtClean="0"/>
              <a:t>and</a:t>
            </a:r>
            <a:r>
              <a:rPr lang="pt-BR" sz="1800" dirty="0" smtClean="0"/>
              <a:t> magnitudes, </a:t>
            </a:r>
            <a:r>
              <a:rPr lang="pt-BR" sz="1800" dirty="0" err="1" smtClean="0"/>
              <a:t>electrical</a:t>
            </a:r>
            <a:r>
              <a:rPr lang="pt-BR" sz="1800" dirty="0" smtClean="0"/>
              <a:t> </a:t>
            </a:r>
            <a:r>
              <a:rPr lang="pt-BR" sz="1800" dirty="0" err="1" smtClean="0"/>
              <a:t>stimulation</a:t>
            </a:r>
            <a:r>
              <a:rPr lang="pt-BR" sz="1800" dirty="0" smtClean="0"/>
              <a:t> </a:t>
            </a:r>
            <a:r>
              <a:rPr lang="pt-BR" sz="1800" dirty="0" err="1" smtClean="0"/>
              <a:t>can</a:t>
            </a:r>
            <a:r>
              <a:rPr lang="pt-BR" sz="1800" dirty="0" smtClean="0"/>
              <a:t> </a:t>
            </a:r>
            <a:r>
              <a:rPr lang="pt-BR" sz="1800" dirty="0" err="1" smtClean="0"/>
              <a:t>be</a:t>
            </a:r>
            <a:r>
              <a:rPr lang="pt-BR" sz="1800" dirty="0" smtClean="0"/>
              <a:t> </a:t>
            </a:r>
            <a:r>
              <a:rPr lang="pt-BR" sz="1800" dirty="0" err="1" smtClean="0"/>
              <a:t>used</a:t>
            </a:r>
            <a:r>
              <a:rPr lang="pt-BR" sz="1800" dirty="0" smtClean="0"/>
              <a:t> to </a:t>
            </a:r>
            <a:r>
              <a:rPr lang="pt-BR" sz="1800" dirty="0" err="1" smtClean="0"/>
              <a:t>directly</a:t>
            </a:r>
            <a:r>
              <a:rPr lang="pt-BR" sz="1800" dirty="0" smtClean="0"/>
              <a:t> </a:t>
            </a:r>
            <a:r>
              <a:rPr lang="pt-BR" sz="1800" dirty="0" err="1" smtClean="0"/>
              <a:t>accomplish</a:t>
            </a:r>
            <a:r>
              <a:rPr lang="pt-BR" sz="1800" dirty="0" smtClean="0"/>
              <a:t> </a:t>
            </a:r>
            <a:r>
              <a:rPr lang="pt-BR" sz="1800" dirty="0" err="1" smtClean="0"/>
              <a:t>functional</a:t>
            </a:r>
            <a:r>
              <a:rPr lang="pt-BR" sz="1800" dirty="0" smtClean="0"/>
              <a:t> </a:t>
            </a:r>
            <a:r>
              <a:rPr lang="pt-BR" sz="1800" dirty="0" err="1" smtClean="0"/>
              <a:t>tasks</a:t>
            </a:r>
            <a:r>
              <a:rPr lang="pt-BR" sz="1800" dirty="0" smtClean="0"/>
              <a:t>.</a:t>
            </a:r>
            <a:endParaRPr lang="en-AU" sz="1800" dirty="0" smtClean="0"/>
          </a:p>
          <a:p>
            <a:pPr algn="just" fontAlgn="auto">
              <a:spcBef>
                <a:spcPts val="0"/>
              </a:spcBef>
              <a:spcAft>
                <a:spcPts val="0"/>
              </a:spcAft>
              <a:defRPr/>
            </a:pPr>
            <a:endParaRPr lang="en-AU" sz="1800" dirty="0"/>
          </a:p>
          <a:p>
            <a:pPr algn="just" fontAlgn="auto">
              <a:spcBef>
                <a:spcPts val="0"/>
              </a:spcBef>
              <a:spcAft>
                <a:spcPts val="0"/>
              </a:spcAft>
              <a:defRPr/>
            </a:pPr>
            <a:r>
              <a:rPr lang="en-AU" sz="1800" u="sng" dirty="0">
                <a:solidFill>
                  <a:schemeClr val="tx2"/>
                </a:solidFill>
              </a:rPr>
              <a:t>Clearly established evidence</a:t>
            </a:r>
            <a:r>
              <a:rPr lang="en-AU" sz="1800" dirty="0">
                <a:solidFill>
                  <a:schemeClr val="tx2"/>
                </a:solidFill>
              </a:rPr>
              <a:t> </a:t>
            </a:r>
            <a:r>
              <a:rPr lang="en-AU" sz="1800" dirty="0"/>
              <a:t>for </a:t>
            </a:r>
            <a:r>
              <a:rPr lang="en-AU" sz="1800" dirty="0" smtClean="0"/>
              <a:t>patients at the sub-acute </a:t>
            </a:r>
            <a:r>
              <a:rPr lang="en-AU" sz="1800" dirty="0"/>
              <a:t>and chronic </a:t>
            </a:r>
            <a:r>
              <a:rPr lang="en-AU" sz="1800" dirty="0" smtClean="0"/>
              <a:t>stages to improve muscular strength and activity performance.</a:t>
            </a:r>
          </a:p>
          <a:p>
            <a:pPr algn="just" fontAlgn="auto">
              <a:spcBef>
                <a:spcPts val="0"/>
              </a:spcBef>
              <a:spcAft>
                <a:spcPts val="0"/>
              </a:spcAft>
              <a:defRPr/>
            </a:pPr>
            <a:endParaRPr lang="en-AU" sz="1800" dirty="0"/>
          </a:p>
          <a:p>
            <a:pPr algn="just" fontAlgn="auto">
              <a:spcBef>
                <a:spcPts val="0"/>
              </a:spcBef>
              <a:spcAft>
                <a:spcPts val="0"/>
              </a:spcAft>
              <a:defRPr/>
            </a:pPr>
            <a:r>
              <a:rPr lang="en-AU" sz="1800" u="sng" dirty="0">
                <a:solidFill>
                  <a:schemeClr val="tx2"/>
                </a:solidFill>
              </a:rPr>
              <a:t>Limited scientific </a:t>
            </a:r>
            <a:r>
              <a:rPr lang="en-AU" sz="1800" u="sng" dirty="0" smtClean="0">
                <a:solidFill>
                  <a:schemeClr val="tx2"/>
                </a:solidFill>
              </a:rPr>
              <a:t>evidence </a:t>
            </a:r>
            <a:r>
              <a:rPr lang="en-AU" sz="1800" dirty="0" smtClean="0"/>
              <a:t>to prevent or treat s</a:t>
            </a:r>
            <a:r>
              <a:rPr lang="en-US" sz="1800" dirty="0" smtClean="0"/>
              <a:t>welling of the extremities and to deal with spasticity, that interferes with activity or personal care.  </a:t>
            </a:r>
            <a:endParaRPr lang="en-AU" sz="1800" dirty="0"/>
          </a:p>
          <a:p>
            <a:pPr algn="just" fontAlgn="auto">
              <a:spcBef>
                <a:spcPts val="0"/>
              </a:spcBef>
              <a:spcAft>
                <a:spcPts val="0"/>
              </a:spcAft>
              <a:defRPr/>
            </a:pPr>
            <a:endParaRPr lang="en-AU" dirty="0"/>
          </a:p>
        </p:txBody>
      </p:sp>
      <p:sp>
        <p:nvSpPr>
          <p:cNvPr id="20485" name="CaixaDeTexto 5"/>
          <p:cNvSpPr txBox="1">
            <a:spLocks noChangeArrowheads="1"/>
          </p:cNvSpPr>
          <p:nvPr/>
        </p:nvSpPr>
        <p:spPr bwMode="auto">
          <a:xfrm>
            <a:off x="2484438" y="6592888"/>
            <a:ext cx="6551612"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AU" altLang="en-US" sz="1300"/>
              <a:t>(</a:t>
            </a:r>
            <a:r>
              <a:rPr lang="pt-BR" altLang="en-US" sz="1300"/>
              <a:t>National Stroke Foundation</a:t>
            </a:r>
            <a:r>
              <a:rPr lang="en-AU" altLang="en-US" sz="1300"/>
              <a:t>, 2010; Ijzerman et al., 2009)</a:t>
            </a:r>
          </a:p>
        </p:txBody>
      </p:sp>
      <p:pic>
        <p:nvPicPr>
          <p:cNvPr id="2048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5"/>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385763"/>
            <a:ext cx="9164638" cy="6499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ítulo 1"/>
          <p:cNvSpPr txBox="1">
            <a:spLocks/>
          </p:cNvSpPr>
          <p:nvPr/>
        </p:nvSpPr>
        <p:spPr>
          <a:xfrm>
            <a:off x="250825" y="134938"/>
            <a:ext cx="9001125" cy="990600"/>
          </a:xfrm>
          <a:prstGeom prst="rect">
            <a:avLst/>
          </a:prstGeom>
        </p:spPr>
        <p:txBody>
          <a:bodyPr anchor="ct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defRPr/>
            </a:pPr>
            <a:endParaRPr lang="en-AU" sz="3400" b="1" dirty="0"/>
          </a:p>
        </p:txBody>
      </p:sp>
      <p:sp>
        <p:nvSpPr>
          <p:cNvPr id="7" name="Espaço Reservado para Conteúdo 2"/>
          <p:cNvSpPr txBox="1">
            <a:spLocks/>
          </p:cNvSpPr>
          <p:nvPr/>
        </p:nvSpPr>
        <p:spPr>
          <a:xfrm>
            <a:off x="179388" y="2349500"/>
            <a:ext cx="8856662" cy="4876800"/>
          </a:xfrm>
          <a:prstGeom prst="rect">
            <a:avLst/>
          </a:prstGeom>
        </p:spPr>
        <p:txBody>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algn="just" fontAlgn="auto">
              <a:spcBef>
                <a:spcPts val="0"/>
              </a:spcBef>
              <a:spcAft>
                <a:spcPts val="0"/>
              </a:spcAft>
              <a:defRPr/>
            </a:pPr>
            <a:r>
              <a:rPr lang="en-AU" sz="1800" b="1" dirty="0" smtClean="0">
                <a:solidFill>
                  <a:schemeClr val="accent2">
                    <a:lumMod val="75000"/>
                  </a:schemeClr>
                </a:solidFill>
              </a:rPr>
              <a:t>Definition</a:t>
            </a:r>
            <a:r>
              <a:rPr lang="en-AU" sz="1800" dirty="0">
                <a:solidFill>
                  <a:schemeClr val="accent2">
                    <a:lumMod val="75000"/>
                  </a:schemeClr>
                </a:solidFill>
              </a:rPr>
              <a:t>: </a:t>
            </a:r>
            <a:r>
              <a:rPr lang="pt-BR" sz="1800" dirty="0" err="1" smtClean="0"/>
              <a:t>Refers</a:t>
            </a:r>
            <a:r>
              <a:rPr lang="pt-BR" sz="1800" dirty="0" smtClean="0"/>
              <a:t> </a:t>
            </a:r>
            <a:r>
              <a:rPr lang="pt-BR" sz="1800" dirty="0" err="1" smtClean="0"/>
              <a:t>to</a:t>
            </a:r>
            <a:r>
              <a:rPr lang="pt-BR" sz="1800" dirty="0" smtClean="0"/>
              <a:t> </a:t>
            </a:r>
            <a:r>
              <a:rPr lang="pt-BR" sz="1800" dirty="0" err="1" smtClean="0"/>
              <a:t>the</a:t>
            </a:r>
            <a:r>
              <a:rPr lang="pt-BR" sz="1800" dirty="0" smtClean="0"/>
              <a:t> use </a:t>
            </a:r>
            <a:r>
              <a:rPr lang="pt-BR" sz="1800" dirty="0" err="1" smtClean="0"/>
              <a:t>of</a:t>
            </a:r>
            <a:r>
              <a:rPr lang="pt-BR" sz="1800" dirty="0" smtClean="0"/>
              <a:t> </a:t>
            </a:r>
            <a:r>
              <a:rPr lang="pt-BR" sz="1800" dirty="0" err="1" smtClean="0"/>
              <a:t>progressive</a:t>
            </a:r>
            <a:r>
              <a:rPr lang="pt-BR" sz="1800" dirty="0" smtClean="0"/>
              <a:t> </a:t>
            </a:r>
            <a:r>
              <a:rPr lang="pt-BR" sz="1800" dirty="0" err="1" smtClean="0"/>
              <a:t>overload</a:t>
            </a:r>
            <a:r>
              <a:rPr lang="pt-BR" sz="1800" dirty="0" smtClean="0"/>
              <a:t> </a:t>
            </a:r>
            <a:r>
              <a:rPr lang="pt-BR" sz="1800" dirty="0" err="1" smtClean="0"/>
              <a:t>applied</a:t>
            </a:r>
            <a:r>
              <a:rPr lang="pt-BR" sz="1800" dirty="0" smtClean="0"/>
              <a:t> to a </a:t>
            </a:r>
            <a:r>
              <a:rPr lang="pt-BR" sz="1800" dirty="0" err="1" smtClean="0"/>
              <a:t>specific</a:t>
            </a:r>
            <a:r>
              <a:rPr lang="pt-BR" sz="1800" dirty="0" smtClean="0"/>
              <a:t> muscular </a:t>
            </a:r>
            <a:r>
              <a:rPr lang="pt-BR" sz="1800" dirty="0" err="1" smtClean="0"/>
              <a:t>group</a:t>
            </a:r>
            <a:r>
              <a:rPr lang="pt-BR" sz="1800" dirty="0" smtClean="0"/>
              <a:t>, to </a:t>
            </a:r>
            <a:r>
              <a:rPr lang="pt-BR" sz="1800" dirty="0" err="1" smtClean="0"/>
              <a:t>stimulate</a:t>
            </a:r>
            <a:r>
              <a:rPr lang="pt-BR" sz="1800" dirty="0" smtClean="0"/>
              <a:t> </a:t>
            </a:r>
            <a:r>
              <a:rPr lang="pt-BR" sz="1800" dirty="0" err="1" smtClean="0"/>
              <a:t>further</a:t>
            </a:r>
            <a:r>
              <a:rPr lang="pt-BR" sz="1800" dirty="0" smtClean="0"/>
              <a:t> </a:t>
            </a:r>
            <a:r>
              <a:rPr lang="pt-BR" sz="1800" dirty="0" err="1" smtClean="0"/>
              <a:t>adaptation</a:t>
            </a:r>
            <a:r>
              <a:rPr lang="pt-BR" sz="1800" dirty="0" smtClean="0"/>
              <a:t> </a:t>
            </a:r>
            <a:r>
              <a:rPr lang="pt-BR" sz="1800" dirty="0" err="1" smtClean="0"/>
              <a:t>toward</a:t>
            </a:r>
            <a:r>
              <a:rPr lang="pt-BR" sz="1800" dirty="0" smtClean="0"/>
              <a:t> </a:t>
            </a:r>
            <a:r>
              <a:rPr lang="pt-BR" sz="1800" dirty="0" err="1" smtClean="0"/>
              <a:t>specific</a:t>
            </a:r>
            <a:r>
              <a:rPr lang="pt-BR" sz="1800" dirty="0" smtClean="0"/>
              <a:t> training </a:t>
            </a:r>
            <a:r>
              <a:rPr lang="pt-BR" sz="1800" dirty="0" err="1" smtClean="0"/>
              <a:t>goals</a:t>
            </a:r>
            <a:r>
              <a:rPr lang="pt-BR" sz="1800" dirty="0" smtClean="0"/>
              <a:t>. </a:t>
            </a:r>
          </a:p>
          <a:p>
            <a:pPr algn="just" fontAlgn="auto">
              <a:spcBef>
                <a:spcPts val="0"/>
              </a:spcBef>
              <a:spcAft>
                <a:spcPts val="0"/>
              </a:spcAft>
              <a:buFont typeface="Arial" pitchFamily="34" charset="0"/>
              <a:buNone/>
              <a:defRPr/>
            </a:pPr>
            <a:endParaRPr lang="en-AU" sz="1800" dirty="0" smtClean="0"/>
          </a:p>
          <a:p>
            <a:pPr algn="just" fontAlgn="auto">
              <a:spcBef>
                <a:spcPts val="0"/>
              </a:spcBef>
              <a:spcAft>
                <a:spcPts val="0"/>
              </a:spcAft>
              <a:defRPr/>
            </a:pPr>
            <a:r>
              <a:rPr lang="en-AU" sz="1800" u="sng" dirty="0">
                <a:solidFill>
                  <a:schemeClr val="tx2"/>
                </a:solidFill>
              </a:rPr>
              <a:t>Advantages</a:t>
            </a:r>
            <a:r>
              <a:rPr lang="en-AU" sz="1800" dirty="0"/>
              <a:t>: </a:t>
            </a:r>
            <a:r>
              <a:rPr lang="en-AU" sz="1800" dirty="0" smtClean="0"/>
              <a:t>Low cost, </a:t>
            </a:r>
            <a:r>
              <a:rPr lang="pt-BR" sz="1800" dirty="0" err="1" smtClean="0"/>
              <a:t>easy</a:t>
            </a:r>
            <a:r>
              <a:rPr lang="pt-BR" sz="1800" dirty="0" smtClean="0"/>
              <a:t> </a:t>
            </a:r>
            <a:r>
              <a:rPr lang="pt-BR" sz="1800" dirty="0" err="1" smtClean="0"/>
              <a:t>to</a:t>
            </a:r>
            <a:r>
              <a:rPr lang="pt-BR" sz="1800" dirty="0" smtClean="0"/>
              <a:t> </a:t>
            </a:r>
            <a:r>
              <a:rPr lang="pt-BR" sz="1800" dirty="0" err="1" smtClean="0"/>
              <a:t>administer</a:t>
            </a:r>
            <a:r>
              <a:rPr lang="pt-BR" sz="1800" dirty="0" smtClean="0"/>
              <a:t>, </a:t>
            </a:r>
            <a:r>
              <a:rPr lang="pt-BR" sz="1800" dirty="0" err="1" smtClean="0"/>
              <a:t>and</a:t>
            </a:r>
            <a:r>
              <a:rPr lang="pt-BR" sz="1800" dirty="0" smtClean="0"/>
              <a:t> </a:t>
            </a:r>
            <a:r>
              <a:rPr lang="pt-BR" sz="1800" dirty="0" err="1" smtClean="0"/>
              <a:t>may</a:t>
            </a:r>
            <a:r>
              <a:rPr lang="pt-BR" sz="1800" dirty="0" smtClean="0"/>
              <a:t> </a:t>
            </a:r>
            <a:r>
              <a:rPr lang="pt-BR" sz="1800" dirty="0" err="1" smtClean="0"/>
              <a:t>be</a:t>
            </a:r>
            <a:r>
              <a:rPr lang="pt-BR" sz="1800" dirty="0" smtClean="0"/>
              <a:t> </a:t>
            </a:r>
            <a:r>
              <a:rPr lang="pt-BR" sz="1800" dirty="0" err="1" smtClean="0"/>
              <a:t>delivered</a:t>
            </a:r>
            <a:r>
              <a:rPr lang="pt-BR" sz="1800" dirty="0" smtClean="0"/>
              <a:t> in </a:t>
            </a:r>
            <a:r>
              <a:rPr lang="pt-BR" sz="1800" dirty="0" err="1" smtClean="0"/>
              <a:t>groups</a:t>
            </a:r>
            <a:r>
              <a:rPr lang="pt-BR" sz="1800" dirty="0" smtClean="0"/>
              <a:t>. It </a:t>
            </a:r>
            <a:r>
              <a:rPr lang="pt-BR" sz="1800" dirty="0" err="1" smtClean="0"/>
              <a:t>can</a:t>
            </a:r>
            <a:r>
              <a:rPr lang="pt-BR" sz="1800" dirty="0" smtClean="0"/>
              <a:t> </a:t>
            </a:r>
            <a:r>
              <a:rPr lang="pt-BR" sz="1800" dirty="0" err="1" smtClean="0"/>
              <a:t>be</a:t>
            </a:r>
            <a:r>
              <a:rPr lang="pt-BR" sz="1800" dirty="0" smtClean="0"/>
              <a:t> </a:t>
            </a:r>
            <a:r>
              <a:rPr lang="pt-BR" sz="1800" dirty="0" err="1" smtClean="0"/>
              <a:t>used</a:t>
            </a:r>
            <a:r>
              <a:rPr lang="pt-BR" sz="1800" dirty="0" smtClean="0"/>
              <a:t> for </a:t>
            </a:r>
            <a:r>
              <a:rPr lang="pt-BR" sz="1800" dirty="0" err="1" smtClean="0"/>
              <a:t>muscles</a:t>
            </a:r>
            <a:r>
              <a:rPr lang="pt-BR" sz="1800" dirty="0" smtClean="0"/>
              <a:t> </a:t>
            </a:r>
            <a:r>
              <a:rPr lang="pt-BR" sz="1800" dirty="0" err="1" smtClean="0"/>
              <a:t>of</a:t>
            </a:r>
            <a:r>
              <a:rPr lang="pt-BR" sz="1800" dirty="0" smtClean="0"/>
              <a:t> </a:t>
            </a:r>
            <a:r>
              <a:rPr lang="pt-BR" sz="1800" dirty="0" err="1" smtClean="0"/>
              <a:t>different</a:t>
            </a:r>
            <a:r>
              <a:rPr lang="pt-BR" sz="1800" dirty="0" smtClean="0"/>
              <a:t> </a:t>
            </a:r>
            <a:r>
              <a:rPr lang="pt-BR" sz="1800" dirty="0" err="1" smtClean="0"/>
              <a:t>segments</a:t>
            </a:r>
            <a:r>
              <a:rPr lang="pt-BR" sz="1800" dirty="0" smtClean="0"/>
              <a:t> (</a:t>
            </a:r>
            <a:r>
              <a:rPr lang="pt-BR" sz="1800" dirty="0" err="1" smtClean="0"/>
              <a:t>upper</a:t>
            </a:r>
            <a:r>
              <a:rPr lang="pt-BR" sz="1800" dirty="0" smtClean="0"/>
              <a:t> </a:t>
            </a:r>
            <a:r>
              <a:rPr lang="pt-BR" sz="1800" dirty="0" err="1" smtClean="0"/>
              <a:t>limbs</a:t>
            </a:r>
            <a:r>
              <a:rPr lang="pt-BR" sz="1800" dirty="0" smtClean="0"/>
              <a:t>, </a:t>
            </a:r>
            <a:r>
              <a:rPr lang="pt-BR" sz="1800" dirty="0" err="1" smtClean="0"/>
              <a:t>lower</a:t>
            </a:r>
            <a:r>
              <a:rPr lang="pt-BR" sz="1800" dirty="0" smtClean="0"/>
              <a:t> </a:t>
            </a:r>
            <a:r>
              <a:rPr lang="pt-BR" sz="1800" dirty="0" err="1" smtClean="0"/>
              <a:t>limbs</a:t>
            </a:r>
            <a:r>
              <a:rPr lang="pt-BR" sz="1800" dirty="0" smtClean="0"/>
              <a:t>, </a:t>
            </a:r>
            <a:r>
              <a:rPr lang="pt-BR" sz="1800" dirty="0" err="1" smtClean="0"/>
              <a:t>and</a:t>
            </a:r>
            <a:r>
              <a:rPr lang="pt-BR" sz="1800" dirty="0" smtClean="0"/>
              <a:t> </a:t>
            </a:r>
            <a:r>
              <a:rPr lang="pt-BR" sz="1800" dirty="0" err="1" smtClean="0"/>
              <a:t>trunk</a:t>
            </a:r>
            <a:r>
              <a:rPr lang="pt-BR" sz="1800" dirty="0" smtClean="0"/>
              <a:t>) </a:t>
            </a:r>
            <a:r>
              <a:rPr lang="pt-BR" sz="1800" dirty="0" err="1" smtClean="0"/>
              <a:t>and</a:t>
            </a:r>
            <a:r>
              <a:rPr lang="pt-BR" sz="1800" dirty="0" smtClean="0"/>
              <a:t> </a:t>
            </a:r>
            <a:r>
              <a:rPr lang="pt-BR" sz="1800" dirty="0" err="1" smtClean="0"/>
              <a:t>also</a:t>
            </a:r>
            <a:r>
              <a:rPr lang="pt-BR" sz="1800" dirty="0" smtClean="0"/>
              <a:t> for </a:t>
            </a:r>
            <a:r>
              <a:rPr lang="pt-BR" sz="1800" dirty="0" err="1" smtClean="0"/>
              <a:t>the</a:t>
            </a:r>
            <a:r>
              <a:rPr lang="pt-BR" sz="1800" dirty="0" smtClean="0"/>
              <a:t> </a:t>
            </a:r>
            <a:r>
              <a:rPr lang="pt-BR" sz="1800" dirty="0" err="1" smtClean="0"/>
              <a:t>respiratory</a:t>
            </a:r>
            <a:r>
              <a:rPr lang="pt-BR" sz="1800" dirty="0" smtClean="0"/>
              <a:t> </a:t>
            </a:r>
            <a:r>
              <a:rPr lang="pt-BR" sz="1800" dirty="0" err="1" smtClean="0"/>
              <a:t>muscles</a:t>
            </a:r>
            <a:r>
              <a:rPr lang="pt-BR" sz="1800" dirty="0" smtClean="0"/>
              <a:t>. </a:t>
            </a:r>
          </a:p>
          <a:p>
            <a:pPr algn="just" fontAlgn="auto">
              <a:spcBef>
                <a:spcPts val="0"/>
              </a:spcBef>
              <a:spcAft>
                <a:spcPts val="0"/>
              </a:spcAft>
              <a:defRPr/>
            </a:pPr>
            <a:endParaRPr lang="en-AU" sz="1800" dirty="0"/>
          </a:p>
          <a:p>
            <a:pPr algn="just" fontAlgn="auto">
              <a:spcBef>
                <a:spcPts val="0"/>
              </a:spcBef>
              <a:spcAft>
                <a:spcPts val="0"/>
              </a:spcAft>
              <a:defRPr/>
            </a:pPr>
            <a:r>
              <a:rPr lang="en-AU" sz="1800" u="sng" dirty="0">
                <a:solidFill>
                  <a:schemeClr val="tx2"/>
                </a:solidFill>
              </a:rPr>
              <a:t>Clearly established evidence</a:t>
            </a:r>
            <a:r>
              <a:rPr lang="en-AU" sz="1800" dirty="0">
                <a:solidFill>
                  <a:schemeClr val="tx2"/>
                </a:solidFill>
              </a:rPr>
              <a:t> </a:t>
            </a:r>
            <a:r>
              <a:rPr lang="en-AU" sz="1800" dirty="0" smtClean="0"/>
              <a:t>for </a:t>
            </a:r>
            <a:r>
              <a:rPr lang="en-AU" sz="1800" dirty="0" err="1" smtClean="0"/>
              <a:t>for</a:t>
            </a:r>
            <a:r>
              <a:rPr lang="en-AU" sz="1800" dirty="0" smtClean="0"/>
              <a:t> weak patients at the acute, sub-acute, and chronic stages, without any adverse effects, even on spasticity, to improve strength, </a:t>
            </a:r>
            <a:r>
              <a:rPr lang="pt-BR" sz="1800" dirty="0" err="1" smtClean="0"/>
              <a:t>gait</a:t>
            </a:r>
            <a:r>
              <a:rPr lang="pt-BR" sz="1800" dirty="0" smtClean="0"/>
              <a:t> performance, </a:t>
            </a:r>
            <a:r>
              <a:rPr lang="pt-BR" sz="1800" dirty="0" err="1" smtClean="0"/>
              <a:t>quality</a:t>
            </a:r>
            <a:r>
              <a:rPr lang="pt-BR" sz="1800" dirty="0" smtClean="0"/>
              <a:t> </a:t>
            </a:r>
            <a:r>
              <a:rPr lang="pt-BR" sz="1800" dirty="0" err="1" smtClean="0"/>
              <a:t>of</a:t>
            </a:r>
            <a:r>
              <a:rPr lang="pt-BR" sz="1800" dirty="0" smtClean="0"/>
              <a:t> </a:t>
            </a:r>
            <a:r>
              <a:rPr lang="pt-BR" sz="1800" dirty="0" err="1" smtClean="0"/>
              <a:t>life</a:t>
            </a:r>
            <a:r>
              <a:rPr lang="pt-BR" sz="1800" dirty="0" smtClean="0"/>
              <a:t>, </a:t>
            </a:r>
            <a:r>
              <a:rPr lang="pt-BR" sz="1800" dirty="0" err="1" smtClean="0"/>
              <a:t>and</a:t>
            </a:r>
            <a:r>
              <a:rPr lang="pt-BR" sz="1800" dirty="0"/>
              <a:t> </a:t>
            </a:r>
            <a:r>
              <a:rPr lang="pt-BR" sz="1800" dirty="0" err="1" smtClean="0"/>
              <a:t>oxygen</a:t>
            </a:r>
            <a:r>
              <a:rPr lang="pt-BR" sz="1800" dirty="0" smtClean="0"/>
              <a:t> </a:t>
            </a:r>
            <a:r>
              <a:rPr lang="pt-BR" sz="1800" dirty="0" err="1" smtClean="0"/>
              <a:t>consumption</a:t>
            </a:r>
            <a:r>
              <a:rPr lang="pt-BR" sz="1800" dirty="0" smtClean="0"/>
              <a:t> (</a:t>
            </a:r>
            <a:r>
              <a:rPr lang="pt-BR" sz="1800" dirty="0" err="1" smtClean="0"/>
              <a:t>peak</a:t>
            </a:r>
            <a:r>
              <a:rPr lang="pt-BR" sz="1800" dirty="0" smtClean="0"/>
              <a:t> VO</a:t>
            </a:r>
            <a:r>
              <a:rPr lang="pt-BR" sz="1800" baseline="-25000" dirty="0" smtClean="0"/>
              <a:t>2</a:t>
            </a:r>
            <a:r>
              <a:rPr lang="pt-BR" sz="1800" dirty="0" smtClean="0"/>
              <a:t>).</a:t>
            </a:r>
            <a:endParaRPr lang="en-AU" sz="1800" dirty="0" smtClean="0"/>
          </a:p>
          <a:p>
            <a:pPr algn="just" fontAlgn="auto">
              <a:spcBef>
                <a:spcPts val="0"/>
              </a:spcBef>
              <a:spcAft>
                <a:spcPts val="0"/>
              </a:spcAft>
              <a:defRPr/>
            </a:pPr>
            <a:endParaRPr lang="en-AU" sz="1800" dirty="0"/>
          </a:p>
          <a:p>
            <a:pPr algn="just" fontAlgn="auto">
              <a:spcBef>
                <a:spcPts val="0"/>
              </a:spcBef>
              <a:spcAft>
                <a:spcPts val="0"/>
              </a:spcAft>
              <a:defRPr/>
            </a:pPr>
            <a:r>
              <a:rPr lang="en-AU" sz="1800" u="sng" dirty="0">
                <a:solidFill>
                  <a:schemeClr val="tx2"/>
                </a:solidFill>
              </a:rPr>
              <a:t>Limited scientific evidence</a:t>
            </a:r>
            <a:r>
              <a:rPr lang="en-AU" sz="1800" dirty="0">
                <a:solidFill>
                  <a:schemeClr val="tx2"/>
                </a:solidFill>
              </a:rPr>
              <a:t> </a:t>
            </a:r>
            <a:r>
              <a:rPr lang="en-AU" sz="1800" dirty="0" smtClean="0"/>
              <a:t>to improve mobility, sit-to-stand, </a:t>
            </a:r>
            <a:r>
              <a:rPr lang="en-AU" sz="1800" dirty="0" err="1" smtClean="0"/>
              <a:t>stairclimb</a:t>
            </a:r>
            <a:r>
              <a:rPr lang="en-AU" sz="1800" dirty="0" smtClean="0"/>
              <a:t>, the performance of activities related to the upper limbs, and functional performance in general.</a:t>
            </a:r>
            <a:endParaRPr lang="en-AU" sz="1800" dirty="0"/>
          </a:p>
          <a:p>
            <a:pPr algn="just" fontAlgn="auto">
              <a:spcAft>
                <a:spcPts val="0"/>
              </a:spcAft>
              <a:defRPr/>
            </a:pPr>
            <a:endParaRPr lang="en-AU" sz="2000" dirty="0"/>
          </a:p>
        </p:txBody>
      </p:sp>
      <p:sp>
        <p:nvSpPr>
          <p:cNvPr id="21509" name="CaixaDeTexto 5"/>
          <p:cNvSpPr txBox="1">
            <a:spLocks noChangeArrowheads="1"/>
          </p:cNvSpPr>
          <p:nvPr/>
        </p:nvSpPr>
        <p:spPr bwMode="auto">
          <a:xfrm>
            <a:off x="1763713" y="6597650"/>
            <a:ext cx="7272337"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r>
              <a:rPr lang="en-AU" altLang="en-US" sz="1300"/>
              <a:t>(ACSM, 2009; Ada et al., 2006; </a:t>
            </a:r>
            <a:r>
              <a:rPr lang="pt-BR" altLang="en-US" sz="1300"/>
              <a:t>National Stroke Foundation</a:t>
            </a:r>
            <a:r>
              <a:rPr lang="en-AU" altLang="en-US" sz="1300"/>
              <a:t>, 2010; Pak et al., 2008)</a:t>
            </a:r>
          </a:p>
        </p:txBody>
      </p:sp>
      <p:sp>
        <p:nvSpPr>
          <p:cNvPr id="8" name="Título 1"/>
          <p:cNvSpPr txBox="1">
            <a:spLocks/>
          </p:cNvSpPr>
          <p:nvPr/>
        </p:nvSpPr>
        <p:spPr>
          <a:xfrm>
            <a:off x="34925" y="1557338"/>
            <a:ext cx="9001125" cy="630237"/>
          </a:xfrm>
          <a:prstGeom prst="rect">
            <a:avLst/>
          </a:prstGeom>
        </p:spPr>
        <p:txBody>
          <a:bodyPr anchor="ctr"/>
          <a:lstStyle>
            <a:lvl1pPr algn="l" defTabSz="914400" rtl="0" eaLnBrk="1" latinLnBrk="0" hangingPunct="1">
              <a:spcBef>
                <a:spcPct val="0"/>
              </a:spcBef>
              <a:buNone/>
              <a:defRPr sz="4000" kern="1200" spc="-100" baseline="0">
                <a:solidFill>
                  <a:schemeClr val="tx2"/>
                </a:solidFill>
                <a:latin typeface="+mj-lt"/>
                <a:ea typeface="+mj-ea"/>
                <a:cs typeface="+mj-cs"/>
              </a:defRPr>
            </a:lvl1pPr>
          </a:lstStyle>
          <a:p>
            <a:pPr fontAlgn="auto">
              <a:spcAft>
                <a:spcPts val="0"/>
              </a:spcAft>
              <a:defRPr/>
            </a:pPr>
            <a:r>
              <a:rPr lang="en-US" sz="3200" dirty="0" smtClean="0"/>
              <a:t>Progressive resistance training</a:t>
            </a:r>
            <a:endParaRPr lang="en-AU" sz="3400" dirty="0"/>
          </a:p>
        </p:txBody>
      </p:sp>
      <p:pic>
        <p:nvPicPr>
          <p:cNvPr id="21511"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13" y="17463"/>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ilho">
  <a:themeElements>
    <a:clrScheme name="Personalizada 3">
      <a:dk1>
        <a:sysClr val="windowText" lastClr="000000"/>
      </a:dk1>
      <a:lt1>
        <a:sysClr val="window" lastClr="FFFFFF"/>
      </a:lt1>
      <a:dk2>
        <a:srgbClr val="04617B"/>
      </a:dk2>
      <a:lt2>
        <a:srgbClr val="DBF5F9"/>
      </a:lt2>
      <a:accent1>
        <a:srgbClr val="0B5497"/>
      </a:accent1>
      <a:accent2>
        <a:srgbClr val="117EE1"/>
      </a:accent2>
      <a:accent3>
        <a:srgbClr val="0B5497"/>
      </a:accent3>
      <a:accent4>
        <a:srgbClr val="10CF9B"/>
      </a:accent4>
      <a:accent5>
        <a:srgbClr val="7CCA62"/>
      </a:accent5>
      <a:accent6>
        <a:srgbClr val="A5C249"/>
      </a:accent6>
      <a:hlink>
        <a:srgbClr val="F49100"/>
      </a:hlink>
      <a:folHlink>
        <a:srgbClr val="85DFD0"/>
      </a:folHlink>
    </a:clrScheme>
    <a:fontScheme name="Escritório Clássico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rilho">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Master 2">
  <a:themeElements>
    <a:clrScheme name="Fenditura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Fenditur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enditura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Fenditura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enditura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Fenditura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Fenditura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Fenditura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Fenditura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Fenditura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Fenditura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Master 2">
  <a:themeElements>
    <a:clrScheme name="Fenditura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Fenditur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enditura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Fenditura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enditura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Fenditura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Fenditura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Fenditura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Fenditura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Fenditura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Fenditura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Master 2">
  <a:themeElements>
    <a:clrScheme name="Fenditura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fontScheme name="Fenditur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enditura 1">
        <a:dk1>
          <a:srgbClr val="8C0000"/>
        </a:dk1>
        <a:lt1>
          <a:srgbClr val="FFFFFF"/>
        </a:lt1>
        <a:dk2>
          <a:srgbClr val="720000"/>
        </a:dk2>
        <a:lt2>
          <a:srgbClr val="FFFFCC"/>
        </a:lt2>
        <a:accent1>
          <a:srgbClr val="FF3300"/>
        </a:accent1>
        <a:accent2>
          <a:srgbClr val="BE7960"/>
        </a:accent2>
        <a:accent3>
          <a:srgbClr val="BCAAAA"/>
        </a:accent3>
        <a:accent4>
          <a:srgbClr val="DADADA"/>
        </a:accent4>
        <a:accent5>
          <a:srgbClr val="FFADAA"/>
        </a:accent5>
        <a:accent6>
          <a:srgbClr val="AC6D56"/>
        </a:accent6>
        <a:hlink>
          <a:srgbClr val="FFCC66"/>
        </a:hlink>
        <a:folHlink>
          <a:srgbClr val="FF9900"/>
        </a:folHlink>
      </a:clrScheme>
      <a:clrMap bg1="dk2" tx1="lt1" bg2="dk1" tx2="lt2" accent1="accent1" accent2="accent2" accent3="accent3" accent4="accent4" accent5="accent5" accent6="accent6" hlink="hlink" folHlink="folHlink"/>
    </a:extraClrScheme>
    <a:extraClrScheme>
      <a:clrScheme name="Fenditura 2">
        <a:dk1>
          <a:srgbClr val="674E2F"/>
        </a:dk1>
        <a:lt1>
          <a:srgbClr val="FFFFFF"/>
        </a:lt1>
        <a:dk2>
          <a:srgbClr val="533F27"/>
        </a:dk2>
        <a:lt2>
          <a:srgbClr val="D8B274"/>
        </a:lt2>
        <a:accent1>
          <a:srgbClr val="CC9900"/>
        </a:accent1>
        <a:accent2>
          <a:srgbClr val="8F5F2F"/>
        </a:accent2>
        <a:accent3>
          <a:srgbClr val="B3AFAC"/>
        </a:accent3>
        <a:accent4>
          <a:srgbClr val="DADADA"/>
        </a:accent4>
        <a:accent5>
          <a:srgbClr val="E2CAAA"/>
        </a:accent5>
        <a:accent6>
          <a:srgbClr val="81552A"/>
        </a:accent6>
        <a:hlink>
          <a:srgbClr val="FFCC00"/>
        </a:hlink>
        <a:folHlink>
          <a:srgbClr val="FFFFCC"/>
        </a:folHlink>
      </a:clrScheme>
      <a:clrMap bg1="dk2" tx1="lt1" bg2="dk1" tx2="lt2" accent1="accent1" accent2="accent2" accent3="accent3" accent4="accent4" accent5="accent5" accent6="accent6" hlink="hlink" folHlink="folHlink"/>
    </a:extraClrScheme>
    <a:extraClrScheme>
      <a:clrScheme name="Fenditura 3">
        <a:dk1>
          <a:srgbClr val="646464"/>
        </a:dk1>
        <a:lt1>
          <a:srgbClr val="FFFFFF"/>
        </a:lt1>
        <a:dk2>
          <a:srgbClr val="545454"/>
        </a:dk2>
        <a:lt2>
          <a:srgbClr val="D4D4CE"/>
        </a:lt2>
        <a:accent1>
          <a:srgbClr val="49747D"/>
        </a:accent1>
        <a:accent2>
          <a:srgbClr val="8F9699"/>
        </a:accent2>
        <a:accent3>
          <a:srgbClr val="B3B3B3"/>
        </a:accent3>
        <a:accent4>
          <a:srgbClr val="DADADA"/>
        </a:accent4>
        <a:accent5>
          <a:srgbClr val="B1BCBF"/>
        </a:accent5>
        <a:accent6>
          <a:srgbClr val="81878A"/>
        </a:accent6>
        <a:hlink>
          <a:srgbClr val="8DC4D7"/>
        </a:hlink>
        <a:folHlink>
          <a:srgbClr val="7FB97F"/>
        </a:folHlink>
      </a:clrScheme>
      <a:clrMap bg1="dk2" tx1="lt1" bg2="dk1" tx2="lt2" accent1="accent1" accent2="accent2" accent3="accent3" accent4="accent4" accent5="accent5" accent6="accent6" hlink="hlink" folHlink="folHlink"/>
    </a:extraClrScheme>
    <a:extraClrScheme>
      <a:clrScheme name="Fenditura 4">
        <a:dk1>
          <a:srgbClr val="3A7400"/>
        </a:dk1>
        <a:lt1>
          <a:srgbClr val="FFFFFF"/>
        </a:lt1>
        <a:dk2>
          <a:srgbClr val="2E5C00"/>
        </a:dk2>
        <a:lt2>
          <a:srgbClr val="FFFFFF"/>
        </a:lt2>
        <a:accent1>
          <a:srgbClr val="79CA02"/>
        </a:accent1>
        <a:accent2>
          <a:srgbClr val="008080"/>
        </a:accent2>
        <a:accent3>
          <a:srgbClr val="ADB5AA"/>
        </a:accent3>
        <a:accent4>
          <a:srgbClr val="DADADA"/>
        </a:accent4>
        <a:accent5>
          <a:srgbClr val="BEE1AA"/>
        </a:accent5>
        <a:accent6>
          <a:srgbClr val="007373"/>
        </a:accent6>
        <a:hlink>
          <a:srgbClr val="A8DE0E"/>
        </a:hlink>
        <a:folHlink>
          <a:srgbClr val="00CC66"/>
        </a:folHlink>
      </a:clrScheme>
      <a:clrMap bg1="dk2" tx1="lt1" bg2="dk1" tx2="lt2" accent1="accent1" accent2="accent2" accent3="accent3" accent4="accent4" accent5="accent5" accent6="accent6" hlink="hlink" folHlink="folHlink"/>
    </a:extraClrScheme>
    <a:extraClrScheme>
      <a:clrScheme name="Fenditura 5">
        <a:dk1>
          <a:srgbClr val="008885"/>
        </a:dk1>
        <a:lt1>
          <a:srgbClr val="FFFFFF"/>
        </a:lt1>
        <a:dk2>
          <a:srgbClr val="007572"/>
        </a:dk2>
        <a:lt2>
          <a:srgbClr val="FFFF99"/>
        </a:lt2>
        <a:accent1>
          <a:srgbClr val="33CCCC"/>
        </a:accent1>
        <a:accent2>
          <a:srgbClr val="6D6FC7"/>
        </a:accent2>
        <a:accent3>
          <a:srgbClr val="AABDBC"/>
        </a:accent3>
        <a:accent4>
          <a:srgbClr val="DADADA"/>
        </a:accent4>
        <a:accent5>
          <a:srgbClr val="ADE2E2"/>
        </a:accent5>
        <a:accent6>
          <a:srgbClr val="6264B4"/>
        </a:accent6>
        <a:hlink>
          <a:srgbClr val="FFFFCC"/>
        </a:hlink>
        <a:folHlink>
          <a:srgbClr val="00FF00"/>
        </a:folHlink>
      </a:clrScheme>
      <a:clrMap bg1="dk2" tx1="lt1" bg2="dk1" tx2="lt2" accent1="accent1" accent2="accent2" accent3="accent3" accent4="accent4" accent5="accent5" accent6="accent6" hlink="hlink" folHlink="folHlink"/>
    </a:extraClrScheme>
    <a:extraClrScheme>
      <a:clrScheme name="Fenditura 6">
        <a:dk1>
          <a:srgbClr val="0000AC"/>
        </a:dk1>
        <a:lt1>
          <a:srgbClr val="FFFFFF"/>
        </a:lt1>
        <a:dk2>
          <a:srgbClr val="000086"/>
        </a:dk2>
        <a:lt2>
          <a:srgbClr val="CCFFFF"/>
        </a:lt2>
        <a:accent1>
          <a:srgbClr val="0099FF"/>
        </a:accent1>
        <a:accent2>
          <a:srgbClr val="00B000"/>
        </a:accent2>
        <a:accent3>
          <a:srgbClr val="AAAAC3"/>
        </a:accent3>
        <a:accent4>
          <a:srgbClr val="DADADA"/>
        </a:accent4>
        <a:accent5>
          <a:srgbClr val="AACAFF"/>
        </a:accent5>
        <a:accent6>
          <a:srgbClr val="009F00"/>
        </a:accent6>
        <a:hlink>
          <a:srgbClr val="FFE701"/>
        </a:hlink>
        <a:folHlink>
          <a:srgbClr val="FF9900"/>
        </a:folHlink>
      </a:clrScheme>
      <a:clrMap bg1="dk2" tx1="lt1" bg2="dk1" tx2="lt2" accent1="accent1" accent2="accent2" accent3="accent3" accent4="accent4" accent5="accent5" accent6="accent6" hlink="hlink" folHlink="folHlink"/>
    </a:extraClrScheme>
    <a:extraClrScheme>
      <a:clrScheme name="Fenditura 7">
        <a:dk1>
          <a:srgbClr val="7474A2"/>
        </a:dk1>
        <a:lt1>
          <a:srgbClr val="FFFFFF"/>
        </a:lt1>
        <a:dk2>
          <a:srgbClr val="5E5E8E"/>
        </a:dk2>
        <a:lt2>
          <a:srgbClr val="D1D1DF"/>
        </a:lt2>
        <a:accent1>
          <a:srgbClr val="CC66FF"/>
        </a:accent1>
        <a:accent2>
          <a:srgbClr val="6666FF"/>
        </a:accent2>
        <a:accent3>
          <a:srgbClr val="B6B6C6"/>
        </a:accent3>
        <a:accent4>
          <a:srgbClr val="DADADA"/>
        </a:accent4>
        <a:accent5>
          <a:srgbClr val="E2B8FF"/>
        </a:accent5>
        <a:accent6>
          <a:srgbClr val="5C5CE7"/>
        </a:accent6>
        <a:hlink>
          <a:srgbClr val="FFCC99"/>
        </a:hlink>
        <a:folHlink>
          <a:srgbClr val="CCCCFF"/>
        </a:folHlink>
      </a:clrScheme>
      <a:clrMap bg1="dk2" tx1="lt1" bg2="dk1" tx2="lt2" accent1="accent1" accent2="accent2" accent3="accent3" accent4="accent4" accent5="accent5" accent6="accent6" hlink="hlink" folHlink="folHlink"/>
    </a:extraClrScheme>
    <a:extraClrScheme>
      <a:clrScheme name="Fenditura 8">
        <a:dk1>
          <a:srgbClr val="000000"/>
        </a:dk1>
        <a:lt1>
          <a:srgbClr val="D0DAE2"/>
        </a:lt1>
        <a:dk2>
          <a:srgbClr val="000000"/>
        </a:dk2>
        <a:lt2>
          <a:srgbClr val="E7EDF1"/>
        </a:lt2>
        <a:accent1>
          <a:srgbClr val="33CCCC"/>
        </a:accent1>
        <a:accent2>
          <a:srgbClr val="0099CC"/>
        </a:accent2>
        <a:accent3>
          <a:srgbClr val="E4EAEE"/>
        </a:accent3>
        <a:accent4>
          <a:srgbClr val="000000"/>
        </a:accent4>
        <a:accent5>
          <a:srgbClr val="ADE2E2"/>
        </a:accent5>
        <a:accent6>
          <a:srgbClr val="008AB9"/>
        </a:accent6>
        <a:hlink>
          <a:srgbClr val="3333CC"/>
        </a:hlink>
        <a:folHlink>
          <a:srgbClr val="008080"/>
        </a:folHlink>
      </a:clrScheme>
      <a:clrMap bg1="lt1" tx1="dk1" bg2="lt2" tx2="dk2" accent1="accent1" accent2="accent2" accent3="accent3" accent4="accent4" accent5="accent5" accent6="accent6" hlink="hlink" folHlink="folHlink"/>
    </a:extraClrScheme>
    <a:extraClrScheme>
      <a:clrScheme name="Fenditura 9">
        <a:dk1>
          <a:srgbClr val="000000"/>
        </a:dk1>
        <a:lt1>
          <a:srgbClr val="FFFFFF"/>
        </a:lt1>
        <a:dk2>
          <a:srgbClr val="000000"/>
        </a:dk2>
        <a:lt2>
          <a:srgbClr val="E6E6E6"/>
        </a:lt2>
        <a:accent1>
          <a:srgbClr val="66CCFF"/>
        </a:accent1>
        <a:accent2>
          <a:srgbClr val="9999FF"/>
        </a:accent2>
        <a:accent3>
          <a:srgbClr val="FFFFFF"/>
        </a:accent3>
        <a:accent4>
          <a:srgbClr val="000000"/>
        </a:accent4>
        <a:accent5>
          <a:srgbClr val="B8E2FF"/>
        </a:accent5>
        <a:accent6>
          <a:srgbClr val="8A8AE7"/>
        </a:accent6>
        <a:hlink>
          <a:srgbClr val="3333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Personalizada 3">
    <a:dk1>
      <a:sysClr val="windowText" lastClr="000000"/>
    </a:dk1>
    <a:lt1>
      <a:sysClr val="window" lastClr="FFFFFF"/>
    </a:lt1>
    <a:dk2>
      <a:srgbClr val="04617B"/>
    </a:dk2>
    <a:lt2>
      <a:srgbClr val="DBF5F9"/>
    </a:lt2>
    <a:accent1>
      <a:srgbClr val="0B5497"/>
    </a:accent1>
    <a:accent2>
      <a:srgbClr val="117EE1"/>
    </a:accent2>
    <a:accent3>
      <a:srgbClr val="0B5497"/>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Personalizada 3">
    <a:dk1>
      <a:sysClr val="windowText" lastClr="000000"/>
    </a:dk1>
    <a:lt1>
      <a:sysClr val="window" lastClr="FFFFFF"/>
    </a:lt1>
    <a:dk2>
      <a:srgbClr val="04617B"/>
    </a:dk2>
    <a:lt2>
      <a:srgbClr val="DBF5F9"/>
    </a:lt2>
    <a:accent1>
      <a:srgbClr val="0B5497"/>
    </a:accent1>
    <a:accent2>
      <a:srgbClr val="117EE1"/>
    </a:accent2>
    <a:accent3>
      <a:srgbClr val="0B5497"/>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
  <TotalTime>731</TotalTime>
  <Words>1937</Words>
  <Application>Microsoft Office PowerPoint</Application>
  <PresentationFormat>On-screen Show (4:3)</PresentationFormat>
  <Paragraphs>159</Paragraphs>
  <Slides>19</Slides>
  <Notes>0</Notes>
  <HiddenSlides>0</HiddenSlides>
  <MMClips>0</MMClips>
  <ScaleCrop>false</ScaleCrop>
  <HeadingPairs>
    <vt:vector size="4" baseType="variant">
      <vt:variant>
        <vt:lpstr>Theme</vt:lpstr>
      </vt:variant>
      <vt:variant>
        <vt:i4>4</vt:i4>
      </vt:variant>
      <vt:variant>
        <vt:lpstr>Slide Titles</vt:lpstr>
      </vt:variant>
      <vt:variant>
        <vt:i4>19</vt:i4>
      </vt:variant>
    </vt:vector>
  </HeadingPairs>
  <TitlesOfParts>
    <vt:vector size="23" baseType="lpstr">
      <vt:lpstr>Brilho</vt:lpstr>
      <vt:lpstr>Master 2</vt:lpstr>
      <vt:lpstr>1_Master 2</vt:lpstr>
      <vt:lpstr>2_Master 2</vt:lpstr>
      <vt:lpstr>PowerPoint Presentation</vt:lpstr>
      <vt:lpstr>SCIENTIFIC EVIDENCE OF INTERVENTIONS WITH STROKE PATIENTS</vt:lpstr>
      <vt:lpstr>   Learning outcomes  </vt:lpstr>
      <vt:lpstr>Lecture overview</vt:lpstr>
      <vt:lpstr>Fitness training</vt:lpstr>
      <vt:lpstr>PowerPoint Presentation</vt:lpstr>
      <vt:lpstr>PowerPoint Presentation</vt:lpstr>
      <vt:lpstr>PowerPoint Presentation</vt:lpstr>
      <vt:lpstr>PowerPoint Presentation</vt:lpstr>
      <vt:lpstr>PowerPoint Presentation</vt:lpstr>
      <vt:lpstr>Bobath concept</vt:lpstr>
      <vt:lpstr>Transcranial magnetic stimulation </vt:lpstr>
      <vt:lpstr>Task-specific training</vt:lpstr>
      <vt:lpstr>PowerPoint Presentation</vt:lpstr>
      <vt:lpstr>PowerPoint Presentation</vt:lpstr>
      <vt:lpstr>References</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EVIDENCES OF INTERVENTION IN PATIENTS post stroke</dc:title>
  <dc:creator>Naine</dc:creator>
  <cp:lastModifiedBy>Sunitha Margam</cp:lastModifiedBy>
  <cp:revision>89</cp:revision>
  <dcterms:created xsi:type="dcterms:W3CDTF">2014-07-17T14:31:11Z</dcterms:created>
  <dcterms:modified xsi:type="dcterms:W3CDTF">2015-10-14T10:17:08Z</dcterms:modified>
</cp:coreProperties>
</file>