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63" r:id="rId3"/>
    <p:sldId id="260" r:id="rId4"/>
    <p:sldId id="264" r:id="rId5"/>
    <p:sldId id="261" r:id="rId6"/>
    <p:sldId id="258" r:id="rId7"/>
    <p:sldId id="259"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3" name="Rectangle 22"/>
          <p:cNvSpPr/>
          <p:nvPr/>
        </p:nvSpPr>
        <p:spPr>
          <a:xfrm flipV="1">
            <a:off x="5410182" y="3810000"/>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4" name="Rectangle 23"/>
          <p:cNvSpPr/>
          <p:nvPr/>
        </p:nvSpPr>
        <p:spPr>
          <a:xfrm flipV="1">
            <a:off x="5410200" y="3897010"/>
            <a:ext cx="3733801" cy="192024"/>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5" name="Rectangle 24"/>
          <p:cNvSpPr/>
          <p:nvPr/>
        </p:nvSpPr>
        <p:spPr>
          <a:xfrm flipV="1">
            <a:off x="5410200" y="4115167"/>
            <a:ext cx="3733801"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6" name="Rectangle 25"/>
          <p:cNvSpPr/>
          <p:nvPr/>
        </p:nvSpPr>
        <p:spPr>
          <a:xfrm flipV="1">
            <a:off x="5410200" y="4164403"/>
            <a:ext cx="1965960" cy="18288"/>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Rectangle 26"/>
          <p:cNvSpPr/>
          <p:nvPr/>
        </p:nvSpPr>
        <p:spPr>
          <a:xfrm flipV="1">
            <a:off x="5410200" y="4199572"/>
            <a:ext cx="1965960"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0" name="Rounded Rectangle 29"/>
          <p:cNvSpPr/>
          <p:nvPr/>
        </p:nvSpPr>
        <p:spPr bwMode="white">
          <a:xfrm>
            <a:off x="5410200" y="3962400"/>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1" name="Rounded Rectangle 30"/>
          <p:cNvSpPr/>
          <p:nvPr/>
        </p:nvSpPr>
        <p:spPr bwMode="white">
          <a:xfrm>
            <a:off x="7376507" y="406098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Rectangle 6"/>
          <p:cNvSpPr/>
          <p:nvPr/>
        </p:nvSpPr>
        <p:spPr>
          <a:xfrm>
            <a:off x="1" y="3649662"/>
            <a:ext cx="9144000"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0" y="3675527"/>
            <a:ext cx="9144001" cy="14067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flipV="1">
            <a:off x="6414051" y="3643090"/>
            <a:ext cx="2729950" cy="248432"/>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a:xfrm>
            <a:off x="0" y="0"/>
            <a:ext cx="9144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2401887"/>
            <a:ext cx="8458200" cy="1470025"/>
          </a:xfrm>
        </p:spPr>
        <p:txBody>
          <a:bodyPr anchor="b"/>
          <a:lstStyle>
            <a:lvl1pPr>
              <a:defRPr sz="4400">
                <a:solidFill>
                  <a:schemeClr val="bg1"/>
                </a:solidFill>
              </a:defRPr>
            </a:lvl1pPr>
          </a:lstStyle>
          <a:p>
            <a:r>
              <a:rPr kumimoji="0" lang="en-US" smtClean="0"/>
              <a:t>Click to edit Master title style</a:t>
            </a:r>
            <a:endParaRPr kumimoji="0" lang="en-US"/>
          </a:p>
        </p:txBody>
      </p:sp>
      <p:sp>
        <p:nvSpPr>
          <p:cNvPr id="9" name="Subtitle 8"/>
          <p:cNvSpPr>
            <a:spLocks noGrp="1"/>
          </p:cNvSpPr>
          <p:nvPr>
            <p:ph type="subTitle" idx="1"/>
          </p:nvPr>
        </p:nvSpPr>
        <p:spPr>
          <a:xfrm>
            <a:off x="457200" y="3899938"/>
            <a:ext cx="495300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6705600" y="4206240"/>
            <a:ext cx="960120" cy="457200"/>
          </a:xfrm>
        </p:spPr>
        <p:txBody>
          <a:bodyPr/>
          <a:lstStyle/>
          <a:p>
            <a:fld id="{CA227B36-9192-4676-A098-001A6846494D}" type="datetimeFigureOut">
              <a:rPr lang="en-US" smtClean="0"/>
              <a:t>10/26/2015</a:t>
            </a:fld>
            <a:endParaRPr lang="en-US"/>
          </a:p>
        </p:txBody>
      </p:sp>
      <p:sp>
        <p:nvSpPr>
          <p:cNvPr id="17" name="Footer Placeholder 16"/>
          <p:cNvSpPr>
            <a:spLocks noGrp="1"/>
          </p:cNvSpPr>
          <p:nvPr>
            <p:ph type="ftr" sz="quarter" idx="11"/>
          </p:nvPr>
        </p:nvSpPr>
        <p:spPr>
          <a:xfrm>
            <a:off x="5410200" y="4205288"/>
            <a:ext cx="1295400" cy="457200"/>
          </a:xfrm>
        </p:spPr>
        <p:txBody>
          <a:bodyPr/>
          <a:lstStyle/>
          <a:p>
            <a:endParaRPr lang="en-US"/>
          </a:p>
        </p:txBody>
      </p:sp>
      <p:sp>
        <p:nvSpPr>
          <p:cNvPr id="29" name="Slide Number Placeholder 28"/>
          <p:cNvSpPr>
            <a:spLocks noGrp="1"/>
          </p:cNvSpPr>
          <p:nvPr>
            <p:ph type="sldNum" sz="quarter" idx="12"/>
          </p:nvPr>
        </p:nvSpPr>
        <p:spPr>
          <a:xfrm>
            <a:off x="8320088" y="1136"/>
            <a:ext cx="747712" cy="365760"/>
          </a:xfrm>
        </p:spPr>
        <p:txBody>
          <a:bodyPr/>
          <a:lstStyle>
            <a:lvl1pPr algn="r">
              <a:defRPr sz="1800">
                <a:solidFill>
                  <a:schemeClr val="bg1"/>
                </a:solidFill>
              </a:defRPr>
            </a:lvl1pPr>
          </a:lstStyle>
          <a:p>
            <a:fld id="{BFEDBBDC-7E4C-4773-AC21-4C169E4BF4BF}"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A227B36-9192-4676-A098-001A6846494D}" type="datetimeFigureOut">
              <a:rPr lang="en-US" smtClean="0"/>
              <a:t>10/26/2015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FEDBBDC-7E4C-4773-AC21-4C169E4BF4BF}"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1143000"/>
            <a:ext cx="1905000" cy="5486400"/>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143000"/>
            <a:ext cx="6248400" cy="5486400"/>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A227B36-9192-4676-A098-001A6846494D}" type="datetimeFigureOut">
              <a:rPr lang="en-US" smtClean="0"/>
              <a:t>10/26/2015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FEDBBDC-7E4C-4773-AC21-4C169E4BF4BF}"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A227B36-9192-4676-A098-001A6846494D}" type="datetimeFigureOut">
              <a:rPr lang="en-US" smtClean="0"/>
              <a:t>10/26/2015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FEDBBDC-7E4C-4773-AC21-4C169E4BF4BF}"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1981200"/>
            <a:ext cx="7772400" cy="1362075"/>
          </a:xfrm>
        </p:spPr>
        <p:txBody>
          <a:bodyPr anchor="b">
            <a:noAutofit/>
          </a:bodyPr>
          <a:lstStyle>
            <a:lvl1pPr algn="l">
              <a:buNone/>
              <a:defRPr sz="4300" b="1" cap="none" baseline="0">
                <a:ln w="12700">
                  <a:solidFill>
                    <a:schemeClr val="accent2">
                      <a:shade val="90000"/>
                      <a:satMod val="150000"/>
                    </a:schemeClr>
                  </a:solidFill>
                </a:ln>
                <a:solidFill>
                  <a:srgbClr val="FFFFFF"/>
                </a:solidFill>
                <a:effectLst>
                  <a:outerShdw blurRad="38100" dist="38100" dir="5400000" algn="tl" rotWithShape="0">
                    <a:srgbClr val="000000">
                      <a:alpha val="25000"/>
                    </a:srgbClr>
                  </a:out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3367088"/>
            <a:ext cx="7772400" cy="1509712"/>
          </a:xfr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CA227B36-9192-4676-A098-001A6846494D}" type="datetimeFigureOut">
              <a:rPr lang="en-US" smtClean="0"/>
              <a:t>10/26/2015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FEDBBDC-7E4C-4773-AC21-4C169E4BF4BF}"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CA227B36-9192-4676-A098-001A6846494D}" type="datetimeFigureOut">
              <a:rPr lang="en-US" smtClean="0"/>
              <a:t>10/26/2015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FEDBBDC-7E4C-4773-AC21-4C169E4BF4BF}"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1000" y="1143000"/>
            <a:ext cx="8382000" cy="1069848"/>
          </a:xfrm>
        </p:spPr>
        <p:txBody>
          <a:bodyPr anchor="ctr"/>
          <a:lstStyle>
            <a:lvl1pPr>
              <a:defRPr sz="4000" b="0" i="0"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81000" y="2244970"/>
            <a:ext cx="4041648"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21225" y="2244970"/>
            <a:ext cx="4041775"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381000" y="2708519"/>
            <a:ext cx="4041648"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718304" y="2708519"/>
            <a:ext cx="4041775"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Date Placeholder 25"/>
          <p:cNvSpPr>
            <a:spLocks noGrp="1"/>
          </p:cNvSpPr>
          <p:nvPr>
            <p:ph type="dt" sz="half" idx="10"/>
          </p:nvPr>
        </p:nvSpPr>
        <p:spPr/>
        <p:txBody>
          <a:bodyPr rtlCol="0"/>
          <a:lstStyle/>
          <a:p>
            <a:fld id="{CA227B36-9192-4676-A098-001A6846494D}" type="datetimeFigureOut">
              <a:rPr lang="en-US" smtClean="0"/>
              <a:t>10/26/2015</a:t>
            </a:fld>
            <a:endParaRPr lang="en-US"/>
          </a:p>
        </p:txBody>
      </p:sp>
      <p:sp>
        <p:nvSpPr>
          <p:cNvPr id="27" name="Slide Number Placeholder 26"/>
          <p:cNvSpPr>
            <a:spLocks noGrp="1"/>
          </p:cNvSpPr>
          <p:nvPr>
            <p:ph type="sldNum" sz="quarter" idx="11"/>
          </p:nvPr>
        </p:nvSpPr>
        <p:spPr/>
        <p:txBody>
          <a:bodyPr rtlCol="0"/>
          <a:lstStyle/>
          <a:p>
            <a:fld id="{BFEDBBDC-7E4C-4773-AC21-4C169E4BF4BF}" type="slidenum">
              <a:rPr lang="en-US" smtClean="0"/>
              <a:t>‹#›</a:t>
            </a:fld>
            <a:endParaRPr lang="en-US"/>
          </a:p>
        </p:txBody>
      </p:sp>
      <p:sp>
        <p:nvSpPr>
          <p:cNvPr id="28" name="Footer Placeholder 27"/>
          <p:cNvSpPr>
            <a:spLocks noGrp="1"/>
          </p:cNvSpPr>
          <p:nvPr>
            <p:ph type="ftr" sz="quarter" idx="12"/>
          </p:nvPr>
        </p:nvSpPr>
        <p:spPr/>
        <p:txBody>
          <a:bodyPr rtlCol="0"/>
          <a:lstStyle/>
          <a:p>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1143000"/>
            <a:ext cx="8229600" cy="1069848"/>
          </a:xfrm>
        </p:spPr>
        <p:txBody>
          <a:bodyPr anchor="ctr"/>
          <a:lstStyle>
            <a:lvl1pPr>
              <a:defRPr sz="4000">
                <a:solidFill>
                  <a:schemeClr val="tx2"/>
                </a:solidFill>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a:xfrm>
            <a:off x="6583680" y="612648"/>
            <a:ext cx="957264" cy="457200"/>
          </a:xfrm>
        </p:spPr>
        <p:txBody>
          <a:bodyPr/>
          <a:lstStyle/>
          <a:p>
            <a:fld id="{CA227B36-9192-4676-A098-001A6846494D}" type="datetimeFigureOut">
              <a:rPr lang="en-US" smtClean="0"/>
              <a:t>10/26/2015</a:t>
            </a:fld>
            <a:endParaRPr lang="en-US"/>
          </a:p>
        </p:txBody>
      </p:sp>
      <p:sp>
        <p:nvSpPr>
          <p:cNvPr id="4" name="Footer Placeholder 3"/>
          <p:cNvSpPr>
            <a:spLocks noGrp="1"/>
          </p:cNvSpPr>
          <p:nvPr>
            <p:ph type="ftr" sz="quarter" idx="11"/>
          </p:nvPr>
        </p:nvSpPr>
        <p:spPr>
          <a:xfrm>
            <a:off x="5257800" y="612648"/>
            <a:ext cx="1325880" cy="457200"/>
          </a:xfrm>
        </p:spPr>
        <p:txBody>
          <a:bodyPr/>
          <a:lstStyle/>
          <a:p>
            <a:endParaRPr lang="en-US"/>
          </a:p>
        </p:txBody>
      </p:sp>
      <p:sp>
        <p:nvSpPr>
          <p:cNvPr id="5" name="Slide Number Placeholder 4"/>
          <p:cNvSpPr>
            <a:spLocks noGrp="1"/>
          </p:cNvSpPr>
          <p:nvPr>
            <p:ph type="sldNum" sz="quarter" idx="12"/>
          </p:nvPr>
        </p:nvSpPr>
        <p:spPr>
          <a:xfrm>
            <a:off x="8174736" y="2272"/>
            <a:ext cx="762000" cy="365760"/>
          </a:xfrm>
        </p:spPr>
        <p:txBody>
          <a:bodyPr/>
          <a:lstStyle/>
          <a:p>
            <a:fld id="{BFEDBBDC-7E4C-4773-AC21-4C169E4BF4BF}"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A227B36-9192-4676-A098-001A6846494D}" type="datetimeFigureOut">
              <a:rPr lang="en-US" smtClean="0"/>
              <a:t>10/26/2015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FEDBBDC-7E4C-4773-AC21-4C169E4BF4BF}"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496" y="1101970"/>
            <a:ext cx="3383280" cy="877824"/>
          </a:xfrm>
        </p:spPr>
        <p:txBody>
          <a:bodyPr anchor="b"/>
          <a:lstStyle>
            <a:lvl1pPr algn="l">
              <a:buNone/>
              <a:defRPr sz="1800" b="1"/>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5353496" y="2010727"/>
            <a:ext cx="3383280" cy="4617720"/>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152400" y="776287"/>
            <a:ext cx="5102352" cy="585216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CA227B36-9192-4676-A098-001A6846494D}" type="datetimeFigureOut">
              <a:rPr lang="en-US" smtClean="0"/>
              <a:t>10/26/2015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FEDBBDC-7E4C-4773-AC21-4C169E4BF4BF}"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440434" y="1109160"/>
            <a:ext cx="586803" cy="4681637"/>
          </a:xfrm>
        </p:spPr>
        <p:txBody>
          <a:bodyPr vert="vert270" lIns="45720" tIns="0" rIns="45720" anchor="t"/>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03671" y="1143000"/>
            <a:ext cx="4572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6088443" y="3274308"/>
            <a:ext cx="2590800" cy="2516489"/>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CA227B36-9192-4676-A098-001A6846494D}" type="datetimeFigureOut">
              <a:rPr lang="en-US" smtClean="0"/>
              <a:t>10/26/2015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FEDBBDC-7E4C-4773-AC21-4C169E4BF4BF}"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Rectangle 27"/>
          <p:cNvSpPr/>
          <p:nvPr/>
        </p:nvSpPr>
        <p:spPr>
          <a:xfrm>
            <a:off x="1" y="366818"/>
            <a:ext cx="9144000" cy="8440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Rectangle 28"/>
          <p:cNvSpPr/>
          <p:nvPr/>
        </p:nvSpPr>
        <p:spPr>
          <a:xfrm>
            <a:off x="0" y="-1"/>
            <a:ext cx="9144000" cy="310663"/>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0" name="Rectangle 29"/>
          <p:cNvSpPr/>
          <p:nvPr/>
        </p:nvSpPr>
        <p:spPr>
          <a:xfrm>
            <a:off x="0" y="308276"/>
            <a:ext cx="9144001" cy="9144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1" name="Rectangle 30"/>
          <p:cNvSpPr/>
          <p:nvPr/>
        </p:nvSpPr>
        <p:spPr>
          <a:xfrm flipV="1">
            <a:off x="5410182" y="360246"/>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Rectangle 31"/>
          <p:cNvSpPr/>
          <p:nvPr/>
        </p:nvSpPr>
        <p:spPr>
          <a:xfrm flipV="1">
            <a:off x="5410200" y="440112"/>
            <a:ext cx="3733801" cy="18003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3" name="Rounded Rectangle 32"/>
          <p:cNvSpPr/>
          <p:nvPr/>
        </p:nvSpPr>
        <p:spPr bwMode="white">
          <a:xfrm>
            <a:off x="5407339" y="497504"/>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4" name="Rounded Rectangle 33"/>
          <p:cNvSpPr/>
          <p:nvPr/>
        </p:nvSpPr>
        <p:spPr bwMode="white">
          <a:xfrm>
            <a:off x="7373646" y="58894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5" name="Rectangle 34"/>
          <p:cNvSpPr/>
          <p:nvPr/>
        </p:nvSpPr>
        <p:spPr bwMode="invGray">
          <a:xfrm>
            <a:off x="9084966" y="-2001"/>
            <a:ext cx="5762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6" name="Rectangle 35"/>
          <p:cNvSpPr/>
          <p:nvPr/>
        </p:nvSpPr>
        <p:spPr bwMode="invGray">
          <a:xfrm>
            <a:off x="9044481" y="-2001"/>
            <a:ext cx="27432"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7" name="Rectangle 36"/>
          <p:cNvSpPr/>
          <p:nvPr/>
        </p:nvSpPr>
        <p:spPr bwMode="invGray">
          <a:xfrm>
            <a:off x="9025428" y="-2001"/>
            <a:ext cx="9144"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8" name="Rectangle 37"/>
          <p:cNvSpPr/>
          <p:nvPr/>
        </p:nvSpPr>
        <p:spPr bwMode="invGray">
          <a:xfrm>
            <a:off x="8975423" y="-2001"/>
            <a:ext cx="27432"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9" name="Rectangle 38"/>
          <p:cNvSpPr/>
          <p:nvPr/>
        </p:nvSpPr>
        <p:spPr bwMode="invGray">
          <a:xfrm>
            <a:off x="8915677" y="380"/>
            <a:ext cx="54864"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0" name="Rectangle 39"/>
          <p:cNvSpPr/>
          <p:nvPr/>
        </p:nvSpPr>
        <p:spPr bwMode="invGray">
          <a:xfrm>
            <a:off x="8873475" y="380"/>
            <a:ext cx="9144"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Title Placeholder 21"/>
          <p:cNvSpPr>
            <a:spLocks noGrp="1"/>
          </p:cNvSpPr>
          <p:nvPr>
            <p:ph type="title"/>
          </p:nvPr>
        </p:nvSpPr>
        <p:spPr>
          <a:xfrm>
            <a:off x="457200" y="1143000"/>
            <a:ext cx="8229600" cy="1066800"/>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2249424"/>
            <a:ext cx="8229600" cy="432511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586536" y="612648"/>
            <a:ext cx="957264" cy="457200"/>
          </a:xfrm>
          <a:prstGeom prst="rect">
            <a:avLst/>
          </a:prstGeom>
        </p:spPr>
        <p:txBody>
          <a:bodyPr vert="horz"/>
          <a:lstStyle>
            <a:lvl1pPr algn="l" eaLnBrk="1" latinLnBrk="0" hangingPunct="1">
              <a:defRPr kumimoji="0" sz="800">
                <a:solidFill>
                  <a:schemeClr val="accent2"/>
                </a:solidFill>
              </a:defRPr>
            </a:lvl1pPr>
          </a:lstStyle>
          <a:p>
            <a:fld id="{CA227B36-9192-4676-A098-001A6846494D}" type="datetimeFigureOut">
              <a:rPr lang="en-US" smtClean="0"/>
              <a:t>10/26/2015</a:t>
            </a:fld>
            <a:endParaRPr lang="en-US"/>
          </a:p>
        </p:txBody>
      </p:sp>
      <p:sp>
        <p:nvSpPr>
          <p:cNvPr id="3" name="Footer Placeholder 2"/>
          <p:cNvSpPr>
            <a:spLocks noGrp="1"/>
          </p:cNvSpPr>
          <p:nvPr>
            <p:ph type="ftr" sz="quarter" idx="3"/>
          </p:nvPr>
        </p:nvSpPr>
        <p:spPr>
          <a:xfrm>
            <a:off x="5257800" y="612648"/>
            <a:ext cx="1325880" cy="457200"/>
          </a:xfrm>
          <a:prstGeom prst="rect">
            <a:avLst/>
          </a:prstGeom>
        </p:spPr>
        <p:txBody>
          <a:bodyPr vert="horz"/>
          <a:lstStyle>
            <a:lvl1pPr algn="r" eaLnBrk="1" latinLnBrk="0" hangingPunct="1">
              <a:defRPr kumimoji="0" sz="800">
                <a:solidFill>
                  <a:schemeClr val="accent2"/>
                </a:solidFill>
              </a:defRPr>
            </a:lvl1pPr>
          </a:lstStyle>
          <a:p>
            <a:endParaRPr lang="en-US"/>
          </a:p>
        </p:txBody>
      </p:sp>
      <p:sp>
        <p:nvSpPr>
          <p:cNvPr id="23" name="Slide Number Placeholder 22"/>
          <p:cNvSpPr>
            <a:spLocks noGrp="1"/>
          </p:cNvSpPr>
          <p:nvPr>
            <p:ph type="sldNum" sz="quarter" idx="4"/>
          </p:nvPr>
        </p:nvSpPr>
        <p:spPr>
          <a:xfrm>
            <a:off x="8174736" y="2272"/>
            <a:ext cx="762000" cy="365760"/>
          </a:xfrm>
          <a:prstGeom prst="rect">
            <a:avLst/>
          </a:prstGeom>
        </p:spPr>
        <p:txBody>
          <a:bodyPr vert="horz" anchor="b"/>
          <a:lstStyle>
            <a:lvl1pPr algn="r" eaLnBrk="1" latinLnBrk="0" hangingPunct="1">
              <a:defRPr kumimoji="0" sz="1800">
                <a:solidFill>
                  <a:srgbClr val="FFFFFF"/>
                </a:solidFill>
              </a:defRPr>
            </a:lvl1pPr>
          </a:lstStyle>
          <a:p>
            <a:fld id="{BFEDBBDC-7E4C-4773-AC21-4C169E4BF4BF}"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365760" indent="-256032" algn="l" rtl="0" eaLnBrk="1" latinLnBrk="0"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omicsonline.org/Submitmanuscript.php" TargetMode="External"/><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www.conferenceseries.com/" TargetMode="External"/><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 Id="rId4" Type="http://schemas.openxmlformats.org/officeDocument/2006/relationships/hyperlink" Target="http://omicsonline.org/membership.php"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C:\Users\rakesh-s\Desktop\blue_light_background_04_vector_181887.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93663"/>
            <a:ext cx="9144000" cy="6926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Flowchart: Display 4"/>
          <p:cNvSpPr/>
          <p:nvPr/>
        </p:nvSpPr>
        <p:spPr>
          <a:xfrm>
            <a:off x="14288" y="831850"/>
            <a:ext cx="9129712" cy="4959350"/>
          </a:xfrm>
          <a:prstGeom prst="flowChartDisplay">
            <a:avLst/>
          </a:prstGeom>
        </p:spPr>
        <p:style>
          <a:lnRef idx="2">
            <a:schemeClr val="accent2"/>
          </a:lnRef>
          <a:fillRef idx="1">
            <a:schemeClr val="lt1"/>
          </a:fillRef>
          <a:effectRef idx="0">
            <a:schemeClr val="accent2"/>
          </a:effectRef>
          <a:fontRef idx="minor">
            <a:schemeClr val="dk1"/>
          </a:fontRef>
        </p:style>
        <p:txBody>
          <a:bodyPr anchor="ctr"/>
          <a:lstStyle/>
          <a:p>
            <a:pPr algn="ctr">
              <a:defRPr/>
            </a:pPr>
            <a:r>
              <a:rPr lang="en-IN" sz="2000" dirty="0">
                <a:solidFill>
                  <a:schemeClr val="bg2">
                    <a:lumMod val="10000"/>
                  </a:schemeClr>
                </a:solidFill>
                <a:latin typeface="Centaur" panose="02030504050205020304" pitchFamily="18" charset="0"/>
              </a:rPr>
              <a:t>OMICS </a:t>
            </a:r>
            <a:r>
              <a:rPr lang="en-IN" sz="2000" dirty="0" smtClean="0">
                <a:solidFill>
                  <a:schemeClr val="bg2">
                    <a:lumMod val="10000"/>
                  </a:schemeClr>
                </a:solidFill>
                <a:latin typeface="Centaur" panose="02030504050205020304" pitchFamily="18" charset="0"/>
              </a:rPr>
              <a:t>International welcomes </a:t>
            </a:r>
            <a:r>
              <a:rPr lang="en-IN" sz="2000" dirty="0">
                <a:solidFill>
                  <a:schemeClr val="bg2">
                    <a:lumMod val="10000"/>
                  </a:schemeClr>
                </a:solidFill>
                <a:latin typeface="Centaur" panose="02030504050205020304" pitchFamily="18" charset="0"/>
              </a:rPr>
              <a:t>submissions that are original and technically so as to serve both the developing world and developed countries in the best possible way.</a:t>
            </a:r>
          </a:p>
          <a:p>
            <a:pPr algn="ctr">
              <a:defRPr/>
            </a:pPr>
            <a:r>
              <a:rPr lang="en-US" sz="2000" dirty="0">
                <a:solidFill>
                  <a:schemeClr val="bg2">
                    <a:lumMod val="10000"/>
                  </a:schemeClr>
                </a:solidFill>
                <a:latin typeface="Centaur" panose="02030504050205020304" pitchFamily="18" charset="0"/>
              </a:rPr>
              <a:t>OMICS Journals  are poised in excellence by publishing high quality research. </a:t>
            </a:r>
            <a:r>
              <a:rPr lang="en-IN" sz="2000" dirty="0">
                <a:solidFill>
                  <a:schemeClr val="bg2">
                    <a:lumMod val="10000"/>
                  </a:schemeClr>
                </a:solidFill>
                <a:latin typeface="Centaur" panose="02030504050205020304" pitchFamily="18" charset="0"/>
              </a:rPr>
              <a:t>OMICS International </a:t>
            </a:r>
            <a:r>
              <a:rPr lang="en-IN" sz="2000" dirty="0" smtClean="0">
                <a:solidFill>
                  <a:schemeClr val="bg2">
                    <a:lumMod val="10000"/>
                  </a:schemeClr>
                </a:solidFill>
                <a:latin typeface="Centaur" panose="02030504050205020304" pitchFamily="18" charset="0"/>
              </a:rPr>
              <a:t> follows </a:t>
            </a:r>
            <a:r>
              <a:rPr lang="en-IN" sz="2000" dirty="0">
                <a:solidFill>
                  <a:schemeClr val="bg2">
                    <a:lumMod val="10000"/>
                  </a:schemeClr>
                </a:solidFill>
                <a:latin typeface="Centaur" panose="02030504050205020304" pitchFamily="18" charset="0"/>
              </a:rPr>
              <a:t>an Editorial Manager® System peer review process and boasts of a strong and active editorial board.</a:t>
            </a:r>
            <a:endParaRPr lang="en-US" sz="2000" dirty="0">
              <a:solidFill>
                <a:schemeClr val="bg2">
                  <a:lumMod val="10000"/>
                </a:schemeClr>
              </a:solidFill>
              <a:latin typeface="Centaur" panose="02030504050205020304" pitchFamily="18" charset="0"/>
            </a:endParaRPr>
          </a:p>
          <a:p>
            <a:pPr algn="ctr">
              <a:defRPr/>
            </a:pPr>
            <a:r>
              <a:rPr lang="en-US" sz="2000" dirty="0">
                <a:solidFill>
                  <a:schemeClr val="bg2">
                    <a:lumMod val="10000"/>
                  </a:schemeClr>
                </a:solidFill>
                <a:latin typeface="Centaur" panose="02030504050205020304" pitchFamily="18" charset="0"/>
              </a:rPr>
              <a:t>Editors and reviewers are experts in their field and provide anonymous, unbiased and detailed reviews of all submissions.</a:t>
            </a:r>
          </a:p>
          <a:p>
            <a:pPr algn="ctr">
              <a:defRPr/>
            </a:pPr>
            <a:r>
              <a:rPr lang="en-IN" sz="2000" dirty="0">
                <a:solidFill>
                  <a:schemeClr val="bg2">
                    <a:lumMod val="10000"/>
                  </a:schemeClr>
                </a:solidFill>
                <a:latin typeface="Centaur" panose="02030504050205020304" pitchFamily="18" charset="0"/>
              </a:rPr>
              <a:t>The journal gives the options of multiple language translations for all the articles and all archived articles are available in HTML, XML, PDF and audio formats. Also, all the published articles are archived in repositories and indexing services like DOAJ, CAS, Google Scholar, Scientific Commons, Index Copernicus, EBSCO, HINARI and GALE.</a:t>
            </a:r>
            <a:endParaRPr lang="en-US" sz="2000" dirty="0">
              <a:solidFill>
                <a:schemeClr val="bg2">
                  <a:lumMod val="10000"/>
                </a:schemeClr>
              </a:solidFill>
              <a:latin typeface="Centaur" panose="02030504050205020304" pitchFamily="18" charset="0"/>
            </a:endParaRPr>
          </a:p>
          <a:p>
            <a:pPr>
              <a:defRPr/>
            </a:pPr>
            <a:endParaRPr lang="en-US" sz="2000" dirty="0"/>
          </a:p>
        </p:txBody>
      </p:sp>
      <p:sp>
        <p:nvSpPr>
          <p:cNvPr id="6" name="Rectangle 5"/>
          <p:cNvSpPr/>
          <p:nvPr/>
        </p:nvSpPr>
        <p:spPr>
          <a:xfrm>
            <a:off x="319088" y="5910262"/>
            <a:ext cx="7010400" cy="922338"/>
          </a:xfrm>
          <a:prstGeom prst="rect">
            <a:avLst/>
          </a:prstGeom>
        </p:spPr>
        <p:style>
          <a:lnRef idx="2">
            <a:schemeClr val="dk1"/>
          </a:lnRef>
          <a:fillRef idx="1">
            <a:schemeClr val="lt1"/>
          </a:fillRef>
          <a:effectRef idx="0">
            <a:schemeClr val="dk1"/>
          </a:effectRef>
          <a:fontRef idx="minor">
            <a:schemeClr val="dk1"/>
          </a:fontRef>
        </p:style>
        <p:txBody>
          <a:bodyPr>
            <a:spAutoFit/>
          </a:bodyPr>
          <a:lstStyle/>
          <a:p>
            <a:pPr>
              <a:defRPr/>
            </a:pPr>
            <a:r>
              <a:rPr lang="en-US" b="1" dirty="0">
                <a:solidFill>
                  <a:srgbClr val="0070C0"/>
                </a:solidFill>
                <a:latin typeface="Microsoft YaHei" panose="020B0503020204020204" pitchFamily="34" charset="-122"/>
                <a:ea typeface="Microsoft YaHei" panose="020B0503020204020204" pitchFamily="34" charset="-122"/>
              </a:rPr>
              <a:t>For more details please visit our website: </a:t>
            </a:r>
            <a:r>
              <a:rPr lang="en-US" b="1" dirty="0">
                <a:solidFill>
                  <a:schemeClr val="accent5">
                    <a:lumMod val="10000"/>
                  </a:schemeClr>
                </a:solidFill>
                <a:latin typeface="Microsoft YaHei" panose="020B0503020204020204" pitchFamily="34" charset="-122"/>
                <a:ea typeface="Microsoft YaHei" panose="020B0503020204020204" pitchFamily="34" charset="-122"/>
                <a:hlinkClick r:id="rId3"/>
              </a:rPr>
              <a:t>http://omicsonline.org/Submitmanuscript.php</a:t>
            </a:r>
            <a:r>
              <a:rPr lang="en-US" b="1" dirty="0">
                <a:solidFill>
                  <a:schemeClr val="accent5">
                    <a:lumMod val="10000"/>
                  </a:schemeClr>
                </a:solidFill>
                <a:latin typeface="Microsoft YaHei" panose="020B0503020204020204" pitchFamily="34" charset="-122"/>
                <a:ea typeface="Microsoft YaHei" panose="020B0503020204020204" pitchFamily="34" charset="-122"/>
              </a:rPr>
              <a:t> </a:t>
            </a:r>
          </a:p>
          <a:p>
            <a:pPr>
              <a:defRPr/>
            </a:pPr>
            <a:endParaRPr lang="en-US" dirty="0">
              <a:solidFill>
                <a:srgbClr val="0070C0"/>
              </a:solidFill>
              <a:latin typeface="Microsoft YaHei" panose="020B0503020204020204" pitchFamily="34" charset="-122"/>
              <a:ea typeface="Microsoft YaHei" panose="020B0503020204020204" pitchFamily="34" charset="-122"/>
            </a:endParaRPr>
          </a:p>
        </p:txBody>
      </p:sp>
      <p:sp>
        <p:nvSpPr>
          <p:cNvPr id="7" name="Title 1"/>
          <p:cNvSpPr txBox="1">
            <a:spLocks/>
          </p:cNvSpPr>
          <p:nvPr/>
        </p:nvSpPr>
        <p:spPr>
          <a:xfrm>
            <a:off x="319088" y="41275"/>
            <a:ext cx="8534400" cy="831850"/>
          </a:xfrm>
          <a:prstGeom prst="rect">
            <a:avLst/>
          </a:prstGeom>
        </p:spPr>
        <p:txBody>
          <a:bodyPr anchor="ctr">
            <a:normAutofit fontScale="925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defRPr/>
            </a:pPr>
            <a:r>
              <a:rPr lang="en-US" sz="3200" b="1" dirty="0" smtClean="0">
                <a:solidFill>
                  <a:schemeClr val="accent4">
                    <a:lumMod val="10000"/>
                  </a:schemeClr>
                </a:solidFill>
                <a:latin typeface="Baskerville Old Face" panose="02020602080505020303" pitchFamily="18" charset="0"/>
              </a:rPr>
              <a:t>OMICS </a:t>
            </a:r>
            <a:r>
              <a:rPr lang="en-US" sz="3200" b="1" dirty="0" smtClean="0">
                <a:solidFill>
                  <a:schemeClr val="accent4">
                    <a:lumMod val="10000"/>
                  </a:schemeClr>
                </a:solidFill>
                <a:latin typeface="Modern No. 20" pitchFamily="18" charset="0"/>
              </a:rPr>
              <a:t>Journals</a:t>
            </a:r>
            <a:r>
              <a:rPr lang="en-US" sz="3200" b="1" dirty="0" smtClean="0">
                <a:solidFill>
                  <a:schemeClr val="accent4">
                    <a:lumMod val="10000"/>
                  </a:schemeClr>
                </a:solidFill>
                <a:latin typeface="Baskerville Old Face" panose="02020602080505020303" pitchFamily="18" charset="0"/>
              </a:rPr>
              <a:t> are welcoming Submissions</a:t>
            </a:r>
            <a:r>
              <a:rPr lang="en-US" sz="3200" b="1" dirty="0" smtClean="0">
                <a:solidFill>
                  <a:schemeClr val="accent4">
                    <a:lumMod val="10000"/>
                  </a:schemeClr>
                </a:solidFill>
              </a:rPr>
              <a:t/>
            </a:r>
            <a:br>
              <a:rPr lang="en-US" sz="3200" b="1" dirty="0" smtClean="0">
                <a:solidFill>
                  <a:schemeClr val="accent4">
                    <a:lumMod val="10000"/>
                  </a:schemeClr>
                </a:solidFill>
              </a:rPr>
            </a:br>
            <a:endParaRPr lang="en-US" sz="3200" dirty="0">
              <a:solidFill>
                <a:schemeClr val="accent4">
                  <a:lumMod val="10000"/>
                </a:schemeClr>
              </a:solidFill>
            </a:endParaRPr>
          </a:p>
        </p:txBody>
      </p:sp>
    </p:spTree>
    <p:extLst>
      <p:ext uri="{BB962C8B-B14F-4D97-AF65-F5344CB8AC3E}">
        <p14:creationId xmlns:p14="http://schemas.microsoft.com/office/powerpoint/2010/main" val="247939464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0"/>
            <a:ext cx="8153400" cy="762000"/>
          </a:xfrm>
        </p:spPr>
        <p:txBody>
          <a:bodyPr>
            <a:normAutofit fontScale="90000"/>
          </a:bodyPr>
          <a:lstStyle/>
          <a:p>
            <a:r>
              <a:rPr lang="en-US" b="1" dirty="0">
                <a:latin typeface="Times New Roman" pitchFamily="18" charset="0"/>
                <a:cs typeface="Times New Roman" pitchFamily="18" charset="0"/>
              </a:rPr>
              <a:t>Journal of Oral Hygiene and Health</a:t>
            </a:r>
            <a:endParaRPr lang="en-US" dirty="0"/>
          </a:p>
        </p:txBody>
      </p:sp>
      <p:sp>
        <p:nvSpPr>
          <p:cNvPr id="3" name="Subtitle 2"/>
          <p:cNvSpPr>
            <a:spLocks noGrp="1"/>
          </p:cNvSpPr>
          <p:nvPr>
            <p:ph type="subTitle" idx="1"/>
          </p:nvPr>
        </p:nvSpPr>
        <p:spPr>
          <a:xfrm>
            <a:off x="152400" y="3962400"/>
            <a:ext cx="4953000" cy="1752600"/>
          </a:xfrm>
        </p:spPr>
        <p:txBody>
          <a:bodyPr/>
          <a:lstStyle/>
          <a:p>
            <a:r>
              <a:rPr lang="en-US" b="1" dirty="0"/>
              <a:t>Luis Johnny Fujimoto</a:t>
            </a:r>
            <a:r>
              <a:rPr lang="en-US" dirty="0"/>
              <a:t/>
            </a:r>
            <a:br>
              <a:rPr lang="en-US" dirty="0"/>
            </a:br>
            <a:r>
              <a:rPr lang="en-US" dirty="0"/>
              <a:t>Comprehensive Dental Care and </a:t>
            </a:r>
            <a:br>
              <a:rPr lang="en-US" dirty="0"/>
            </a:br>
            <a:r>
              <a:rPr lang="en-US" dirty="0"/>
              <a:t>University of Pennsylvania, USA </a:t>
            </a:r>
          </a:p>
        </p:txBody>
      </p:sp>
      <p:pic>
        <p:nvPicPr>
          <p:cNvPr id="4" name="Content Placeholder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352800" y="990598"/>
            <a:ext cx="1981200" cy="2540593"/>
          </a:xfrm>
          <a:prstGeom prst="rect">
            <a:avLst/>
          </a:prstGeom>
        </p:spPr>
      </p:pic>
      <p:sp>
        <p:nvSpPr>
          <p:cNvPr id="5" name="TextBox 4"/>
          <p:cNvSpPr txBox="1"/>
          <p:nvPr/>
        </p:nvSpPr>
        <p:spPr>
          <a:xfrm>
            <a:off x="1752600" y="5943600"/>
            <a:ext cx="6286500" cy="646331"/>
          </a:xfrm>
          <a:prstGeom prst="rect">
            <a:avLst/>
          </a:prstGeom>
          <a:noFill/>
        </p:spPr>
        <p:txBody>
          <a:bodyPr wrap="square" rtlCol="0">
            <a:spAutoFit/>
          </a:bodyPr>
          <a:lstStyle/>
          <a:p>
            <a:pPr algn="ctr"/>
            <a:r>
              <a:rPr lang="en-US" b="1" dirty="0"/>
              <a:t>Editorial Board Member</a:t>
            </a:r>
          </a:p>
          <a:p>
            <a:pPr algn="ctr"/>
            <a:r>
              <a:rPr lang="en-US" b="1" dirty="0" smtClean="0"/>
              <a:t>Journal of Oral Hygiene &amp; Health</a:t>
            </a:r>
            <a:endParaRPr lang="en-US" b="1" dirty="0"/>
          </a:p>
        </p:txBody>
      </p:sp>
    </p:spTree>
    <p:extLst>
      <p:ext uri="{BB962C8B-B14F-4D97-AF65-F5344CB8AC3E}">
        <p14:creationId xmlns:p14="http://schemas.microsoft.com/office/powerpoint/2010/main" val="14898161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1219200"/>
            <a:ext cx="8229600" cy="685800"/>
          </a:xfrm>
        </p:spPr>
        <p:txBody>
          <a:bodyPr>
            <a:normAutofit fontScale="90000"/>
          </a:bodyPr>
          <a:lstStyle/>
          <a:p>
            <a:r>
              <a:rPr lang="en-US" u="sng" dirty="0" smtClean="0">
                <a:latin typeface="Times New Roman" pitchFamily="18" charset="0"/>
                <a:cs typeface="Times New Roman" pitchFamily="18" charset="0"/>
              </a:rPr>
              <a:t>Biography</a:t>
            </a:r>
            <a:endParaRPr lang="en-US" u="sng" dirty="0">
              <a:latin typeface="Times New Roman" pitchFamily="18" charset="0"/>
              <a:cs typeface="Times New Roman" pitchFamily="18" charset="0"/>
            </a:endParaRPr>
          </a:p>
        </p:txBody>
      </p:sp>
      <p:sp>
        <p:nvSpPr>
          <p:cNvPr id="3" name="Content Placeholder 2"/>
          <p:cNvSpPr>
            <a:spLocks noGrp="1"/>
          </p:cNvSpPr>
          <p:nvPr>
            <p:ph idx="1"/>
          </p:nvPr>
        </p:nvSpPr>
        <p:spPr>
          <a:xfrm>
            <a:off x="533400" y="2438400"/>
            <a:ext cx="8229600" cy="3048000"/>
          </a:xfrm>
        </p:spPr>
        <p:txBody>
          <a:bodyPr>
            <a:noAutofit/>
          </a:bodyPr>
          <a:lstStyle/>
          <a:p>
            <a:pPr marL="0" indent="0" algn="just">
              <a:buNone/>
            </a:pPr>
            <a:r>
              <a:rPr lang="en-US" sz="1800" dirty="0" smtClean="0">
                <a:latin typeface="Times New Roman" pitchFamily="18" charset="0"/>
                <a:cs typeface="Times New Roman" pitchFamily="18" charset="0"/>
              </a:rPr>
              <a:t>Luis </a:t>
            </a:r>
            <a:r>
              <a:rPr lang="en-US" sz="1800" dirty="0">
                <a:latin typeface="Times New Roman" pitchFamily="18" charset="0"/>
                <a:cs typeface="Times New Roman" pitchFamily="18" charset="0"/>
              </a:rPr>
              <a:t>J. Fujimoto received his Doctor in Medical Dentistry (D.M.D.) and Certificate in Periodontics from the University of Pennsylvania School of Dental Medicine; He received his General Practice Residency certificate from the Nassau University Medical Center. Dr. Fujimoto is a master clinician, educator, examiner, regulator, accreditor, activist, philanthropist, and devoted servant to society. He is the President of the New York State Board for Dentistry under the New York State Department of Education. He is the President of the </a:t>
            </a:r>
            <a:r>
              <a:rPr lang="en-US" sz="1800" dirty="0" smtClean="0">
                <a:latin typeface="Times New Roman" pitchFamily="18" charset="0"/>
                <a:cs typeface="Times New Roman" pitchFamily="18" charset="0"/>
              </a:rPr>
              <a:t>Osseo integration </a:t>
            </a:r>
            <a:r>
              <a:rPr lang="en-US" sz="1800" dirty="0">
                <a:latin typeface="Times New Roman" pitchFamily="18" charset="0"/>
                <a:cs typeface="Times New Roman" pitchFamily="18" charset="0"/>
              </a:rPr>
              <a:t>Foundation. He is a Board Member of the Medical Reserve Corps at the New York State Department of Health and Mental Hygiene. </a:t>
            </a:r>
          </a:p>
        </p:txBody>
      </p:sp>
    </p:spTree>
    <p:extLst>
      <p:ext uri="{BB962C8B-B14F-4D97-AF65-F5344CB8AC3E}">
        <p14:creationId xmlns:p14="http://schemas.microsoft.com/office/powerpoint/2010/main" val="42502522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2438400"/>
            <a:ext cx="8229600" cy="3048000"/>
          </a:xfrm>
        </p:spPr>
        <p:txBody>
          <a:bodyPr>
            <a:noAutofit/>
          </a:bodyPr>
          <a:lstStyle/>
          <a:p>
            <a:pPr marL="0" indent="0" algn="just">
              <a:buNone/>
            </a:pPr>
            <a:r>
              <a:rPr lang="en-US" sz="1800" dirty="0">
                <a:latin typeface="Times New Roman" pitchFamily="18" charset="0"/>
                <a:cs typeface="Times New Roman" pitchFamily="18" charset="0"/>
              </a:rPr>
              <a:t>He is a Clinical Professor of Periodontology, Department of Periodontology, Nippon Dental University, Tokyo Japan. He is a Former Clinical Associate Professor of Post Doctoral Periodontology of the Department of Periodontology and Implant Dentistry at New York University College of Dentistry. He is the Past President of the North Eastern Society of </a:t>
            </a:r>
            <a:r>
              <a:rPr lang="en-US" sz="1800" dirty="0" err="1">
                <a:latin typeface="Times New Roman" pitchFamily="18" charset="0"/>
                <a:cs typeface="Times New Roman" pitchFamily="18" charset="0"/>
              </a:rPr>
              <a:t>Periodontists</a:t>
            </a:r>
            <a:r>
              <a:rPr lang="en-US" sz="1800" dirty="0">
                <a:latin typeface="Times New Roman" pitchFamily="18" charset="0"/>
                <a:cs typeface="Times New Roman" pitchFamily="18" charset="0"/>
              </a:rPr>
              <a:t> and the Eastern Dental Society. He was awarded several awards including the American Dental Association - Golden Apple Award and the Leadership Award from the Dental Society of the State of New York. He holds several Fellowships from multiple organizations. He is a Fluoridation Spokesperson for the New York State Dental Association. He is in the private practice in New York City, New York.</a:t>
            </a:r>
            <a:endParaRPr lang="en-US" sz="1800" dirty="0">
              <a:latin typeface="Times New Roman" pitchFamily="18" charset="0"/>
              <a:cs typeface="Times New Roman" pitchFamily="18" charset="0"/>
            </a:endParaRPr>
          </a:p>
        </p:txBody>
      </p:sp>
      <p:sp>
        <p:nvSpPr>
          <p:cNvPr id="4" name="Title 3"/>
          <p:cNvSpPr>
            <a:spLocks noGrp="1"/>
          </p:cNvSpPr>
          <p:nvPr>
            <p:ph type="title"/>
          </p:nvPr>
        </p:nvSpPr>
        <p:spPr/>
        <p:txBody>
          <a:bodyPr/>
          <a:lstStyle/>
          <a:p>
            <a:endParaRPr lang="en-US"/>
          </a:p>
        </p:txBody>
      </p:sp>
    </p:spTree>
    <p:extLst>
      <p:ext uri="{BB962C8B-B14F-4D97-AF65-F5344CB8AC3E}">
        <p14:creationId xmlns:p14="http://schemas.microsoft.com/office/powerpoint/2010/main" val="5881717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latin typeface="Times New Roman" pitchFamily="18" charset="0"/>
                <a:cs typeface="Times New Roman" pitchFamily="18" charset="0"/>
              </a:rPr>
              <a:t>Research Interest</a:t>
            </a:r>
            <a:endParaRPr lang="en-US" u="sng" dirty="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pPr algn="just"/>
            <a:r>
              <a:rPr lang="en-US" dirty="0">
                <a:latin typeface="Times New Roman" pitchFamily="18" charset="0"/>
                <a:cs typeface="Times New Roman" pitchFamily="18" charset="0"/>
              </a:rPr>
              <a:t>Periodontology, Medical Dentistry, Implant Dentistry</a:t>
            </a:r>
          </a:p>
        </p:txBody>
      </p:sp>
    </p:spTree>
    <p:extLst>
      <p:ext uri="{BB962C8B-B14F-4D97-AF65-F5344CB8AC3E}">
        <p14:creationId xmlns:p14="http://schemas.microsoft.com/office/powerpoint/2010/main" val="41689669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386" name="Picture 1" descr="C:\Users\rakesh-s\Desktop\speaker.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962400"/>
            <a:ext cx="9144000" cy="2819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Horizontal Scroll 5"/>
          <p:cNvSpPr/>
          <p:nvPr/>
        </p:nvSpPr>
        <p:spPr>
          <a:xfrm>
            <a:off x="346075" y="914400"/>
            <a:ext cx="8229600" cy="3429000"/>
          </a:xfrm>
          <a:prstGeom prst="horizontalScroll">
            <a:avLst/>
          </a:prstGeom>
        </p:spPr>
        <p:style>
          <a:lnRef idx="3">
            <a:schemeClr val="lt1"/>
          </a:lnRef>
          <a:fillRef idx="1">
            <a:schemeClr val="accent2"/>
          </a:fillRef>
          <a:effectRef idx="1">
            <a:schemeClr val="accent2"/>
          </a:effectRef>
          <a:fontRef idx="minor">
            <a:schemeClr val="lt1"/>
          </a:fontRef>
        </p:style>
        <p:txBody>
          <a:bodyPr anchor="ctr"/>
          <a:lstStyle/>
          <a:p>
            <a:pPr marL="285750" indent="-285750">
              <a:buFont typeface="Wingdings" panose="05000000000000000000" pitchFamily="2" charset="2"/>
              <a:buChar char="Ø"/>
              <a:defRPr/>
            </a:pPr>
            <a:r>
              <a:rPr lang="en-US" sz="2200" dirty="0">
                <a:latin typeface="Times New Roman" pitchFamily="18" charset="0"/>
                <a:cs typeface="Times New Roman" pitchFamily="18" charset="0"/>
                <a:hlinkClick r:id="rId3"/>
              </a:rPr>
              <a:t>http://www.conferenceseries.com</a:t>
            </a:r>
            <a:r>
              <a:rPr lang="en-US" sz="2200" dirty="0" smtClean="0">
                <a:latin typeface="Times New Roman" pitchFamily="18" charset="0"/>
                <a:cs typeface="Times New Roman" pitchFamily="18" charset="0"/>
                <a:hlinkClick r:id="rId3"/>
              </a:rPr>
              <a:t>/</a:t>
            </a:r>
            <a:r>
              <a:rPr lang="en-US" sz="2200" dirty="0" smtClean="0">
                <a:latin typeface="Times New Roman" pitchFamily="18" charset="0"/>
                <a:cs typeface="Times New Roman" pitchFamily="18" charset="0"/>
              </a:rPr>
              <a:t> </a:t>
            </a:r>
            <a:endParaRPr lang="en-US" sz="2200" dirty="0">
              <a:latin typeface="Times New Roman" pitchFamily="18" charset="0"/>
              <a:cs typeface="Times New Roman" pitchFamily="18" charset="0"/>
            </a:endParaRPr>
          </a:p>
        </p:txBody>
      </p:sp>
      <p:sp>
        <p:nvSpPr>
          <p:cNvPr id="7" name="Double Wave 6"/>
          <p:cNvSpPr/>
          <p:nvPr/>
        </p:nvSpPr>
        <p:spPr>
          <a:xfrm>
            <a:off x="187325" y="0"/>
            <a:ext cx="8777288" cy="1435100"/>
          </a:xfrm>
          <a:prstGeom prst="doubleWave">
            <a:avLst/>
          </a:prstGeom>
        </p:spPr>
        <p:style>
          <a:lnRef idx="1">
            <a:schemeClr val="accent5"/>
          </a:lnRef>
          <a:fillRef idx="2">
            <a:schemeClr val="accent5"/>
          </a:fillRef>
          <a:effectRef idx="1">
            <a:schemeClr val="accent5"/>
          </a:effectRef>
          <a:fontRef idx="minor">
            <a:schemeClr val="dk1"/>
          </a:fontRef>
        </p:style>
        <p:txBody>
          <a:bodyPr anchor="ctr"/>
          <a:lstStyle/>
          <a:p>
            <a:pPr algn="ctr">
              <a:defRPr/>
            </a:pPr>
            <a:r>
              <a:rPr lang="en-US" sz="3600" dirty="0" smtClean="0">
                <a:latin typeface="Times New Roman" pitchFamily="18" charset="0"/>
                <a:cs typeface="Times New Roman" pitchFamily="18" charset="0"/>
              </a:rPr>
              <a:t>For Upcoming </a:t>
            </a:r>
            <a:r>
              <a:rPr lang="en-US" sz="3600" dirty="0">
                <a:latin typeface="Times New Roman" pitchFamily="18" charset="0"/>
                <a:cs typeface="Times New Roman" pitchFamily="18" charset="0"/>
              </a:rPr>
              <a:t>Conferences</a:t>
            </a:r>
          </a:p>
        </p:txBody>
      </p:sp>
    </p:spTree>
    <p:extLst>
      <p:ext uri="{BB962C8B-B14F-4D97-AF65-F5344CB8AC3E}">
        <p14:creationId xmlns:p14="http://schemas.microsoft.com/office/powerpoint/2010/main" val="313937860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endParaRPr lang="en-US"/>
          </a:p>
        </p:txBody>
      </p:sp>
      <p:sp>
        <p:nvSpPr>
          <p:cNvPr id="3" name="Content Placeholder 2"/>
          <p:cNvSpPr>
            <a:spLocks noGrp="1"/>
          </p:cNvSpPr>
          <p:nvPr>
            <p:ph idx="1"/>
          </p:nvPr>
        </p:nvSpPr>
        <p:spPr/>
        <p:txBody>
          <a:bodyPr/>
          <a:lstStyle/>
          <a:p>
            <a:pPr>
              <a:defRPr/>
            </a:pPr>
            <a:endParaRPr lang="en-US" dirty="0"/>
          </a:p>
        </p:txBody>
      </p:sp>
      <p:pic>
        <p:nvPicPr>
          <p:cNvPr id="17412" name="Picture 2" descr="C:\Users\rakesh-s\Desktop\2-2nd-dec.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4348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413" name="Picture 3" descr="C:\Users\rakesh-s\Desktop\membership.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4191000"/>
            <a:ext cx="9144000" cy="2667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3"/>
          <p:cNvSpPr/>
          <p:nvPr/>
        </p:nvSpPr>
        <p:spPr>
          <a:xfrm>
            <a:off x="2819400" y="30163"/>
            <a:ext cx="7086600" cy="830262"/>
          </a:xfrm>
          <a:prstGeom prst="rect">
            <a:avLst/>
          </a:prstGeom>
        </p:spPr>
        <p:txBody>
          <a:bodyPr>
            <a:spAutoFit/>
          </a:bodyPr>
          <a:lstStyle/>
          <a:p>
            <a:pPr>
              <a:defRPr/>
            </a:pPr>
            <a:r>
              <a:rPr lang="en-US" sz="2400" dirty="0">
                <a:solidFill>
                  <a:schemeClr val="accent5">
                    <a:lumMod val="10000"/>
                  </a:schemeClr>
                </a:solidFill>
                <a:latin typeface="Andalus" panose="02020603050405020304" pitchFamily="18" charset="-78"/>
                <a:cs typeface="Andalus" panose="02020603050405020304" pitchFamily="18" charset="-78"/>
              </a:rPr>
              <a:t>OMICS </a:t>
            </a:r>
            <a:r>
              <a:rPr lang="en-US" sz="2400" dirty="0" smtClean="0">
                <a:solidFill>
                  <a:schemeClr val="accent5">
                    <a:lumMod val="10000"/>
                  </a:schemeClr>
                </a:solidFill>
                <a:latin typeface="Andalus" panose="02020603050405020304" pitchFamily="18" charset="-78"/>
                <a:cs typeface="Andalus" panose="02020603050405020304" pitchFamily="18" charset="-78"/>
              </a:rPr>
              <a:t>International </a:t>
            </a:r>
            <a:r>
              <a:rPr lang="en-US" sz="2400" b="1" dirty="0">
                <a:solidFill>
                  <a:schemeClr val="accent5">
                    <a:lumMod val="10000"/>
                  </a:schemeClr>
                </a:solidFill>
                <a:latin typeface="Andalus" panose="02020603050405020304" pitchFamily="18" charset="-78"/>
                <a:cs typeface="Andalus" panose="02020603050405020304" pitchFamily="18" charset="-78"/>
              </a:rPr>
              <a:t>Open Access Membership</a:t>
            </a:r>
            <a:br>
              <a:rPr lang="en-US" sz="2400" b="1" dirty="0">
                <a:solidFill>
                  <a:schemeClr val="accent5">
                    <a:lumMod val="10000"/>
                  </a:schemeClr>
                </a:solidFill>
                <a:latin typeface="Andalus" panose="02020603050405020304" pitchFamily="18" charset="-78"/>
                <a:cs typeface="Andalus" panose="02020603050405020304" pitchFamily="18" charset="-78"/>
              </a:rPr>
            </a:br>
            <a:endParaRPr lang="en-US" sz="2400" dirty="0">
              <a:solidFill>
                <a:schemeClr val="accent5">
                  <a:lumMod val="10000"/>
                </a:schemeClr>
              </a:solidFill>
              <a:latin typeface="Andalus" panose="02020603050405020304" pitchFamily="18" charset="-78"/>
              <a:cs typeface="Andalus" panose="02020603050405020304" pitchFamily="18" charset="-78"/>
            </a:endParaRPr>
          </a:p>
        </p:txBody>
      </p:sp>
      <p:sp>
        <p:nvSpPr>
          <p:cNvPr id="7" name="Teardrop 6"/>
          <p:cNvSpPr/>
          <p:nvPr/>
        </p:nvSpPr>
        <p:spPr>
          <a:xfrm>
            <a:off x="1295400" y="630238"/>
            <a:ext cx="7696200" cy="3560762"/>
          </a:xfrm>
          <a:prstGeom prst="teardrop">
            <a:avLst/>
          </a:prstGeom>
          <a:solidFill>
            <a:schemeClr val="accent3">
              <a:lumMod val="75000"/>
            </a:schemeClr>
          </a:solidFill>
        </p:spPr>
        <p:style>
          <a:lnRef idx="1">
            <a:schemeClr val="accent5"/>
          </a:lnRef>
          <a:fillRef idx="2">
            <a:schemeClr val="accent5"/>
          </a:fillRef>
          <a:effectRef idx="1">
            <a:schemeClr val="accent5"/>
          </a:effectRef>
          <a:fontRef idx="minor">
            <a:schemeClr val="dk1"/>
          </a:fontRef>
        </p:style>
        <p:txBody>
          <a:bodyPr anchor="ctr"/>
          <a:lstStyle/>
          <a:p>
            <a:pPr>
              <a:defRPr/>
            </a:pPr>
            <a:r>
              <a:rPr lang="en-US" dirty="0">
                <a:latin typeface="Calisto MT" panose="02040603050505030304" pitchFamily="18" charset="0"/>
              </a:rPr>
              <a:t>OMICS </a:t>
            </a:r>
            <a:r>
              <a:rPr lang="en-US" dirty="0" smtClean="0">
                <a:latin typeface="Calisto MT" panose="02040603050505030304" pitchFamily="18" charset="0"/>
              </a:rPr>
              <a:t>International </a:t>
            </a:r>
            <a:r>
              <a:rPr lang="en-US" dirty="0">
                <a:latin typeface="Calisto MT" panose="02040603050505030304" pitchFamily="18" charset="0"/>
              </a:rPr>
              <a:t>Open Access Membership enables academic and research institutions, funders and corporations to actively encourage open access in scholarly communication and the dissemination of research published by their authors.</a:t>
            </a:r>
          </a:p>
          <a:p>
            <a:pPr>
              <a:defRPr/>
            </a:pPr>
            <a:r>
              <a:rPr lang="en-US" dirty="0">
                <a:latin typeface="Calisto MT" panose="02040603050505030304" pitchFamily="18" charset="0"/>
              </a:rPr>
              <a:t>For more details and benefits, click on the link below:</a:t>
            </a:r>
          </a:p>
          <a:p>
            <a:pPr>
              <a:defRPr/>
            </a:pPr>
            <a:r>
              <a:rPr lang="en-US" dirty="0">
                <a:solidFill>
                  <a:schemeClr val="accent4">
                    <a:lumMod val="10000"/>
                  </a:schemeClr>
                </a:solidFill>
                <a:latin typeface="Calisto MT" panose="02040603050505030304" pitchFamily="18" charset="0"/>
                <a:hlinkClick r:id="rId4"/>
              </a:rPr>
              <a:t>http://omicsonline.org/membership.php</a:t>
            </a:r>
            <a:r>
              <a:rPr lang="en-US" dirty="0">
                <a:solidFill>
                  <a:schemeClr val="accent4">
                    <a:lumMod val="10000"/>
                  </a:schemeClr>
                </a:solidFill>
                <a:latin typeface="Calisto MT" panose="02040603050505030304" pitchFamily="18" charset="0"/>
              </a:rPr>
              <a:t> </a:t>
            </a:r>
          </a:p>
        </p:txBody>
      </p:sp>
    </p:spTree>
    <p:extLst>
      <p:ext uri="{BB962C8B-B14F-4D97-AF65-F5344CB8AC3E}">
        <p14:creationId xmlns:p14="http://schemas.microsoft.com/office/powerpoint/2010/main" val="3964574680"/>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Urban">
  <a:themeElements>
    <a:clrScheme name="Urban">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Urban">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eorgia"/>
        <a:ea typeface=""/>
        <a:cs typeface=""/>
        <a:font script="Jpan" typeface="HG明朝B"/>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Urban">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Urban</Template>
  <TotalTime>14</TotalTime>
  <Words>453</Words>
  <Application>Microsoft Office PowerPoint</Application>
  <PresentationFormat>On-screen Show (4:3)</PresentationFormat>
  <Paragraphs>21</Paragraphs>
  <Slides>7</Slides>
  <Notes>0</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Urban</vt:lpstr>
      <vt:lpstr>PowerPoint Presentation</vt:lpstr>
      <vt:lpstr>Journal of Oral Hygiene and Health</vt:lpstr>
      <vt:lpstr>Biography</vt:lpstr>
      <vt:lpstr>PowerPoint Presentation</vt:lpstr>
      <vt:lpstr>Research Interest</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rahul-s</dc:creator>
  <cp:lastModifiedBy>rahul-s</cp:lastModifiedBy>
  <cp:revision>7</cp:revision>
  <dcterms:created xsi:type="dcterms:W3CDTF">2015-10-14T08:23:48Z</dcterms:created>
  <dcterms:modified xsi:type="dcterms:W3CDTF">2015-10-26T13:26:58Z</dcterms:modified>
</cp:coreProperties>
</file>