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10/9/2014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10/9/2014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D8BD707-D9CF-40AE-B4C6-C98DA3205C09}" type="datetimeFigureOut">
              <a:rPr lang="en-US" smtClean="0"/>
              <a:pPr/>
              <a:t>10/9/2014</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laglink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8175" y="1884218"/>
            <a:ext cx="6400800" cy="4668982"/>
          </a:xfrm>
        </p:spPr>
        <p:txBody>
          <a:bodyPr/>
          <a:lstStyle/>
          <a:p>
            <a:pPr lvl="0" algn="l"/>
            <a:r>
              <a:rPr lang="pl-PL" b="1" dirty="0"/>
              <a:t>Mobile phone:</a:t>
            </a:r>
            <a:r>
              <a:rPr lang="pl-PL" dirty="0"/>
              <a:t> (+49) 15143497665</a:t>
            </a:r>
            <a:endParaRPr lang="en-US" dirty="0"/>
          </a:p>
          <a:p>
            <a:pPr lvl="0" algn="l"/>
            <a:r>
              <a:rPr lang="pl-PL" b="1" dirty="0"/>
              <a:t>Present location:</a:t>
            </a:r>
            <a:r>
              <a:rPr lang="pl-PL" dirty="0"/>
              <a:t> Kassel area, Hesse, Germany</a:t>
            </a:r>
            <a:endParaRPr lang="en-US" dirty="0"/>
          </a:p>
          <a:p>
            <a:pPr lvl="0" algn="l"/>
            <a:r>
              <a:rPr lang="pl-PL" b="1" dirty="0"/>
              <a:t>E-mail: </a:t>
            </a:r>
            <a:r>
              <a:rPr lang="pl-PL" u="sng" dirty="0">
                <a:hlinkClick r:id="rId2"/>
              </a:rPr>
              <a:t>laglinka@gmail.com</a:t>
            </a:r>
            <a:endParaRPr lang="en-US" dirty="0"/>
          </a:p>
          <a:p>
            <a:pPr algn="l"/>
            <a:endParaRPr lang="en-US" dirty="0"/>
          </a:p>
        </p:txBody>
      </p:sp>
      <p:sp>
        <p:nvSpPr>
          <p:cNvPr id="2" name="Title 1"/>
          <p:cNvSpPr>
            <a:spLocks noGrp="1"/>
          </p:cNvSpPr>
          <p:nvPr>
            <p:ph type="ctrTitle"/>
          </p:nvPr>
        </p:nvSpPr>
        <p:spPr>
          <a:xfrm>
            <a:off x="533400" y="533400"/>
            <a:ext cx="7772400" cy="1470025"/>
          </a:xfrm>
        </p:spPr>
        <p:txBody>
          <a:bodyPr/>
          <a:lstStyle/>
          <a:p>
            <a:r>
              <a:rPr lang="pl-PL" dirty="0"/>
              <a:t>Lukasz Andrzej Glinka</a:t>
            </a:r>
            <a:endParaRPr lang="en-US" dirty="0"/>
          </a:p>
        </p:txBody>
      </p:sp>
      <p:pic>
        <p:nvPicPr>
          <p:cNvPr id="1026" name="Picture 2" descr="C:\Users\haritha-n\Desktop\LOVOTICS\EB members and interviews\new EB\Lukasz Glinka\Glinka_photo_June201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8400" y="3083625"/>
            <a:ext cx="2203261" cy="28899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4951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b="1" dirty="0" smtClean="0"/>
              <a:t>Certificates</a:t>
            </a:r>
            <a:endParaRPr lang="en-US" dirty="0"/>
          </a:p>
        </p:txBody>
      </p:sp>
      <p:sp>
        <p:nvSpPr>
          <p:cNvPr id="3" name="Content Placeholder 2"/>
          <p:cNvSpPr>
            <a:spLocks noGrp="1"/>
          </p:cNvSpPr>
          <p:nvPr>
            <p:ph sz="quarter" idx="13"/>
          </p:nvPr>
        </p:nvSpPr>
        <p:spPr/>
        <p:txBody>
          <a:bodyPr>
            <a:normAutofit/>
          </a:bodyPr>
          <a:lstStyle/>
          <a:p>
            <a:r>
              <a:rPr lang="pl-PL" dirty="0"/>
              <a:t>Certificate of Course Completion - Administrative Worker (in Slovak/English, Manpower Slovensko, Bratislava, Slovakia, 2013)</a:t>
            </a:r>
            <a:endParaRPr lang="en-US" dirty="0"/>
          </a:p>
          <a:p>
            <a:r>
              <a:rPr lang="pl-PL" dirty="0"/>
              <a:t>Certificate of PhD exams – theoretical physics (A), English language (A), philosophy and history of science (A) (in Russian, Joint Institute for Nuclear Research, Dubna, Russia, 2007)</a:t>
            </a:r>
            <a:endParaRPr lang="en-US" dirty="0"/>
          </a:p>
          <a:p>
            <a:endParaRPr lang="en-US" dirty="0"/>
          </a:p>
        </p:txBody>
      </p:sp>
    </p:spTree>
    <p:extLst>
      <p:ext uri="{BB962C8B-B14F-4D97-AF65-F5344CB8AC3E}">
        <p14:creationId xmlns:p14="http://schemas.microsoft.com/office/powerpoint/2010/main" val="561024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BIOGRAPHY</a:t>
            </a:r>
            <a:endParaRPr lang="en-US" dirty="0"/>
          </a:p>
        </p:txBody>
      </p:sp>
      <p:sp>
        <p:nvSpPr>
          <p:cNvPr id="3" name="Content Placeholder 2"/>
          <p:cNvSpPr>
            <a:spLocks noGrp="1"/>
          </p:cNvSpPr>
          <p:nvPr>
            <p:ph sz="quarter" idx="13"/>
          </p:nvPr>
        </p:nvSpPr>
        <p:spPr/>
        <p:txBody>
          <a:bodyPr>
            <a:normAutofit fontScale="62500" lnSpcReduction="20000"/>
          </a:bodyPr>
          <a:lstStyle/>
          <a:p>
            <a:pPr marL="0" indent="0">
              <a:buNone/>
            </a:pPr>
            <a:r>
              <a:rPr lang="en-US" dirty="0"/>
              <a:t>Lukasz </a:t>
            </a:r>
            <a:r>
              <a:rPr lang="en-US" dirty="0" err="1"/>
              <a:t>Andrzej</a:t>
            </a:r>
            <a:r>
              <a:rPr lang="en-US" dirty="0"/>
              <a:t> Glinka (b. 1984, Poland) is a non-fiction writer and science author, whose publication record has included 50 research articles, 4 books, and 1 himself edited journal special issue. He was either a researcher or visitor at the Joint Institute for Nuclear Research (</a:t>
            </a:r>
            <a:r>
              <a:rPr lang="en-US" dirty="0" err="1"/>
              <a:t>Dubna</a:t>
            </a:r>
            <a:r>
              <a:rPr lang="en-US" dirty="0"/>
              <a:t>, Russia), the </a:t>
            </a:r>
            <a:r>
              <a:rPr lang="en-US" dirty="0" err="1"/>
              <a:t>Andrzej</a:t>
            </a:r>
            <a:r>
              <a:rPr lang="en-US" dirty="0"/>
              <a:t> </a:t>
            </a:r>
            <a:r>
              <a:rPr lang="en-US" dirty="0" err="1"/>
              <a:t>Soltan</a:t>
            </a:r>
            <a:r>
              <a:rPr lang="en-US" dirty="0"/>
              <a:t> Institute for Nuclear Studies (Warsaw, Poland), the University of Wroclaw (Poland), the University of Warsaw (Poland), the Centre de Physique </a:t>
            </a:r>
            <a:r>
              <a:rPr lang="en-US" dirty="0" err="1"/>
              <a:t>Theorique</a:t>
            </a:r>
            <a:r>
              <a:rPr lang="en-US" dirty="0"/>
              <a:t> de Marseille (France), the </a:t>
            </a:r>
            <a:r>
              <a:rPr lang="en-US" dirty="0" err="1"/>
              <a:t>Universita</a:t>
            </a:r>
            <a:r>
              <a:rPr lang="en-US" dirty="0"/>
              <a:t> </a:t>
            </a:r>
            <a:r>
              <a:rPr lang="en-US" dirty="0" err="1"/>
              <a:t>degli</a:t>
            </a:r>
            <a:r>
              <a:rPr lang="en-US" dirty="0"/>
              <a:t> </a:t>
            </a:r>
            <a:r>
              <a:rPr lang="en-US" dirty="0" err="1"/>
              <a:t>Studi</a:t>
            </a:r>
            <a:r>
              <a:rPr lang="en-US" dirty="0"/>
              <a:t> di Udine (Italy), the B.M. Birla Science Centre (Hyderabad, India). In 2010, he got the diploma of Bachelor of Science degree in physics from the Faculty of Science of the Peoples' Friendship University of Russia (Moscow, Russia). Marquis Who's Who has issued his biography in World 2014 and Science &amp; Engineering 2011-2012. Since 2013, he is a full member of the American Association of International Researchers and its board the Natural Sciences Forum, a part of the American Research Institute for Policy Development (New York, the United States), and an editorial board member and peer reviewer for a number of the open-access peer-reviewed journals which publish research contributions in both science and humanities, and are located at Africa, Asia, Europe, and North America.</a:t>
            </a:r>
          </a:p>
          <a:p>
            <a:pPr marL="0" indent="0">
              <a:buNone/>
            </a:pPr>
            <a:endParaRPr lang="en-US" dirty="0"/>
          </a:p>
        </p:txBody>
      </p:sp>
    </p:spTree>
    <p:extLst>
      <p:ext uri="{BB962C8B-B14F-4D97-AF65-F5344CB8AC3E}">
        <p14:creationId xmlns:p14="http://schemas.microsoft.com/office/powerpoint/2010/main" val="1541679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pl-PL" b="1" dirty="0"/>
              <a:t>General IT/Computer Knowledge (A-level or equivalent</a:t>
            </a:r>
            <a:r>
              <a:rPr lang="pl-PL" b="1" dirty="0" smtClean="0"/>
              <a:t>)</a:t>
            </a:r>
            <a:r>
              <a:rPr lang="en-US" dirty="0"/>
              <a:t/>
            </a:r>
            <a:br>
              <a:rPr lang="en-US" dirty="0"/>
            </a:br>
            <a:endParaRPr lang="en-US" dirty="0"/>
          </a:p>
        </p:txBody>
      </p:sp>
      <p:sp>
        <p:nvSpPr>
          <p:cNvPr id="3" name="Content Placeholder 2"/>
          <p:cNvSpPr>
            <a:spLocks noGrp="1"/>
          </p:cNvSpPr>
          <p:nvPr>
            <p:ph sz="quarter" idx="13"/>
          </p:nvPr>
        </p:nvSpPr>
        <p:spPr/>
        <p:txBody>
          <a:bodyPr>
            <a:normAutofit lnSpcReduction="10000"/>
          </a:bodyPr>
          <a:lstStyle/>
          <a:p>
            <a:pPr marL="0" indent="0">
              <a:buNone/>
            </a:pPr>
            <a:r>
              <a:rPr lang="pl-PL" dirty="0"/>
              <a:t>Adobe Acrobat Professional, Android 4.1.1, Apache Open Ofﬁce 4, Apple Safari, C++, Camtasia, Automated Security Operator, Google Applications, HTML, IBM Directory Record Management System, IBM Lotus Notes 8.0, Internet Explorer, Java, LaTex, LEC Power Translator 10, Linux Red Hat, Maximo, Mozilla Firefox, Microsoft Office (Excel, Power Point, Word), Microsoft Windows Vista/XP/7, Opera, Skype, SQL, TeXnicCenter, WinEdt, VOIP, Wink, Wolfram Mathematica 5-6-7-8</a:t>
            </a:r>
            <a:endParaRPr lang="en-US" dirty="0"/>
          </a:p>
          <a:p>
            <a:endParaRPr lang="en-US" dirty="0"/>
          </a:p>
        </p:txBody>
      </p:sp>
    </p:spTree>
    <p:extLst>
      <p:ext uri="{BB962C8B-B14F-4D97-AF65-F5344CB8AC3E}">
        <p14:creationId xmlns:p14="http://schemas.microsoft.com/office/powerpoint/2010/main" val="3790899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l-PL" b="1" dirty="0"/>
              <a:t>Editorial Board </a:t>
            </a:r>
            <a:r>
              <a:rPr lang="pl-PL" b="1" dirty="0" smtClean="0"/>
              <a:t>Memberships</a:t>
            </a:r>
            <a:endParaRPr lang="en-US" dirty="0"/>
          </a:p>
        </p:txBody>
      </p:sp>
      <p:sp>
        <p:nvSpPr>
          <p:cNvPr id="3" name="Content Placeholder 2"/>
          <p:cNvSpPr>
            <a:spLocks noGrp="1"/>
          </p:cNvSpPr>
          <p:nvPr>
            <p:ph sz="quarter" idx="13"/>
          </p:nvPr>
        </p:nvSpPr>
        <p:spPr/>
        <p:txBody>
          <a:bodyPr>
            <a:normAutofit fontScale="55000" lnSpcReduction="20000"/>
          </a:bodyPr>
          <a:lstStyle/>
          <a:p>
            <a:r>
              <a:rPr lang="pl-PL" dirty="0"/>
              <a:t>American Journal of Psychology and Behavioral Sciences (Open Science Online, USA)</a:t>
            </a:r>
            <a:endParaRPr lang="en-US" dirty="0"/>
          </a:p>
          <a:p>
            <a:r>
              <a:rPr lang="pl-PL" dirty="0"/>
              <a:t>Asian Journal of Humanities and Social Studies (Asian Online Journals)</a:t>
            </a:r>
            <a:endParaRPr lang="en-US" dirty="0"/>
          </a:p>
          <a:p>
            <a:r>
              <a:rPr lang="pl-PL" dirty="0"/>
              <a:t>Applied Mathematics and Physics (Science and Education Publishing, USA)</a:t>
            </a:r>
            <a:endParaRPr lang="en-US" dirty="0"/>
          </a:p>
          <a:p>
            <a:r>
              <a:rPr lang="pl-PL" dirty="0"/>
              <a:t>International Journal of Astronomy, Astrophysics, and Space Science (Open Science Online, USA)</a:t>
            </a:r>
            <a:endParaRPr lang="en-US" dirty="0"/>
          </a:p>
          <a:p>
            <a:r>
              <a:rPr lang="pl-PL" dirty="0"/>
              <a:t>Journal of Advanced Research in Applied Mathematics and Statistics (Advance Research Publications, India)</a:t>
            </a:r>
            <a:endParaRPr lang="en-US" dirty="0"/>
          </a:p>
          <a:p>
            <a:r>
              <a:rPr lang="pl-PL" dirty="0"/>
              <a:t>Journal of Advances in Physics (Council for Innovative Research: Peer Review Research Publishing System)</a:t>
            </a:r>
            <a:endParaRPr lang="en-US" dirty="0"/>
          </a:p>
          <a:p>
            <a:r>
              <a:rPr lang="pl-PL" dirty="0"/>
              <a:t>Journal of Astrophysics &amp; Aerospace Technology (OMICS Publishing Group, USA)</a:t>
            </a:r>
            <a:endParaRPr lang="en-US" dirty="0"/>
          </a:p>
          <a:p>
            <a:r>
              <a:rPr lang="pl-PL" dirty="0"/>
              <a:t>Research &amp; Reviews: Discrete Mathematical Structures (STM Journals, India)</a:t>
            </a:r>
            <a:endParaRPr lang="en-US" dirty="0"/>
          </a:p>
          <a:p>
            <a:r>
              <a:rPr lang="pl-PL" dirty="0"/>
              <a:t>Review of Applied Physics (Science and Engineering Publishing Company, USA)</a:t>
            </a:r>
            <a:endParaRPr lang="en-US" dirty="0"/>
          </a:p>
          <a:p>
            <a:r>
              <a:rPr lang="pl-PL" dirty="0"/>
              <a:t>Sci-Afric Journal of Scientific Issues, Research and Essays (Sci-Afric Journals, Kenya/United Kingdom/Nigeria)</a:t>
            </a:r>
            <a:endParaRPr lang="en-US" dirty="0"/>
          </a:p>
          <a:p>
            <a:r>
              <a:rPr lang="pl-PL" dirty="0"/>
              <a:t>Science Journal of Applied Mathematics and Statistics (Science Publishing Group, USA)</a:t>
            </a:r>
            <a:endParaRPr lang="en-US" dirty="0"/>
          </a:p>
          <a:p>
            <a:endParaRPr lang="en-US" dirty="0"/>
          </a:p>
        </p:txBody>
      </p:sp>
    </p:spTree>
    <p:extLst>
      <p:ext uri="{BB962C8B-B14F-4D97-AF65-F5344CB8AC3E}">
        <p14:creationId xmlns:p14="http://schemas.microsoft.com/office/powerpoint/2010/main" val="1749892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pl-PL" b="1" dirty="0"/>
              <a:t>Authored </a:t>
            </a:r>
            <a:r>
              <a:rPr lang="pl-PL" b="1" dirty="0" smtClean="0"/>
              <a:t>Books</a:t>
            </a:r>
            <a:endParaRPr lang="en-US" dirty="0"/>
          </a:p>
        </p:txBody>
      </p:sp>
      <p:sp>
        <p:nvSpPr>
          <p:cNvPr id="3" name="Content Placeholder 2"/>
          <p:cNvSpPr>
            <a:spLocks noGrp="1"/>
          </p:cNvSpPr>
          <p:nvPr>
            <p:ph sz="quarter" idx="13"/>
          </p:nvPr>
        </p:nvSpPr>
        <p:spPr/>
        <p:txBody>
          <a:bodyPr>
            <a:normAutofit fontScale="77500" lnSpcReduction="20000"/>
          </a:bodyPr>
          <a:lstStyle/>
          <a:p>
            <a:r>
              <a:rPr lang="pl-PL" dirty="0"/>
              <a:t>L.A.Glinka (2014). Aryan Unconscious: Archetype of Discrimination, History and Politics. CISP, Great Abington, United Kingdom</a:t>
            </a:r>
            <a:endParaRPr lang="en-US" dirty="0"/>
          </a:p>
          <a:p>
            <a:r>
              <a:rPr lang="pl-PL" dirty="0"/>
              <a:t>L.A. Glinka (2013). Theorizing Emotions: A Brief Study of Psychological, Philosophical, and Cultural Aspects of Human Emotions. CISP, Great Abington, United Kingdom</a:t>
            </a:r>
            <a:endParaRPr lang="en-US" dirty="0"/>
          </a:p>
          <a:p>
            <a:r>
              <a:rPr lang="pl-PL" dirty="0"/>
              <a:t>L.A. Glinka (2013). Study of Analytic Number Theory: Riemann’s Hypothesis and Prime Number Theorem with Addendum on Integer Partitions. CISP, Great Abington, United Kingdom</a:t>
            </a:r>
            <a:endParaRPr lang="en-US" dirty="0"/>
          </a:p>
          <a:p>
            <a:r>
              <a:rPr lang="pl-PL" dirty="0"/>
              <a:t>L.A. Glinka (2012). Aethereal Multiverse: A New Unifying Theoretical Approach to Cosmology, Particle Physics, and Quantum Gravity. CISP, Great Abington, United Kingdom</a:t>
            </a:r>
            <a:endParaRPr lang="en-US" dirty="0"/>
          </a:p>
          <a:p>
            <a:endParaRPr lang="en-US" dirty="0"/>
          </a:p>
        </p:txBody>
      </p:sp>
    </p:spTree>
    <p:extLst>
      <p:ext uri="{BB962C8B-B14F-4D97-AF65-F5344CB8AC3E}">
        <p14:creationId xmlns:p14="http://schemas.microsoft.com/office/powerpoint/2010/main" val="466369498"/>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0</TotalTime>
  <Words>701</Words>
  <Application>Microsoft Office PowerPoint</Application>
  <PresentationFormat>On-screen Show (4:3)</PresentationFormat>
  <Paragraphs>28</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Slipstream</vt:lpstr>
      <vt:lpstr>Lukasz Andrzej Glinka</vt:lpstr>
      <vt:lpstr>Certificates</vt:lpstr>
      <vt:lpstr>BIOGRAPHY</vt:lpstr>
      <vt:lpstr>General IT/Computer Knowledge (A-level or equivalent) </vt:lpstr>
      <vt:lpstr>Editorial Board Memberships</vt:lpstr>
      <vt:lpstr>Authored Books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Lukasz Andrzej Glinka</dc:title>
  <dc:creator>Haritha Reddy Nagidi</dc:creator>
  <cp:lastModifiedBy>Haritha Reddy Nagidi</cp:lastModifiedBy>
  <cp:revision>3</cp:revision>
  <dcterms:created xsi:type="dcterms:W3CDTF">2006-08-16T00:00:00Z</dcterms:created>
  <dcterms:modified xsi:type="dcterms:W3CDTF">2014-10-09T11:27:45Z</dcterms:modified>
</cp:coreProperties>
</file>