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3" r:id="rId2"/>
    <p:sldId id="256" r:id="rId3"/>
    <p:sldId id="257"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p:scale>
          <a:sx n="76" d="100"/>
          <a:sy n="76" d="100"/>
        </p:scale>
        <p:origin x="-12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58393-D2D3-4F9C-947B-39C9A86B258B}"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75E52-82CA-4FB4-9E49-5D1053D42C98}" type="slidenum">
              <a:rPr lang="en-US" smtClean="0"/>
              <a:pPr/>
              <a:t>‹#›</a:t>
            </a:fld>
            <a:endParaRPr lang="en-US"/>
          </a:p>
        </p:txBody>
      </p:sp>
    </p:spTree>
    <p:extLst>
      <p:ext uri="{BB962C8B-B14F-4D97-AF65-F5344CB8AC3E}">
        <p14:creationId xmlns:p14="http://schemas.microsoft.com/office/powerpoint/2010/main" val="241582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14C6D0-7AA4-46BF-A59D-7E5891B933C9}" type="slidenum">
              <a:rPr lang="en-US" smtClean="0"/>
              <a:pPr>
                <a:defRPr/>
              </a:pPr>
              <a:t>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5D60C0B-9D99-409D-BED1-D45FAA8FA760}" type="slidenum">
              <a:rPr lang="en-GB"/>
              <a:pPr/>
              <a:t>11</a:t>
            </a:fld>
            <a:endParaRPr lang="en-GB"/>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ln/>
        </p:spPr>
        <p:txBody>
          <a:bodyPr/>
          <a:lstStyle/>
          <a:p>
            <a:pPr eaLnBrk="1" hangingPunct="1"/>
            <a:r>
              <a:rPr lang="en-GB" smtClean="0"/>
              <a:t>Levels of 1,25 OHD do not decrease until defy is severe</a:t>
            </a:r>
          </a:p>
          <a:p>
            <a:pPr eaLnBrk="1" hangingPunct="1"/>
            <a:r>
              <a:rPr lang="en-GB" smtClean="0"/>
              <a:t>D2 - ergocalciferol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C8D3EFC-32FA-4B0F-BB5B-535FF99D8D4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D3EFC-32FA-4B0F-BB5B-535FF99D8D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D3EFC-32FA-4B0F-BB5B-535FF99D8D4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p:txBody>
          <a:bodyPr/>
          <a:lstStyle>
            <a:lvl1pPr>
              <a:defRPr/>
            </a:lvl1pPr>
          </a:lstStyle>
          <a:p>
            <a:pPr>
              <a:defRPr/>
            </a:pPr>
            <a:fld id="{806643E1-752B-4157-BF56-EB706414665A}" type="slidenum">
              <a:rPr lang="en-US"/>
              <a:pPr>
                <a:defRPr/>
              </a:pPr>
              <a:t>‹#›</a:t>
            </a:fld>
            <a:endParaRPr lang="en-US"/>
          </a:p>
        </p:txBody>
      </p:sp>
      <p:sp>
        <p:nvSpPr>
          <p:cNvPr id="6" name="Rectangle 219"/>
          <p:cNvSpPr>
            <a:spLocks noGrp="1" noChangeArrowheads="1"/>
          </p:cNvSpPr>
          <p:nvPr>
            <p:ph type="dt" sz="half" idx="11"/>
          </p:nvPr>
        </p:nvSpPr>
        <p:spPr/>
        <p:txBody>
          <a:bodyPr/>
          <a:lstStyle>
            <a:lvl1pPr>
              <a:defRPr/>
            </a:lvl1pPr>
          </a:lstStyle>
          <a:p>
            <a:pPr>
              <a:defRPr/>
            </a:pPr>
            <a:endParaRPr lang="en-US"/>
          </a:p>
        </p:txBody>
      </p:sp>
      <p:sp>
        <p:nvSpPr>
          <p:cNvPr id="7" name="Rectangle 220"/>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D3EFC-32FA-4B0F-BB5B-535FF99D8D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D3EFC-32FA-4B0F-BB5B-535FF99D8D4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D3EFC-32FA-4B0F-BB5B-535FF99D8D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D3EFC-32FA-4B0F-BB5B-535FF99D8D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D3EFC-32FA-4B0F-BB5B-535FF99D8D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D3EFC-32FA-4B0F-BB5B-535FF99D8D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D3EFC-32FA-4B0F-BB5B-535FF99D8D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44614F-2605-4E41-A88C-F62F347B36A8}"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C8D3EFC-32FA-4B0F-BB5B-535FF99D8D4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44614F-2605-4E41-A88C-F62F347B36A8}" type="datetimeFigureOut">
              <a:rPr lang="en-US" smtClean="0"/>
              <a:pPr/>
              <a:t>10/13/2015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8D3EFC-32FA-4B0F-BB5B-535FF99D8D4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nferenceseries.com/pharmaceutical-sciences-meeting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45030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p:cNvSpPr>
            <a:spLocks noGrp="1" noChangeArrowheads="1"/>
          </p:cNvSpPr>
          <p:nvPr>
            <p:ph type="title"/>
          </p:nvPr>
        </p:nvSpPr>
        <p:spPr>
          <a:xfrm>
            <a:off x="533400" y="838200"/>
            <a:ext cx="8229600" cy="914400"/>
          </a:xfrm>
        </p:spPr>
        <p:txBody>
          <a:bodyPr rtlCol="0">
            <a:normAutofit/>
          </a:bodyPr>
          <a:lstStyle/>
          <a:p>
            <a:pPr algn="ctr" fontAlgn="auto">
              <a:spcAft>
                <a:spcPts val="0"/>
              </a:spcAft>
              <a:defRPr/>
            </a:pPr>
            <a:r>
              <a:rPr lang="en-US" sz="2700" b="1" dirty="0" smtClean="0"/>
              <a:t>Hormone regulation </a:t>
            </a:r>
            <a:r>
              <a:rPr lang="ru-RU" sz="2700" b="1" dirty="0" smtClean="0"/>
              <a:t>of calciummetabolism</a:t>
            </a:r>
          </a:p>
        </p:txBody>
      </p:sp>
      <p:sp>
        <p:nvSpPr>
          <p:cNvPr id="10243" name="Rectangle 5"/>
          <p:cNvSpPr>
            <a:spLocks noGrp="1" noChangeArrowheads="1"/>
          </p:cNvSpPr>
          <p:nvPr>
            <p:ph sz="half" idx="1"/>
          </p:nvPr>
        </p:nvSpPr>
        <p:spPr>
          <a:xfrm>
            <a:off x="0" y="2333624"/>
            <a:ext cx="3124200" cy="4524375"/>
          </a:xfrm>
          <a:solidFill>
            <a:srgbClr val="FFFF66"/>
          </a:solidFill>
          <a:ln>
            <a:solidFill>
              <a:schemeClr val="bg2"/>
            </a:solidFill>
          </a:ln>
          <a:effectLst>
            <a:prstShdw prst="shdw13" dist="53882" dir="13500000">
              <a:schemeClr val="bg2">
                <a:alpha val="50000"/>
              </a:schemeClr>
            </a:prstShdw>
          </a:effectLst>
        </p:spPr>
        <p:txBody>
          <a:bodyPr/>
          <a:lstStyle/>
          <a:p>
            <a:pPr marL="533400" indent="-533400" algn="ctr">
              <a:buFont typeface="Wingdings" pitchFamily="2" charset="2"/>
              <a:buNone/>
            </a:pPr>
            <a:r>
              <a:rPr lang="en-US" sz="2000" b="1" dirty="0" smtClean="0"/>
              <a:t>Parathyroid hormone</a:t>
            </a:r>
            <a:r>
              <a:rPr lang="uk-UA" sz="2000" b="1" dirty="0" smtClean="0"/>
              <a:t> (</a:t>
            </a:r>
            <a:r>
              <a:rPr lang="en-US" sz="2000" b="1" dirty="0" smtClean="0"/>
              <a:t>PTH</a:t>
            </a:r>
            <a:r>
              <a:rPr lang="uk-UA" sz="2000" b="1" dirty="0" smtClean="0"/>
              <a:t>)</a:t>
            </a:r>
          </a:p>
          <a:p>
            <a:pPr marL="533400" indent="-533400">
              <a:buFont typeface="Wingdings" pitchFamily="2" charset="2"/>
              <a:buNone/>
            </a:pPr>
            <a:r>
              <a:rPr lang="en-US" sz="1400" b="1" dirty="0" smtClean="0"/>
              <a:t>Organ-target</a:t>
            </a:r>
            <a:r>
              <a:rPr lang="uk-UA" sz="1400" b="1" dirty="0" smtClean="0"/>
              <a:t>: </a:t>
            </a:r>
            <a:r>
              <a:rPr lang="en-US" sz="1400" b="1" dirty="0" smtClean="0"/>
              <a:t>bones</a:t>
            </a:r>
            <a:r>
              <a:rPr lang="uk-UA" sz="1400" b="1" dirty="0" smtClean="0"/>
              <a:t>, </a:t>
            </a:r>
            <a:r>
              <a:rPr lang="en-US" sz="1400" b="1" dirty="0" smtClean="0"/>
              <a:t>kidneys</a:t>
            </a:r>
            <a:r>
              <a:rPr lang="uk-UA" sz="1400" b="1" dirty="0" smtClean="0"/>
              <a:t> </a:t>
            </a:r>
          </a:p>
          <a:p>
            <a:pPr marL="533400" indent="-533400">
              <a:buFontTx/>
              <a:buNone/>
            </a:pPr>
            <a:endParaRPr lang="uk-UA" sz="1400" b="1" dirty="0" smtClean="0"/>
          </a:p>
          <a:p>
            <a:pPr marL="533400" indent="-533400">
              <a:buFontTx/>
              <a:buNone/>
            </a:pPr>
            <a:r>
              <a:rPr lang="en-US" sz="1400" b="1" dirty="0" smtClean="0"/>
              <a:t>Function of PTH</a:t>
            </a:r>
            <a:r>
              <a:rPr lang="uk-UA" sz="1400" b="1" dirty="0" smtClean="0"/>
              <a:t> </a:t>
            </a:r>
            <a:r>
              <a:rPr lang="en-US" sz="1400" b="1" dirty="0" smtClean="0"/>
              <a:t>-</a:t>
            </a:r>
            <a:r>
              <a:rPr lang="uk-UA" sz="1400" b="1" dirty="0" smtClean="0"/>
              <a:t> </a:t>
            </a:r>
            <a:r>
              <a:rPr lang="en-US" sz="1400" b="1" dirty="0" smtClean="0"/>
              <a:t>increase of Ca concentration in plasma</a:t>
            </a:r>
            <a:r>
              <a:rPr lang="uk-UA" sz="1400" b="1" dirty="0" smtClean="0"/>
              <a:t> </a:t>
            </a:r>
          </a:p>
          <a:p>
            <a:pPr marL="533400" indent="-533400">
              <a:buFontTx/>
              <a:buNone/>
            </a:pPr>
            <a:endParaRPr lang="uk-UA" sz="1400" b="1" dirty="0" smtClean="0"/>
          </a:p>
          <a:p>
            <a:pPr marL="533400" indent="-533400">
              <a:buFontTx/>
              <a:buNone/>
            </a:pPr>
            <a:r>
              <a:rPr lang="en-US" sz="1400" b="1" dirty="0" smtClean="0"/>
              <a:t>Mechanisms</a:t>
            </a:r>
            <a:r>
              <a:rPr lang="uk-UA" sz="1400" b="1" dirty="0" smtClean="0"/>
              <a:t>: </a:t>
            </a:r>
          </a:p>
          <a:p>
            <a:pPr marL="533400" indent="-533400">
              <a:buFontTx/>
              <a:buNone/>
            </a:pPr>
            <a:r>
              <a:rPr lang="uk-UA" sz="1400" b="1" dirty="0" smtClean="0"/>
              <a:t>1. </a:t>
            </a:r>
            <a:r>
              <a:rPr lang="en-US" sz="1400" b="1" dirty="0" smtClean="0"/>
              <a:t>Releasing of </a:t>
            </a:r>
            <a:r>
              <a:rPr lang="uk-UA" sz="1400" b="1" dirty="0" smtClean="0"/>
              <a:t>Са </a:t>
            </a:r>
            <a:r>
              <a:rPr lang="en-US" sz="1400" b="1" dirty="0" smtClean="0"/>
              <a:t>by bones</a:t>
            </a:r>
            <a:r>
              <a:rPr lang="uk-UA" sz="1400" b="1" dirty="0" smtClean="0"/>
              <a:t> (</a:t>
            </a:r>
            <a:r>
              <a:rPr lang="en-US" sz="1400" b="1" dirty="0" smtClean="0"/>
              <a:t>activation of </a:t>
            </a:r>
            <a:r>
              <a:rPr lang="en-US" sz="1400" b="1" dirty="0" err="1" smtClean="0"/>
              <a:t>osteoclasts</a:t>
            </a:r>
            <a:r>
              <a:rPr lang="uk-UA" sz="1400" b="1" dirty="0" smtClean="0"/>
              <a:t>  – </a:t>
            </a:r>
            <a:r>
              <a:rPr lang="en-US" sz="1400" b="1" dirty="0" smtClean="0"/>
              <a:t>resumption of bones</a:t>
            </a:r>
            <a:r>
              <a:rPr lang="uk-UA" sz="1400" b="1" dirty="0" smtClean="0"/>
              <a:t>)</a:t>
            </a:r>
          </a:p>
          <a:p>
            <a:pPr marL="533400" indent="-533400">
              <a:buFontTx/>
              <a:buNone/>
            </a:pPr>
            <a:r>
              <a:rPr lang="uk-UA" sz="1400" b="1" dirty="0" smtClean="0"/>
              <a:t>2. </a:t>
            </a:r>
            <a:r>
              <a:rPr lang="en-US" sz="1400" b="1" dirty="0" smtClean="0"/>
              <a:t>Increase of </a:t>
            </a:r>
            <a:r>
              <a:rPr lang="uk-UA" sz="1400" b="1" dirty="0" smtClean="0"/>
              <a:t>Са</a:t>
            </a:r>
            <a:r>
              <a:rPr lang="en-US" sz="1400" b="1" dirty="0" smtClean="0"/>
              <a:t> reabsorbing in kidneys</a:t>
            </a:r>
            <a:endParaRPr lang="uk-UA" sz="1400" b="1" dirty="0" smtClean="0"/>
          </a:p>
          <a:p>
            <a:pPr marL="533400" indent="-533400">
              <a:buFontTx/>
              <a:buNone/>
            </a:pPr>
            <a:r>
              <a:rPr lang="uk-UA" sz="1400" b="1" dirty="0" smtClean="0"/>
              <a:t>3. </a:t>
            </a:r>
            <a:r>
              <a:rPr lang="en-US" sz="1400" b="1" dirty="0" smtClean="0"/>
              <a:t>Activation of </a:t>
            </a:r>
            <a:r>
              <a:rPr lang="en-US" sz="1400" b="1" dirty="0" err="1" smtClean="0"/>
              <a:t>vit</a:t>
            </a:r>
            <a:r>
              <a:rPr lang="en-US" sz="1400" b="1" dirty="0" smtClean="0"/>
              <a:t>. D</a:t>
            </a:r>
            <a:r>
              <a:rPr lang="uk-UA" sz="1400" b="1" dirty="0" smtClean="0"/>
              <a:t>з </a:t>
            </a:r>
            <a:r>
              <a:rPr lang="en-US" sz="1400" b="1" dirty="0" smtClean="0"/>
              <a:t>synthesis</a:t>
            </a:r>
          </a:p>
          <a:p>
            <a:pPr marL="533400" indent="-533400">
              <a:buFontTx/>
              <a:buNone/>
            </a:pPr>
            <a:r>
              <a:rPr lang="en-US" sz="1400" b="1" dirty="0" smtClean="0"/>
              <a:t>and increase of </a:t>
            </a:r>
            <a:r>
              <a:rPr lang="uk-UA" sz="1400" b="1" dirty="0" smtClean="0"/>
              <a:t>absorption</a:t>
            </a:r>
            <a:r>
              <a:rPr lang="en-US" sz="1400" b="1" dirty="0" smtClean="0"/>
              <a:t> </a:t>
            </a:r>
          </a:p>
          <a:p>
            <a:pPr marL="533400" indent="-533400">
              <a:buFontTx/>
              <a:buNone/>
            </a:pPr>
            <a:r>
              <a:rPr lang="en-US" sz="1400" b="1" dirty="0" smtClean="0"/>
              <a:t>           in the intestine </a:t>
            </a:r>
            <a:endParaRPr lang="ru-RU" sz="1400" b="1" dirty="0" smtClean="0"/>
          </a:p>
        </p:txBody>
      </p:sp>
      <p:sp>
        <p:nvSpPr>
          <p:cNvPr id="10244" name="Rectangle 6"/>
          <p:cNvSpPr>
            <a:spLocks noGrp="1" noChangeArrowheads="1"/>
          </p:cNvSpPr>
          <p:nvPr>
            <p:ph sz="half" idx="2"/>
          </p:nvPr>
        </p:nvSpPr>
        <p:spPr>
          <a:xfrm>
            <a:off x="3276600" y="1752599"/>
            <a:ext cx="2971800" cy="581025"/>
          </a:xfrm>
          <a:solidFill>
            <a:schemeClr val="folHlink"/>
          </a:solidFill>
          <a:ln>
            <a:solidFill>
              <a:schemeClr val="bg2"/>
            </a:solidFill>
          </a:ln>
          <a:effectLst>
            <a:prstShdw prst="shdw13" dist="53882" dir="13500000">
              <a:schemeClr val="bg2">
                <a:alpha val="50000"/>
              </a:schemeClr>
            </a:prstShdw>
          </a:effectLst>
        </p:spPr>
        <p:txBody>
          <a:bodyPr/>
          <a:lstStyle/>
          <a:p>
            <a:pPr algn="ctr">
              <a:buFont typeface="Wingdings" pitchFamily="2" charset="2"/>
              <a:buNone/>
            </a:pPr>
            <a:r>
              <a:rPr lang="en-US" sz="2000" b="1" dirty="0" smtClean="0"/>
              <a:t>Vitamin D</a:t>
            </a:r>
            <a:endParaRPr lang="ru-RU" sz="2000" b="1" dirty="0" smtClean="0"/>
          </a:p>
        </p:txBody>
      </p:sp>
      <p:sp>
        <p:nvSpPr>
          <p:cNvPr id="10245" name="Rectangle 8"/>
          <p:cNvSpPr>
            <a:spLocks noChangeArrowheads="1"/>
          </p:cNvSpPr>
          <p:nvPr/>
        </p:nvSpPr>
        <p:spPr bwMode="auto">
          <a:xfrm>
            <a:off x="6400800" y="2305916"/>
            <a:ext cx="2743200" cy="4495800"/>
          </a:xfrm>
          <a:prstGeom prst="rect">
            <a:avLst/>
          </a:prstGeom>
          <a:solidFill>
            <a:srgbClr val="CFF8FD"/>
          </a:solidFill>
          <a:ln w="9525">
            <a:solidFill>
              <a:schemeClr val="bg2"/>
            </a:solidFill>
            <a:miter lim="800000"/>
            <a:headEnd/>
            <a:tailEnd/>
          </a:ln>
          <a:effectLst>
            <a:prstShdw prst="shdw13" dist="53882" dir="13500000">
              <a:schemeClr val="bg2">
                <a:alpha val="50000"/>
              </a:schemeClr>
            </a:prstShdw>
          </a:effectLst>
        </p:spPr>
        <p:txBody>
          <a:bodyPr/>
          <a:lstStyle/>
          <a:p>
            <a:pPr marL="342900" indent="-342900">
              <a:spcBef>
                <a:spcPct val="20000"/>
              </a:spcBef>
              <a:buClr>
                <a:schemeClr val="bg2"/>
              </a:buClr>
              <a:buSzPct val="75000"/>
              <a:buFont typeface="Wingdings" pitchFamily="2" charset="2"/>
              <a:buNone/>
            </a:pPr>
            <a:r>
              <a:rPr lang="en-US" dirty="0" err="1" smtClean="0"/>
              <a:t>Calcitonin</a:t>
            </a:r>
            <a:endParaRPr lang="uk-UA" dirty="0"/>
          </a:p>
          <a:p>
            <a:pPr marL="342900" indent="-342900">
              <a:spcBef>
                <a:spcPct val="20000"/>
              </a:spcBef>
              <a:buClr>
                <a:schemeClr val="bg2"/>
              </a:buClr>
              <a:buSzPct val="75000"/>
              <a:buFont typeface="Wingdings" pitchFamily="2" charset="2"/>
              <a:buNone/>
            </a:pPr>
            <a:endParaRPr lang="en-US" dirty="0"/>
          </a:p>
          <a:p>
            <a:pPr marL="342900" indent="-342900">
              <a:spcBef>
                <a:spcPct val="20000"/>
              </a:spcBef>
              <a:buClr>
                <a:schemeClr val="bg2"/>
              </a:buClr>
              <a:buSzPct val="75000"/>
              <a:buFont typeface="Wingdings" pitchFamily="2" charset="2"/>
              <a:buNone/>
            </a:pPr>
            <a:r>
              <a:rPr lang="en-US" dirty="0"/>
              <a:t>Organ-target -</a:t>
            </a:r>
            <a:r>
              <a:rPr lang="uk-UA" dirty="0"/>
              <a:t> </a:t>
            </a:r>
            <a:r>
              <a:rPr lang="en-US" dirty="0"/>
              <a:t>bones</a:t>
            </a:r>
            <a:endParaRPr lang="uk-UA" dirty="0"/>
          </a:p>
          <a:p>
            <a:pPr marL="342900" indent="-342900">
              <a:spcBef>
                <a:spcPct val="20000"/>
              </a:spcBef>
              <a:buClr>
                <a:schemeClr val="bg2"/>
              </a:buClr>
              <a:buSzPct val="75000"/>
              <a:buFont typeface="Wingdings" pitchFamily="2" charset="2"/>
              <a:buNone/>
            </a:pPr>
            <a:endParaRPr lang="uk-UA" dirty="0"/>
          </a:p>
          <a:p>
            <a:pPr marL="342900" indent="-342900">
              <a:spcBef>
                <a:spcPct val="20000"/>
              </a:spcBef>
              <a:buClr>
                <a:schemeClr val="bg2"/>
              </a:buClr>
              <a:buSzPct val="75000"/>
            </a:pPr>
            <a:r>
              <a:rPr lang="en-US" dirty="0"/>
              <a:t> Function -</a:t>
            </a:r>
            <a:r>
              <a:rPr lang="uk-UA" dirty="0"/>
              <a:t> </a:t>
            </a:r>
            <a:r>
              <a:rPr lang="en-US" dirty="0"/>
              <a:t>decrease of Ca concentration in plasma</a:t>
            </a:r>
            <a:endParaRPr lang="uk-UA" dirty="0"/>
          </a:p>
          <a:p>
            <a:pPr marL="342900" indent="-342900">
              <a:spcBef>
                <a:spcPct val="20000"/>
              </a:spcBef>
              <a:buClr>
                <a:schemeClr val="bg2"/>
              </a:buClr>
              <a:buSzPct val="75000"/>
              <a:buFont typeface="Wingdings" pitchFamily="2" charset="2"/>
              <a:buNone/>
            </a:pPr>
            <a:endParaRPr lang="ru-RU" sz="1600" dirty="0"/>
          </a:p>
        </p:txBody>
      </p:sp>
      <p:pic>
        <p:nvPicPr>
          <p:cNvPr id="10246" name="Picture 8"/>
          <p:cNvPicPr>
            <a:picLocks noChangeAspect="1" noChangeArrowheads="1"/>
          </p:cNvPicPr>
          <p:nvPr/>
        </p:nvPicPr>
        <p:blipFill>
          <a:blip r:embed="rId2"/>
          <a:srcRect/>
          <a:stretch>
            <a:fillRect/>
          </a:stretch>
        </p:blipFill>
        <p:spPr bwMode="auto">
          <a:xfrm>
            <a:off x="3048000" y="2333625"/>
            <a:ext cx="3200400" cy="4524375"/>
          </a:xfrm>
          <a:prstGeom prst="rect">
            <a:avLst/>
          </a:prstGeom>
          <a:noFill/>
          <a:ln w="9525">
            <a:noFill/>
            <a:miter lim="800000"/>
            <a:headEnd/>
            <a:tailEnd/>
          </a:ln>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4">
                                            <p:bg/>
                                          </p:spTgt>
                                        </p:tgtEl>
                                        <p:attrNameLst>
                                          <p:attrName>style.visibility</p:attrName>
                                        </p:attrNameLst>
                                      </p:cBhvr>
                                      <p:to>
                                        <p:strVal val="visible"/>
                                      </p:to>
                                    </p:set>
                                    <p:anim calcmode="lin" valueType="num">
                                      <p:cBhvr additive="base">
                                        <p:cTn id="12" dur="500" fill="hold"/>
                                        <p:tgtEl>
                                          <p:spTgt spid="1024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4">
                                            <p:txEl>
                                              <p:pRg st="0" end="0"/>
                                            </p:txEl>
                                          </p:spTgt>
                                        </p:tgtEl>
                                        <p:attrNameLst>
                                          <p:attrName>style.visibility</p:attrName>
                                        </p:attrNameLst>
                                      </p:cBhvr>
                                      <p:to>
                                        <p:strVal val="visible"/>
                                      </p:to>
                                    </p:set>
                                    <p:anim calcmode="lin" valueType="num">
                                      <p:cBhvr additive="base">
                                        <p:cTn id="18"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246"/>
                                        </p:tgtEl>
                                        <p:attrNameLst>
                                          <p:attrName>style.visibility</p:attrName>
                                        </p:attrNameLst>
                                      </p:cBhvr>
                                      <p:to>
                                        <p:strVal val="visible"/>
                                      </p:to>
                                    </p:set>
                                    <p:animEffect transition="in" filter="box(in)">
                                      <p:cBhvr>
                                        <p:cTn id="24" dur="500"/>
                                        <p:tgtEl>
                                          <p:spTgt spid="1024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0243">
                                            <p:bg/>
                                          </p:spTgt>
                                        </p:tgtEl>
                                        <p:attrNameLst>
                                          <p:attrName>style.visibility</p:attrName>
                                        </p:attrNameLst>
                                      </p:cBhvr>
                                      <p:to>
                                        <p:strVal val="visible"/>
                                      </p:to>
                                    </p:set>
                                    <p:animEffect transition="in" filter="diamond(in)">
                                      <p:cBhvr>
                                        <p:cTn id="29" dur="2000"/>
                                        <p:tgtEl>
                                          <p:spTgt spid="10243">
                                            <p:bg/>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0243">
                                            <p:txEl>
                                              <p:pRg st="0" end="0"/>
                                            </p:txEl>
                                          </p:spTgt>
                                        </p:tgtEl>
                                        <p:attrNameLst>
                                          <p:attrName>style.visibility</p:attrName>
                                        </p:attrNameLst>
                                      </p:cBhvr>
                                      <p:to>
                                        <p:strVal val="visible"/>
                                      </p:to>
                                    </p:set>
                                    <p:animEffect transition="in" filter="diamond(in)">
                                      <p:cBhvr>
                                        <p:cTn id="34" dur="2000"/>
                                        <p:tgtEl>
                                          <p:spTgt spid="1024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0243">
                                            <p:txEl>
                                              <p:pRg st="1" end="1"/>
                                            </p:txEl>
                                          </p:spTgt>
                                        </p:tgtEl>
                                        <p:attrNameLst>
                                          <p:attrName>style.visibility</p:attrName>
                                        </p:attrNameLst>
                                      </p:cBhvr>
                                      <p:to>
                                        <p:strVal val="visible"/>
                                      </p:to>
                                    </p:set>
                                    <p:animEffect transition="in" filter="diamond(in)">
                                      <p:cBhvr>
                                        <p:cTn id="39" dur="2000"/>
                                        <p:tgtEl>
                                          <p:spTgt spid="1024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0243">
                                            <p:txEl>
                                              <p:pRg st="3" end="3"/>
                                            </p:txEl>
                                          </p:spTgt>
                                        </p:tgtEl>
                                        <p:attrNameLst>
                                          <p:attrName>style.visibility</p:attrName>
                                        </p:attrNameLst>
                                      </p:cBhvr>
                                      <p:to>
                                        <p:strVal val="visible"/>
                                      </p:to>
                                    </p:set>
                                    <p:animEffect transition="in" filter="diamond(in)">
                                      <p:cBhvr>
                                        <p:cTn id="44" dur="2000"/>
                                        <p:tgtEl>
                                          <p:spTgt spid="1024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0243">
                                            <p:txEl>
                                              <p:pRg st="5" end="5"/>
                                            </p:txEl>
                                          </p:spTgt>
                                        </p:tgtEl>
                                        <p:attrNameLst>
                                          <p:attrName>style.visibility</p:attrName>
                                        </p:attrNameLst>
                                      </p:cBhvr>
                                      <p:to>
                                        <p:strVal val="visible"/>
                                      </p:to>
                                    </p:set>
                                    <p:animEffect transition="in" filter="diamond(in)">
                                      <p:cBhvr>
                                        <p:cTn id="49" dur="2000"/>
                                        <p:tgtEl>
                                          <p:spTgt spid="1024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0243">
                                            <p:txEl>
                                              <p:pRg st="6" end="6"/>
                                            </p:txEl>
                                          </p:spTgt>
                                        </p:tgtEl>
                                        <p:attrNameLst>
                                          <p:attrName>style.visibility</p:attrName>
                                        </p:attrNameLst>
                                      </p:cBhvr>
                                      <p:to>
                                        <p:strVal val="visible"/>
                                      </p:to>
                                    </p:set>
                                    <p:animEffect transition="in" filter="diamond(in)">
                                      <p:cBhvr>
                                        <p:cTn id="54" dur="2000"/>
                                        <p:tgtEl>
                                          <p:spTgt spid="1024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10243">
                                            <p:txEl>
                                              <p:pRg st="7" end="7"/>
                                            </p:txEl>
                                          </p:spTgt>
                                        </p:tgtEl>
                                        <p:attrNameLst>
                                          <p:attrName>style.visibility</p:attrName>
                                        </p:attrNameLst>
                                      </p:cBhvr>
                                      <p:to>
                                        <p:strVal val="visible"/>
                                      </p:to>
                                    </p:set>
                                    <p:animEffect transition="in" filter="diamond(in)">
                                      <p:cBhvr>
                                        <p:cTn id="59" dur="2000"/>
                                        <p:tgtEl>
                                          <p:spTgt spid="1024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0243">
                                            <p:txEl>
                                              <p:pRg st="8" end="8"/>
                                            </p:txEl>
                                          </p:spTgt>
                                        </p:tgtEl>
                                        <p:attrNameLst>
                                          <p:attrName>style.visibility</p:attrName>
                                        </p:attrNameLst>
                                      </p:cBhvr>
                                      <p:to>
                                        <p:strVal val="visible"/>
                                      </p:to>
                                    </p:set>
                                    <p:animEffect transition="in" filter="diamond(in)">
                                      <p:cBhvr>
                                        <p:cTn id="64" dur="2000"/>
                                        <p:tgtEl>
                                          <p:spTgt spid="1024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10243">
                                            <p:txEl>
                                              <p:pRg st="9" end="9"/>
                                            </p:txEl>
                                          </p:spTgt>
                                        </p:tgtEl>
                                        <p:attrNameLst>
                                          <p:attrName>style.visibility</p:attrName>
                                        </p:attrNameLst>
                                      </p:cBhvr>
                                      <p:to>
                                        <p:strVal val="visible"/>
                                      </p:to>
                                    </p:set>
                                    <p:animEffect transition="in" filter="diamond(in)">
                                      <p:cBhvr>
                                        <p:cTn id="69" dur="2000"/>
                                        <p:tgtEl>
                                          <p:spTgt spid="10243">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10243">
                                            <p:txEl>
                                              <p:pRg st="10" end="10"/>
                                            </p:txEl>
                                          </p:spTgt>
                                        </p:tgtEl>
                                        <p:attrNameLst>
                                          <p:attrName>style.visibility</p:attrName>
                                        </p:attrNameLst>
                                      </p:cBhvr>
                                      <p:to>
                                        <p:strVal val="visible"/>
                                      </p:to>
                                    </p:set>
                                    <p:animEffect transition="in" filter="diamond(in)">
                                      <p:cBhvr>
                                        <p:cTn id="74" dur="2000"/>
                                        <p:tgtEl>
                                          <p:spTgt spid="10243">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0245"/>
                                        </p:tgtEl>
                                        <p:attrNameLst>
                                          <p:attrName>style.visibility</p:attrName>
                                        </p:attrNameLst>
                                      </p:cBhvr>
                                      <p:to>
                                        <p:strVal val="visible"/>
                                      </p:to>
                                    </p:set>
                                    <p:animEffect transition="in" filter="box(in)">
                                      <p:cBhvr>
                                        <p:cTn id="79"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0243" grpId="0" build="p" animBg="1"/>
      <p:bldP spid="10244" grpId="0" build="p" animBg="1"/>
      <p:bldP spid="102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990600"/>
            <a:ext cx="8229600" cy="914400"/>
          </a:xfrm>
        </p:spPr>
        <p:txBody>
          <a:bodyPr>
            <a:normAutofit/>
          </a:bodyPr>
          <a:lstStyle/>
          <a:p>
            <a:pPr algn="ctr" eaLnBrk="1" hangingPunct="1"/>
            <a:r>
              <a:rPr lang="en-GB" dirty="0" smtClean="0"/>
              <a:t>Vitamin D</a:t>
            </a:r>
            <a:r>
              <a:rPr lang="en-GB" sz="4000" dirty="0" smtClean="0"/>
              <a:t>3</a:t>
            </a:r>
            <a:endParaRPr lang="en-GB" dirty="0" smtClean="0"/>
          </a:p>
        </p:txBody>
      </p:sp>
      <p:sp>
        <p:nvSpPr>
          <p:cNvPr id="12291" name="Rectangle 3"/>
          <p:cNvSpPr>
            <a:spLocks noGrp="1" noChangeArrowheads="1"/>
          </p:cNvSpPr>
          <p:nvPr>
            <p:ph idx="1"/>
          </p:nvPr>
        </p:nvSpPr>
        <p:spPr>
          <a:xfrm>
            <a:off x="6927" y="1870364"/>
            <a:ext cx="9144000" cy="4953000"/>
          </a:xfrm>
        </p:spPr>
        <p:txBody>
          <a:bodyPr>
            <a:noAutofit/>
          </a:bodyPr>
          <a:lstStyle/>
          <a:p>
            <a:pPr algn="just" eaLnBrk="1" hangingPunct="1">
              <a:lnSpc>
                <a:spcPct val="90000"/>
              </a:lnSpc>
            </a:pPr>
            <a:r>
              <a:rPr lang="en-GB" sz="1800" b="1" dirty="0" smtClean="0">
                <a:latin typeface="+mj-lt"/>
              </a:rPr>
              <a:t>Dietary cholesterol is converted into 7-dehydrocholesterol and transported to skin</a:t>
            </a:r>
          </a:p>
          <a:p>
            <a:pPr algn="just">
              <a:lnSpc>
                <a:spcPct val="90000"/>
              </a:lnSpc>
            </a:pPr>
            <a:r>
              <a:rPr lang="en-GB" sz="1800" b="1" dirty="0" smtClean="0">
                <a:latin typeface="+mj-lt"/>
              </a:rPr>
              <a:t>UV sunlight (290-320nm) penetrates the skin to break provitamine ( 7</a:t>
            </a:r>
            <a:r>
              <a:rPr lang="en-GB" sz="1800" b="1" dirty="0" smtClean="0"/>
              <a:t>-dehydrocholesterol ) to previtamine and it is then converted to Cholecalciferol by the process of isomerisation</a:t>
            </a:r>
          </a:p>
          <a:p>
            <a:pPr algn="just">
              <a:lnSpc>
                <a:spcPct val="90000"/>
              </a:lnSpc>
            </a:pPr>
            <a:r>
              <a:rPr lang="en-GB" sz="1800" b="1" dirty="0" smtClean="0">
                <a:latin typeface="+mj-lt"/>
              </a:rPr>
              <a:t>In the liver, </a:t>
            </a:r>
            <a:r>
              <a:rPr lang="en-GB" sz="1800" b="1" dirty="0" err="1" smtClean="0">
                <a:latin typeface="+mj-lt"/>
              </a:rPr>
              <a:t>cholecalciferol</a:t>
            </a:r>
            <a:r>
              <a:rPr lang="en-GB" sz="1800" b="1" dirty="0" smtClean="0">
                <a:latin typeface="+mj-lt"/>
              </a:rPr>
              <a:t> undergoes  25-hydroxylation  to yield 25(OH) </a:t>
            </a:r>
            <a:r>
              <a:rPr lang="en-GB" sz="1800" b="1" dirty="0" err="1" smtClean="0">
                <a:latin typeface="+mj-lt"/>
              </a:rPr>
              <a:t>Vit</a:t>
            </a:r>
            <a:r>
              <a:rPr lang="en-GB" sz="1800" b="1" dirty="0" smtClean="0">
                <a:latin typeface="+mj-lt"/>
              </a:rPr>
              <a:t>-D ( </a:t>
            </a:r>
            <a:r>
              <a:rPr lang="en-GB" sz="1800" b="1" dirty="0" err="1" smtClean="0">
                <a:latin typeface="+mj-lt"/>
              </a:rPr>
              <a:t>calcidiol</a:t>
            </a:r>
            <a:r>
              <a:rPr lang="en-GB" sz="1800" b="1" dirty="0" smtClean="0">
                <a:latin typeface="+mj-lt"/>
              </a:rPr>
              <a:t>)</a:t>
            </a:r>
          </a:p>
          <a:p>
            <a:pPr algn="just">
              <a:lnSpc>
                <a:spcPct val="90000"/>
              </a:lnSpc>
            </a:pPr>
            <a:r>
              <a:rPr lang="en-GB" sz="1800" b="1" dirty="0" smtClean="0">
                <a:latin typeface="+mj-lt"/>
              </a:rPr>
              <a:t>In the kidney , </a:t>
            </a:r>
            <a:r>
              <a:rPr lang="en-GB" sz="1800" b="1" dirty="0" err="1" smtClean="0">
                <a:latin typeface="+mj-lt"/>
              </a:rPr>
              <a:t>calcidiol</a:t>
            </a:r>
            <a:r>
              <a:rPr lang="en-GB" sz="1800" b="1" dirty="0" smtClean="0">
                <a:latin typeface="+mj-lt"/>
              </a:rPr>
              <a:t> undergoes further 1</a:t>
            </a:r>
            <a:r>
              <a:rPr lang="el-GR" sz="1800" b="1" dirty="0" smtClean="0">
                <a:latin typeface="+mj-lt"/>
              </a:rPr>
              <a:t>α</a:t>
            </a:r>
            <a:r>
              <a:rPr lang="en-US" sz="1800" b="1" dirty="0" smtClean="0">
                <a:latin typeface="+mj-lt"/>
              </a:rPr>
              <a:t>-hydroxylation to produce 1,25 –</a:t>
            </a:r>
            <a:r>
              <a:rPr lang="en-US" sz="1800" b="1" dirty="0" err="1" smtClean="0">
                <a:latin typeface="+mj-lt"/>
              </a:rPr>
              <a:t>dihydroxy</a:t>
            </a:r>
            <a:r>
              <a:rPr lang="en-US" sz="1800" b="1" dirty="0" smtClean="0">
                <a:latin typeface="+mj-lt"/>
              </a:rPr>
              <a:t> </a:t>
            </a:r>
            <a:r>
              <a:rPr lang="en-US" sz="1800" b="1" dirty="0" err="1" smtClean="0">
                <a:latin typeface="+mj-lt"/>
              </a:rPr>
              <a:t>Vit</a:t>
            </a:r>
            <a:r>
              <a:rPr lang="en-US" sz="1800" b="1" dirty="0" smtClean="0">
                <a:latin typeface="+mj-lt"/>
              </a:rPr>
              <a:t>-D  (Calcitriol). </a:t>
            </a:r>
            <a:r>
              <a:rPr lang="en-US" sz="1800" b="1" dirty="0" smtClean="0">
                <a:cs typeface="Arial" pitchFamily="34" charset="0"/>
              </a:rPr>
              <a:t>Its production in the kidney is catalyzed by </a:t>
            </a:r>
            <a:r>
              <a:rPr lang="en-GB" sz="1800" b="1" dirty="0" smtClean="0">
                <a:latin typeface="+mj-lt"/>
              </a:rPr>
              <a:t>1</a:t>
            </a:r>
            <a:r>
              <a:rPr lang="el-GR" sz="1800" b="1" dirty="0" smtClean="0">
                <a:latin typeface="+mj-lt"/>
              </a:rPr>
              <a:t>α </a:t>
            </a:r>
            <a:r>
              <a:rPr lang="en-US" sz="1800" b="1" dirty="0" smtClean="0">
                <a:latin typeface="+mj-lt"/>
                <a:cs typeface="Arial" pitchFamily="34" charset="0"/>
              </a:rPr>
              <a:t>-</a:t>
            </a:r>
            <a:r>
              <a:rPr lang="en-US" sz="1800" b="1" dirty="0" err="1" smtClean="0">
                <a:latin typeface="+mj-lt"/>
                <a:cs typeface="Arial" pitchFamily="34" charset="0"/>
              </a:rPr>
              <a:t>hydroxylase</a:t>
            </a:r>
            <a:r>
              <a:rPr lang="en-US" sz="1800" b="1" dirty="0" smtClean="0">
                <a:latin typeface="+mj-lt"/>
                <a:cs typeface="Arial" pitchFamily="34" charset="0"/>
              </a:rPr>
              <a:t> </a:t>
            </a:r>
            <a:r>
              <a:rPr lang="en-US" sz="1800" b="1" dirty="0" smtClean="0">
                <a:cs typeface="Arial" pitchFamily="34" charset="0"/>
              </a:rPr>
              <a:t>.</a:t>
            </a:r>
          </a:p>
          <a:p>
            <a:pPr algn="just">
              <a:buFont typeface="Wingdings" pitchFamily="2" charset="2"/>
              <a:buChar char="v"/>
              <a:defRPr/>
            </a:pPr>
            <a:r>
              <a:rPr lang="en-GB" sz="1800" b="1" dirty="0" smtClean="0">
                <a:solidFill>
                  <a:srgbClr val="FF0000"/>
                </a:solidFill>
                <a:latin typeface="+mj-lt"/>
              </a:rPr>
              <a:t>1</a:t>
            </a:r>
            <a:r>
              <a:rPr lang="el-GR" sz="1800" b="1" dirty="0" smtClean="0">
                <a:solidFill>
                  <a:srgbClr val="FF0000"/>
                </a:solidFill>
                <a:latin typeface="+mj-lt"/>
              </a:rPr>
              <a:t>α </a:t>
            </a:r>
            <a:r>
              <a:rPr lang="en-US" sz="1800" b="1" dirty="0" smtClean="0">
                <a:solidFill>
                  <a:srgbClr val="FF0000"/>
                </a:solidFill>
                <a:cs typeface="Arial" pitchFamily="34" charset="0"/>
              </a:rPr>
              <a:t>-</a:t>
            </a:r>
            <a:r>
              <a:rPr lang="en-US" sz="1800" b="1" dirty="0" err="1" smtClean="0">
                <a:solidFill>
                  <a:srgbClr val="FF0000"/>
                </a:solidFill>
                <a:cs typeface="Arial" pitchFamily="34" charset="0"/>
              </a:rPr>
              <a:t>hydroxylase</a:t>
            </a:r>
            <a:r>
              <a:rPr lang="en-US" sz="1800" b="1" dirty="0" smtClean="0">
                <a:solidFill>
                  <a:srgbClr val="FF0000"/>
                </a:solidFill>
                <a:cs typeface="Arial" pitchFamily="34" charset="0"/>
              </a:rPr>
              <a:t> activity is increased by :</a:t>
            </a:r>
          </a:p>
          <a:p>
            <a:pPr algn="just">
              <a:buFont typeface="Wingdings"/>
              <a:buChar char=""/>
              <a:defRPr/>
            </a:pPr>
            <a:r>
              <a:rPr lang="en-US" sz="1800" b="1" dirty="0" smtClean="0">
                <a:cs typeface="Arial" pitchFamily="34" charset="0"/>
              </a:rPr>
              <a:t>Decreased serum Ca2+</a:t>
            </a:r>
          </a:p>
          <a:p>
            <a:pPr algn="just">
              <a:buFont typeface="Wingdings"/>
              <a:buChar char=""/>
              <a:defRPr/>
            </a:pPr>
            <a:r>
              <a:rPr lang="en-US" sz="1800" b="1" dirty="0" smtClean="0">
                <a:cs typeface="Arial" pitchFamily="34" charset="0"/>
              </a:rPr>
              <a:t>Increased PTH level</a:t>
            </a:r>
          </a:p>
          <a:p>
            <a:pPr algn="just">
              <a:buFont typeface="Wingdings"/>
              <a:buChar char=""/>
              <a:defRPr/>
            </a:pPr>
            <a:r>
              <a:rPr lang="en-US" sz="1800" b="1" dirty="0" smtClean="0">
                <a:cs typeface="Arial" pitchFamily="34" charset="0"/>
              </a:rPr>
              <a:t>Decreased serum phosphate</a:t>
            </a:r>
          </a:p>
          <a:p>
            <a:pPr algn="just">
              <a:buFont typeface="Wingdings" pitchFamily="2" charset="2"/>
              <a:buChar char="q"/>
              <a:defRPr/>
            </a:pPr>
            <a:r>
              <a:rPr lang="en-US" sz="1800" b="1" dirty="0" smtClean="0">
                <a:solidFill>
                  <a:srgbClr val="FF0000"/>
                </a:solidFill>
              </a:rPr>
              <a:t>Action of 1,25-dihydroxycholecalcififerol(Calcitriol)</a:t>
            </a:r>
          </a:p>
          <a:p>
            <a:pPr algn="just"/>
            <a:r>
              <a:rPr lang="en-US" sz="1800" b="1" dirty="0" smtClean="0">
                <a:solidFill>
                  <a:schemeClr val="bg2">
                    <a:lumMod val="50000"/>
                  </a:schemeClr>
                </a:solidFill>
                <a:latin typeface="+mj-lt"/>
                <a:cs typeface="Arial" pitchFamily="34" charset="0"/>
              </a:rPr>
              <a:t> </a:t>
            </a:r>
            <a:r>
              <a:rPr lang="en-US" sz="1800" b="1" dirty="0" smtClean="0">
                <a:cs typeface="Arial" pitchFamily="34" charset="0"/>
              </a:rPr>
              <a:t>Increases intestinal Ca2+ absorption</a:t>
            </a:r>
          </a:p>
          <a:p>
            <a:pPr algn="just"/>
            <a:r>
              <a:rPr lang="en-US" sz="1800" b="1" dirty="0" smtClean="0">
                <a:cs typeface="Arial" pitchFamily="34" charset="0"/>
              </a:rPr>
              <a:t>Increases intestinal phosphate absorption</a:t>
            </a:r>
          </a:p>
          <a:p>
            <a:pPr algn="just"/>
            <a:r>
              <a:rPr lang="en-US" sz="1800" b="1" dirty="0" smtClean="0">
                <a:cs typeface="Arial" pitchFamily="34" charset="0"/>
              </a:rPr>
              <a:t>Increase renal reabsorption of Ca2+ and phosphate</a:t>
            </a:r>
          </a:p>
          <a:p>
            <a:pPr algn="just"/>
            <a:r>
              <a:rPr lang="en-US" sz="1800" b="1" dirty="0" smtClean="0">
                <a:cs typeface="Arial" pitchFamily="34" charset="0"/>
              </a:rPr>
              <a:t>Increases osteoclast activity</a:t>
            </a:r>
            <a:endParaRPr lang="ar-SA" sz="1800" b="1" dirty="0" smtClean="0"/>
          </a:p>
          <a:p>
            <a:pPr algn="just">
              <a:buNone/>
              <a:defRPr/>
            </a:pPr>
            <a:endParaRPr lang="en-US" sz="1800" b="1" dirty="0" smtClean="0">
              <a:latin typeface="+mj-lt"/>
              <a:cs typeface="Arial" pitchFamily="34" charset="0"/>
            </a:endParaRPr>
          </a:p>
          <a:p>
            <a:pPr algn="just">
              <a:lnSpc>
                <a:spcPct val="90000"/>
              </a:lnSpc>
            </a:pPr>
            <a:endParaRPr lang="en-GB" sz="1800" b="1" dirty="0" smtClean="0">
              <a:latin typeface="+mj-lt"/>
            </a:endParaRPr>
          </a:p>
          <a:p>
            <a:pPr algn="just" eaLnBrk="1" hangingPunct="1">
              <a:lnSpc>
                <a:spcPct val="90000"/>
              </a:lnSpc>
            </a:pPr>
            <a:r>
              <a:rPr lang="en-GB" sz="1800" b="1" dirty="0" smtClean="0"/>
              <a:t>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additive="base">
                                        <p:cTn id="24"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 calcmode="lin" valueType="num">
                                      <p:cBhvr additive="base">
                                        <p:cTn id="30"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Effect transition="in" filter="box(in)">
                                      <p:cBhvr>
                                        <p:cTn id="36" dur="500"/>
                                        <p:tgtEl>
                                          <p:spTgt spid="1229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291">
                                            <p:txEl>
                                              <p:pRg st="5" end="5"/>
                                            </p:txEl>
                                          </p:spTgt>
                                        </p:tgtEl>
                                        <p:attrNameLst>
                                          <p:attrName>style.visibility</p:attrName>
                                        </p:attrNameLst>
                                      </p:cBhvr>
                                      <p:to>
                                        <p:strVal val="visible"/>
                                      </p:to>
                                    </p:set>
                                    <p:anim calcmode="lin" valueType="num">
                                      <p:cBhvr additive="base">
                                        <p:cTn id="41"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291">
                                            <p:txEl>
                                              <p:pRg st="6" end="6"/>
                                            </p:txEl>
                                          </p:spTgt>
                                        </p:tgtEl>
                                        <p:attrNameLst>
                                          <p:attrName>style.visibility</p:attrName>
                                        </p:attrNameLst>
                                      </p:cBhvr>
                                      <p:to>
                                        <p:strVal val="visible"/>
                                      </p:to>
                                    </p:set>
                                    <p:anim calcmode="lin" valueType="num">
                                      <p:cBhvr additive="base">
                                        <p:cTn id="47"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291">
                                            <p:txEl>
                                              <p:pRg st="7" end="7"/>
                                            </p:txEl>
                                          </p:spTgt>
                                        </p:tgtEl>
                                        <p:attrNameLst>
                                          <p:attrName>style.visibility</p:attrName>
                                        </p:attrNameLst>
                                      </p:cBhvr>
                                      <p:to>
                                        <p:strVal val="visible"/>
                                      </p:to>
                                    </p:set>
                                    <p:anim calcmode="lin" valueType="num">
                                      <p:cBhvr additive="base">
                                        <p:cTn id="53"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59" dur="500"/>
                                        <p:tgtEl>
                                          <p:spTgt spid="12291">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291">
                                            <p:txEl>
                                              <p:pRg st="9" end="9"/>
                                            </p:txEl>
                                          </p:spTgt>
                                        </p:tgtEl>
                                        <p:attrNameLst>
                                          <p:attrName>style.visibility</p:attrName>
                                        </p:attrNameLst>
                                      </p:cBhvr>
                                      <p:to>
                                        <p:strVal val="visible"/>
                                      </p:to>
                                    </p:set>
                                    <p:anim calcmode="lin" valueType="num">
                                      <p:cBhvr additive="base">
                                        <p:cTn id="64" dur="500" fill="hold"/>
                                        <p:tgtEl>
                                          <p:spTgt spid="12291">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2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291">
                                            <p:txEl>
                                              <p:pRg st="10" end="10"/>
                                            </p:txEl>
                                          </p:spTgt>
                                        </p:tgtEl>
                                        <p:attrNameLst>
                                          <p:attrName>style.visibility</p:attrName>
                                        </p:attrNameLst>
                                      </p:cBhvr>
                                      <p:to>
                                        <p:strVal val="visible"/>
                                      </p:to>
                                    </p:set>
                                    <p:anim calcmode="lin" valueType="num">
                                      <p:cBhvr additive="base">
                                        <p:cTn id="70" dur="500" fill="hold"/>
                                        <p:tgtEl>
                                          <p:spTgt spid="12291">
                                            <p:txEl>
                                              <p:pRg st="10" end="1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2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2291">
                                            <p:txEl>
                                              <p:pRg st="11" end="11"/>
                                            </p:txEl>
                                          </p:spTgt>
                                        </p:tgtEl>
                                        <p:attrNameLst>
                                          <p:attrName>style.visibility</p:attrName>
                                        </p:attrNameLst>
                                      </p:cBhvr>
                                      <p:to>
                                        <p:strVal val="visible"/>
                                      </p:to>
                                    </p:set>
                                    <p:anim calcmode="lin" valueType="num">
                                      <p:cBhvr additive="base">
                                        <p:cTn id="76" dur="500" fill="hold"/>
                                        <p:tgtEl>
                                          <p:spTgt spid="12291">
                                            <p:txEl>
                                              <p:pRg st="11" end="1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2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2291">
                                            <p:txEl>
                                              <p:pRg st="12" end="12"/>
                                            </p:txEl>
                                          </p:spTgt>
                                        </p:tgtEl>
                                        <p:attrNameLst>
                                          <p:attrName>style.visibility</p:attrName>
                                        </p:attrNameLst>
                                      </p:cBhvr>
                                      <p:to>
                                        <p:strVal val="visible"/>
                                      </p:to>
                                    </p:set>
                                    <p:anim calcmode="lin" valueType="num">
                                      <p:cBhvr additive="base">
                                        <p:cTn id="82" dur="500" fill="hold"/>
                                        <p:tgtEl>
                                          <p:spTgt spid="12291">
                                            <p:txEl>
                                              <p:pRg st="12" end="1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22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371600"/>
            <a:ext cx="9067800" cy="685800"/>
          </a:xfrm>
        </p:spPr>
        <p:txBody>
          <a:bodyPr>
            <a:normAutofit fontScale="90000"/>
          </a:bodyPr>
          <a:lstStyle/>
          <a:p>
            <a:pPr algn="ctr"/>
            <a:r>
              <a:rPr lang="en-US" b="1" dirty="0"/>
              <a:t>Vitamin D3 and Calcium Control</a:t>
            </a:r>
          </a:p>
        </p:txBody>
      </p:sp>
      <p:sp>
        <p:nvSpPr>
          <p:cNvPr id="15363" name="Rectangle 3"/>
          <p:cNvSpPr>
            <a:spLocks noGrp="1" noChangeArrowheads="1"/>
          </p:cNvSpPr>
          <p:nvPr>
            <p:ph idx="1"/>
          </p:nvPr>
        </p:nvSpPr>
        <p:spPr>
          <a:xfrm>
            <a:off x="228600" y="2057400"/>
            <a:ext cx="8686800" cy="4800600"/>
          </a:xfrm>
        </p:spPr>
        <p:txBody>
          <a:bodyPr>
            <a:normAutofit fontScale="92500" lnSpcReduction="10000"/>
          </a:bodyPr>
          <a:lstStyle/>
          <a:p>
            <a:pPr algn="just"/>
            <a:r>
              <a:rPr lang="en-US" b="1" dirty="0" smtClean="0"/>
              <a:t>Vitamin D3 (Cholecalciferol)</a:t>
            </a:r>
            <a:endParaRPr lang="en-US" b="1" dirty="0"/>
          </a:p>
          <a:p>
            <a:pPr lvl="1" algn="just"/>
            <a:r>
              <a:rPr lang="en-US" b="1" dirty="0"/>
              <a:t>Converted to precursor in liver</a:t>
            </a:r>
          </a:p>
          <a:p>
            <a:pPr lvl="2" algn="just"/>
            <a:r>
              <a:rPr lang="en-US" b="1" dirty="0"/>
              <a:t>Initially stored</a:t>
            </a:r>
          </a:p>
          <a:p>
            <a:pPr lvl="2" algn="just"/>
            <a:r>
              <a:rPr lang="en-US" b="1" dirty="0"/>
              <a:t>Converted to 25-Hydroxycholecalciferol</a:t>
            </a:r>
          </a:p>
          <a:p>
            <a:pPr lvl="2" algn="just"/>
            <a:r>
              <a:rPr lang="en-US" b="1" dirty="0"/>
              <a:t>Feedback control limits concentration</a:t>
            </a:r>
          </a:p>
          <a:p>
            <a:pPr lvl="1" algn="just"/>
            <a:r>
              <a:rPr lang="en-US" b="1" dirty="0"/>
              <a:t>Converted to active form in kidney </a:t>
            </a:r>
          </a:p>
          <a:p>
            <a:pPr lvl="2" algn="just"/>
            <a:r>
              <a:rPr lang="en-US" b="1" dirty="0"/>
              <a:t>1,25-Dihydroxycholecalciferol</a:t>
            </a:r>
          </a:p>
          <a:p>
            <a:pPr lvl="2" algn="just"/>
            <a:r>
              <a:rPr lang="en-US" b="1" dirty="0"/>
              <a:t>Under the feedback control of parathyroid hormone (</a:t>
            </a:r>
            <a:r>
              <a:rPr lang="en-US" b="1" dirty="0" smtClean="0"/>
              <a:t>PTH)</a:t>
            </a:r>
          </a:p>
          <a:p>
            <a:pPr algn="just"/>
            <a:r>
              <a:rPr lang="en-US" sz="2400" b="1" dirty="0" smtClean="0">
                <a:cs typeface="Times New Roman" pitchFamily="18" charset="0"/>
              </a:rPr>
              <a:t>The main action of 1,25-(OH)</a:t>
            </a:r>
            <a:r>
              <a:rPr lang="en-US" sz="2400" b="1" baseline="-30000" dirty="0" smtClean="0">
                <a:cs typeface="Times New Roman" pitchFamily="18" charset="0"/>
              </a:rPr>
              <a:t>2</a:t>
            </a:r>
            <a:r>
              <a:rPr lang="en-US" sz="2400" b="1" dirty="0" smtClean="0">
                <a:cs typeface="Times New Roman" pitchFamily="18" charset="0"/>
              </a:rPr>
              <a:t>-D is to </a:t>
            </a:r>
            <a:r>
              <a:rPr lang="en-US" sz="2400" b="1" u="sng" dirty="0" smtClean="0">
                <a:cs typeface="Times New Roman" pitchFamily="18" charset="0"/>
              </a:rPr>
              <a:t>stimulate absorption of Ca</a:t>
            </a:r>
            <a:r>
              <a:rPr lang="en-US" sz="2400" b="1" u="sng" baseline="30000" dirty="0" smtClean="0">
                <a:cs typeface="Times New Roman" pitchFamily="18" charset="0"/>
              </a:rPr>
              <a:t>2+</a:t>
            </a:r>
            <a:r>
              <a:rPr lang="en-US" sz="2400" b="1" u="sng" dirty="0" smtClean="0">
                <a:cs typeface="Times New Roman" pitchFamily="18" charset="0"/>
              </a:rPr>
              <a:t> from the intestine</a:t>
            </a:r>
            <a:r>
              <a:rPr lang="en-US" sz="2400" b="1" dirty="0" smtClean="0">
                <a:cs typeface="Times New Roman" pitchFamily="18" charset="0"/>
              </a:rPr>
              <a:t>.  </a:t>
            </a:r>
          </a:p>
          <a:p>
            <a:pPr algn="just"/>
            <a:r>
              <a:rPr lang="en-US" sz="2400" b="1" dirty="0" smtClean="0">
                <a:cs typeface="Times New Roman" pitchFamily="18" charset="0"/>
              </a:rPr>
              <a:t>1,25-(OH)</a:t>
            </a:r>
            <a:r>
              <a:rPr lang="en-US" sz="2400" b="1" baseline="-30000" dirty="0" smtClean="0">
                <a:cs typeface="Times New Roman" pitchFamily="18" charset="0"/>
              </a:rPr>
              <a:t>2</a:t>
            </a:r>
            <a:r>
              <a:rPr lang="en-US" sz="2400" b="1" dirty="0" smtClean="0">
                <a:cs typeface="Times New Roman" pitchFamily="18" charset="0"/>
              </a:rPr>
              <a:t>-D induces the production of calcium binding proteins which sequester Ca</a:t>
            </a:r>
            <a:r>
              <a:rPr lang="en-US" sz="2400" b="1" baseline="30000" dirty="0" smtClean="0">
                <a:cs typeface="Times New Roman" pitchFamily="18" charset="0"/>
              </a:rPr>
              <a:t>2+</a:t>
            </a:r>
            <a:r>
              <a:rPr lang="en-US" sz="2400" b="1" dirty="0" smtClean="0">
                <a:cs typeface="Times New Roman" pitchFamily="18" charset="0"/>
              </a:rPr>
              <a:t>, buffer high Ca</a:t>
            </a:r>
            <a:r>
              <a:rPr lang="en-US" sz="2400" b="1" baseline="30000" dirty="0" smtClean="0">
                <a:cs typeface="Times New Roman" pitchFamily="18" charset="0"/>
              </a:rPr>
              <a:t>2+</a:t>
            </a:r>
            <a:r>
              <a:rPr lang="en-US" sz="2400" b="1" dirty="0" smtClean="0">
                <a:cs typeface="Times New Roman" pitchFamily="18" charset="0"/>
              </a:rPr>
              <a:t> concentrations that arise during initial absorption and allow Ca</a:t>
            </a:r>
            <a:r>
              <a:rPr lang="en-US" sz="2400" b="1" baseline="30000" dirty="0" smtClean="0">
                <a:cs typeface="Times New Roman" pitchFamily="18" charset="0"/>
              </a:rPr>
              <a:t>2+</a:t>
            </a:r>
            <a:r>
              <a:rPr lang="en-US" sz="2400" b="1" dirty="0" smtClean="0">
                <a:cs typeface="Times New Roman" pitchFamily="18" charset="0"/>
              </a:rPr>
              <a:t> to be absorbed against a high Ca</a:t>
            </a:r>
            <a:r>
              <a:rPr lang="en-US" sz="2400" b="1" baseline="30000" dirty="0" smtClean="0">
                <a:cs typeface="Times New Roman" pitchFamily="18" charset="0"/>
              </a:rPr>
              <a:t>2+</a:t>
            </a:r>
            <a:r>
              <a:rPr lang="en-US" sz="2400" b="1" dirty="0" smtClean="0">
                <a:cs typeface="Times New Roman" pitchFamily="18" charset="0"/>
              </a:rPr>
              <a:t> gradient</a:t>
            </a:r>
            <a:r>
              <a:rPr lang="en-US" sz="2400" b="1" dirty="0" smtClean="0"/>
              <a:t> </a:t>
            </a:r>
          </a:p>
          <a:p>
            <a:pPr algn="just">
              <a:buNone/>
              <a:defRPr/>
            </a:pPr>
            <a:endParaRPr lang="ar-SA" dirty="0" smtClean="0"/>
          </a:p>
          <a:p>
            <a:pPr lvl="2" algn="just"/>
            <a:endParaRPr lang="en-US" dirty="0"/>
          </a:p>
          <a:p>
            <a:pPr lvl="1" algn="just"/>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amond(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7" dur="500"/>
                                        <p:tgtEl>
                                          <p:spTgt spid="15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 calcmode="lin" valueType="num">
                                      <p:cBhvr additive="base">
                                        <p:cTn id="22"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 calcmode="lin" valueType="num">
                                      <p:cBhvr additive="base">
                                        <p:cTn id="28"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363">
                                            <p:txEl>
                                              <p:pRg st="4" end="4"/>
                                            </p:txEl>
                                          </p:spTgt>
                                        </p:tgtEl>
                                        <p:attrNameLst>
                                          <p:attrName>style.visibility</p:attrName>
                                        </p:attrNameLst>
                                      </p:cBhvr>
                                      <p:to>
                                        <p:strVal val="visible"/>
                                      </p:to>
                                    </p:set>
                                    <p:anim calcmode="lin" valueType="num">
                                      <p:cBhvr additive="base">
                                        <p:cTn id="34"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5363">
                                            <p:txEl>
                                              <p:pRg st="5" end="5"/>
                                            </p:txEl>
                                          </p:spTgt>
                                        </p:tgtEl>
                                        <p:attrNameLst>
                                          <p:attrName>style.visibility</p:attrName>
                                        </p:attrNameLst>
                                      </p:cBhvr>
                                      <p:to>
                                        <p:strVal val="visible"/>
                                      </p:to>
                                    </p:set>
                                    <p:animEffect transition="in" filter="box(in)">
                                      <p:cBhvr>
                                        <p:cTn id="40" dur="500"/>
                                        <p:tgtEl>
                                          <p:spTgt spid="1536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363">
                                            <p:txEl>
                                              <p:pRg st="6" end="6"/>
                                            </p:txEl>
                                          </p:spTgt>
                                        </p:tgtEl>
                                        <p:attrNameLst>
                                          <p:attrName>style.visibility</p:attrName>
                                        </p:attrNameLst>
                                      </p:cBhvr>
                                      <p:to>
                                        <p:strVal val="visible"/>
                                      </p:to>
                                    </p:set>
                                    <p:anim calcmode="lin" valueType="num">
                                      <p:cBhvr additive="base">
                                        <p:cTn id="45"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363">
                                            <p:txEl>
                                              <p:pRg st="7" end="7"/>
                                            </p:txEl>
                                          </p:spTgt>
                                        </p:tgtEl>
                                        <p:attrNameLst>
                                          <p:attrName>style.visibility</p:attrName>
                                        </p:attrNameLst>
                                      </p:cBhvr>
                                      <p:to>
                                        <p:strVal val="visible"/>
                                      </p:to>
                                    </p:set>
                                    <p:anim calcmode="lin" valueType="num">
                                      <p:cBhvr additive="base">
                                        <p:cTn id="51"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363">
                                            <p:txEl>
                                              <p:pRg st="8" end="8"/>
                                            </p:txEl>
                                          </p:spTgt>
                                        </p:tgtEl>
                                        <p:attrNameLst>
                                          <p:attrName>style.visibility</p:attrName>
                                        </p:attrNameLst>
                                      </p:cBhvr>
                                      <p:to>
                                        <p:strVal val="visible"/>
                                      </p:to>
                                    </p:set>
                                    <p:anim calcmode="lin" valueType="num">
                                      <p:cBhvr additive="base">
                                        <p:cTn id="57"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5363">
                                            <p:txEl>
                                              <p:pRg st="9" end="9"/>
                                            </p:txEl>
                                          </p:spTgt>
                                        </p:tgtEl>
                                        <p:attrNameLst>
                                          <p:attrName>style.visibility</p:attrName>
                                        </p:attrNameLst>
                                      </p:cBhvr>
                                      <p:to>
                                        <p:strVal val="visible"/>
                                      </p:to>
                                    </p:set>
                                    <p:anim calcmode="lin" valueType="num">
                                      <p:cBhvr additive="base">
                                        <p:cTn id="63" dur="5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3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Guyton_Fig79-6"/>
          <p:cNvPicPr>
            <a:picLocks noChangeAspect="1" noChangeArrowheads="1"/>
          </p:cNvPicPr>
          <p:nvPr/>
        </p:nvPicPr>
        <p:blipFill>
          <a:blip r:embed="rId2">
            <a:lum contrast="36000"/>
          </a:blip>
          <a:srcRect l="10544" t="6667" r="11923" b="7777"/>
          <a:stretch>
            <a:fillRect/>
          </a:stretch>
        </p:blipFill>
        <p:spPr bwMode="auto">
          <a:xfrm>
            <a:off x="228599" y="2133600"/>
            <a:ext cx="8763001" cy="4572000"/>
          </a:xfrm>
          <a:prstGeom prst="rect">
            <a:avLst/>
          </a:prstGeom>
          <a:noFill/>
        </p:spPr>
      </p:pic>
      <p:sp>
        <p:nvSpPr>
          <p:cNvPr id="3" name="Rectangle 2"/>
          <p:cNvSpPr/>
          <p:nvPr/>
        </p:nvSpPr>
        <p:spPr>
          <a:xfrm>
            <a:off x="380999" y="1614055"/>
            <a:ext cx="8458200" cy="461665"/>
          </a:xfrm>
          <a:prstGeom prst="rect">
            <a:avLst/>
          </a:prstGeom>
        </p:spPr>
        <p:txBody>
          <a:bodyPr wrap="square">
            <a:spAutoFit/>
          </a:bodyPr>
          <a:lstStyle/>
          <a:p>
            <a:pPr algn="ctr"/>
            <a:r>
              <a:rPr lang="en-US" sz="2400" b="1" dirty="0" smtClean="0"/>
              <a:t>Vitamin D3 and Calcium Control</a:t>
            </a:r>
            <a:endParaRPr lang="en-US"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diamond(in)">
                                      <p:cBhvr>
                                        <p:cTn id="12" dur="2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133600"/>
            <a:ext cx="8229600" cy="515112"/>
          </a:xfrm>
          <a:noFill/>
        </p:spPr>
        <p:txBody>
          <a:bodyPr>
            <a:normAutofit/>
          </a:bodyPr>
          <a:lstStyle/>
          <a:p>
            <a:pPr algn="just" eaLnBrk="1" hangingPunct="1"/>
            <a:r>
              <a:rPr lang="en-US" sz="2800" dirty="0" smtClean="0">
                <a:solidFill>
                  <a:srgbClr val="FF0000"/>
                </a:solidFill>
                <a:latin typeface="Arial" pitchFamily="34" charset="0"/>
                <a:cs typeface="Times New Roman" pitchFamily="18" charset="0"/>
              </a:rPr>
              <a:t>Vitamin D</a:t>
            </a:r>
            <a:r>
              <a:rPr lang="en-US" sz="2000" dirty="0" smtClean="0">
                <a:solidFill>
                  <a:srgbClr val="FF0000"/>
                </a:solidFill>
                <a:latin typeface="Arial" pitchFamily="34" charset="0"/>
                <a:cs typeface="Times New Roman" pitchFamily="18" charset="0"/>
              </a:rPr>
              <a:t>3 </a:t>
            </a:r>
            <a:r>
              <a:rPr lang="en-US" sz="2800" dirty="0" smtClean="0">
                <a:solidFill>
                  <a:srgbClr val="FF0000"/>
                </a:solidFill>
                <a:latin typeface="Arial" pitchFamily="34" charset="0"/>
                <a:cs typeface="Times New Roman" pitchFamily="18" charset="0"/>
              </a:rPr>
              <a:t>promotes intestinal calcium absorption</a:t>
            </a:r>
          </a:p>
        </p:txBody>
      </p:sp>
      <p:sp>
        <p:nvSpPr>
          <p:cNvPr id="45059" name="Rectangle 3"/>
          <p:cNvSpPr>
            <a:spLocks noGrp="1" noChangeArrowheads="1"/>
          </p:cNvSpPr>
          <p:nvPr>
            <p:ph idx="1"/>
          </p:nvPr>
        </p:nvSpPr>
        <p:spPr>
          <a:xfrm>
            <a:off x="457200" y="2667000"/>
            <a:ext cx="8229600" cy="3657600"/>
          </a:xfrm>
        </p:spPr>
        <p:txBody>
          <a:bodyPr/>
          <a:lstStyle/>
          <a:p>
            <a:pPr eaLnBrk="1" hangingPunct="1"/>
            <a:r>
              <a:rPr lang="en-US" dirty="0" smtClean="0"/>
              <a:t>Vitamin D3 acts via steroid hormone like receptor to increase transcriptional and translational activity</a:t>
            </a:r>
          </a:p>
          <a:p>
            <a:pPr eaLnBrk="1" hangingPunct="1"/>
            <a:r>
              <a:rPr lang="en-US" dirty="0" smtClean="0"/>
              <a:t>One gene product is calcium-binding protein (</a:t>
            </a:r>
            <a:r>
              <a:rPr lang="en-US" dirty="0" err="1" smtClean="0"/>
              <a:t>CaBP</a:t>
            </a:r>
            <a:r>
              <a:rPr lang="en-US" dirty="0" smtClean="0"/>
              <a:t>)</a:t>
            </a:r>
          </a:p>
          <a:p>
            <a:pPr eaLnBrk="1" hangingPunct="1"/>
            <a:r>
              <a:rPr lang="en-US" dirty="0" err="1" smtClean="0"/>
              <a:t>CaBP</a:t>
            </a:r>
            <a:r>
              <a:rPr lang="en-US" dirty="0" smtClean="0"/>
              <a:t> facilitates calcium uptake by intestinal cells</a:t>
            </a:r>
          </a:p>
          <a:p>
            <a:r>
              <a:rPr lang="en-US" dirty="0" smtClean="0"/>
              <a:t>Estrogen, </a:t>
            </a:r>
            <a:r>
              <a:rPr lang="en-US" dirty="0" err="1" smtClean="0"/>
              <a:t>prolactin</a:t>
            </a:r>
            <a:r>
              <a:rPr lang="en-US" dirty="0" smtClean="0"/>
              <a:t> and growth hormone also stimulate </a:t>
            </a:r>
            <a:r>
              <a:rPr lang="en-GB" sz="2800" dirty="0" smtClean="0"/>
              <a:t>1</a:t>
            </a:r>
            <a:r>
              <a:rPr lang="el-GR" sz="2800" dirty="0" smtClean="0"/>
              <a:t>α </a:t>
            </a:r>
            <a:r>
              <a:rPr lang="en-US" sz="2800" dirty="0" smtClean="0">
                <a:cs typeface="Arial" pitchFamily="34" charset="0"/>
              </a:rPr>
              <a:t>-</a:t>
            </a:r>
            <a:r>
              <a:rPr lang="en-US" sz="2800" dirty="0" err="1" smtClean="0">
                <a:cs typeface="Arial" pitchFamily="34" charset="0"/>
              </a:rPr>
              <a:t>hydroxylase</a:t>
            </a:r>
            <a:r>
              <a:rPr lang="en-US" sz="2800" dirty="0" smtClean="0">
                <a:cs typeface="Arial" pitchFamily="34" charset="0"/>
              </a:rPr>
              <a:t>  thus increasing Ca absorption during pregnancy, lactation and growth</a:t>
            </a:r>
            <a:endParaRPr lang="en-US"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additive="base">
                                        <p:cTn id="18"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additive="base">
                                        <p:cTn id="24"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5059">
                                            <p:txEl>
                                              <p:pRg st="3" end="3"/>
                                            </p:txEl>
                                          </p:spTgt>
                                        </p:tgtEl>
                                        <p:attrNameLst>
                                          <p:attrName>style.visibility</p:attrName>
                                        </p:attrNameLst>
                                      </p:cBhvr>
                                      <p:to>
                                        <p:strVal val="visible"/>
                                      </p:to>
                                    </p:set>
                                    <p:anim calcmode="lin" valueType="num">
                                      <p:cBhvr additive="base">
                                        <p:cTn id="30"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676400"/>
            <a:ext cx="8229600" cy="591312"/>
          </a:xfrm>
          <a:noFill/>
        </p:spPr>
        <p:txBody>
          <a:bodyPr>
            <a:normAutofit fontScale="90000"/>
          </a:bodyPr>
          <a:lstStyle/>
          <a:p>
            <a:pPr eaLnBrk="1" hangingPunct="1"/>
            <a:r>
              <a:rPr lang="en-US" sz="4000" b="1" dirty="0" smtClean="0">
                <a:solidFill>
                  <a:srgbClr val="FF0000"/>
                </a:solidFill>
                <a:latin typeface="Arial" pitchFamily="34" charset="0"/>
                <a:cs typeface="Times New Roman" pitchFamily="18" charset="0"/>
              </a:rPr>
              <a:t>Vitamin D</a:t>
            </a:r>
            <a:r>
              <a:rPr lang="en-US" sz="3600" b="1" dirty="0" smtClean="0">
                <a:solidFill>
                  <a:srgbClr val="FF0000"/>
                </a:solidFill>
                <a:latin typeface="Arial" pitchFamily="34" charset="0"/>
                <a:cs typeface="Times New Roman" pitchFamily="18" charset="0"/>
              </a:rPr>
              <a:t>3</a:t>
            </a:r>
            <a:r>
              <a:rPr lang="en-US" sz="4000" b="1" dirty="0" smtClean="0">
                <a:solidFill>
                  <a:srgbClr val="FF0000"/>
                </a:solidFill>
                <a:latin typeface="Arial" pitchFamily="34" charset="0"/>
                <a:cs typeface="Times New Roman" pitchFamily="18" charset="0"/>
              </a:rPr>
              <a:t> Actions on Bones</a:t>
            </a:r>
          </a:p>
        </p:txBody>
      </p:sp>
      <p:sp>
        <p:nvSpPr>
          <p:cNvPr id="47107" name="Rectangle 3"/>
          <p:cNvSpPr>
            <a:spLocks noGrp="1" noChangeArrowheads="1"/>
          </p:cNvSpPr>
          <p:nvPr>
            <p:ph idx="1"/>
          </p:nvPr>
        </p:nvSpPr>
        <p:spPr>
          <a:xfrm>
            <a:off x="457200" y="2362200"/>
            <a:ext cx="8229600" cy="4191000"/>
          </a:xfrm>
        </p:spPr>
        <p:txBody>
          <a:bodyPr>
            <a:normAutofit fontScale="85000" lnSpcReduction="10000"/>
          </a:bodyPr>
          <a:lstStyle/>
          <a:p>
            <a:pPr eaLnBrk="1" hangingPunct="1">
              <a:lnSpc>
                <a:spcPct val="90000"/>
              </a:lnSpc>
            </a:pPr>
            <a:r>
              <a:rPr lang="en-US" sz="2800" dirty="0" smtClean="0">
                <a:cs typeface="Times New Roman" pitchFamily="18" charset="0"/>
              </a:rPr>
              <a:t>Another important target for 1,25-(OH)</a:t>
            </a:r>
            <a:r>
              <a:rPr lang="en-US" sz="2800" baseline="-30000" dirty="0" smtClean="0">
                <a:cs typeface="Times New Roman" pitchFamily="18" charset="0"/>
              </a:rPr>
              <a:t>2</a:t>
            </a:r>
            <a:r>
              <a:rPr lang="en-US" sz="2800" dirty="0" smtClean="0">
                <a:cs typeface="Times New Roman" pitchFamily="18" charset="0"/>
              </a:rPr>
              <a:t>-D3 is the bone.  </a:t>
            </a:r>
          </a:p>
          <a:p>
            <a:pPr eaLnBrk="1" hangingPunct="1">
              <a:lnSpc>
                <a:spcPct val="90000"/>
              </a:lnSpc>
            </a:pPr>
            <a:r>
              <a:rPr lang="en-US" sz="2800" dirty="0" smtClean="0">
                <a:cs typeface="Times New Roman" pitchFamily="18" charset="0"/>
              </a:rPr>
              <a:t>Osteoblasts, but not </a:t>
            </a:r>
            <a:r>
              <a:rPr lang="en-US" sz="2800" dirty="0" err="1" smtClean="0">
                <a:cs typeface="Times New Roman" pitchFamily="18" charset="0"/>
              </a:rPr>
              <a:t>osteoclasts</a:t>
            </a:r>
            <a:r>
              <a:rPr lang="en-US" sz="2800" dirty="0" smtClean="0">
                <a:cs typeface="Times New Roman" pitchFamily="18" charset="0"/>
              </a:rPr>
              <a:t> have vitamin D3 receptors.  </a:t>
            </a:r>
          </a:p>
          <a:p>
            <a:pPr eaLnBrk="1" hangingPunct="1">
              <a:lnSpc>
                <a:spcPct val="90000"/>
              </a:lnSpc>
            </a:pPr>
            <a:r>
              <a:rPr lang="en-US" sz="2800" dirty="0" smtClean="0">
                <a:cs typeface="Times New Roman" pitchFamily="18" charset="0"/>
              </a:rPr>
              <a:t>1,25-(OH)</a:t>
            </a:r>
            <a:r>
              <a:rPr lang="en-US" sz="2800" baseline="-30000" dirty="0" smtClean="0">
                <a:cs typeface="Times New Roman" pitchFamily="18" charset="0"/>
              </a:rPr>
              <a:t>2</a:t>
            </a:r>
            <a:r>
              <a:rPr lang="en-US" sz="2800" dirty="0" smtClean="0">
                <a:cs typeface="Times New Roman" pitchFamily="18" charset="0"/>
              </a:rPr>
              <a:t>-D3 acts on osteoblasts which produce a </a:t>
            </a:r>
            <a:r>
              <a:rPr lang="en-US" sz="2800" dirty="0" err="1" smtClean="0">
                <a:cs typeface="Times New Roman" pitchFamily="18" charset="0"/>
              </a:rPr>
              <a:t>paracrine</a:t>
            </a:r>
            <a:r>
              <a:rPr lang="en-US" sz="2800" dirty="0" smtClean="0">
                <a:cs typeface="Times New Roman" pitchFamily="18" charset="0"/>
              </a:rPr>
              <a:t> signal that activates </a:t>
            </a:r>
            <a:r>
              <a:rPr lang="en-US" sz="2800" dirty="0" err="1" smtClean="0">
                <a:cs typeface="Times New Roman" pitchFamily="18" charset="0"/>
              </a:rPr>
              <a:t>osteoclasts</a:t>
            </a:r>
            <a:r>
              <a:rPr lang="en-US" sz="2800" dirty="0" smtClean="0">
                <a:cs typeface="Times New Roman" pitchFamily="18" charset="0"/>
              </a:rPr>
              <a:t> to </a:t>
            </a:r>
            <a:r>
              <a:rPr lang="en-US" sz="2800" dirty="0" err="1" smtClean="0">
                <a:cs typeface="Times New Roman" pitchFamily="18" charset="0"/>
              </a:rPr>
              <a:t>resorb</a:t>
            </a:r>
            <a:r>
              <a:rPr lang="en-US" sz="2800" dirty="0" smtClean="0">
                <a:cs typeface="Times New Roman" pitchFamily="18" charset="0"/>
              </a:rPr>
              <a:t> Ca</a:t>
            </a:r>
            <a:r>
              <a:rPr lang="en-US" sz="2800" baseline="30000" dirty="0" smtClean="0">
                <a:cs typeface="Times New Roman" pitchFamily="18" charset="0"/>
              </a:rPr>
              <a:t>++</a:t>
            </a:r>
            <a:r>
              <a:rPr lang="en-US" sz="2800" dirty="0" smtClean="0">
                <a:cs typeface="Times New Roman" pitchFamily="18" charset="0"/>
              </a:rPr>
              <a:t> from the bone matrix.  </a:t>
            </a:r>
          </a:p>
          <a:p>
            <a:pPr eaLnBrk="1" hangingPunct="1">
              <a:lnSpc>
                <a:spcPct val="90000"/>
              </a:lnSpc>
            </a:pPr>
            <a:r>
              <a:rPr lang="en-US" sz="2800" dirty="0" smtClean="0">
                <a:cs typeface="Times New Roman" pitchFamily="18" charset="0"/>
              </a:rPr>
              <a:t>1,25-(OH)</a:t>
            </a:r>
            <a:r>
              <a:rPr lang="en-US" sz="2800" baseline="-30000" dirty="0" smtClean="0">
                <a:cs typeface="Times New Roman" pitchFamily="18" charset="0"/>
              </a:rPr>
              <a:t>2</a:t>
            </a:r>
            <a:r>
              <a:rPr lang="en-US" sz="2800" dirty="0" smtClean="0">
                <a:cs typeface="Times New Roman" pitchFamily="18" charset="0"/>
              </a:rPr>
              <a:t>-D3 also stimulates </a:t>
            </a:r>
            <a:r>
              <a:rPr lang="en-US" sz="2800" dirty="0" err="1" smtClean="0">
                <a:cs typeface="Times New Roman" pitchFamily="18" charset="0"/>
              </a:rPr>
              <a:t>osteocytic</a:t>
            </a:r>
            <a:r>
              <a:rPr lang="en-US" sz="2800" dirty="0" smtClean="0">
                <a:cs typeface="Times New Roman" pitchFamily="18" charset="0"/>
              </a:rPr>
              <a:t> </a:t>
            </a:r>
            <a:r>
              <a:rPr lang="en-US" sz="2800" dirty="0" err="1" smtClean="0">
                <a:cs typeface="Times New Roman" pitchFamily="18" charset="0"/>
              </a:rPr>
              <a:t>osteolysis</a:t>
            </a:r>
            <a:r>
              <a:rPr lang="en-US" sz="2800" dirty="0" smtClean="0">
                <a:cs typeface="Times New Roman" pitchFamily="18" charset="0"/>
              </a:rPr>
              <a:t>. </a:t>
            </a:r>
          </a:p>
          <a:p>
            <a:r>
              <a:rPr lang="en-US" sz="2800" dirty="0" smtClean="0">
                <a:cs typeface="Times New Roman" pitchFamily="18" charset="0"/>
              </a:rPr>
              <a:t>In its absence, excess </a:t>
            </a:r>
            <a:r>
              <a:rPr lang="en-US" sz="2800" dirty="0" err="1" smtClean="0">
                <a:cs typeface="Times New Roman" pitchFamily="18" charset="0"/>
              </a:rPr>
              <a:t>osteoid</a:t>
            </a:r>
            <a:r>
              <a:rPr lang="en-US" sz="2800" dirty="0" smtClean="0">
                <a:cs typeface="Times New Roman" pitchFamily="18" charset="0"/>
              </a:rPr>
              <a:t> accumulates from lack of 1,25-(OH)</a:t>
            </a:r>
            <a:r>
              <a:rPr lang="en-US" sz="2800" baseline="-30000" dirty="0" smtClean="0">
                <a:cs typeface="Times New Roman" pitchFamily="18" charset="0"/>
              </a:rPr>
              <a:t>2</a:t>
            </a:r>
            <a:r>
              <a:rPr lang="en-US" sz="2800" dirty="0" smtClean="0">
                <a:cs typeface="Times New Roman" pitchFamily="18" charset="0"/>
              </a:rPr>
              <a:t>-D3 repression of </a:t>
            </a:r>
            <a:r>
              <a:rPr lang="en-US" sz="2800" dirty="0" err="1" smtClean="0">
                <a:cs typeface="Times New Roman" pitchFamily="18" charset="0"/>
              </a:rPr>
              <a:t>osteoblastic</a:t>
            </a:r>
            <a:r>
              <a:rPr lang="en-US" sz="2800" dirty="0" smtClean="0">
                <a:cs typeface="Times New Roman" pitchFamily="18" charset="0"/>
              </a:rPr>
              <a:t> collagen synthesis.  </a:t>
            </a:r>
          </a:p>
          <a:p>
            <a:r>
              <a:rPr lang="en-US" sz="2800" dirty="0" smtClean="0">
                <a:cs typeface="Times New Roman" pitchFamily="18" charset="0"/>
              </a:rPr>
              <a:t>Inadequate supply of vitamin D</a:t>
            </a:r>
            <a:r>
              <a:rPr lang="en-US" dirty="0" smtClean="0">
                <a:cs typeface="Times New Roman" pitchFamily="18" charset="0"/>
              </a:rPr>
              <a:t>3</a:t>
            </a:r>
            <a:r>
              <a:rPr lang="en-US" sz="2800" dirty="0" smtClean="0">
                <a:cs typeface="Times New Roman" pitchFamily="18" charset="0"/>
              </a:rPr>
              <a:t> results in </a:t>
            </a:r>
            <a:r>
              <a:rPr lang="en-US" sz="2800" b="1" dirty="0" smtClean="0">
                <a:cs typeface="Times New Roman" pitchFamily="18" charset="0"/>
              </a:rPr>
              <a:t>rickets</a:t>
            </a:r>
            <a:r>
              <a:rPr lang="en-US" sz="2800" dirty="0" smtClean="0">
                <a:cs typeface="Times New Roman" pitchFamily="18" charset="0"/>
              </a:rPr>
              <a:t>, a disease of bone deformation</a:t>
            </a:r>
          </a:p>
          <a:p>
            <a:pPr eaLnBrk="1" hangingPunct="1">
              <a:lnSpc>
                <a:spcPct val="90000"/>
              </a:lnSpc>
              <a:buNone/>
            </a:pPr>
            <a:r>
              <a:rPr lang="en-US" sz="2800" dirty="0" smtClean="0">
                <a:cs typeface="Times New Roman" pitchFamily="18" charset="0"/>
              </a:rPr>
              <a:t>  </a:t>
            </a:r>
          </a:p>
          <a:p>
            <a:pPr eaLnBrk="1" hangingPunct="1">
              <a:lnSpc>
                <a:spcPct val="90000"/>
              </a:lnSpc>
              <a:buFontTx/>
              <a:buNone/>
            </a:pPr>
            <a:endParaRPr lang="en-US" sz="2800" dirty="0" smtClean="0">
              <a:cs typeface="Times New Roman" pitchFamily="18" charset="0"/>
            </a:endParaRPr>
          </a:p>
          <a:p>
            <a:pPr eaLnBrk="1" hangingPunct="1">
              <a:lnSpc>
                <a:spcPct val="90000"/>
              </a:lnSpc>
            </a:pPr>
            <a:endParaRPr lang="en-US" sz="2800"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amond(in)">
                                      <p:cBhvr>
                                        <p:cTn id="7" dur="20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 calcmode="lin" valueType="num">
                                      <p:cBhvr additive="base">
                                        <p:cTn id="18"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 calcmode="lin" valueType="num">
                                      <p:cBhvr additive="base">
                                        <p:cTn id="24"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7107">
                                            <p:txEl>
                                              <p:pRg st="3" end="3"/>
                                            </p:txEl>
                                          </p:spTgt>
                                        </p:tgtEl>
                                        <p:attrNameLst>
                                          <p:attrName>style.visibility</p:attrName>
                                        </p:attrNameLst>
                                      </p:cBhvr>
                                      <p:to>
                                        <p:strVal val="visible"/>
                                      </p:to>
                                    </p:set>
                                    <p:anim calcmode="lin" valueType="num">
                                      <p:cBhvr additive="base">
                                        <p:cTn id="30"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7107">
                                            <p:txEl>
                                              <p:pRg st="4" end="4"/>
                                            </p:txEl>
                                          </p:spTgt>
                                        </p:tgtEl>
                                        <p:attrNameLst>
                                          <p:attrName>style.visibility</p:attrName>
                                        </p:attrNameLst>
                                      </p:cBhvr>
                                      <p:to>
                                        <p:strVal val="visible"/>
                                      </p:to>
                                    </p:set>
                                    <p:anim calcmode="lin" valueType="num">
                                      <p:cBhvr additive="base">
                                        <p:cTn id="36"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7107">
                                            <p:txEl>
                                              <p:pRg st="5" end="5"/>
                                            </p:txEl>
                                          </p:spTgt>
                                        </p:tgtEl>
                                        <p:attrNameLst>
                                          <p:attrName>style.visibility</p:attrName>
                                        </p:attrNameLst>
                                      </p:cBhvr>
                                      <p:to>
                                        <p:strVal val="visible"/>
                                      </p:to>
                                    </p:set>
                                    <p:anim calcmode="lin" valueType="num">
                                      <p:cBhvr additive="base">
                                        <p:cTn id="42"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219200"/>
          </a:xfrm>
        </p:spPr>
        <p:txBody>
          <a:bodyPr rtlCol="1">
            <a:normAutofit fontScale="90000"/>
          </a:bodyPr>
          <a:lstStyle/>
          <a:p>
            <a:pPr eaLnBrk="1" fontAlgn="auto" hangingPunct="1">
              <a:spcAft>
                <a:spcPts val="0"/>
              </a:spcAft>
              <a:defRPr/>
            </a:pPr>
            <a:r>
              <a:rPr lang="en-US" b="1" dirty="0" smtClean="0">
                <a:solidFill>
                  <a:schemeClr val="bg2">
                    <a:lumMod val="75000"/>
                  </a:schemeClr>
                </a:solidFill>
              </a:rPr>
              <a:t>):</a:t>
            </a:r>
            <a:r>
              <a:rPr lang="en-US" b="1" dirty="0" smtClean="0">
                <a:solidFill>
                  <a:srgbClr val="C0C0C0"/>
                </a:solidFill>
              </a:rPr>
              <a:t/>
            </a:r>
            <a:br>
              <a:rPr lang="en-US" b="1" dirty="0" smtClean="0">
                <a:solidFill>
                  <a:srgbClr val="C0C0C0"/>
                </a:solidFill>
              </a:rPr>
            </a:br>
            <a:endParaRPr lang="ar-SA" dirty="0"/>
          </a:p>
        </p:txBody>
      </p:sp>
      <p:sp>
        <p:nvSpPr>
          <p:cNvPr id="3" name="عنصر نائب للمحتوى 2"/>
          <p:cNvSpPr>
            <a:spLocks noGrp="1"/>
          </p:cNvSpPr>
          <p:nvPr>
            <p:ph idx="1"/>
          </p:nvPr>
        </p:nvSpPr>
        <p:spPr>
          <a:xfrm>
            <a:off x="0" y="1600200"/>
            <a:ext cx="8991600" cy="4873625"/>
          </a:xfrm>
        </p:spPr>
        <p:txBody>
          <a:bodyPr rtlCol="1">
            <a:normAutofit fontScale="85000" lnSpcReduction="20000"/>
          </a:bodyPr>
          <a:lstStyle/>
          <a:p>
            <a:pPr marL="274320" indent="-274320" algn="l" rtl="0" eaLnBrk="1" fontAlgn="auto" hangingPunct="1">
              <a:spcAft>
                <a:spcPts val="0"/>
              </a:spcAft>
              <a:buFont typeface="Wingdings" pitchFamily="2" charset="2"/>
              <a:buChar char="q"/>
              <a:defRPr/>
            </a:pPr>
            <a:r>
              <a:rPr lang="en-US" dirty="0" smtClean="0"/>
              <a:t> It is </a:t>
            </a:r>
            <a:r>
              <a:rPr lang="en-US" dirty="0" err="1" smtClean="0"/>
              <a:t>synthesised</a:t>
            </a:r>
            <a:r>
              <a:rPr lang="en-US" dirty="0" smtClean="0"/>
              <a:t> as pre-pro-PTH(115aa) and is </a:t>
            </a:r>
          </a:p>
          <a:p>
            <a:pPr marL="274320" indent="-274320" algn="l" rtl="0" eaLnBrk="1" fontAlgn="auto" hangingPunct="1">
              <a:spcAft>
                <a:spcPts val="0"/>
              </a:spcAft>
              <a:buNone/>
              <a:defRPr/>
            </a:pPr>
            <a:r>
              <a:rPr lang="en-US" dirty="0" smtClean="0"/>
              <a:t>      cleaved to pro-PTH(90aa) with cleavage before</a:t>
            </a:r>
          </a:p>
          <a:p>
            <a:pPr marL="274320" indent="-274320" algn="l" rtl="0" eaLnBrk="1" fontAlgn="auto" hangingPunct="1">
              <a:spcAft>
                <a:spcPts val="0"/>
              </a:spcAft>
              <a:buNone/>
              <a:defRPr/>
            </a:pPr>
            <a:r>
              <a:rPr lang="en-US" dirty="0" smtClean="0"/>
              <a:t>      secretion of PTH(84aa).</a:t>
            </a:r>
          </a:p>
          <a:p>
            <a:pPr>
              <a:buFont typeface="Wingdings" pitchFamily="2" charset="2"/>
              <a:buChar char="q"/>
            </a:pPr>
            <a:r>
              <a:rPr lang="en-GB" sz="2800" dirty="0" smtClean="0"/>
              <a:t>Intact PTH T</a:t>
            </a:r>
            <a:r>
              <a:rPr lang="en-GB" sz="2800" baseline="-25000" dirty="0" smtClean="0"/>
              <a:t>1/2</a:t>
            </a:r>
            <a:r>
              <a:rPr lang="en-GB" sz="2800" dirty="0" smtClean="0"/>
              <a:t> 3-4 </a:t>
            </a:r>
            <a:r>
              <a:rPr lang="en-GB" sz="2800" dirty="0" err="1" smtClean="0"/>
              <a:t>mins</a:t>
            </a:r>
            <a:endParaRPr lang="en-GB" sz="2800" dirty="0" smtClean="0"/>
          </a:p>
          <a:p>
            <a:pPr>
              <a:buFont typeface="Wingdings" pitchFamily="2" charset="2"/>
              <a:buChar char="q"/>
            </a:pPr>
            <a:r>
              <a:rPr lang="en-GB" sz="2800" dirty="0" smtClean="0"/>
              <a:t>Normal levels 1.3 – 6.8 </a:t>
            </a:r>
            <a:r>
              <a:rPr lang="en-GB" sz="2800" dirty="0" err="1" smtClean="0"/>
              <a:t>pmol</a:t>
            </a:r>
            <a:r>
              <a:rPr lang="en-GB" sz="2800" dirty="0" smtClean="0"/>
              <a:t>/L </a:t>
            </a:r>
          </a:p>
          <a:p>
            <a:pPr>
              <a:buFont typeface="Wingdings" pitchFamily="2" charset="2"/>
              <a:buChar char="q"/>
            </a:pPr>
            <a:r>
              <a:rPr lang="en-GB" sz="2800" dirty="0" smtClean="0"/>
              <a:t>Secreted </a:t>
            </a:r>
            <a:r>
              <a:rPr lang="en-US" sz="2400" dirty="0" smtClean="0"/>
              <a:t>from the chief cells of the  parathyroid glands. </a:t>
            </a:r>
          </a:p>
          <a:p>
            <a:pPr marL="274320" indent="-274320" algn="l" rtl="0" eaLnBrk="1" fontAlgn="auto" hangingPunct="1">
              <a:spcAft>
                <a:spcPts val="0"/>
              </a:spcAft>
              <a:buNone/>
              <a:defRPr/>
            </a:pPr>
            <a:endParaRPr lang="en-US" dirty="0" smtClean="0"/>
          </a:p>
          <a:p>
            <a:pPr marL="274320" indent="-274320" algn="l" rtl="0" eaLnBrk="1" fontAlgn="auto" hangingPunct="1">
              <a:spcAft>
                <a:spcPts val="0"/>
              </a:spcAft>
              <a:buFont typeface="Wingdings" pitchFamily="2" charset="2"/>
              <a:buChar char="q"/>
              <a:defRPr/>
            </a:pPr>
            <a:r>
              <a:rPr lang="en-US" b="1" dirty="0" smtClean="0"/>
              <a:t>Function:</a:t>
            </a:r>
          </a:p>
          <a:p>
            <a:pPr marL="274320" indent="-274320" algn="l" rtl="0" eaLnBrk="1" fontAlgn="auto" hangingPunct="1">
              <a:spcAft>
                <a:spcPts val="0"/>
              </a:spcAft>
              <a:buFont typeface="Wingdings"/>
              <a:buNone/>
              <a:defRPr/>
            </a:pPr>
            <a:r>
              <a:rPr lang="en-US" dirty="0" smtClean="0">
                <a:solidFill>
                  <a:srgbClr val="7030A0"/>
                </a:solidFill>
              </a:rPr>
              <a:t>    Increase renal phosphate excretion , and increases plasma calcium </a:t>
            </a:r>
            <a:r>
              <a:rPr lang="en-US" u="sng" dirty="0" smtClean="0">
                <a:solidFill>
                  <a:srgbClr val="7030A0"/>
                </a:solidFill>
              </a:rPr>
              <a:t>by:</a:t>
            </a:r>
            <a:endParaRPr lang="en-US" dirty="0" smtClean="0">
              <a:solidFill>
                <a:srgbClr val="7030A0"/>
              </a:solidFill>
            </a:endParaRPr>
          </a:p>
          <a:p>
            <a:pPr marL="274320" indent="-274320" algn="l" rtl="0" eaLnBrk="1" fontAlgn="auto" hangingPunct="1">
              <a:spcAft>
                <a:spcPts val="0"/>
              </a:spcAft>
              <a:buFont typeface="Wingdings"/>
              <a:buChar char=""/>
              <a:defRPr/>
            </a:pPr>
            <a:r>
              <a:rPr lang="en-US" dirty="0" smtClean="0"/>
              <a:t>Increasing osteoclastic resorption of bone (occurring rapidly).</a:t>
            </a:r>
          </a:p>
          <a:p>
            <a:pPr marL="274320" indent="-274320" algn="l" rtl="0" eaLnBrk="1" fontAlgn="auto" hangingPunct="1">
              <a:spcAft>
                <a:spcPts val="0"/>
              </a:spcAft>
              <a:buFont typeface="Wingdings"/>
              <a:buChar char=""/>
              <a:defRPr/>
            </a:pPr>
            <a:r>
              <a:rPr lang="en-US" dirty="0" smtClean="0"/>
              <a:t>Increasing intestinal absorption of calcium (a slower response).</a:t>
            </a:r>
          </a:p>
          <a:p>
            <a:pPr marL="274320" indent="-274320" algn="l" rtl="0" eaLnBrk="1" fontAlgn="auto" hangingPunct="1">
              <a:spcAft>
                <a:spcPts val="0"/>
              </a:spcAft>
              <a:buFont typeface="Wingdings"/>
              <a:buChar char=""/>
              <a:defRPr/>
            </a:pPr>
            <a:r>
              <a:rPr lang="en-US" dirty="0" smtClean="0"/>
              <a:t>Increasing synthesis of 1,25-(OH)2D3 (stimulating GIT absorption).</a:t>
            </a:r>
          </a:p>
          <a:p>
            <a:pPr marL="274320" indent="-274320" algn="l" rtl="0" eaLnBrk="1" fontAlgn="auto" hangingPunct="1">
              <a:spcAft>
                <a:spcPts val="0"/>
              </a:spcAft>
              <a:buFont typeface="Wingdings"/>
              <a:buChar char=""/>
              <a:defRPr/>
            </a:pPr>
            <a:r>
              <a:rPr lang="en-US" dirty="0" smtClean="0"/>
              <a:t>Increasing renal tubular reabsorption of calcium</a:t>
            </a:r>
            <a:endParaRPr lang="ar-SA" dirty="0"/>
          </a:p>
        </p:txBody>
      </p:sp>
      <p:pic>
        <p:nvPicPr>
          <p:cNvPr id="16388" name="Picture 5" descr="F8BC26E3251ABD2F3FEA4607A1D47"/>
          <p:cNvPicPr>
            <a:picLocks noChangeAspect="1" noChangeArrowheads="1"/>
          </p:cNvPicPr>
          <p:nvPr/>
        </p:nvPicPr>
        <p:blipFill>
          <a:blip r:embed="rId2"/>
          <a:srcRect l="5331" t="3659" r="1370" b="2383"/>
          <a:stretch>
            <a:fillRect/>
          </a:stretch>
        </p:blipFill>
        <p:spPr bwMode="auto">
          <a:xfrm>
            <a:off x="6705600" y="1219200"/>
            <a:ext cx="1981200" cy="2971800"/>
          </a:xfrm>
          <a:prstGeom prst="rect">
            <a:avLst/>
          </a:prstGeom>
          <a:noFill/>
          <a:ln w="9525">
            <a:noFill/>
            <a:miter lim="800000"/>
            <a:headEnd/>
            <a:tailEnd/>
          </a:ln>
        </p:spPr>
      </p:pic>
      <p:sp>
        <p:nvSpPr>
          <p:cNvPr id="5" name="Rectangle 4"/>
          <p:cNvSpPr/>
          <p:nvPr/>
        </p:nvSpPr>
        <p:spPr>
          <a:xfrm>
            <a:off x="221673" y="988367"/>
            <a:ext cx="7467600" cy="461665"/>
          </a:xfrm>
          <a:prstGeom prst="rect">
            <a:avLst/>
          </a:prstGeom>
        </p:spPr>
        <p:txBody>
          <a:bodyPr wrap="square">
            <a:spAutoFit/>
          </a:bodyPr>
          <a:lstStyle/>
          <a:p>
            <a:pPr algn="ctr"/>
            <a:r>
              <a:rPr lang="en-US" sz="2400" b="1" dirty="0" smtClean="0">
                <a:solidFill>
                  <a:srgbClr val="FF0000"/>
                </a:solidFill>
              </a:rPr>
              <a:t>Parathyroid hormone (PTH</a:t>
            </a:r>
            <a:endParaRPr lang="en-US" sz="2400" dirty="0">
              <a:solidFill>
                <a:srgbClr val="FF0000"/>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487"/>
            <a:ext cx="91646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diamond(in)">
                                      <p:cBhvr>
                                        <p:cTn id="12" dur="20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ox(in)">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linds(horizont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 calcmode="lin" valueType="num">
                                      <p:cBhvr additive="base">
                                        <p:cTn id="7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pPr algn="ctr" eaLnBrk="1" hangingPunct="1"/>
            <a:r>
              <a:rPr lang="en-US" sz="4000" dirty="0" smtClean="0">
                <a:solidFill>
                  <a:srgbClr val="FF0000"/>
                </a:solidFill>
                <a:latin typeface="Arial" pitchFamily="34" charset="0"/>
                <a:cs typeface="Times New Roman" pitchFamily="18" charset="0"/>
              </a:rPr>
              <a:t>PTH action</a:t>
            </a:r>
          </a:p>
        </p:txBody>
      </p:sp>
      <p:sp>
        <p:nvSpPr>
          <p:cNvPr id="56323" name="Rectangle 3"/>
          <p:cNvSpPr>
            <a:spLocks noGrp="1" noChangeArrowheads="1"/>
          </p:cNvSpPr>
          <p:nvPr>
            <p:ph idx="1"/>
          </p:nvPr>
        </p:nvSpPr>
        <p:spPr>
          <a:xfrm>
            <a:off x="76200" y="1935480"/>
            <a:ext cx="8610600" cy="4922520"/>
          </a:xfrm>
        </p:spPr>
        <p:txBody>
          <a:bodyPr>
            <a:normAutofit lnSpcReduction="10000"/>
          </a:bodyPr>
          <a:lstStyle/>
          <a:p>
            <a:pPr eaLnBrk="1" hangingPunct="1"/>
            <a:r>
              <a:rPr lang="en-US" sz="2800" dirty="0" smtClean="0">
                <a:cs typeface="Times New Roman" pitchFamily="18" charset="0"/>
              </a:rPr>
              <a:t>The overall action of PTH is to increase plasma Ca</a:t>
            </a:r>
            <a:r>
              <a:rPr lang="en-US" sz="2800" baseline="30000" dirty="0" smtClean="0">
                <a:cs typeface="Times New Roman" pitchFamily="18" charset="0"/>
              </a:rPr>
              <a:t>++</a:t>
            </a:r>
            <a:r>
              <a:rPr lang="en-US" sz="2800" dirty="0" smtClean="0">
                <a:cs typeface="Times New Roman" pitchFamily="18" charset="0"/>
              </a:rPr>
              <a:t> levels and decrease plasma phosphate levels.  </a:t>
            </a:r>
          </a:p>
          <a:p>
            <a:pPr algn="just" eaLnBrk="1" hangingPunct="1"/>
            <a:r>
              <a:rPr lang="en-US" sz="2800" dirty="0" smtClean="0">
                <a:cs typeface="Times New Roman" pitchFamily="18" charset="0"/>
              </a:rPr>
              <a:t>PTH acts directly on the bones to stimulate Ca</a:t>
            </a:r>
            <a:r>
              <a:rPr lang="en-US" sz="2800" baseline="30000" dirty="0" smtClean="0">
                <a:cs typeface="Times New Roman" pitchFamily="18" charset="0"/>
              </a:rPr>
              <a:t>++</a:t>
            </a:r>
            <a:r>
              <a:rPr lang="en-US" sz="2800" dirty="0" smtClean="0">
                <a:cs typeface="Times New Roman" pitchFamily="18" charset="0"/>
              </a:rPr>
              <a:t> resorption and kidney to stimulate Ca++ reabsorption in the distal tubule of the kidney and to inhibit reabosorptioin of phosphate (thereby stimulating its excretion).  </a:t>
            </a:r>
          </a:p>
          <a:p>
            <a:pPr algn="just" eaLnBrk="1" hangingPunct="1"/>
            <a:r>
              <a:rPr lang="en-US" sz="2800" dirty="0" smtClean="0">
                <a:cs typeface="Times New Roman" pitchFamily="18" charset="0"/>
              </a:rPr>
              <a:t>PTH also acts indirectly on intestine by stimulating 1,25-(OH)</a:t>
            </a:r>
            <a:r>
              <a:rPr lang="en-US" sz="2800" baseline="-30000" dirty="0" smtClean="0">
                <a:cs typeface="Times New Roman" pitchFamily="18" charset="0"/>
              </a:rPr>
              <a:t>2</a:t>
            </a:r>
            <a:r>
              <a:rPr lang="en-US" sz="2800" dirty="0" smtClean="0">
                <a:cs typeface="Times New Roman" pitchFamily="18" charset="0"/>
              </a:rPr>
              <a:t>-D synthesis.</a:t>
            </a:r>
          </a:p>
          <a:p>
            <a:pPr algn="just" eaLnBrk="1" hangingPunct="1"/>
            <a:r>
              <a:rPr lang="en-US" sz="2800" dirty="0" smtClean="0">
                <a:cs typeface="Times New Roman" pitchFamily="18" charset="0"/>
              </a:rPr>
              <a:t>PTH indirectly increases Calcium absorption from GIT</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diamond(in)">
                                      <p:cBhvr>
                                        <p:cTn id="7" dur="20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 calcmode="lin" valueType="num">
                                      <p:cBhvr additive="base">
                                        <p:cTn id="12"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6323">
                                            <p:txEl>
                                              <p:pRg st="1" end="1"/>
                                            </p:txEl>
                                          </p:spTgt>
                                        </p:tgtEl>
                                        <p:attrNameLst>
                                          <p:attrName>style.visibility</p:attrName>
                                        </p:attrNameLst>
                                      </p:cBhvr>
                                      <p:to>
                                        <p:strVal val="visible"/>
                                      </p:to>
                                    </p:set>
                                    <p:anim calcmode="lin" valueType="num">
                                      <p:cBhvr additive="base">
                                        <p:cTn id="18"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6323">
                                            <p:txEl>
                                              <p:pRg st="2" end="2"/>
                                            </p:txEl>
                                          </p:spTgt>
                                        </p:tgtEl>
                                        <p:attrNameLst>
                                          <p:attrName>style.visibility</p:attrName>
                                        </p:attrNameLst>
                                      </p:cBhvr>
                                      <p:to>
                                        <p:strVal val="visible"/>
                                      </p:to>
                                    </p:set>
                                    <p:anim calcmode="lin" valueType="num">
                                      <p:cBhvr additive="base">
                                        <p:cTn id="24"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6323">
                                            <p:txEl>
                                              <p:pRg st="3" end="3"/>
                                            </p:txEl>
                                          </p:spTgt>
                                        </p:tgtEl>
                                        <p:attrNameLst>
                                          <p:attrName>style.visibility</p:attrName>
                                        </p:attrNameLst>
                                      </p:cBhvr>
                                      <p:to>
                                        <p:strVal val="visible"/>
                                      </p:to>
                                    </p:set>
                                    <p:anim calcmode="lin" valueType="num">
                                      <p:cBhvr additive="base">
                                        <p:cTn id="30"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1219200"/>
            <a:ext cx="8229600" cy="609600"/>
          </a:xfrm>
          <a:noFill/>
        </p:spPr>
        <p:txBody>
          <a:bodyPr>
            <a:normAutofit fontScale="90000"/>
          </a:bodyPr>
          <a:lstStyle/>
          <a:p>
            <a:pPr algn="ctr" eaLnBrk="1" hangingPunct="1"/>
            <a:r>
              <a:rPr lang="en-US" sz="4000" b="1" dirty="0" smtClean="0">
                <a:solidFill>
                  <a:srgbClr val="FF0000"/>
                </a:solidFill>
                <a:latin typeface="Arial" pitchFamily="34" charset="0"/>
                <a:cs typeface="Times New Roman" pitchFamily="18" charset="0"/>
              </a:rPr>
              <a:t>Regulation of PTH</a:t>
            </a:r>
          </a:p>
        </p:txBody>
      </p:sp>
      <p:sp>
        <p:nvSpPr>
          <p:cNvPr id="51203" name="Rectangle 3"/>
          <p:cNvSpPr>
            <a:spLocks noGrp="1" noChangeArrowheads="1"/>
          </p:cNvSpPr>
          <p:nvPr>
            <p:ph idx="1"/>
          </p:nvPr>
        </p:nvSpPr>
        <p:spPr>
          <a:xfrm>
            <a:off x="0" y="1905000"/>
            <a:ext cx="9144000" cy="4876800"/>
          </a:xfrm>
        </p:spPr>
        <p:txBody>
          <a:bodyPr>
            <a:normAutofit fontScale="92500" lnSpcReduction="20000"/>
          </a:bodyPr>
          <a:lstStyle/>
          <a:p>
            <a:pPr eaLnBrk="1" hangingPunct="1">
              <a:lnSpc>
                <a:spcPct val="90000"/>
              </a:lnSpc>
            </a:pPr>
            <a:r>
              <a:rPr lang="en-US" sz="2400" b="1" dirty="0" smtClean="0">
                <a:latin typeface="+mj-lt"/>
                <a:cs typeface="Times New Roman" pitchFamily="18" charset="0"/>
              </a:rPr>
              <a:t>The dominant regulator of PTH is plasma Ca</a:t>
            </a:r>
            <a:r>
              <a:rPr lang="en-US" sz="2400" b="1" baseline="30000" dirty="0" smtClean="0">
                <a:latin typeface="+mj-lt"/>
                <a:cs typeface="Times New Roman" pitchFamily="18" charset="0"/>
              </a:rPr>
              <a:t>2+</a:t>
            </a:r>
            <a:r>
              <a:rPr lang="en-US" sz="2400" b="1" dirty="0" smtClean="0">
                <a:latin typeface="+mj-lt"/>
                <a:cs typeface="Times New Roman" pitchFamily="18" charset="0"/>
              </a:rPr>
              <a:t>. </a:t>
            </a:r>
          </a:p>
          <a:p>
            <a:pPr eaLnBrk="1" hangingPunct="1">
              <a:lnSpc>
                <a:spcPct val="90000"/>
              </a:lnSpc>
            </a:pPr>
            <a:r>
              <a:rPr lang="en-US" sz="2400" b="1" dirty="0" smtClean="0">
                <a:latin typeface="+mj-lt"/>
                <a:cs typeface="Times New Roman" pitchFamily="18" charset="0"/>
              </a:rPr>
              <a:t>Secretion of PTH is inversely related to [Ca</a:t>
            </a:r>
            <a:r>
              <a:rPr lang="en-US" sz="2400" b="1" baseline="30000" dirty="0" smtClean="0">
                <a:latin typeface="+mj-lt"/>
                <a:cs typeface="Times New Roman" pitchFamily="18" charset="0"/>
              </a:rPr>
              <a:t>2+</a:t>
            </a:r>
            <a:r>
              <a:rPr lang="en-US" sz="2400" b="1" dirty="0" smtClean="0">
                <a:latin typeface="+mj-lt"/>
                <a:cs typeface="Times New Roman" pitchFamily="18" charset="0"/>
              </a:rPr>
              <a:t>].  </a:t>
            </a:r>
          </a:p>
          <a:p>
            <a:pPr eaLnBrk="1" hangingPunct="1">
              <a:lnSpc>
                <a:spcPct val="90000"/>
              </a:lnSpc>
            </a:pPr>
            <a:r>
              <a:rPr lang="en-US" sz="2400" b="1" dirty="0" smtClean="0">
                <a:latin typeface="+mj-lt"/>
                <a:cs typeface="Times New Roman" pitchFamily="18" charset="0"/>
              </a:rPr>
              <a:t>Maximum secretion of PTH occurs at plasma Ca</a:t>
            </a:r>
            <a:r>
              <a:rPr lang="en-US" sz="2400" b="1" baseline="30000" dirty="0" smtClean="0">
                <a:latin typeface="+mj-lt"/>
                <a:cs typeface="Times New Roman" pitchFamily="18" charset="0"/>
              </a:rPr>
              <a:t>2+</a:t>
            </a:r>
            <a:r>
              <a:rPr lang="en-US" sz="2400" b="1" dirty="0" smtClean="0">
                <a:latin typeface="+mj-lt"/>
                <a:cs typeface="Times New Roman" pitchFamily="18" charset="0"/>
              </a:rPr>
              <a:t> below 3.5  mg/</a:t>
            </a:r>
            <a:r>
              <a:rPr lang="en-US" sz="2400" b="1" dirty="0" err="1" smtClean="0">
                <a:latin typeface="+mj-lt"/>
                <a:cs typeface="Times New Roman" pitchFamily="18" charset="0"/>
              </a:rPr>
              <a:t>dL</a:t>
            </a:r>
            <a:r>
              <a:rPr lang="en-US" sz="2400" b="1" dirty="0" smtClean="0">
                <a:latin typeface="+mj-lt"/>
                <a:cs typeface="Times New Roman" pitchFamily="18" charset="0"/>
              </a:rPr>
              <a:t>. </a:t>
            </a:r>
          </a:p>
          <a:p>
            <a:pPr eaLnBrk="1" hangingPunct="1">
              <a:lnSpc>
                <a:spcPct val="90000"/>
              </a:lnSpc>
            </a:pPr>
            <a:r>
              <a:rPr lang="en-US" sz="2400" b="1" dirty="0" smtClean="0">
                <a:latin typeface="+mj-lt"/>
                <a:cs typeface="Times New Roman" pitchFamily="18" charset="0"/>
              </a:rPr>
              <a:t>At Ca</a:t>
            </a:r>
            <a:r>
              <a:rPr lang="en-US" sz="2400" b="1" baseline="30000" dirty="0" smtClean="0">
                <a:latin typeface="+mj-lt"/>
                <a:cs typeface="Times New Roman" pitchFamily="18" charset="0"/>
              </a:rPr>
              <a:t>2+</a:t>
            </a:r>
            <a:r>
              <a:rPr lang="en-US" sz="2400" b="1" dirty="0" smtClean="0">
                <a:latin typeface="+mj-lt"/>
                <a:cs typeface="Times New Roman" pitchFamily="18" charset="0"/>
              </a:rPr>
              <a:t> above 5.5 mg/</a:t>
            </a:r>
            <a:r>
              <a:rPr lang="en-US" sz="2400" b="1" dirty="0" err="1" smtClean="0">
                <a:latin typeface="+mj-lt"/>
                <a:cs typeface="Times New Roman" pitchFamily="18" charset="0"/>
              </a:rPr>
              <a:t>dL</a:t>
            </a:r>
            <a:r>
              <a:rPr lang="en-US" sz="2400" b="1" dirty="0" smtClean="0">
                <a:latin typeface="+mj-lt"/>
                <a:cs typeface="Times New Roman" pitchFamily="18" charset="0"/>
              </a:rPr>
              <a:t>, PTH secretion is maximally inhibited.  </a:t>
            </a:r>
          </a:p>
          <a:p>
            <a:pPr>
              <a:lnSpc>
                <a:spcPct val="90000"/>
              </a:lnSpc>
            </a:pPr>
            <a:r>
              <a:rPr lang="en-US" sz="2400" b="1" dirty="0" smtClean="0">
                <a:latin typeface="+mj-lt"/>
                <a:cs typeface="Times New Roman" pitchFamily="18" charset="0"/>
              </a:rPr>
              <a:t>PTH secretion responds to small alterations in plasma Ca</a:t>
            </a:r>
            <a:r>
              <a:rPr lang="en-US" sz="2400" b="1" baseline="30000" dirty="0" smtClean="0">
                <a:latin typeface="+mj-lt"/>
                <a:cs typeface="Times New Roman" pitchFamily="18" charset="0"/>
              </a:rPr>
              <a:t>2+</a:t>
            </a:r>
            <a:r>
              <a:rPr lang="en-US" sz="2400" b="1" dirty="0" smtClean="0">
                <a:latin typeface="+mj-lt"/>
                <a:cs typeface="Times New Roman" pitchFamily="18" charset="0"/>
              </a:rPr>
              <a:t> within seconds.  </a:t>
            </a:r>
          </a:p>
          <a:p>
            <a:pPr>
              <a:lnSpc>
                <a:spcPct val="90000"/>
              </a:lnSpc>
            </a:pPr>
            <a:r>
              <a:rPr lang="en-US" sz="2400" b="1" dirty="0" smtClean="0">
                <a:latin typeface="+mj-lt"/>
                <a:cs typeface="Times New Roman" pitchFamily="18" charset="0"/>
              </a:rPr>
              <a:t>A unique calcium receptor within the parathyroid cell plasma membrane senses changes in the extracellular fluid concentration of Ca</a:t>
            </a:r>
            <a:r>
              <a:rPr lang="en-US" sz="2400" b="1" baseline="30000" dirty="0" smtClean="0">
                <a:latin typeface="+mj-lt"/>
                <a:cs typeface="Times New Roman" pitchFamily="18" charset="0"/>
              </a:rPr>
              <a:t>2+</a:t>
            </a:r>
            <a:r>
              <a:rPr lang="en-US" sz="2400" b="1" dirty="0" smtClean="0">
                <a:latin typeface="+mj-lt"/>
                <a:cs typeface="Times New Roman" pitchFamily="18" charset="0"/>
              </a:rPr>
              <a:t>.  </a:t>
            </a:r>
          </a:p>
          <a:p>
            <a:pPr>
              <a:lnSpc>
                <a:spcPct val="90000"/>
              </a:lnSpc>
            </a:pPr>
            <a:r>
              <a:rPr lang="en-US" sz="2400" b="1" dirty="0" smtClean="0">
                <a:latin typeface="+mj-lt"/>
                <a:cs typeface="Times New Roman" pitchFamily="18" charset="0"/>
              </a:rPr>
              <a:t>This is a typical G-protein coupled receptor that activates phospholipase C and </a:t>
            </a:r>
            <a:r>
              <a:rPr lang="en-US" sz="2400" b="1" dirty="0" err="1" smtClean="0">
                <a:latin typeface="+mj-lt"/>
                <a:cs typeface="Times New Roman" pitchFamily="18" charset="0"/>
              </a:rPr>
              <a:t>adenylate</a:t>
            </a:r>
            <a:r>
              <a:rPr lang="en-US" sz="2400" b="1" dirty="0" smtClean="0">
                <a:latin typeface="+mj-lt"/>
                <a:cs typeface="Times New Roman" pitchFamily="18" charset="0"/>
              </a:rPr>
              <a:t> </a:t>
            </a:r>
            <a:r>
              <a:rPr lang="en-US" sz="2400" b="1" dirty="0" err="1" smtClean="0">
                <a:latin typeface="+mj-lt"/>
                <a:cs typeface="Times New Roman" pitchFamily="18" charset="0"/>
              </a:rPr>
              <a:t>cyclase</a:t>
            </a:r>
            <a:r>
              <a:rPr lang="en-US" sz="2400" b="1" dirty="0" smtClean="0">
                <a:latin typeface="+mj-lt"/>
                <a:cs typeface="Times New Roman" pitchFamily="18" charset="0"/>
              </a:rPr>
              <a:t>—result is increase in intracellular Ca</a:t>
            </a:r>
            <a:r>
              <a:rPr lang="en-US" sz="2400" b="1" baseline="30000" dirty="0" smtClean="0">
                <a:latin typeface="+mj-lt"/>
                <a:cs typeface="Times New Roman" pitchFamily="18" charset="0"/>
              </a:rPr>
              <a:t>2+</a:t>
            </a:r>
            <a:r>
              <a:rPr lang="en-US" sz="2400" b="1" dirty="0" smtClean="0">
                <a:latin typeface="+mj-lt"/>
                <a:cs typeface="Times New Roman" pitchFamily="18" charset="0"/>
              </a:rPr>
              <a:t> via generation of inositol phosphates and decrease in </a:t>
            </a:r>
            <a:r>
              <a:rPr lang="en-US" sz="2400" b="1" dirty="0" err="1" smtClean="0">
                <a:latin typeface="+mj-lt"/>
                <a:cs typeface="Times New Roman" pitchFamily="18" charset="0"/>
              </a:rPr>
              <a:t>cAMP</a:t>
            </a:r>
            <a:r>
              <a:rPr lang="en-US" sz="2400" b="1" dirty="0" smtClean="0">
                <a:latin typeface="+mj-lt"/>
                <a:cs typeface="Times New Roman" pitchFamily="18" charset="0"/>
              </a:rPr>
              <a:t> which prevents </a:t>
            </a:r>
            <a:r>
              <a:rPr lang="en-US" sz="2400" b="1" dirty="0" err="1" smtClean="0">
                <a:latin typeface="+mj-lt"/>
                <a:cs typeface="Times New Roman" pitchFamily="18" charset="0"/>
              </a:rPr>
              <a:t>exocytosis</a:t>
            </a:r>
            <a:r>
              <a:rPr lang="en-US" sz="2400" b="1" dirty="0" smtClean="0">
                <a:latin typeface="+mj-lt"/>
                <a:cs typeface="Times New Roman" pitchFamily="18" charset="0"/>
              </a:rPr>
              <a:t> of PTH from </a:t>
            </a:r>
            <a:r>
              <a:rPr lang="en-US" sz="2400" b="1" dirty="0" err="1" smtClean="0">
                <a:latin typeface="+mj-lt"/>
                <a:cs typeface="Times New Roman" pitchFamily="18" charset="0"/>
              </a:rPr>
              <a:t>secretory</a:t>
            </a:r>
            <a:r>
              <a:rPr lang="en-US" sz="2400" b="1" dirty="0" smtClean="0">
                <a:latin typeface="+mj-lt"/>
                <a:cs typeface="Times New Roman" pitchFamily="18" charset="0"/>
              </a:rPr>
              <a:t> granules. </a:t>
            </a:r>
          </a:p>
          <a:p>
            <a:pPr>
              <a:lnSpc>
                <a:spcPct val="90000"/>
              </a:lnSpc>
            </a:pPr>
            <a:r>
              <a:rPr lang="en-US" sz="2400" b="1" dirty="0" smtClean="0">
                <a:latin typeface="+mj-lt"/>
                <a:cs typeface="Times New Roman" pitchFamily="18" charset="0"/>
              </a:rPr>
              <a:t>When Ca</a:t>
            </a:r>
            <a:r>
              <a:rPr lang="en-US" sz="2400" b="1" baseline="30000" dirty="0" smtClean="0">
                <a:latin typeface="+mj-lt"/>
                <a:cs typeface="Times New Roman" pitchFamily="18" charset="0"/>
              </a:rPr>
              <a:t>2+</a:t>
            </a:r>
            <a:r>
              <a:rPr lang="en-US" sz="2400" b="1" dirty="0" smtClean="0">
                <a:latin typeface="+mj-lt"/>
                <a:cs typeface="Times New Roman" pitchFamily="18" charset="0"/>
              </a:rPr>
              <a:t> falls, </a:t>
            </a:r>
            <a:r>
              <a:rPr lang="en-US" sz="2400" b="1" dirty="0" err="1" smtClean="0">
                <a:latin typeface="+mj-lt"/>
                <a:cs typeface="Times New Roman" pitchFamily="18" charset="0"/>
              </a:rPr>
              <a:t>cAMP</a:t>
            </a:r>
            <a:r>
              <a:rPr lang="en-US" sz="2400" b="1" dirty="0" smtClean="0">
                <a:latin typeface="+mj-lt"/>
                <a:cs typeface="Times New Roman" pitchFamily="18" charset="0"/>
              </a:rPr>
              <a:t> rises and PTH is secreted.   </a:t>
            </a:r>
          </a:p>
          <a:p>
            <a:pPr>
              <a:lnSpc>
                <a:spcPct val="90000"/>
              </a:lnSpc>
            </a:pPr>
            <a:r>
              <a:rPr lang="en-US" sz="2400" b="1" dirty="0" smtClean="0">
                <a:latin typeface="+mj-lt"/>
                <a:cs typeface="Times New Roman" pitchFamily="18" charset="0"/>
              </a:rPr>
              <a:t>1,25-(OH)</a:t>
            </a:r>
            <a:r>
              <a:rPr lang="en-US" sz="2400" b="1" baseline="-30000" dirty="0" smtClean="0">
                <a:latin typeface="+mj-lt"/>
                <a:cs typeface="Times New Roman" pitchFamily="18" charset="0"/>
              </a:rPr>
              <a:t>2</a:t>
            </a:r>
            <a:r>
              <a:rPr lang="en-US" sz="2400" b="1" dirty="0" smtClean="0">
                <a:latin typeface="+mj-lt"/>
                <a:cs typeface="Times New Roman" pitchFamily="18" charset="0"/>
              </a:rPr>
              <a:t>-D inhibits PTH gene expression, providing another level of feedback control of PTH.  </a:t>
            </a:r>
          </a:p>
          <a:p>
            <a:pPr>
              <a:lnSpc>
                <a:spcPct val="90000"/>
              </a:lnSpc>
            </a:pPr>
            <a:r>
              <a:rPr lang="en-US" sz="2400" b="1" dirty="0" smtClean="0">
                <a:latin typeface="+mj-lt"/>
                <a:cs typeface="Times New Roman" pitchFamily="18" charset="0"/>
              </a:rPr>
              <a:t>Despite close connection between Ca</a:t>
            </a:r>
            <a:r>
              <a:rPr lang="en-US" sz="2400" b="1" baseline="30000" dirty="0" smtClean="0">
                <a:latin typeface="+mj-lt"/>
                <a:cs typeface="Times New Roman" pitchFamily="18" charset="0"/>
              </a:rPr>
              <a:t>2+ </a:t>
            </a:r>
            <a:r>
              <a:rPr lang="en-US" sz="2400" b="1" dirty="0" smtClean="0">
                <a:latin typeface="+mj-lt"/>
                <a:cs typeface="Times New Roman" pitchFamily="18" charset="0"/>
              </a:rPr>
              <a:t>and PO</a:t>
            </a:r>
            <a:r>
              <a:rPr lang="en-US" sz="2400" b="1" baseline="-30000" dirty="0" smtClean="0">
                <a:latin typeface="+mj-lt"/>
                <a:cs typeface="Times New Roman" pitchFamily="18" charset="0"/>
              </a:rPr>
              <a:t>4</a:t>
            </a:r>
            <a:r>
              <a:rPr lang="en-US" sz="2400" b="1" dirty="0" smtClean="0">
                <a:latin typeface="+mj-lt"/>
                <a:cs typeface="Times New Roman" pitchFamily="18" charset="0"/>
              </a:rPr>
              <a:t>, no direct control of PTH is exerted by phosphate levels. </a:t>
            </a:r>
          </a:p>
          <a:p>
            <a:pPr>
              <a:lnSpc>
                <a:spcPct val="90000"/>
              </a:lnSpc>
            </a:pPr>
            <a:endParaRPr lang="en-US" sz="2400" b="1" dirty="0" smtClean="0">
              <a:latin typeface="+mj-lt"/>
            </a:endParaRPr>
          </a:p>
          <a:p>
            <a:pPr>
              <a:lnSpc>
                <a:spcPct val="90000"/>
              </a:lnSpc>
            </a:pPr>
            <a:endParaRPr lang="en-US" sz="2000" dirty="0" smtClean="0">
              <a:cs typeface="Times New Roman" pitchFamily="18" charset="0"/>
            </a:endParaRPr>
          </a:p>
          <a:p>
            <a:pPr>
              <a:lnSpc>
                <a:spcPct val="90000"/>
              </a:lnSpc>
            </a:pPr>
            <a:endParaRPr lang="en-US" sz="2400" dirty="0" smtClean="0">
              <a:cs typeface="Times New Roman" pitchFamily="18" charset="0"/>
            </a:endParaRPr>
          </a:p>
          <a:p>
            <a:pPr eaLnBrk="1" hangingPunct="1">
              <a:lnSpc>
                <a:spcPct val="90000"/>
              </a:lnSpc>
            </a:pPr>
            <a:endParaRPr lang="en-US" dirty="0" smtClean="0">
              <a:cs typeface="Times New Roman" pitchFamily="18" charset="0"/>
            </a:endParaRPr>
          </a:p>
          <a:p>
            <a:pPr eaLnBrk="1" hangingPunct="1">
              <a:lnSpc>
                <a:spcPct val="90000"/>
              </a:lnSpc>
            </a:pPr>
            <a:endParaRPr lang="en-US" dirty="0" smtClean="0">
              <a:cs typeface="Times New Roman" pitchFamily="18" charset="0"/>
            </a:endParaRPr>
          </a:p>
          <a:p>
            <a:pPr eaLnBrk="1" hangingPunct="1">
              <a:lnSpc>
                <a:spcPct val="90000"/>
              </a:lnSpc>
            </a:pPr>
            <a:endParaRPr lang="en-US"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amond(in)">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additive="base">
                                        <p:cTn id="12"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 calcmode="lin" valueType="num">
                                      <p:cBhvr additive="base">
                                        <p:cTn id="18"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203">
                                            <p:txEl>
                                              <p:pRg st="2" end="2"/>
                                            </p:txEl>
                                          </p:spTgt>
                                        </p:tgtEl>
                                        <p:attrNameLst>
                                          <p:attrName>style.visibility</p:attrName>
                                        </p:attrNameLst>
                                      </p:cBhvr>
                                      <p:to>
                                        <p:strVal val="visible"/>
                                      </p:to>
                                    </p:set>
                                    <p:anim calcmode="lin" valueType="num">
                                      <p:cBhvr additive="base">
                                        <p:cTn id="24"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1203">
                                            <p:txEl>
                                              <p:pRg st="3" end="3"/>
                                            </p:txEl>
                                          </p:spTgt>
                                        </p:tgtEl>
                                        <p:attrNameLst>
                                          <p:attrName>style.visibility</p:attrName>
                                        </p:attrNameLst>
                                      </p:cBhvr>
                                      <p:to>
                                        <p:strVal val="visible"/>
                                      </p:to>
                                    </p:set>
                                    <p:anim calcmode="lin" valueType="num">
                                      <p:cBhvr additive="base">
                                        <p:cTn id="30"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1203">
                                            <p:txEl>
                                              <p:pRg st="4" end="4"/>
                                            </p:txEl>
                                          </p:spTgt>
                                        </p:tgtEl>
                                        <p:attrNameLst>
                                          <p:attrName>style.visibility</p:attrName>
                                        </p:attrNameLst>
                                      </p:cBhvr>
                                      <p:to>
                                        <p:strVal val="visible"/>
                                      </p:to>
                                    </p:set>
                                    <p:anim calcmode="lin" valueType="num">
                                      <p:cBhvr additive="base">
                                        <p:cTn id="36"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1203">
                                            <p:txEl>
                                              <p:pRg st="5" end="5"/>
                                            </p:txEl>
                                          </p:spTgt>
                                        </p:tgtEl>
                                        <p:attrNameLst>
                                          <p:attrName>style.visibility</p:attrName>
                                        </p:attrNameLst>
                                      </p:cBhvr>
                                      <p:to>
                                        <p:strVal val="visible"/>
                                      </p:to>
                                    </p:set>
                                    <p:anim calcmode="lin" valueType="num">
                                      <p:cBhvr additive="base">
                                        <p:cTn id="42"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1203">
                                            <p:txEl>
                                              <p:pRg st="6" end="6"/>
                                            </p:txEl>
                                          </p:spTgt>
                                        </p:tgtEl>
                                        <p:attrNameLst>
                                          <p:attrName>style.visibility</p:attrName>
                                        </p:attrNameLst>
                                      </p:cBhvr>
                                      <p:to>
                                        <p:strVal val="visible"/>
                                      </p:to>
                                    </p:set>
                                    <p:anim calcmode="lin" valueType="num">
                                      <p:cBhvr additive="base">
                                        <p:cTn id="48"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03">
                                            <p:txEl>
                                              <p:pRg st="7" end="7"/>
                                            </p:txEl>
                                          </p:spTgt>
                                        </p:tgtEl>
                                        <p:attrNameLst>
                                          <p:attrName>style.visibility</p:attrName>
                                        </p:attrNameLst>
                                      </p:cBhvr>
                                      <p:to>
                                        <p:strVal val="visible"/>
                                      </p:to>
                                    </p:set>
                                    <p:anim calcmode="lin" valueType="num">
                                      <p:cBhvr additive="base">
                                        <p:cTn id="54" dur="500" fill="hold"/>
                                        <p:tgtEl>
                                          <p:spTgt spid="5120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12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1203">
                                            <p:txEl>
                                              <p:pRg st="8" end="8"/>
                                            </p:txEl>
                                          </p:spTgt>
                                        </p:tgtEl>
                                        <p:attrNameLst>
                                          <p:attrName>style.visibility</p:attrName>
                                        </p:attrNameLst>
                                      </p:cBhvr>
                                      <p:to>
                                        <p:strVal val="visible"/>
                                      </p:to>
                                    </p:set>
                                    <p:anim calcmode="lin" valueType="num">
                                      <p:cBhvr additive="base">
                                        <p:cTn id="60" dur="500" fill="hold"/>
                                        <p:tgtEl>
                                          <p:spTgt spid="5120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12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1203">
                                            <p:txEl>
                                              <p:pRg st="9" end="9"/>
                                            </p:txEl>
                                          </p:spTgt>
                                        </p:tgtEl>
                                        <p:attrNameLst>
                                          <p:attrName>style.visibility</p:attrName>
                                        </p:attrNameLst>
                                      </p:cBhvr>
                                      <p:to>
                                        <p:strVal val="visible"/>
                                      </p:to>
                                    </p:set>
                                    <p:anim calcmode="lin" valueType="num">
                                      <p:cBhvr additive="base">
                                        <p:cTn id="66" dur="500" fill="hold"/>
                                        <p:tgtEl>
                                          <p:spTgt spid="5120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12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4"/>
          <p:cNvSpPr>
            <a:spLocks noGrp="1" noChangeArrowheads="1"/>
          </p:cNvSpPr>
          <p:nvPr>
            <p:ph type="title"/>
          </p:nvPr>
        </p:nvSpPr>
        <p:spPr>
          <a:xfrm>
            <a:off x="0" y="1752600"/>
            <a:ext cx="8610600" cy="438912"/>
          </a:xfrm>
          <a:noFill/>
        </p:spPr>
        <p:txBody>
          <a:bodyPr>
            <a:normAutofit fontScale="90000"/>
          </a:bodyPr>
          <a:lstStyle/>
          <a:p>
            <a:pPr algn="ctr" eaLnBrk="1" hangingPunct="1"/>
            <a:r>
              <a:rPr lang="en-US" sz="4000" b="1" dirty="0" smtClean="0">
                <a:solidFill>
                  <a:srgbClr val="FF0000"/>
                </a:solidFill>
                <a:latin typeface="Arial" pitchFamily="34" charset="0"/>
                <a:cs typeface="Times New Roman" pitchFamily="18" charset="0"/>
              </a:rPr>
              <a:t>Calcitonin</a:t>
            </a:r>
          </a:p>
        </p:txBody>
      </p:sp>
      <p:sp>
        <p:nvSpPr>
          <p:cNvPr id="68610" name="Rectangle 3"/>
          <p:cNvSpPr>
            <a:spLocks noGrp="1" noChangeArrowheads="1"/>
          </p:cNvSpPr>
          <p:nvPr>
            <p:ph idx="1"/>
          </p:nvPr>
        </p:nvSpPr>
        <p:spPr>
          <a:xfrm>
            <a:off x="0" y="2154382"/>
            <a:ext cx="8610600" cy="4724400"/>
          </a:xfrm>
        </p:spPr>
        <p:txBody>
          <a:bodyPr>
            <a:normAutofit lnSpcReduction="10000"/>
          </a:bodyPr>
          <a:lstStyle/>
          <a:p>
            <a:pPr eaLnBrk="1" hangingPunct="1"/>
            <a:r>
              <a:rPr lang="en-US" dirty="0" smtClean="0">
                <a:cs typeface="Times New Roman" pitchFamily="18" charset="0"/>
              </a:rPr>
              <a:t>This is produced from the C-cells of the thyroid.</a:t>
            </a:r>
          </a:p>
          <a:p>
            <a:r>
              <a:rPr lang="en-US" dirty="0" err="1" smtClean="0">
                <a:latin typeface="+mj-lt"/>
                <a:cs typeface="Times New Roman" pitchFamily="18" charset="0"/>
              </a:rPr>
              <a:t>Ploypeptide</a:t>
            </a:r>
            <a:r>
              <a:rPr lang="en-US" dirty="0" smtClean="0">
                <a:latin typeface="+mj-lt"/>
                <a:cs typeface="Times New Roman" pitchFamily="18" charset="0"/>
              </a:rPr>
              <a:t>(32 </a:t>
            </a:r>
            <a:r>
              <a:rPr lang="en-US" dirty="0" err="1" smtClean="0">
                <a:latin typeface="+mj-lt"/>
                <a:cs typeface="Times New Roman" pitchFamily="18" charset="0"/>
              </a:rPr>
              <a:t>aa</a:t>
            </a:r>
            <a:r>
              <a:rPr lang="en-US" dirty="0" smtClean="0">
                <a:latin typeface="+mj-lt"/>
                <a:cs typeface="Times New Roman" pitchFamily="18" charset="0"/>
              </a:rPr>
              <a:t>) , MW 35KD , </a:t>
            </a:r>
            <a:r>
              <a:rPr lang="en-GB" sz="2400" dirty="0" smtClean="0">
                <a:latin typeface="+mj-lt"/>
              </a:rPr>
              <a:t>T</a:t>
            </a:r>
            <a:r>
              <a:rPr lang="en-GB" sz="2400" baseline="-25000" dirty="0" smtClean="0">
                <a:latin typeface="+mj-lt"/>
              </a:rPr>
              <a:t>1/2</a:t>
            </a:r>
            <a:r>
              <a:rPr lang="en-GB" sz="2400" dirty="0" smtClean="0">
                <a:latin typeface="+mj-lt"/>
              </a:rPr>
              <a:t> 10 </a:t>
            </a:r>
            <a:r>
              <a:rPr lang="en-GB" sz="2400" dirty="0" err="1" smtClean="0">
                <a:latin typeface="+mj-lt"/>
              </a:rPr>
              <a:t>mins</a:t>
            </a:r>
            <a:endParaRPr lang="en-US" dirty="0" smtClean="0">
              <a:latin typeface="+mj-lt"/>
              <a:cs typeface="Times New Roman" pitchFamily="18" charset="0"/>
            </a:endParaRPr>
          </a:p>
          <a:p>
            <a:pPr eaLnBrk="1" hangingPunct="1"/>
            <a:r>
              <a:rPr lang="en-US" dirty="0" smtClean="0">
                <a:cs typeface="Times New Roman" pitchFamily="18" charset="0"/>
              </a:rPr>
              <a:t>The major stimulus of calcitonin secretion is a rise in plasma Ca</a:t>
            </a:r>
            <a:r>
              <a:rPr lang="en-US" baseline="30000" dirty="0" smtClean="0">
                <a:cs typeface="Times New Roman" pitchFamily="18" charset="0"/>
              </a:rPr>
              <a:t>++</a:t>
            </a:r>
            <a:r>
              <a:rPr lang="en-US" dirty="0" smtClean="0">
                <a:cs typeface="Times New Roman" pitchFamily="18" charset="0"/>
              </a:rPr>
              <a:t> levels</a:t>
            </a:r>
          </a:p>
          <a:p>
            <a:pPr eaLnBrk="1" hangingPunct="1"/>
            <a:r>
              <a:rPr lang="en-US" dirty="0" smtClean="0">
                <a:cs typeface="Times New Roman" pitchFamily="18" charset="0"/>
              </a:rPr>
              <a:t>Calcitonin is a physiological antagonist to PTH with regard to Ca</a:t>
            </a:r>
            <a:r>
              <a:rPr lang="en-US" baseline="30000" dirty="0" smtClean="0">
                <a:cs typeface="Times New Roman" pitchFamily="18" charset="0"/>
              </a:rPr>
              <a:t>++</a:t>
            </a:r>
            <a:r>
              <a:rPr lang="en-US" dirty="0" smtClean="0">
                <a:cs typeface="Times New Roman" pitchFamily="18" charset="0"/>
              </a:rPr>
              <a:t> homeostasis</a:t>
            </a:r>
          </a:p>
          <a:p>
            <a:pPr>
              <a:lnSpc>
                <a:spcPct val="90000"/>
              </a:lnSpc>
            </a:pPr>
            <a:r>
              <a:rPr lang="en-US" dirty="0" smtClean="0">
                <a:cs typeface="Times New Roman" pitchFamily="18" charset="0"/>
              </a:rPr>
              <a:t>The target cell for calcitonin is the osteoclast.  </a:t>
            </a:r>
          </a:p>
          <a:p>
            <a:pPr>
              <a:lnSpc>
                <a:spcPct val="90000"/>
              </a:lnSpc>
            </a:pPr>
            <a:r>
              <a:rPr lang="en-US" dirty="0" smtClean="0">
                <a:cs typeface="Times New Roman" pitchFamily="18" charset="0"/>
              </a:rPr>
              <a:t>Calcitonin acts via increased </a:t>
            </a:r>
            <a:r>
              <a:rPr lang="en-US" dirty="0" err="1" smtClean="0">
                <a:cs typeface="Times New Roman" pitchFamily="18" charset="0"/>
              </a:rPr>
              <a:t>cAMP</a:t>
            </a:r>
            <a:r>
              <a:rPr lang="en-US" dirty="0" smtClean="0">
                <a:cs typeface="Times New Roman" pitchFamily="18" charset="0"/>
              </a:rPr>
              <a:t> concentrations to inhibit osteoclast motility and cell shape and inactivates them.  </a:t>
            </a:r>
          </a:p>
          <a:p>
            <a:pPr>
              <a:lnSpc>
                <a:spcPct val="90000"/>
              </a:lnSpc>
            </a:pPr>
            <a:r>
              <a:rPr lang="en-US" dirty="0" smtClean="0">
                <a:cs typeface="Times New Roman" pitchFamily="18" charset="0"/>
              </a:rPr>
              <a:t>The major effect of calcitonin administration is a rapid fall in Ca</a:t>
            </a:r>
            <a:r>
              <a:rPr lang="en-US" baseline="30000" dirty="0" smtClean="0">
                <a:cs typeface="Times New Roman" pitchFamily="18" charset="0"/>
              </a:rPr>
              <a:t>2+</a:t>
            </a:r>
            <a:r>
              <a:rPr lang="en-US" dirty="0" smtClean="0">
                <a:cs typeface="Times New Roman" pitchFamily="18" charset="0"/>
              </a:rPr>
              <a:t> caused by inhibition of bone resorption. </a:t>
            </a:r>
          </a:p>
          <a:p>
            <a:pPr eaLnBrk="1" hangingPunct="1"/>
            <a:endParaRPr lang="en-US" dirty="0" smtClean="0">
              <a:cs typeface="Times New Roman"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diamond(in)">
                                      <p:cBhvr>
                                        <p:cTn id="7" dur="2000"/>
                                        <p:tgtEl>
                                          <p:spTgt spid="686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8610">
                                            <p:txEl>
                                              <p:pRg st="0" end="0"/>
                                            </p:txEl>
                                          </p:spTgt>
                                        </p:tgtEl>
                                        <p:attrNameLst>
                                          <p:attrName>style.visibility</p:attrName>
                                        </p:attrNameLst>
                                      </p:cBhvr>
                                      <p:to>
                                        <p:strVal val="visible"/>
                                      </p:to>
                                    </p:set>
                                    <p:anim calcmode="lin" valueType="num">
                                      <p:cBhvr additive="base">
                                        <p:cTn id="12" dur="5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86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8610">
                                            <p:txEl>
                                              <p:pRg st="1" end="1"/>
                                            </p:txEl>
                                          </p:spTgt>
                                        </p:tgtEl>
                                        <p:attrNameLst>
                                          <p:attrName>style.visibility</p:attrName>
                                        </p:attrNameLst>
                                      </p:cBhvr>
                                      <p:to>
                                        <p:strVal val="visible"/>
                                      </p:to>
                                    </p:set>
                                    <p:anim calcmode="lin" valueType="num">
                                      <p:cBhvr additive="base">
                                        <p:cTn id="18" dur="500" fill="hold"/>
                                        <p:tgtEl>
                                          <p:spTgt spid="686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86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8610">
                                            <p:txEl>
                                              <p:pRg st="2" end="2"/>
                                            </p:txEl>
                                          </p:spTgt>
                                        </p:tgtEl>
                                        <p:attrNameLst>
                                          <p:attrName>style.visibility</p:attrName>
                                        </p:attrNameLst>
                                      </p:cBhvr>
                                      <p:to>
                                        <p:strVal val="visible"/>
                                      </p:to>
                                    </p:set>
                                    <p:anim calcmode="lin" valueType="num">
                                      <p:cBhvr additive="base">
                                        <p:cTn id="24" dur="500" fill="hold"/>
                                        <p:tgtEl>
                                          <p:spTgt spid="6861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86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8610">
                                            <p:txEl>
                                              <p:pRg st="3" end="3"/>
                                            </p:txEl>
                                          </p:spTgt>
                                        </p:tgtEl>
                                        <p:attrNameLst>
                                          <p:attrName>style.visibility</p:attrName>
                                        </p:attrNameLst>
                                      </p:cBhvr>
                                      <p:to>
                                        <p:strVal val="visible"/>
                                      </p:to>
                                    </p:set>
                                    <p:anim calcmode="lin" valueType="num">
                                      <p:cBhvr additive="base">
                                        <p:cTn id="30" dur="500" fill="hold"/>
                                        <p:tgtEl>
                                          <p:spTgt spid="6861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86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8610">
                                            <p:txEl>
                                              <p:pRg st="4" end="4"/>
                                            </p:txEl>
                                          </p:spTgt>
                                        </p:tgtEl>
                                        <p:attrNameLst>
                                          <p:attrName>style.visibility</p:attrName>
                                        </p:attrNameLst>
                                      </p:cBhvr>
                                      <p:to>
                                        <p:strVal val="visible"/>
                                      </p:to>
                                    </p:set>
                                    <p:anim calcmode="lin" valueType="num">
                                      <p:cBhvr additive="base">
                                        <p:cTn id="36" dur="500" fill="hold"/>
                                        <p:tgtEl>
                                          <p:spTgt spid="6861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86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8610">
                                            <p:txEl>
                                              <p:pRg st="5" end="5"/>
                                            </p:txEl>
                                          </p:spTgt>
                                        </p:tgtEl>
                                        <p:attrNameLst>
                                          <p:attrName>style.visibility</p:attrName>
                                        </p:attrNameLst>
                                      </p:cBhvr>
                                      <p:to>
                                        <p:strVal val="visible"/>
                                      </p:to>
                                    </p:set>
                                    <p:anim calcmode="lin" valueType="num">
                                      <p:cBhvr additive="base">
                                        <p:cTn id="42" dur="500" fill="hold"/>
                                        <p:tgtEl>
                                          <p:spTgt spid="6861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86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8610">
                                            <p:txEl>
                                              <p:pRg st="6" end="6"/>
                                            </p:txEl>
                                          </p:spTgt>
                                        </p:tgtEl>
                                        <p:attrNameLst>
                                          <p:attrName>style.visibility</p:attrName>
                                        </p:attrNameLst>
                                      </p:cBhvr>
                                      <p:to>
                                        <p:strVal val="visible"/>
                                      </p:to>
                                    </p:set>
                                    <p:anim calcmode="lin" valueType="num">
                                      <p:cBhvr additive="base">
                                        <p:cTn id="48" dur="500" fill="hold"/>
                                        <p:tgtEl>
                                          <p:spTgt spid="6861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86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914400"/>
          </a:xfrm>
        </p:spPr>
        <p:txBody>
          <a:bodyPr>
            <a:normAutofit/>
          </a:bodyPr>
          <a:lstStyle/>
          <a:p>
            <a:pPr algn="l"/>
            <a:r>
              <a:rPr lang="en-US" sz="3200" dirty="0" smtClean="0">
                <a:solidFill>
                  <a:srgbClr val="FF0000"/>
                </a:solidFill>
                <a:latin typeface="Algerian" pitchFamily="82" charset="0"/>
              </a:rPr>
              <a:t>   Calcium metabolism and its regulation </a:t>
            </a:r>
            <a:endParaRPr lang="en-US" sz="3200" dirty="0">
              <a:solidFill>
                <a:srgbClr val="FF0000"/>
              </a:solidFill>
              <a:latin typeface="Algerian" pitchFamily="82" charset="0"/>
            </a:endParaRPr>
          </a:p>
        </p:txBody>
      </p:sp>
      <p:sp>
        <p:nvSpPr>
          <p:cNvPr id="3" name="Subtitle 2"/>
          <p:cNvSpPr>
            <a:spLocks noGrp="1"/>
          </p:cNvSpPr>
          <p:nvPr>
            <p:ph type="subTitle" idx="1"/>
          </p:nvPr>
        </p:nvSpPr>
        <p:spPr/>
        <p:txBody>
          <a:bodyPr>
            <a:normAutofit fontScale="92500" lnSpcReduction="10000"/>
          </a:bodyPr>
          <a:lstStyle/>
          <a:p>
            <a:pPr algn="ctr"/>
            <a:r>
              <a:rPr lang="en-US" dirty="0" smtClean="0"/>
              <a:t>Dr M Adak</a:t>
            </a:r>
          </a:p>
          <a:p>
            <a:pPr algn="ctr"/>
            <a:r>
              <a:rPr lang="en-US" dirty="0" smtClean="0"/>
              <a:t>Professor of Biochemistry</a:t>
            </a:r>
          </a:p>
          <a:p>
            <a:pPr algn="ctr"/>
            <a:r>
              <a:rPr lang="en-US" dirty="0" smtClean="0"/>
              <a:t>Anna Medical College and Research Center</a:t>
            </a:r>
          </a:p>
          <a:p>
            <a:pPr algn="ctr"/>
            <a:r>
              <a:rPr lang="en-US" dirty="0" smtClean="0"/>
              <a:t>Mauritius </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amond(in)">
                                      <p:cBhvr>
                                        <p:cTn id="16" dur="2000"/>
                                        <p:tgtEl>
                                          <p:spTgt spid="3">
                                            <p:txEl>
                                              <p:pRg st="1" end="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2000"/>
                                        <p:tgtEl>
                                          <p:spTgt spid="3">
                                            <p:txEl>
                                              <p:pRg st="2" end="2"/>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p:txBody>
          <a:bodyPr/>
          <a:lstStyle/>
          <a:p>
            <a:pPr eaLnBrk="1" fontAlgn="auto" hangingPunct="1">
              <a:spcAft>
                <a:spcPts val="0"/>
              </a:spcAft>
              <a:defRPr/>
            </a:pPr>
            <a:endParaRPr lang="ar-SA" dirty="0" smtClean="0"/>
          </a:p>
        </p:txBody>
      </p:sp>
      <p:sp>
        <p:nvSpPr>
          <p:cNvPr id="19459" name="عنصر نائب للمحتوى 2"/>
          <p:cNvSpPr>
            <a:spLocks noGrp="1"/>
          </p:cNvSpPr>
          <p:nvPr>
            <p:ph idx="1"/>
          </p:nvPr>
        </p:nvSpPr>
        <p:spPr>
          <a:xfrm>
            <a:off x="457200" y="1600200"/>
            <a:ext cx="7467600" cy="4873625"/>
          </a:xfrm>
        </p:spPr>
        <p:txBody>
          <a:bodyPr/>
          <a:lstStyle/>
          <a:p>
            <a:pPr eaLnBrk="1" hangingPunct="1"/>
            <a:endParaRPr lang="ar-SA" smtClean="0"/>
          </a:p>
        </p:txBody>
      </p:sp>
      <p:pic>
        <p:nvPicPr>
          <p:cNvPr id="19460" name="Picture 6" descr="kjhgfbhjkoiuytghjkl"/>
          <p:cNvPicPr>
            <a:picLocks noChangeAspect="1" noChangeArrowheads="1"/>
          </p:cNvPicPr>
          <p:nvPr/>
        </p:nvPicPr>
        <p:blipFill>
          <a:blip r:embed="rId2"/>
          <a:srcRect/>
          <a:stretch>
            <a:fillRect/>
          </a:stretch>
        </p:blipFill>
        <p:spPr bwMode="auto">
          <a:xfrm>
            <a:off x="0" y="1196975"/>
            <a:ext cx="9144000" cy="5661025"/>
          </a:xfrm>
          <a:prstGeom prst="rect">
            <a:avLst/>
          </a:prstGeom>
          <a:noFill/>
          <a:ln w="9525">
            <a:noFill/>
            <a:miter lim="800000"/>
            <a:headEnd/>
            <a:tailEnd/>
          </a:ln>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amond(in)">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38915" name="Content Placeholder 2"/>
          <p:cNvSpPr>
            <a:spLocks noGrp="1"/>
          </p:cNvSpPr>
          <p:nvPr>
            <p:ph idx="1"/>
          </p:nvPr>
        </p:nvSpPr>
        <p:spPr/>
        <p:txBody>
          <a:bodyPr/>
          <a:lstStyle/>
          <a:p>
            <a:endParaRPr lang="en-US" smtClean="0"/>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b="1" dirty="0"/>
              <a:t>Biochemistry &amp; </a:t>
            </a:r>
            <a:r>
              <a:rPr lang="en-US" b="1" dirty="0" smtClean="0"/>
              <a:t>Pharmacology Journal</a:t>
            </a:r>
            <a:endParaRPr lang="en-US" b="1" dirty="0"/>
          </a:p>
          <a:p>
            <a:pPr>
              <a:defRPr/>
            </a:pPr>
            <a:r>
              <a:rPr lang="en-US" dirty="0" smtClean="0"/>
              <a:t/>
            </a:r>
            <a:br>
              <a:rPr lang="en-US" dirty="0" smtClean="0"/>
            </a:br>
            <a:r>
              <a:rPr lang="en-US" dirty="0" smtClean="0"/>
              <a:t>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latin typeface="Times New Roman" pitchFamily="18" charset="0"/>
                <a:cs typeface="Times New Roman" pitchFamily="18" charset="0"/>
              </a:rPr>
              <a:t>Biochemistry &amp; Physiology</a:t>
            </a:r>
          </a:p>
          <a:p>
            <a:pPr marL="342900" indent="-342900">
              <a:buFont typeface="Wingdings" panose="05000000000000000000" pitchFamily="2" charset="2"/>
              <a:buChar char="Ø"/>
              <a:defRPr/>
            </a:pPr>
            <a:r>
              <a:rPr lang="en-US" sz="2000" dirty="0">
                <a:solidFill>
                  <a:schemeClr val="bg2">
                    <a:lumMod val="50000"/>
                  </a:schemeClr>
                </a:solidFill>
                <a:latin typeface="Times New Roman" pitchFamily="18" charset="0"/>
                <a:cs typeface="Times New Roman" pitchFamily="18" charset="0"/>
              </a:rPr>
              <a:t>Biochemistry &amp; Analytical</a:t>
            </a:r>
          </a:p>
          <a:p>
            <a:pPr marL="342900" indent="-342900">
              <a:buFont typeface="Wingdings" panose="05000000000000000000" pitchFamily="2" charset="2"/>
              <a:buChar char="Ø"/>
              <a:defRPr/>
            </a:pPr>
            <a:r>
              <a:rPr lang="en-US" sz="2000" dirty="0">
                <a:solidFill>
                  <a:schemeClr val="bg2">
                    <a:lumMod val="50000"/>
                  </a:schemeClr>
                </a:solidFill>
                <a:latin typeface="Times New Roman" pitchFamily="18" charset="0"/>
                <a:cs typeface="Times New Roman" pitchFamily="18" charset="0"/>
              </a:rPr>
              <a:t>Biochemistry</a:t>
            </a:r>
          </a:p>
          <a:p>
            <a:pPr marL="342900" indent="-342900">
              <a:buFont typeface="Wingdings" panose="05000000000000000000" pitchFamily="2" charset="2"/>
              <a:buChar char="Ø"/>
              <a:defRPr/>
            </a:pPr>
            <a:r>
              <a:rPr lang="en-US" sz="2000" dirty="0" err="1">
                <a:solidFill>
                  <a:schemeClr val="bg2">
                    <a:lumMod val="50000"/>
                  </a:schemeClr>
                </a:solidFill>
                <a:latin typeface="Times New Roman" pitchFamily="18" charset="0"/>
                <a:cs typeface="Times New Roman" pitchFamily="18" charset="0"/>
              </a:rPr>
              <a:t>Biomolecular</a:t>
            </a:r>
            <a:r>
              <a:rPr lang="en-US" sz="2000" dirty="0">
                <a:solidFill>
                  <a:schemeClr val="bg2">
                    <a:lumMod val="50000"/>
                  </a:schemeClr>
                </a:solidFill>
                <a:latin typeface="Times New Roman" pitchFamily="18" charset="0"/>
                <a:cs typeface="Times New Roman" pitchFamily="18" charset="0"/>
              </a:rPr>
              <a:t> Research &amp; Therapeutics</a:t>
            </a:r>
          </a:p>
          <a:p>
            <a:pPr marL="342900" indent="-342900">
              <a:buFont typeface="Wingdings" panose="05000000000000000000" pitchFamily="2" charset="2"/>
              <a:buChar char="Ø"/>
              <a:defRPr/>
            </a:pPr>
            <a:r>
              <a:rPr lang="en-US" sz="2000" dirty="0">
                <a:solidFill>
                  <a:schemeClr val="bg2">
                    <a:lumMod val="50000"/>
                  </a:schemeClr>
                </a:solidFill>
                <a:latin typeface="Times New Roman" pitchFamily="18" charset="0"/>
                <a:cs typeface="Times New Roman" pitchFamily="18" charset="0"/>
              </a:rPr>
              <a:t> Plant Biochemistry and Physiology</a:t>
            </a:r>
          </a:p>
          <a:p>
            <a:pPr marL="342900" indent="-342900">
              <a:buFont typeface="Wingdings" panose="05000000000000000000" pitchFamily="2" charset="2"/>
              <a:buChar char="Ø"/>
              <a:defRPr/>
            </a:pP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a:p>
            <a:pPr>
              <a:defRPr/>
            </a:pP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38919"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24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0" y="1066800"/>
            <a:ext cx="7620000" cy="2308324"/>
          </a:xfrm>
          <a:prstGeom prst="rect">
            <a:avLst/>
          </a:prstGeom>
        </p:spPr>
        <p:txBody>
          <a:bodyPr wrap="square">
            <a:spAutoFit/>
          </a:bodyPr>
          <a:lstStyle/>
          <a:p>
            <a:r>
              <a:rPr lang="en-US" sz="2400" b="1" dirty="0">
                <a:latin typeface="Times New Roman" pitchFamily="18" charset="0"/>
                <a:cs typeface="Times New Roman" pitchFamily="18" charset="0"/>
              </a:rPr>
              <a:t>For more details on Conferences related to </a:t>
            </a:r>
            <a:r>
              <a:rPr lang="en-US" sz="2400" b="1" dirty="0">
                <a:solidFill>
                  <a:srgbClr val="92D050"/>
                </a:solidFill>
                <a:latin typeface="Times New Roman" pitchFamily="18" charset="0"/>
                <a:cs typeface="Times New Roman" pitchFamily="18" charset="0"/>
              </a:rPr>
              <a:t>Biochemistry &amp; Pharmacology: Open Access </a:t>
            </a:r>
            <a:r>
              <a:rPr lang="en-US" sz="2400" b="1" dirty="0">
                <a:latin typeface="Times New Roman" pitchFamily="18" charset="0"/>
                <a:cs typeface="Times New Roman" pitchFamily="18" charset="0"/>
              </a:rPr>
              <a:t>journal please visit the link given below</a:t>
            </a:r>
          </a:p>
          <a:p>
            <a:endParaRPr lang="en-US" sz="2400" b="1" dirty="0">
              <a:latin typeface="Times New Roman" pitchFamily="18" charset="0"/>
              <a:cs typeface="Times New Roman" pitchFamily="18" charset="0"/>
            </a:endParaRPr>
          </a:p>
          <a:p>
            <a:r>
              <a:rPr lang="en-US" sz="2400" b="1" dirty="0">
                <a:solidFill>
                  <a:schemeClr val="bg2">
                    <a:lumMod val="60000"/>
                    <a:lumOff val="40000"/>
                  </a:schemeClr>
                </a:solidFill>
                <a:latin typeface="Times New Roman" pitchFamily="18" charset="0"/>
                <a:cs typeface="Times New Roman" pitchFamily="18" charset="0"/>
                <a:hlinkClick r:id="rId3"/>
              </a:rPr>
              <a:t>www.conferenceseries.com/pharmaceutical-sciences-meetings</a:t>
            </a:r>
            <a:endParaRPr lang="en-US" sz="2400" dirty="0"/>
          </a:p>
        </p:txBody>
      </p:sp>
    </p:spTree>
    <p:extLst>
      <p:ext uri="{BB962C8B-B14F-4D97-AF65-F5344CB8AC3E}">
        <p14:creationId xmlns:p14="http://schemas.microsoft.com/office/powerpoint/2010/main" val="3772062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0963" name="Content Placeholder 2"/>
          <p:cNvSpPr>
            <a:spLocks noGrp="1"/>
          </p:cNvSpPr>
          <p:nvPr>
            <p:ph idx="1"/>
          </p:nvPr>
        </p:nvSpPr>
        <p:spPr/>
        <p:txBody>
          <a:bodyPr/>
          <a:lstStyle/>
          <a:p>
            <a:endParaRPr lang="en-US" smtClean="0"/>
          </a:p>
        </p:txBody>
      </p:sp>
      <p:pic>
        <p:nvPicPr>
          <p:cNvPr id="40964"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00200" y="381000"/>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US" sz="2400" dirty="0" smtClean="0">
                <a:latin typeface="Calisto MT" panose="02040603050505030304" pitchFamily="18" charset="0"/>
              </a:rPr>
              <a:t>International</a:t>
            </a:r>
            <a:r>
              <a:rPr lang="en-US" sz="2400" dirty="0" smtClean="0">
                <a:solidFill>
                  <a:schemeClr val="accent5">
                    <a:lumMod val="10000"/>
                  </a:schemeClr>
                </a:solidFill>
                <a:latin typeface="Andalus" panose="02020603050405020304" pitchFamily="18" charset="-78"/>
                <a:cs typeface="Andalus" panose="02020603050405020304" pitchFamily="18" charset="-78"/>
              </a:rPr>
              <a:t>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07950" y="2409825"/>
            <a:ext cx="9099550" cy="2747963"/>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Open Access Membership  with OMICS International </a:t>
            </a:r>
            <a:r>
              <a:rPr lang="en-US" dirty="0">
                <a:latin typeface="Calisto MT" panose="02040603050505030304" pitchFamily="18" charset="0"/>
              </a:rPr>
              <a:t>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31850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609600"/>
          </a:xfrm>
        </p:spPr>
        <p:txBody>
          <a:bodyPr>
            <a:normAutofit fontScale="90000"/>
          </a:bodyPr>
          <a:lstStyle/>
          <a:p>
            <a:pPr algn="ctr"/>
            <a:r>
              <a:rPr lang="en-US" dirty="0" smtClean="0">
                <a:solidFill>
                  <a:srgbClr val="FF0000"/>
                </a:solidFill>
              </a:rPr>
              <a:t>Distribution </a:t>
            </a:r>
            <a:endParaRPr lang="en-US" dirty="0">
              <a:solidFill>
                <a:srgbClr val="FF0000"/>
              </a:solidFill>
            </a:endParaRPr>
          </a:p>
        </p:txBody>
      </p:sp>
      <p:pic>
        <p:nvPicPr>
          <p:cNvPr id="4" name="Picture 2" descr="A:\Total%20Body%20Calcium.gif"/>
          <p:cNvPicPr>
            <a:picLocks noGrp="1" noChangeAspect="1" noChangeArrowheads="1"/>
          </p:cNvPicPr>
          <p:nvPr>
            <p:ph idx="1"/>
          </p:nvPr>
        </p:nvPicPr>
        <p:blipFill>
          <a:blip r:embed="rId2"/>
          <a:srcRect/>
          <a:stretch>
            <a:fillRect/>
          </a:stretch>
        </p:blipFill>
        <p:spPr bwMode="auto">
          <a:xfrm>
            <a:off x="457200" y="1524000"/>
            <a:ext cx="8305800" cy="5334000"/>
          </a:xfrm>
          <a:prstGeom prst="rect">
            <a:avLst/>
          </a:prstGeom>
          <a:solidFill>
            <a:schemeClr val="accent2"/>
          </a:solidFill>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487"/>
            <a:ext cx="9164638"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990600"/>
            <a:ext cx="7467600" cy="685800"/>
          </a:xfrm>
        </p:spPr>
        <p:txBody>
          <a:bodyPr>
            <a:normAutofit fontScale="90000"/>
          </a:bodyPr>
          <a:lstStyle/>
          <a:p>
            <a:pPr algn="ctr" eaLnBrk="1" fontAlgn="auto" hangingPunct="1">
              <a:spcAft>
                <a:spcPts val="0"/>
              </a:spcAft>
              <a:defRPr/>
            </a:pPr>
            <a:r>
              <a:rPr lang="en-US" b="1" dirty="0" smtClean="0">
                <a:solidFill>
                  <a:srgbClr val="FF0000"/>
                </a:solidFill>
              </a:rPr>
              <a:t>Different Forms of Calcium</a:t>
            </a:r>
            <a:endParaRPr lang="ar-SA" b="1" dirty="0">
              <a:solidFill>
                <a:srgbClr val="FF0000"/>
              </a:solidFill>
            </a:endParaRPr>
          </a:p>
        </p:txBody>
      </p:sp>
      <p:sp>
        <p:nvSpPr>
          <p:cNvPr id="4" name="Rectangle 3"/>
          <p:cNvSpPr txBox="1">
            <a:spLocks noChangeArrowheads="1"/>
          </p:cNvSpPr>
          <p:nvPr/>
        </p:nvSpPr>
        <p:spPr bwMode="auto">
          <a:xfrm>
            <a:off x="0" y="1676400"/>
            <a:ext cx="9144000" cy="4876800"/>
          </a:xfrm>
          <a:prstGeom prst="rect">
            <a:avLst/>
          </a:prstGeom>
          <a:noFill/>
          <a:ln w="9525">
            <a:noFill/>
            <a:miter lim="800000"/>
            <a:headEnd/>
            <a:tailEnd/>
          </a:ln>
        </p:spPr>
        <p:txBody>
          <a:bodyPr/>
          <a:lstStyle/>
          <a:p>
            <a:pPr algn="l" rtl="0">
              <a:lnSpc>
                <a:spcPct val="90000"/>
              </a:lnSpc>
              <a:spcBef>
                <a:spcPct val="20000"/>
              </a:spcBef>
              <a:buFont typeface="Wingdings" pitchFamily="2" charset="2"/>
              <a:buChar char="v"/>
              <a:defRPr/>
            </a:pPr>
            <a:r>
              <a:rPr lang="en-US" sz="2400" b="1" dirty="0" smtClean="0"/>
              <a:t>M</a:t>
            </a:r>
            <a:r>
              <a:rPr lang="en-US" sz="2400" b="1" dirty="0" smtClean="0">
                <a:latin typeface="+mn-lt"/>
                <a:cs typeface="+mn-cs"/>
              </a:rPr>
              <a:t>ost </a:t>
            </a:r>
            <a:r>
              <a:rPr lang="en-US" sz="2400" b="1" dirty="0">
                <a:latin typeface="+mn-lt"/>
                <a:cs typeface="+mn-cs"/>
              </a:rPr>
              <a:t>of the calcium in the body exists as the mineral </a:t>
            </a:r>
            <a:r>
              <a:rPr lang="en-US" sz="2400" b="1" dirty="0" smtClean="0">
                <a:latin typeface="+mn-lt"/>
                <a:cs typeface="+mn-cs"/>
              </a:rPr>
              <a:t>  hydroxyapatite</a:t>
            </a:r>
            <a:r>
              <a:rPr lang="en-US" sz="2400" b="1" dirty="0">
                <a:latin typeface="+mn-lt"/>
                <a:cs typeface="+mn-cs"/>
              </a:rPr>
              <a:t>, Ca</a:t>
            </a:r>
            <a:r>
              <a:rPr lang="en-US" sz="2400" b="1" baseline="-25000" dirty="0">
                <a:latin typeface="+mn-lt"/>
                <a:cs typeface="+mn-cs"/>
              </a:rPr>
              <a:t>10</a:t>
            </a:r>
            <a:r>
              <a:rPr lang="en-US" sz="2400" b="1" dirty="0">
                <a:latin typeface="+mn-lt"/>
                <a:cs typeface="+mn-cs"/>
              </a:rPr>
              <a:t>(PO</a:t>
            </a:r>
            <a:r>
              <a:rPr lang="en-US" sz="2400" b="1" baseline="-25000" dirty="0">
                <a:latin typeface="+mn-lt"/>
                <a:cs typeface="+mn-cs"/>
              </a:rPr>
              <a:t>4</a:t>
            </a:r>
            <a:r>
              <a:rPr lang="en-US" sz="2400" b="1" dirty="0">
                <a:latin typeface="+mn-lt"/>
                <a:cs typeface="+mn-cs"/>
              </a:rPr>
              <a:t>)</a:t>
            </a:r>
            <a:r>
              <a:rPr lang="en-US" sz="2400" b="1" baseline="-25000" dirty="0">
                <a:latin typeface="+mn-lt"/>
                <a:cs typeface="+mn-cs"/>
              </a:rPr>
              <a:t>6</a:t>
            </a:r>
            <a:r>
              <a:rPr lang="en-US" sz="2400" b="1" dirty="0">
                <a:latin typeface="+mn-lt"/>
                <a:cs typeface="+mn-cs"/>
              </a:rPr>
              <a:t>(OH)</a:t>
            </a:r>
            <a:r>
              <a:rPr lang="en-US" sz="2400" b="1" baseline="-25000" dirty="0">
                <a:latin typeface="+mn-lt"/>
                <a:cs typeface="+mn-cs"/>
              </a:rPr>
              <a:t>2</a:t>
            </a:r>
            <a:r>
              <a:rPr lang="en-US" sz="2400" b="1" dirty="0">
                <a:latin typeface="+mn-lt"/>
                <a:cs typeface="+mn-cs"/>
              </a:rPr>
              <a:t>.</a:t>
            </a:r>
          </a:p>
          <a:p>
            <a:pPr algn="l" rtl="0">
              <a:lnSpc>
                <a:spcPct val="90000"/>
              </a:lnSpc>
              <a:spcBef>
                <a:spcPct val="20000"/>
              </a:spcBef>
              <a:buFont typeface="Wingdings" pitchFamily="2" charset="2"/>
              <a:buNone/>
              <a:defRPr/>
            </a:pPr>
            <a:endParaRPr lang="en-US" sz="2400" dirty="0">
              <a:latin typeface="+mn-lt"/>
              <a:cs typeface="+mn-cs"/>
            </a:endParaRPr>
          </a:p>
          <a:p>
            <a:pPr algn="l" rtl="0">
              <a:lnSpc>
                <a:spcPct val="90000"/>
              </a:lnSpc>
              <a:spcBef>
                <a:spcPct val="20000"/>
              </a:spcBef>
              <a:buFont typeface="Wingdings" pitchFamily="2" charset="2"/>
              <a:buChar char="q"/>
              <a:defRPr/>
            </a:pPr>
            <a:r>
              <a:rPr lang="en-US" sz="2400" dirty="0" smtClean="0">
                <a:solidFill>
                  <a:srgbClr val="7030A0"/>
                </a:solidFill>
                <a:latin typeface="+mn-lt"/>
                <a:cs typeface="+mn-cs"/>
              </a:rPr>
              <a:t> </a:t>
            </a:r>
            <a:r>
              <a:rPr lang="en-US" sz="2400" b="1" dirty="0" smtClean="0">
                <a:solidFill>
                  <a:srgbClr val="7030A0"/>
                </a:solidFill>
                <a:latin typeface="+mn-lt"/>
                <a:cs typeface="+mn-cs"/>
              </a:rPr>
              <a:t>Calcium </a:t>
            </a:r>
            <a:r>
              <a:rPr lang="en-US" sz="2400" b="1" dirty="0">
                <a:solidFill>
                  <a:srgbClr val="7030A0"/>
                </a:solidFill>
                <a:latin typeface="+mn-lt"/>
                <a:cs typeface="+mn-cs"/>
              </a:rPr>
              <a:t>in the plasma:	</a:t>
            </a:r>
            <a:r>
              <a:rPr lang="en-US" sz="2400" b="1" dirty="0">
                <a:latin typeface="+mn-lt"/>
                <a:cs typeface="+mn-cs"/>
              </a:rPr>
              <a:t>	</a:t>
            </a:r>
          </a:p>
          <a:p>
            <a:pPr algn="l" rtl="0">
              <a:lnSpc>
                <a:spcPct val="90000"/>
              </a:lnSpc>
              <a:spcBef>
                <a:spcPct val="20000"/>
              </a:spcBef>
              <a:buFont typeface="Wingdings" pitchFamily="2" charset="2"/>
              <a:buNone/>
              <a:defRPr/>
            </a:pPr>
            <a:r>
              <a:rPr lang="en-US" sz="2400" dirty="0">
                <a:latin typeface="+mn-lt"/>
                <a:cs typeface="+mn-cs"/>
              </a:rPr>
              <a:t>	</a:t>
            </a:r>
            <a:r>
              <a:rPr lang="en-US" sz="2000" b="1" dirty="0">
                <a:latin typeface="+mn-lt"/>
                <a:cs typeface="+mn-cs"/>
              </a:rPr>
              <a:t>45% in ionized form (the physiologically active form</a:t>
            </a:r>
            <a:r>
              <a:rPr lang="en-US" sz="2000" b="1" dirty="0" smtClean="0">
                <a:latin typeface="+mn-lt"/>
                <a:cs typeface="+mn-cs"/>
              </a:rPr>
              <a:t>)</a:t>
            </a:r>
          </a:p>
          <a:p>
            <a:pPr algn="l" rtl="0">
              <a:lnSpc>
                <a:spcPct val="90000"/>
              </a:lnSpc>
              <a:spcBef>
                <a:spcPct val="20000"/>
              </a:spcBef>
              <a:buFont typeface="Wingdings" pitchFamily="2" charset="2"/>
              <a:buNone/>
              <a:defRPr/>
            </a:pPr>
            <a:endParaRPr lang="en-US" sz="2000" b="1" dirty="0">
              <a:latin typeface="+mn-lt"/>
              <a:cs typeface="+mn-cs"/>
            </a:endParaRPr>
          </a:p>
          <a:p>
            <a:pPr algn="l" rtl="0">
              <a:lnSpc>
                <a:spcPct val="90000"/>
              </a:lnSpc>
              <a:spcBef>
                <a:spcPct val="20000"/>
              </a:spcBef>
              <a:buFont typeface="Wingdings" pitchFamily="2" charset="2"/>
              <a:buNone/>
              <a:defRPr/>
            </a:pPr>
            <a:r>
              <a:rPr lang="en-US" sz="2000" b="1" dirty="0">
                <a:latin typeface="+mn-lt"/>
                <a:cs typeface="+mn-cs"/>
              </a:rPr>
              <a:t>	45% bound to proteins (predominantly albumin</a:t>
            </a:r>
            <a:r>
              <a:rPr lang="en-US" sz="2000" b="1" dirty="0" smtClean="0">
                <a:latin typeface="+mn-lt"/>
                <a:cs typeface="+mn-cs"/>
              </a:rPr>
              <a:t>)</a:t>
            </a:r>
          </a:p>
          <a:p>
            <a:pPr algn="l" rtl="0">
              <a:lnSpc>
                <a:spcPct val="90000"/>
              </a:lnSpc>
              <a:spcBef>
                <a:spcPct val="20000"/>
              </a:spcBef>
              <a:buFont typeface="Wingdings" pitchFamily="2" charset="2"/>
              <a:buNone/>
              <a:defRPr/>
            </a:pPr>
            <a:endParaRPr lang="en-US" sz="2000" b="1" dirty="0">
              <a:latin typeface="+mn-lt"/>
              <a:cs typeface="+mn-cs"/>
            </a:endParaRPr>
          </a:p>
          <a:p>
            <a:pPr algn="l" rtl="0">
              <a:lnSpc>
                <a:spcPct val="90000"/>
              </a:lnSpc>
              <a:spcBef>
                <a:spcPct val="20000"/>
              </a:spcBef>
              <a:buFont typeface="Wingdings" pitchFamily="2" charset="2"/>
              <a:buNone/>
              <a:defRPr/>
            </a:pPr>
            <a:r>
              <a:rPr lang="en-US" sz="2000" b="1" dirty="0">
                <a:latin typeface="+mn-lt"/>
                <a:cs typeface="+mn-cs"/>
              </a:rPr>
              <a:t>	10% complexed with anions (citrate, sulfate, phosphate</a:t>
            </a:r>
            <a:r>
              <a:rPr lang="en-US" sz="2000" b="1" dirty="0" smtClean="0">
                <a:latin typeface="+mn-lt"/>
                <a:cs typeface="+mn-cs"/>
              </a:rPr>
              <a:t>)</a:t>
            </a:r>
          </a:p>
          <a:p>
            <a:pPr algn="l" rtl="0">
              <a:lnSpc>
                <a:spcPct val="90000"/>
              </a:lnSpc>
              <a:spcBef>
                <a:spcPct val="20000"/>
              </a:spcBef>
              <a:buFont typeface="Wingdings" pitchFamily="2" charset="2"/>
              <a:buNone/>
              <a:defRPr/>
            </a:pPr>
            <a:endParaRPr lang="en-US" sz="2000" b="1" dirty="0" smtClean="0">
              <a:latin typeface="+mn-lt"/>
              <a:cs typeface="+mn-cs"/>
            </a:endParaRPr>
          </a:p>
          <a:p>
            <a:pPr>
              <a:lnSpc>
                <a:spcPct val="90000"/>
              </a:lnSpc>
              <a:spcBef>
                <a:spcPct val="20000"/>
              </a:spcBef>
              <a:buFont typeface="Wingdings" pitchFamily="2" charset="2"/>
              <a:buChar char="Ø"/>
              <a:defRPr/>
            </a:pPr>
            <a:r>
              <a:rPr lang="en-US" sz="2400" b="1" dirty="0" smtClean="0"/>
              <a:t> Both total calcium and ionized calcium measurements are available in many laboratories</a:t>
            </a:r>
            <a:endParaRPr lang="en-US" sz="2400" b="1" dirty="0">
              <a:latin typeface="+mn-lt"/>
              <a:cs typeface="+mn-cs"/>
            </a:endParaRPr>
          </a:p>
          <a:p>
            <a:pPr algn="l" rtl="0">
              <a:lnSpc>
                <a:spcPct val="90000"/>
              </a:lnSpc>
              <a:spcBef>
                <a:spcPct val="20000"/>
              </a:spcBef>
              <a:buFont typeface="Wingdings" pitchFamily="2" charset="2"/>
              <a:buNone/>
              <a:defRPr/>
            </a:pPr>
            <a:endParaRPr lang="en-US" sz="2400" dirty="0">
              <a:latin typeface="+mn-lt"/>
              <a:cs typeface="+mn-cs"/>
            </a:endParaRPr>
          </a:p>
          <a:p>
            <a:pPr algn="l" rtl="0">
              <a:lnSpc>
                <a:spcPct val="90000"/>
              </a:lnSpc>
              <a:spcBef>
                <a:spcPct val="20000"/>
              </a:spcBef>
              <a:buFont typeface="Wingdings" pitchFamily="2" charset="2"/>
              <a:buNone/>
              <a:defRPr/>
            </a:pPr>
            <a:endParaRPr lang="en-US" sz="2400" dirty="0">
              <a:latin typeface="+mn-lt"/>
              <a:cs typeface="+mn-cs"/>
            </a:endParaRPr>
          </a:p>
          <a:p>
            <a:pPr algn="l" rtl="0">
              <a:lnSpc>
                <a:spcPct val="90000"/>
              </a:lnSpc>
              <a:spcBef>
                <a:spcPct val="20000"/>
              </a:spcBef>
              <a:buFont typeface="Wingdings" pitchFamily="2" charset="2"/>
              <a:buNone/>
              <a:defRPr/>
            </a:pPr>
            <a:endParaRPr lang="en-US" sz="2400" dirty="0">
              <a:latin typeface="+mn-lt"/>
              <a:cs typeface="+mn-cs"/>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7"/>
            <a:ext cx="9164638"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additive="base">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 calcmode="lin" valueType="num">
                                      <p:cBhvr additive="base">
                                        <p:cTn id="3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box(in)">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title"/>
          </p:nvPr>
        </p:nvSpPr>
        <p:spPr>
          <a:xfrm>
            <a:off x="533400" y="1600200"/>
            <a:ext cx="8229600" cy="667512"/>
          </a:xfrm>
        </p:spPr>
        <p:txBody>
          <a:bodyPr>
            <a:normAutofit fontScale="90000"/>
          </a:bodyPr>
          <a:lstStyle/>
          <a:p>
            <a:pPr algn="ctr" eaLnBrk="1" fontAlgn="auto" hangingPunct="1">
              <a:spcAft>
                <a:spcPts val="0"/>
              </a:spcAft>
              <a:defRPr/>
            </a:pPr>
            <a:r>
              <a:rPr lang="en-US" b="1" dirty="0" smtClean="0">
                <a:solidFill>
                  <a:srgbClr val="7030A0"/>
                </a:solidFill>
                <a:cs typeface="Times New Roman" pitchFamily="18" charset="0"/>
              </a:rPr>
              <a:t>Body requirements </a:t>
            </a:r>
            <a:endParaRPr lang="ar-SA" b="1" dirty="0" smtClean="0">
              <a:solidFill>
                <a:srgbClr val="7030A0"/>
              </a:solidFill>
            </a:endParaRPr>
          </a:p>
        </p:txBody>
      </p:sp>
      <p:sp>
        <p:nvSpPr>
          <p:cNvPr id="3" name="عنصر نائب للمحتوى 2"/>
          <p:cNvSpPr>
            <a:spLocks noGrp="1"/>
          </p:cNvSpPr>
          <p:nvPr>
            <p:ph idx="1"/>
          </p:nvPr>
        </p:nvSpPr>
        <p:spPr>
          <a:xfrm>
            <a:off x="457200" y="2286000"/>
            <a:ext cx="8458200" cy="4187825"/>
          </a:xfrm>
        </p:spPr>
        <p:txBody>
          <a:bodyPr rtlCol="1">
            <a:normAutofit lnSpcReduction="10000"/>
          </a:bodyPr>
          <a:lstStyle/>
          <a:p>
            <a:pPr marL="274320" indent="-274320" algn="l" rtl="0" eaLnBrk="1" fontAlgn="auto" hangingPunct="1">
              <a:spcAft>
                <a:spcPts val="0"/>
              </a:spcAft>
              <a:buNone/>
              <a:defRPr/>
            </a:pPr>
            <a:r>
              <a:rPr lang="en-US" dirty="0" smtClean="0">
                <a:solidFill>
                  <a:srgbClr val="FF0000"/>
                </a:solidFill>
              </a:rPr>
              <a:t>Age (in years)        Calcium Requirement </a:t>
            </a:r>
          </a:p>
          <a:p>
            <a:pPr marL="274320" indent="-274320" algn="l" rtl="0" eaLnBrk="1" fontAlgn="auto" hangingPunct="1">
              <a:spcAft>
                <a:spcPts val="0"/>
              </a:spcAft>
              <a:buNone/>
              <a:defRPr/>
            </a:pPr>
            <a:r>
              <a:rPr lang="en-US" dirty="0" smtClean="0"/>
              <a:t>1 – 3                                500mg</a:t>
            </a:r>
          </a:p>
          <a:p>
            <a:pPr marL="274320" indent="-274320" algn="l" rtl="0" eaLnBrk="1" fontAlgn="auto" hangingPunct="1">
              <a:spcAft>
                <a:spcPts val="0"/>
              </a:spcAft>
              <a:buNone/>
              <a:defRPr/>
            </a:pPr>
            <a:r>
              <a:rPr lang="en-US" dirty="0" smtClean="0"/>
              <a:t>4 - 8                                 800mg</a:t>
            </a:r>
          </a:p>
          <a:p>
            <a:pPr marL="274320" indent="-274320" algn="l" rtl="0" eaLnBrk="1" fontAlgn="auto" hangingPunct="1">
              <a:spcAft>
                <a:spcPts val="0"/>
              </a:spcAft>
              <a:buNone/>
              <a:defRPr/>
            </a:pPr>
            <a:r>
              <a:rPr lang="en-US" dirty="0" smtClean="0"/>
              <a:t>9 - 18                               1300mg </a:t>
            </a:r>
          </a:p>
          <a:p>
            <a:pPr marL="274320" indent="-274320" algn="l" rtl="0" eaLnBrk="1" fontAlgn="auto" hangingPunct="1">
              <a:spcAft>
                <a:spcPts val="0"/>
              </a:spcAft>
              <a:buNone/>
              <a:defRPr/>
            </a:pPr>
            <a:r>
              <a:rPr lang="en-US" dirty="0" smtClean="0"/>
              <a:t>19 - 50                             1000mg</a:t>
            </a:r>
          </a:p>
          <a:p>
            <a:pPr marL="274320" indent="-274320" algn="l" rtl="0" eaLnBrk="1" fontAlgn="auto" hangingPunct="1">
              <a:spcAft>
                <a:spcPts val="0"/>
              </a:spcAft>
              <a:buNone/>
              <a:defRPr/>
            </a:pPr>
            <a:r>
              <a:rPr lang="en-US" dirty="0" smtClean="0"/>
              <a:t>51+                                   1500mg</a:t>
            </a:r>
          </a:p>
          <a:p>
            <a:pPr marL="274320" indent="-274320" algn="l" rtl="0" eaLnBrk="1" fontAlgn="auto" hangingPunct="1">
              <a:spcAft>
                <a:spcPts val="0"/>
              </a:spcAft>
              <a:buFont typeface="Arial" pitchFamily="34" charset="0"/>
              <a:buNone/>
              <a:defRPr/>
            </a:pPr>
            <a:endParaRPr lang="en-US" dirty="0" smtClean="0"/>
          </a:p>
          <a:p>
            <a:pPr marL="274320" indent="-274320" algn="l" rtl="0" eaLnBrk="1" fontAlgn="auto" hangingPunct="1">
              <a:spcAft>
                <a:spcPts val="0"/>
              </a:spcAft>
              <a:buFont typeface="Wingdings"/>
              <a:buChar char=""/>
              <a:defRPr/>
            </a:pPr>
            <a:r>
              <a:rPr lang="en-US" dirty="0" smtClean="0"/>
              <a:t>*</a:t>
            </a:r>
            <a:r>
              <a:rPr lang="en-US" b="1" dirty="0" smtClean="0"/>
              <a:t>Pregnant and lactating women are recommended a daily calcium intake of 1000mg.</a:t>
            </a:r>
            <a:endParaRPr lang="ar-SA" b="1"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a:t>
            </a:r>
            <a:endParaRPr lang="en-US" b="1" dirty="0"/>
          </a:p>
        </p:txBody>
      </p:sp>
      <p:sp>
        <p:nvSpPr>
          <p:cNvPr id="3" name="Content Placeholder 2"/>
          <p:cNvSpPr>
            <a:spLocks noGrp="1"/>
          </p:cNvSpPr>
          <p:nvPr>
            <p:ph idx="1"/>
          </p:nvPr>
        </p:nvSpPr>
        <p:spPr/>
        <p:txBody>
          <a:bodyPr/>
          <a:lstStyle/>
          <a:p>
            <a:r>
              <a:rPr lang="en-US" dirty="0" smtClean="0"/>
              <a:t> Calcium is found in milk and dairy products,</a:t>
            </a:r>
          </a:p>
          <a:p>
            <a:r>
              <a:rPr lang="en-US" dirty="0" smtClean="0"/>
              <a:t> Green leafy vegetables, </a:t>
            </a:r>
          </a:p>
          <a:p>
            <a:r>
              <a:rPr lang="en-US" dirty="0" smtClean="0"/>
              <a:t>seafood, </a:t>
            </a:r>
          </a:p>
          <a:p>
            <a:r>
              <a:rPr lang="en-US" dirty="0" smtClean="0"/>
              <a:t>almonds, </a:t>
            </a:r>
          </a:p>
          <a:p>
            <a:r>
              <a:rPr lang="en-US" dirty="0" smtClean="0"/>
              <a:t>blackstrap molasses, </a:t>
            </a:r>
          </a:p>
          <a:p>
            <a:r>
              <a:rPr lang="en-US" dirty="0" smtClean="0"/>
              <a:t>broccoli, </a:t>
            </a:r>
          </a:p>
          <a:p>
            <a:r>
              <a:rPr lang="en-US" dirty="0" smtClean="0"/>
              <a:t>enriched soy and rice milk products, figs,</a:t>
            </a:r>
          </a:p>
          <a:p>
            <a:r>
              <a:rPr lang="en-US" dirty="0" smtClean="0"/>
              <a:t> soybeans and tofu.</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a:xfrm>
            <a:off x="6927" y="1524000"/>
            <a:ext cx="9144000" cy="552450"/>
          </a:xfrm>
        </p:spPr>
        <p:txBody>
          <a:bodyPr>
            <a:normAutofit fontScale="90000"/>
          </a:bodyPr>
          <a:lstStyle/>
          <a:p>
            <a:pPr algn="ctr" eaLnBrk="1" fontAlgn="auto" hangingPunct="1">
              <a:spcAft>
                <a:spcPts val="0"/>
              </a:spcAft>
              <a:defRPr/>
            </a:pPr>
            <a:r>
              <a:rPr lang="en-US" dirty="0" smtClean="0">
                <a:solidFill>
                  <a:srgbClr val="FF0000"/>
                </a:solidFill>
                <a:cs typeface="Times New Roman" pitchFamily="18" charset="0"/>
              </a:rPr>
              <a:t>Absorption of Ca</a:t>
            </a:r>
            <a:endParaRPr lang="ar-SA" sz="3200" b="1" dirty="0" smtClean="0">
              <a:solidFill>
                <a:srgbClr val="FF0000"/>
              </a:solidFill>
            </a:endParaRPr>
          </a:p>
        </p:txBody>
      </p:sp>
      <p:sp>
        <p:nvSpPr>
          <p:cNvPr id="20483" name="عنصر نائب للمحتوى 2"/>
          <p:cNvSpPr>
            <a:spLocks noGrp="1"/>
          </p:cNvSpPr>
          <p:nvPr>
            <p:ph idx="1"/>
          </p:nvPr>
        </p:nvSpPr>
        <p:spPr>
          <a:xfrm>
            <a:off x="20782" y="2060575"/>
            <a:ext cx="8991600" cy="4797425"/>
          </a:xfrm>
        </p:spPr>
        <p:txBody>
          <a:bodyPr>
            <a:normAutofit fontScale="92500" lnSpcReduction="20000"/>
          </a:bodyPr>
          <a:lstStyle/>
          <a:p>
            <a:pPr algn="just"/>
            <a:r>
              <a:rPr lang="en-US" sz="2000" b="1" dirty="0" smtClean="0">
                <a:cs typeface="Times New Roman" pitchFamily="18" charset="0"/>
              </a:rPr>
              <a:t>Absorption is taking place from the  first and second part of duodenum against concentration gradients</a:t>
            </a:r>
          </a:p>
          <a:p>
            <a:pPr algn="just"/>
            <a:r>
              <a:rPr lang="en-US" sz="2000" b="1" dirty="0" smtClean="0">
                <a:cs typeface="Times New Roman" pitchFamily="18" charset="0"/>
              </a:rPr>
              <a:t>Absorption required a carrier protein , helped by Ca-dependent ATPase</a:t>
            </a:r>
          </a:p>
          <a:p>
            <a:pPr algn="just"/>
            <a:r>
              <a:rPr lang="en-US" sz="2200" b="1" dirty="0" smtClean="0">
                <a:solidFill>
                  <a:srgbClr val="FF0000"/>
                </a:solidFill>
                <a:cs typeface="Times New Roman" pitchFamily="18" charset="0"/>
              </a:rPr>
              <a:t>Increased absorption-</a:t>
            </a:r>
          </a:p>
          <a:p>
            <a:pPr algn="just">
              <a:buNone/>
            </a:pPr>
            <a:r>
              <a:rPr lang="en-US" sz="2000" b="1" dirty="0" smtClean="0">
                <a:cs typeface="Times New Roman" pitchFamily="18" charset="0"/>
              </a:rPr>
              <a:t>      - </a:t>
            </a:r>
            <a:r>
              <a:rPr lang="en-US" sz="2000" b="1" dirty="0" err="1" smtClean="0">
                <a:cs typeface="Times New Roman" pitchFamily="18" charset="0"/>
              </a:rPr>
              <a:t>calcitriol</a:t>
            </a:r>
            <a:r>
              <a:rPr lang="en-US" sz="2000" b="1" dirty="0" smtClean="0">
                <a:cs typeface="Times New Roman" pitchFamily="18" charset="0"/>
              </a:rPr>
              <a:t> , active form of </a:t>
            </a:r>
            <a:r>
              <a:rPr lang="en-US" sz="2000" b="1" dirty="0" err="1" smtClean="0">
                <a:cs typeface="Times New Roman" pitchFamily="18" charset="0"/>
              </a:rPr>
              <a:t>Vit</a:t>
            </a:r>
            <a:r>
              <a:rPr lang="en-US" sz="2000" b="1" dirty="0" smtClean="0">
                <a:cs typeface="Times New Roman" pitchFamily="18" charset="0"/>
              </a:rPr>
              <a:t>-D</a:t>
            </a:r>
          </a:p>
          <a:p>
            <a:pPr algn="just">
              <a:buNone/>
            </a:pPr>
            <a:r>
              <a:rPr lang="en-US" sz="2000" b="1" dirty="0" smtClean="0">
                <a:cs typeface="Times New Roman" pitchFamily="18" charset="0"/>
              </a:rPr>
              <a:t>      -  PTH</a:t>
            </a:r>
          </a:p>
          <a:p>
            <a:pPr algn="just">
              <a:buNone/>
            </a:pPr>
            <a:r>
              <a:rPr lang="en-US" sz="2000" b="1" dirty="0" smtClean="0">
                <a:cs typeface="Times New Roman" pitchFamily="18" charset="0"/>
              </a:rPr>
              <a:t>      -  acidic pH</a:t>
            </a:r>
          </a:p>
          <a:p>
            <a:pPr algn="just">
              <a:buNone/>
            </a:pPr>
            <a:r>
              <a:rPr lang="en-US" sz="2000" b="1" dirty="0" smtClean="0">
                <a:cs typeface="Times New Roman" pitchFamily="18" charset="0"/>
              </a:rPr>
              <a:t>       - Lys and </a:t>
            </a:r>
            <a:r>
              <a:rPr lang="en-US" sz="2000" b="1" dirty="0" err="1" smtClean="0">
                <a:cs typeface="Times New Roman" pitchFamily="18" charset="0"/>
              </a:rPr>
              <a:t>Arg</a:t>
            </a:r>
            <a:endParaRPr lang="en-US" sz="2000" b="1" dirty="0" smtClean="0">
              <a:cs typeface="Times New Roman" pitchFamily="18" charset="0"/>
            </a:endParaRPr>
          </a:p>
          <a:p>
            <a:pPr algn="just" rtl="0" eaLnBrk="1" hangingPunct="1">
              <a:buNone/>
            </a:pPr>
            <a:endParaRPr lang="en-US" sz="2000" b="1" dirty="0" smtClean="0">
              <a:cs typeface="Times New Roman" pitchFamily="18" charset="0"/>
            </a:endParaRPr>
          </a:p>
          <a:p>
            <a:r>
              <a:rPr lang="en-US" b="1" dirty="0" smtClean="0">
                <a:solidFill>
                  <a:srgbClr val="FF0000"/>
                </a:solidFill>
                <a:cs typeface="Times New Roman" pitchFamily="18" charset="0"/>
              </a:rPr>
              <a:t>Inhibiting absorption -</a:t>
            </a:r>
          </a:p>
          <a:p>
            <a:pPr>
              <a:buNone/>
            </a:pPr>
            <a:r>
              <a:rPr lang="en-US" b="1" dirty="0" smtClean="0">
                <a:cs typeface="Times New Roman" pitchFamily="18" charset="0"/>
              </a:rPr>
              <a:t>    - </a:t>
            </a:r>
            <a:r>
              <a:rPr lang="en-US" b="1" dirty="0" err="1" smtClean="0">
                <a:cs typeface="Times New Roman" pitchFamily="18" charset="0"/>
              </a:rPr>
              <a:t>phytic</a:t>
            </a:r>
            <a:r>
              <a:rPr lang="en-US" b="1" dirty="0" smtClean="0">
                <a:cs typeface="Times New Roman" pitchFamily="18" charset="0"/>
              </a:rPr>
              <a:t> acid</a:t>
            </a:r>
          </a:p>
          <a:p>
            <a:pPr>
              <a:buNone/>
            </a:pPr>
            <a:r>
              <a:rPr lang="en-US" b="1" dirty="0" smtClean="0">
                <a:cs typeface="Times New Roman" pitchFamily="18" charset="0"/>
              </a:rPr>
              <a:t>    - oxalates</a:t>
            </a:r>
          </a:p>
          <a:p>
            <a:pPr>
              <a:buNone/>
            </a:pPr>
            <a:r>
              <a:rPr lang="en-US" b="1" dirty="0" smtClean="0">
                <a:cs typeface="Times New Roman" pitchFamily="18" charset="0"/>
              </a:rPr>
              <a:t>    - phosphate</a:t>
            </a:r>
          </a:p>
          <a:p>
            <a:pPr>
              <a:buNone/>
            </a:pPr>
            <a:r>
              <a:rPr lang="en-US" b="1" dirty="0" smtClean="0">
                <a:cs typeface="Times New Roman" pitchFamily="18" charset="0"/>
              </a:rPr>
              <a:t>     - Mg</a:t>
            </a:r>
          </a:p>
          <a:p>
            <a:pPr>
              <a:buNone/>
            </a:pPr>
            <a:r>
              <a:rPr lang="en-US" b="1" dirty="0" smtClean="0">
                <a:cs typeface="Times New Roman" pitchFamily="18" charset="0"/>
              </a:rPr>
              <a:t>     - caffeine</a:t>
            </a:r>
          </a:p>
          <a:p>
            <a:pPr algn="just" rtl="0" eaLnBrk="1" hangingPunct="1"/>
            <a:endParaRPr lang="en-US" b="1" dirty="0" smtClean="0">
              <a:cs typeface="Times New Roman" pitchFamily="18" charset="0"/>
            </a:endParaRPr>
          </a:p>
          <a:p>
            <a:pPr algn="l" rtl="0" eaLnBrk="1" hangingPunct="1"/>
            <a:endParaRPr lang="ar-SA"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calcmode="lin" valueType="num">
                                      <p:cBhvr additive="base">
                                        <p:cTn id="12"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483">
                                            <p:txEl>
                                              <p:pRg st="1" end="1"/>
                                            </p:txEl>
                                          </p:spTgt>
                                        </p:tgtEl>
                                        <p:attrNameLst>
                                          <p:attrName>style.visibility</p:attrName>
                                        </p:attrNameLst>
                                      </p:cBhvr>
                                      <p:to>
                                        <p:strVal val="visible"/>
                                      </p:to>
                                    </p:set>
                                    <p:anim calcmode="lin" valueType="num">
                                      <p:cBhvr additive="base">
                                        <p:cTn id="18"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 calcmode="lin" valueType="num">
                                      <p:cBhvr additive="base">
                                        <p:cTn id="24"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0483">
                                            <p:txEl>
                                              <p:pRg st="3" end="3"/>
                                            </p:txEl>
                                          </p:spTgt>
                                        </p:tgtEl>
                                        <p:attrNameLst>
                                          <p:attrName>style.visibility</p:attrName>
                                        </p:attrNameLst>
                                      </p:cBhvr>
                                      <p:to>
                                        <p:strVal val="visible"/>
                                      </p:to>
                                    </p:set>
                                    <p:animEffect transition="in" filter="box(in)">
                                      <p:cBhvr>
                                        <p:cTn id="30" dur="5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Effect transition="in" filter="box(in)">
                                      <p:cBhvr>
                                        <p:cTn id="35" dur="500"/>
                                        <p:tgtEl>
                                          <p:spTgt spid="2048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0483">
                                            <p:txEl>
                                              <p:pRg st="5" end="5"/>
                                            </p:txEl>
                                          </p:spTgt>
                                        </p:tgtEl>
                                        <p:attrNameLst>
                                          <p:attrName>style.visibility</p:attrName>
                                        </p:attrNameLst>
                                      </p:cBhvr>
                                      <p:to>
                                        <p:strVal val="visible"/>
                                      </p:to>
                                    </p:set>
                                    <p:animEffect transition="in" filter="box(in)">
                                      <p:cBhvr>
                                        <p:cTn id="40" dur="500"/>
                                        <p:tgtEl>
                                          <p:spTgt spid="2048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483">
                                            <p:txEl>
                                              <p:pRg st="6" end="6"/>
                                            </p:txEl>
                                          </p:spTgt>
                                        </p:tgtEl>
                                        <p:attrNameLst>
                                          <p:attrName>style.visibility</p:attrName>
                                        </p:attrNameLst>
                                      </p:cBhvr>
                                      <p:to>
                                        <p:strVal val="visible"/>
                                      </p:to>
                                    </p:set>
                                    <p:anim calcmode="lin" valueType="num">
                                      <p:cBhvr additive="base">
                                        <p:cTn id="45"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20483">
                                            <p:txEl>
                                              <p:pRg st="8" end="8"/>
                                            </p:txEl>
                                          </p:spTgt>
                                        </p:tgtEl>
                                        <p:attrNameLst>
                                          <p:attrName>style.visibility</p:attrName>
                                        </p:attrNameLst>
                                      </p:cBhvr>
                                      <p:to>
                                        <p:strVal val="visible"/>
                                      </p:to>
                                    </p:set>
                                    <p:animEffect transition="in" filter="diamond(in)">
                                      <p:cBhvr>
                                        <p:cTn id="51" dur="2000"/>
                                        <p:tgtEl>
                                          <p:spTgt spid="2048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483">
                                            <p:txEl>
                                              <p:pRg st="9" end="9"/>
                                            </p:txEl>
                                          </p:spTgt>
                                        </p:tgtEl>
                                        <p:attrNameLst>
                                          <p:attrName>style.visibility</p:attrName>
                                        </p:attrNameLst>
                                      </p:cBhvr>
                                      <p:to>
                                        <p:strVal val="visible"/>
                                      </p:to>
                                    </p:set>
                                    <p:anim calcmode="lin" valueType="num">
                                      <p:cBhvr additive="base">
                                        <p:cTn id="56"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483">
                                            <p:txEl>
                                              <p:pRg st="10" end="10"/>
                                            </p:txEl>
                                          </p:spTgt>
                                        </p:tgtEl>
                                        <p:attrNameLst>
                                          <p:attrName>style.visibility</p:attrName>
                                        </p:attrNameLst>
                                      </p:cBhvr>
                                      <p:to>
                                        <p:strVal val="visible"/>
                                      </p:to>
                                    </p:set>
                                    <p:anim calcmode="lin" valueType="num">
                                      <p:cBhvr additive="base">
                                        <p:cTn id="62" dur="500" fill="hold"/>
                                        <p:tgtEl>
                                          <p:spTgt spid="20483">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04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483">
                                            <p:txEl>
                                              <p:pRg st="11" end="11"/>
                                            </p:txEl>
                                          </p:spTgt>
                                        </p:tgtEl>
                                        <p:attrNameLst>
                                          <p:attrName>style.visibility</p:attrName>
                                        </p:attrNameLst>
                                      </p:cBhvr>
                                      <p:to>
                                        <p:strVal val="visible"/>
                                      </p:to>
                                    </p:set>
                                    <p:anim calcmode="lin" valueType="num">
                                      <p:cBhvr additive="base">
                                        <p:cTn id="68" dur="500" fill="hold"/>
                                        <p:tgtEl>
                                          <p:spTgt spid="20483">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048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0483">
                                            <p:txEl>
                                              <p:pRg st="12" end="12"/>
                                            </p:txEl>
                                          </p:spTgt>
                                        </p:tgtEl>
                                        <p:attrNameLst>
                                          <p:attrName>style.visibility</p:attrName>
                                        </p:attrNameLst>
                                      </p:cBhvr>
                                      <p:to>
                                        <p:strVal val="visible"/>
                                      </p:to>
                                    </p:set>
                                    <p:anim calcmode="lin" valueType="num">
                                      <p:cBhvr additive="base">
                                        <p:cTn id="74" dur="500" fill="hold"/>
                                        <p:tgtEl>
                                          <p:spTgt spid="20483">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048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0483">
                                            <p:txEl>
                                              <p:pRg st="13" end="13"/>
                                            </p:txEl>
                                          </p:spTgt>
                                        </p:tgtEl>
                                        <p:attrNameLst>
                                          <p:attrName>style.visibility</p:attrName>
                                        </p:attrNameLst>
                                      </p:cBhvr>
                                      <p:to>
                                        <p:strVal val="visible"/>
                                      </p:to>
                                    </p:set>
                                    <p:anim calcmode="lin" valueType="num">
                                      <p:cBhvr additive="base">
                                        <p:cTn id="80" dur="500" fill="hold"/>
                                        <p:tgtEl>
                                          <p:spTgt spid="20483">
                                            <p:txEl>
                                              <p:pRg st="13" end="1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048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1447800"/>
            <a:ext cx="8229600" cy="838200"/>
          </a:xfrm>
        </p:spPr>
        <p:txBody>
          <a:bodyPr/>
          <a:lstStyle/>
          <a:p>
            <a:pPr eaLnBrk="1" hangingPunct="1"/>
            <a:r>
              <a:rPr lang="en-US" dirty="0" smtClean="0"/>
              <a:t> </a:t>
            </a:r>
            <a:r>
              <a:rPr lang="en-US" dirty="0" smtClean="0">
                <a:solidFill>
                  <a:srgbClr val="FF0000"/>
                </a:solidFill>
              </a:rPr>
              <a:t>Biological functions of Calcium</a:t>
            </a:r>
          </a:p>
        </p:txBody>
      </p:sp>
      <p:sp>
        <p:nvSpPr>
          <p:cNvPr id="8195" name="Rectangle 5"/>
          <p:cNvSpPr>
            <a:spLocks noGrp="1" noChangeArrowheads="1"/>
          </p:cNvSpPr>
          <p:nvPr>
            <p:ph type="body" sz="half" idx="1"/>
          </p:nvPr>
        </p:nvSpPr>
        <p:spPr>
          <a:xfrm>
            <a:off x="0" y="2317173"/>
            <a:ext cx="8991600" cy="4533900"/>
          </a:xfrm>
        </p:spPr>
        <p:txBody>
          <a:bodyPr>
            <a:normAutofit/>
          </a:bodyPr>
          <a:lstStyle/>
          <a:p>
            <a:r>
              <a:rPr lang="en-US" sz="2400" b="1" dirty="0" smtClean="0">
                <a:latin typeface="Arial" pitchFamily="34" charset="0"/>
                <a:cs typeface="Arial" pitchFamily="34" charset="0"/>
              </a:rPr>
              <a:t>Bone  and teeth mineralization</a:t>
            </a:r>
          </a:p>
          <a:p>
            <a:pPr eaLnBrk="1" hangingPunct="1"/>
            <a:r>
              <a:rPr lang="en-US" sz="2400" b="1" dirty="0" smtClean="0">
                <a:latin typeface="Arial" pitchFamily="34" charset="0"/>
                <a:cs typeface="Arial" pitchFamily="34" charset="0"/>
              </a:rPr>
              <a:t>Regulate  neuromuscular excitability</a:t>
            </a:r>
          </a:p>
          <a:p>
            <a:pPr eaLnBrk="1" hangingPunct="1"/>
            <a:r>
              <a:rPr lang="en-US" sz="2400" b="1" dirty="0" smtClean="0">
                <a:latin typeface="Arial" pitchFamily="34" charset="0"/>
                <a:cs typeface="Arial" pitchFamily="34" charset="0"/>
              </a:rPr>
              <a:t>Blood coagulation</a:t>
            </a:r>
          </a:p>
          <a:p>
            <a:pPr eaLnBrk="1" hangingPunct="1"/>
            <a:r>
              <a:rPr lang="en-US" sz="2400" b="1" dirty="0" smtClean="0">
                <a:latin typeface="Arial" pitchFamily="34" charset="0"/>
                <a:cs typeface="Arial" pitchFamily="34" charset="0"/>
              </a:rPr>
              <a:t>Secretory processes</a:t>
            </a:r>
          </a:p>
          <a:p>
            <a:pPr eaLnBrk="1" hangingPunct="1"/>
            <a:r>
              <a:rPr lang="en-US" sz="2400" b="1" dirty="0" smtClean="0">
                <a:latin typeface="Arial" pitchFamily="34" charset="0"/>
                <a:cs typeface="Arial" pitchFamily="34" charset="0"/>
              </a:rPr>
              <a:t>Membrane integrity</a:t>
            </a:r>
          </a:p>
          <a:p>
            <a:pPr eaLnBrk="1" hangingPunct="1"/>
            <a:r>
              <a:rPr lang="en-US" sz="2400" b="1" dirty="0" smtClean="0">
                <a:latin typeface="Arial" pitchFamily="34" charset="0"/>
                <a:cs typeface="Arial" pitchFamily="34" charset="0"/>
              </a:rPr>
              <a:t>Plasma membrane transport</a:t>
            </a:r>
          </a:p>
          <a:p>
            <a:pPr eaLnBrk="1" hangingPunct="1"/>
            <a:r>
              <a:rPr lang="en-US" sz="2400" b="1" dirty="0" smtClean="0">
                <a:latin typeface="Arial" pitchFamily="34" charset="0"/>
                <a:cs typeface="Arial" pitchFamily="34" charset="0"/>
              </a:rPr>
              <a:t>Enzyme reactions</a:t>
            </a:r>
          </a:p>
          <a:p>
            <a:pPr eaLnBrk="1" hangingPunct="1"/>
            <a:r>
              <a:rPr lang="en-US" sz="2400" b="1" dirty="0" smtClean="0">
                <a:latin typeface="Arial" pitchFamily="34" charset="0"/>
                <a:cs typeface="Arial" pitchFamily="34" charset="0"/>
              </a:rPr>
              <a:t>Release of hormones and neurotransmitters </a:t>
            </a:r>
          </a:p>
          <a:p>
            <a:r>
              <a:rPr lang="en-US" sz="2400" b="1" dirty="0" smtClean="0"/>
              <a:t>Intracellular second messenger</a:t>
            </a:r>
          </a:p>
          <a:p>
            <a:pPr eaLnBrk="1" hangingPunct="1"/>
            <a:endParaRPr lang="en-US" sz="2400" b="1" dirty="0" smtClean="0">
              <a:latin typeface="Arial" pitchFamily="34" charset="0"/>
              <a:cs typeface="Arial" pitchFamily="34" charset="0"/>
            </a:endParaRPr>
          </a:p>
          <a:p>
            <a:pPr eaLnBrk="1" hangingPunct="1"/>
            <a:endParaRPr lang="en-US" sz="2400" b="1"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additive="base">
                                        <p:cTn id="12"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additive="base">
                                        <p:cTn id="18"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anim calcmode="lin" valueType="num">
                                      <p:cBhvr additive="base">
                                        <p:cTn id="24"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95">
                                            <p:txEl>
                                              <p:pRg st="3" end="3"/>
                                            </p:txEl>
                                          </p:spTgt>
                                        </p:tgtEl>
                                        <p:attrNameLst>
                                          <p:attrName>style.visibility</p:attrName>
                                        </p:attrNameLst>
                                      </p:cBhvr>
                                      <p:to>
                                        <p:strVal val="visible"/>
                                      </p:to>
                                    </p:set>
                                    <p:anim calcmode="lin" valueType="num">
                                      <p:cBhvr additive="base">
                                        <p:cTn id="30"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195">
                                            <p:txEl>
                                              <p:pRg st="4" end="4"/>
                                            </p:txEl>
                                          </p:spTgt>
                                        </p:tgtEl>
                                        <p:attrNameLst>
                                          <p:attrName>style.visibility</p:attrName>
                                        </p:attrNameLst>
                                      </p:cBhvr>
                                      <p:to>
                                        <p:strVal val="visible"/>
                                      </p:to>
                                    </p:set>
                                    <p:anim calcmode="lin" valueType="num">
                                      <p:cBhvr additive="base">
                                        <p:cTn id="36"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195">
                                            <p:txEl>
                                              <p:pRg st="5" end="5"/>
                                            </p:txEl>
                                          </p:spTgt>
                                        </p:tgtEl>
                                        <p:attrNameLst>
                                          <p:attrName>style.visibility</p:attrName>
                                        </p:attrNameLst>
                                      </p:cBhvr>
                                      <p:to>
                                        <p:strVal val="visible"/>
                                      </p:to>
                                    </p:set>
                                    <p:anim calcmode="lin" valueType="num">
                                      <p:cBhvr additive="base">
                                        <p:cTn id="42"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195">
                                            <p:txEl>
                                              <p:pRg st="6" end="6"/>
                                            </p:txEl>
                                          </p:spTgt>
                                        </p:tgtEl>
                                        <p:attrNameLst>
                                          <p:attrName>style.visibility</p:attrName>
                                        </p:attrNameLst>
                                      </p:cBhvr>
                                      <p:to>
                                        <p:strVal val="visible"/>
                                      </p:to>
                                    </p:set>
                                    <p:anim calcmode="lin" valueType="num">
                                      <p:cBhvr additive="base">
                                        <p:cTn id="48"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195">
                                            <p:txEl>
                                              <p:pRg st="7" end="7"/>
                                            </p:txEl>
                                          </p:spTgt>
                                        </p:tgtEl>
                                        <p:attrNameLst>
                                          <p:attrName>style.visibility</p:attrName>
                                        </p:attrNameLst>
                                      </p:cBhvr>
                                      <p:to>
                                        <p:strVal val="visible"/>
                                      </p:to>
                                    </p:set>
                                    <p:anim calcmode="lin" valueType="num">
                                      <p:cBhvr additive="base">
                                        <p:cTn id="54"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195">
                                            <p:txEl>
                                              <p:pRg st="8" end="8"/>
                                            </p:txEl>
                                          </p:spTgt>
                                        </p:tgtEl>
                                        <p:attrNameLst>
                                          <p:attrName>style.visibility</p:attrName>
                                        </p:attrNameLst>
                                      </p:cBhvr>
                                      <p:to>
                                        <p:strVal val="visible"/>
                                      </p:to>
                                    </p:set>
                                    <p:anim calcmode="lin" valueType="num">
                                      <p:cBhvr additive="base">
                                        <p:cTn id="60"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Guyton_Fig79-3"/>
          <p:cNvPicPr>
            <a:picLocks noChangeAspect="1" noChangeArrowheads="1"/>
          </p:cNvPicPr>
          <p:nvPr/>
        </p:nvPicPr>
        <p:blipFill>
          <a:blip r:embed="rId2">
            <a:clrChange>
              <a:clrFrom>
                <a:srgbClr val="E5DFE1"/>
              </a:clrFrom>
              <a:clrTo>
                <a:srgbClr val="E5DFE1">
                  <a:alpha val="0"/>
                </a:srgbClr>
              </a:clrTo>
            </a:clrChange>
            <a:lum contrast="6000"/>
          </a:blip>
          <a:srcRect r="3912"/>
          <a:stretch>
            <a:fillRect/>
          </a:stretch>
        </p:blipFill>
        <p:spPr bwMode="auto">
          <a:xfrm>
            <a:off x="0" y="1828800"/>
            <a:ext cx="8915399" cy="4832350"/>
          </a:xfrm>
          <a:prstGeom prst="rect">
            <a:avLst/>
          </a:prstGeom>
          <a:noFill/>
        </p:spPr>
      </p:pic>
      <p:sp>
        <p:nvSpPr>
          <p:cNvPr id="3" name="Rectangle 2"/>
          <p:cNvSpPr/>
          <p:nvPr/>
        </p:nvSpPr>
        <p:spPr>
          <a:xfrm>
            <a:off x="27709" y="1219200"/>
            <a:ext cx="9143999" cy="830997"/>
          </a:xfrm>
          <a:prstGeom prst="rect">
            <a:avLst/>
          </a:prstGeom>
        </p:spPr>
        <p:txBody>
          <a:bodyPr wrap="square">
            <a:spAutoFit/>
          </a:bodyPr>
          <a:lstStyle/>
          <a:p>
            <a:pPr algn="ctr"/>
            <a:r>
              <a:rPr lang="en-US" sz="4800" dirty="0" smtClean="0">
                <a:solidFill>
                  <a:srgbClr val="FF0000"/>
                </a:solidFill>
                <a:latin typeface="Arial" pitchFamily="34" charset="0"/>
                <a:cs typeface="Times New Roman" pitchFamily="18" charset="0"/>
              </a:rPr>
              <a:t>Calcium turnover</a:t>
            </a:r>
            <a:endParaRPr lang="en-US" sz="48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90488"/>
            <a:ext cx="9164638"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diamond(in)">
                                      <p:cBhvr>
                                        <p:cTn id="12"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TotalTime>
  <Words>1357</Words>
  <Application>Microsoft Office PowerPoint</Application>
  <PresentationFormat>On-screen Show (4:3)</PresentationFormat>
  <Paragraphs>190</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PowerPoint Presentation</vt:lpstr>
      <vt:lpstr>   Calcium metabolism and its regulation </vt:lpstr>
      <vt:lpstr>Distribution </vt:lpstr>
      <vt:lpstr>Different Forms of Calcium</vt:lpstr>
      <vt:lpstr>Body requirements </vt:lpstr>
      <vt:lpstr>source</vt:lpstr>
      <vt:lpstr>Absorption of Ca</vt:lpstr>
      <vt:lpstr> Biological functions of Calcium</vt:lpstr>
      <vt:lpstr>PowerPoint Presentation</vt:lpstr>
      <vt:lpstr>Hormone regulation of calciummetabolism</vt:lpstr>
      <vt:lpstr>Vitamin D3</vt:lpstr>
      <vt:lpstr>Vitamin D3 and Calcium Control</vt:lpstr>
      <vt:lpstr>PowerPoint Presentation</vt:lpstr>
      <vt:lpstr>Vitamin D3 promotes intestinal calcium absorption</vt:lpstr>
      <vt:lpstr>Vitamin D3 Actions on Bones</vt:lpstr>
      <vt:lpstr>): </vt:lpstr>
      <vt:lpstr>PTH action</vt:lpstr>
      <vt:lpstr>Regulation of PTH</vt:lpstr>
      <vt:lpstr>Calcitonin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Calcium metabolism and its regulation</dc:title>
  <dc:creator>M.A</dc:creator>
  <cp:lastModifiedBy>Ravali Remella</cp:lastModifiedBy>
  <cp:revision>9</cp:revision>
  <dcterms:created xsi:type="dcterms:W3CDTF">2014-07-21T16:51:09Z</dcterms:created>
  <dcterms:modified xsi:type="dcterms:W3CDTF">2015-10-13T13:12:33Z</dcterms:modified>
</cp:coreProperties>
</file>