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1" r:id="rId5"/>
    <p:sldId id="274" r:id="rId6"/>
    <p:sldId id="280" r:id="rId7"/>
    <p:sldId id="281" r:id="rId8"/>
    <p:sldId id="290" r:id="rId9"/>
    <p:sldId id="282" r:id="rId10"/>
    <p:sldId id="287" r:id="rId11"/>
    <p:sldId id="288" r:id="rId12"/>
    <p:sldId id="289" r:id="rId13"/>
    <p:sldId id="293" r:id="rId14"/>
    <p:sldId id="294" r:id="rId15"/>
    <p:sldId id="286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2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EC17-62CB-413B-9BA3-AB7EE584A31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EAC9-7C09-4AFD-8E07-945639C5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00" y="4038600"/>
            <a:ext cx="7635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Maroun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Miled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Abou-Jaoude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Professor of surgery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Lebanese University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Lebanon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676400"/>
            <a:ext cx="5562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Editor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Journal of Transplantation Technologies &amp; Research</a:t>
            </a:r>
            <a:endParaRPr lang="en-US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ebanes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4156363"/>
            <a:ext cx="1295400" cy="12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roun Miled Abou-Jao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0" y="1676400"/>
            <a:ext cx="1256727" cy="17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3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388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most common form of interstitial lung disease of unknown origin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idiopathic pulmonary fibrosis.</a:t>
            </a:r>
          </a:p>
        </p:txBody>
      </p:sp>
      <p:pic>
        <p:nvPicPr>
          <p:cNvPr id="7170" name="Picture 2" descr="http://russia-ic.com/img/news/news_126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609600"/>
            <a:ext cx="43016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403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Pulmonary transplantation has become one of the treatments of choice for patients with advanced idiopathic pulmonary fibrosis. </a:t>
            </a:r>
          </a:p>
        </p:txBody>
      </p:sp>
      <p:pic>
        <p:nvPicPr>
          <p:cNvPr id="9218" name="Picture 2" descr="http://ehealth.eletsonline.com/wp-content/uploads/2013/08/lung-transplant-300x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403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Pulmonary transplant has been the preferable treatment for above 40 years for several end-stage respiratory diseases. </a:t>
            </a:r>
          </a:p>
        </p:txBody>
      </p:sp>
      <p:pic>
        <p:nvPicPr>
          <p:cNvPr id="8194" name="Picture 2" descr="http://network.londonbridgehospital.com/sites/londonlungcancer.co.uk/uploads/images/iStock_000006388736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9600"/>
            <a:ext cx="42179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4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Blood loss during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pulmonary transplantation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is a most complex issue affected not only by the clotting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reserve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hotos2.demandstudios.com/dm-resize/photos.demandstudios.com%2F80%2F161%2Ffotolia_3519064_XS.jpg?w=346&amp;h=10000&amp;keep_ratio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6" y="1503218"/>
            <a:ext cx="4281054" cy="48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4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but also by operative methods and presence of other factors like portal hypertension which may play a vital role in the bleeding tendency of the patients.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aacc.org/publications/cln/2012/January/publishingimages/series-image_1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16113"/>
            <a:ext cx="4042783" cy="43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551709"/>
            <a:ext cx="453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transplantation 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most favorable method,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should be considered for patients with progressive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disease only when no other options are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available.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newsnetwork.mayoclinic.org/files/2013/12/lung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76400"/>
            <a:ext cx="396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4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3888" y="225425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Transplantation Technologies &amp; Research</a:t>
            </a:r>
            <a:br>
              <a:rPr lang="en-US" dirty="0" smtClean="0"/>
            </a:br>
            <a:r>
              <a:rPr lang="en-US" dirty="0" smtClean="0"/>
              <a:t>Related Journals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>
          <a:xfrm>
            <a:off x="-82550" y="1471613"/>
            <a:ext cx="5864225" cy="54864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Hair: Therapy &amp; Transplantation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Liver: Disease &amp; Transplantation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Surgery: Current Research</a:t>
            </a:r>
            <a:endParaRPr lang="en-US" sz="20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26" name="Picture 2" descr="E:\Pramoda\Pramoda\Both\FB UPLOADS\FB UPLOADS_August\Journal of Transplantation Technologies &amp; Research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6718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C:\Users\rakesh-s\Desktop\spe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685800" y="1676400"/>
            <a:ext cx="7508875" cy="2286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4th International Conference on Surgery and Anesthesia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World Summit on Pediatric Cardiology and Cardiac Surgery</a:t>
            </a:r>
            <a:endParaRPr lang="en-US" sz="2200" dirty="0">
              <a:latin typeface="Footlight MT Light" panose="0204060206030A020304" pitchFamily="18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82563" y="127000"/>
            <a:ext cx="8778875" cy="14351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Transplantation Technologies &amp; Research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Related Conferences</a:t>
            </a:r>
          </a:p>
        </p:txBody>
      </p:sp>
    </p:spTree>
    <p:extLst>
      <p:ext uri="{BB962C8B-B14F-4D97-AF65-F5344CB8AC3E}">
        <p14:creationId xmlns:p14="http://schemas.microsoft.com/office/powerpoint/2010/main" val="2602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6002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Biography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/>
              <a:t>Graduated </a:t>
            </a:r>
            <a:r>
              <a:rPr lang="en-US" sz="1700" dirty="0"/>
              <a:t>in medicine from St-Joseph University - Lebanon 1984, than trained in General Surgery, Laparoscopic Surgery and Multi-Organ Transplant Surgery in Canada FRCS©, FACS, FICS and American board of Surgery Professor of surgery at both the Lebanese University and </a:t>
            </a:r>
            <a:r>
              <a:rPr lang="en-US" sz="1700" dirty="0" err="1"/>
              <a:t>Balamand</a:t>
            </a:r>
            <a:r>
              <a:rPr lang="en-US" sz="1700" dirty="0" smtClean="0"/>
              <a:t>, University </a:t>
            </a:r>
            <a:r>
              <a:rPr lang="en-US" sz="1700" dirty="0"/>
              <a:t>- Lebanon Hold a total of 13 international and 3 national degrees and diplomas. Recipient of 8 national and international awards Member of more than 26 international and national academic and professional societies and member of the editorial board of “International Surgery” Journal Scientific achievements: More than 45 scientific publications, 2 book reviews, more than 100 medical abstracts and more than 130 medical presentations in national and international medical meetings Involved as a Fellow in London, Canada, in performing the first successful combined liver-small bowel transplantation in the </a:t>
            </a:r>
            <a:r>
              <a:rPr lang="en-US" sz="1700" dirty="0" smtClean="0"/>
              <a:t>world. November </a:t>
            </a:r>
            <a:r>
              <a:rPr lang="en-US" sz="1700" dirty="0"/>
              <a:t>1988 I succeeded to perform the first living-related lung transplant in the Middle-East August 1997 at St-Georges Hospital, </a:t>
            </a:r>
            <a:r>
              <a:rPr lang="en-US" sz="1700" dirty="0" smtClean="0"/>
              <a:t>Beirut, Lebanon </a:t>
            </a:r>
            <a:r>
              <a:rPr lang="en-US" sz="1700" dirty="0"/>
              <a:t>combined Lebanese-French team. I succeeded to perform the first combined Kidney-Pancreas transplant in Lebanon November 1999 at St-Georges Hospital, Beirut, Lebanon.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57400"/>
            <a:ext cx="8534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Research Interest</a:t>
            </a:r>
            <a:r>
              <a:rPr lang="en-US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Cardiothoracic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Transplantation.</a:t>
            </a:r>
          </a:p>
        </p:txBody>
      </p:sp>
    </p:spTree>
    <p:extLst>
      <p:ext uri="{BB962C8B-B14F-4D97-AF65-F5344CB8AC3E}">
        <p14:creationId xmlns:p14="http://schemas.microsoft.com/office/powerpoint/2010/main" val="144805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600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Pulmonary Transplantation:</a:t>
            </a:r>
            <a:endParaRPr lang="en-US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061855"/>
            <a:ext cx="48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Transplantation is a technique of transferring lung from a healthy individual to a patient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with end-stage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/>
          </a:p>
        </p:txBody>
      </p:sp>
      <p:pic>
        <p:nvPicPr>
          <p:cNvPr id="4" name="Picture 2" descr="http://drugdiscovery.com/upimages/1379454207_lungs_cancer_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194740"/>
            <a:ext cx="3855316" cy="29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0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628507"/>
            <a:ext cx="510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Pulmonary Transplantation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the ultimate treatment of choice for patients with end stage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disease as it offers better long term survival and quality of life compared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therapeutics.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taytuneandalive.files.wordpress.com/2013/01/blue-lung-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3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57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Criteria for 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Donor: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There should not be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any evidence of  preexisting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pulmonary diseases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Donor should not contain any transmissible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diseases.</a:t>
            </a:r>
          </a:p>
        </p:txBody>
      </p:sp>
    </p:spTree>
    <p:extLst>
      <p:ext uri="{BB962C8B-B14F-4D97-AF65-F5344CB8AC3E}">
        <p14:creationId xmlns:p14="http://schemas.microsoft.com/office/powerpoint/2010/main" val="128523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323" r="13029" b="67188"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19050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Donor should have the relative or similar blood group.</a:t>
            </a: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They should have excellent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medical condition with normal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Donor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should not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have the age above 70 years.</a:t>
            </a:r>
          </a:p>
          <a:p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0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first human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transplant was performed in a patient with bronchogenic carcinoma who died because of renal failure after 18 days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transplantation in 1963.</a:t>
            </a:r>
          </a:p>
        </p:txBody>
      </p:sp>
      <p:pic>
        <p:nvPicPr>
          <p:cNvPr id="5124" name="Picture 4" descr="http://www.irishhealth.com/content/image/12617/shutterstock_6086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5718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0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838200"/>
            <a:ext cx="434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Pulmonary transplantation is the therapeutic option for patients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with severe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pulmonary disease who are refractory to medical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therapy.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m.c.lnkd.licdn.com/mpr/mpr/p/7/005/064/34e/19ddc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1066800"/>
            <a:ext cx="342755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7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533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Pramoda Earla</dc:creator>
  <cp:lastModifiedBy>Asha Nair</cp:lastModifiedBy>
  <cp:revision>115</cp:revision>
  <dcterms:created xsi:type="dcterms:W3CDTF">2014-10-14T11:42:21Z</dcterms:created>
  <dcterms:modified xsi:type="dcterms:W3CDTF">2015-10-13T14:14:06Z</dcterms:modified>
</cp:coreProperties>
</file>