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345" r:id="rId2"/>
    <p:sldId id="346" r:id="rId3"/>
    <p:sldId id="256" r:id="rId4"/>
    <p:sldId id="257" r:id="rId5"/>
    <p:sldId id="341" r:id="rId6"/>
    <p:sldId id="260" r:id="rId7"/>
    <p:sldId id="333" r:id="rId8"/>
    <p:sldId id="334" r:id="rId9"/>
    <p:sldId id="335" r:id="rId10"/>
    <p:sldId id="347" r:id="rId11"/>
    <p:sldId id="348" r:id="rId12"/>
    <p:sldId id="34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2608535"/>
          </a:xfrm>
          <a:prstGeom prst="rect">
            <a:avLst/>
          </a:prstGeom>
        </p:spPr>
        <p:txBody>
          <a:bodyPr wrap="square">
            <a:spAutoFit/>
          </a:bodyPr>
          <a:lstStyle/>
          <a:p>
            <a:pPr>
              <a:lnSpc>
                <a:spcPct val="150000"/>
              </a:lnSpc>
            </a:pPr>
            <a:r>
              <a:rPr lang="en-US" sz="2800" b="1" dirty="0"/>
              <a:t>Mauro Prato </a:t>
            </a:r>
          </a:p>
          <a:p>
            <a:pPr>
              <a:lnSpc>
                <a:spcPct val="150000"/>
              </a:lnSpc>
            </a:pPr>
            <a:r>
              <a:rPr lang="en-US" sz="2800" b="1" dirty="0"/>
              <a:t>Professor </a:t>
            </a:r>
          </a:p>
          <a:p>
            <a:pPr>
              <a:lnSpc>
                <a:spcPct val="150000"/>
              </a:lnSpc>
            </a:pPr>
            <a:r>
              <a:rPr lang="en-US" sz="2800" b="1" dirty="0"/>
              <a:t>University of Turin </a:t>
            </a:r>
          </a:p>
          <a:p>
            <a:pPr>
              <a:lnSpc>
                <a:spcPct val="150000"/>
              </a:lnSpc>
            </a:pPr>
            <a:r>
              <a:rPr lang="en-US" sz="2800" b="1" dirty="0"/>
              <a:t>Italy</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Mauro Pra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2148839"/>
            <a:ext cx="2394856" cy="3352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4154984"/>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Mauro Prato attended from 1996 to 2001 the School of Biotechnology at the University of Turin, Italy, achieving the Graduate Degree in Medical Biotechnology ( final grade: 110 out of 110, with </a:t>
            </a:r>
            <a:r>
              <a:rPr lang="en-IN" sz="2400" dirty="0" err="1"/>
              <a:t>honors</a:t>
            </a:r>
            <a:r>
              <a:rPr lang="en-IN" sz="2400" dirty="0"/>
              <a:t> and print dignity) with a final dissertation titled "Anti-</a:t>
            </a:r>
            <a:r>
              <a:rPr lang="en-IN" sz="2400" dirty="0" err="1"/>
              <a:t>angiogenetic</a:t>
            </a:r>
            <a:r>
              <a:rPr lang="en-IN" sz="2400" dirty="0"/>
              <a:t> role of IL12: in vitro study of the matrix </a:t>
            </a:r>
            <a:r>
              <a:rPr lang="en-IN" sz="2400" dirty="0" err="1"/>
              <a:t>metalloproteinases</a:t>
            </a:r>
            <a:r>
              <a:rPr lang="en-IN" sz="2400" dirty="0"/>
              <a:t> (MMPs) activity", performed at the Molecular Angiogenesis Division of the Institute for Research and Therapy of Cancer of </a:t>
            </a:r>
            <a:r>
              <a:rPr lang="en-IN" sz="2400" dirty="0" err="1"/>
              <a:t>Candiolo</a:t>
            </a:r>
            <a:r>
              <a:rPr lang="en-IN" sz="2400" dirty="0"/>
              <a:t>, Torino, Italy. From 2001 to 2005 he attended PhD studies in Biochemistry and Cellular Biotechnology at the University of Torino achieving the PhD Degree in Biochemistry and </a:t>
            </a:r>
            <a:r>
              <a:rPr lang="en-IN" sz="2400" dirty="0" smtClean="0"/>
              <a:t>Cellular</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352" y="1828800"/>
            <a:ext cx="8001000" cy="4524315"/>
          </a:xfrm>
          <a:prstGeom prst="rect">
            <a:avLst/>
          </a:prstGeom>
        </p:spPr>
        <p:txBody>
          <a:bodyPr wrap="square">
            <a:spAutoFit/>
          </a:bodyPr>
          <a:lstStyle/>
          <a:p>
            <a:pPr marL="342900" indent="-342900" algn="just">
              <a:buFont typeface="Arial" pitchFamily="34" charset="0"/>
              <a:buChar char="•"/>
            </a:pPr>
            <a:r>
              <a:rPr lang="en-IN" sz="2400" dirty="0"/>
              <a:t>Biotechnology with a final dissertation titled "Involvement of matrix </a:t>
            </a:r>
            <a:r>
              <a:rPr lang="en-IN" sz="2400" dirty="0" err="1"/>
              <a:t>metalloproteinases</a:t>
            </a:r>
            <a:r>
              <a:rPr lang="en-IN" sz="2400" dirty="0"/>
              <a:t> in malaria pathology; study of the MMP-9-mediated regulation of </a:t>
            </a:r>
            <a:r>
              <a:rPr lang="en-IN" sz="2400" dirty="0" err="1"/>
              <a:t>TNFalpha</a:t>
            </a:r>
            <a:r>
              <a:rPr lang="en-IN" sz="2400" dirty="0"/>
              <a:t> and IL-1beta in human monocytes and their environment after phagocytosis of </a:t>
            </a:r>
            <a:r>
              <a:rPr lang="en-IN" sz="2400" dirty="0" err="1"/>
              <a:t>hemozoin</a:t>
            </a:r>
            <a:r>
              <a:rPr lang="en-IN" sz="2400" dirty="0"/>
              <a:t>", performed at the Biochemistry Division of the Department of Genetics, Biology and Biochemistry, Medical School, University of Turin, Italy. Since then, he has covered post-doc positions at the University of Torino (2005-2012: Dept. of Genetics, Biology and Biochemistry; 2012-today: Dept. of Neuroscience). </a:t>
            </a:r>
            <a:endParaRPr lang="en-US" sz="2200" dirty="0">
              <a:latin typeface="Times New Roman" pitchFamily="18" charset="0"/>
              <a:cs typeface="Times New Roman" pitchFamily="18" charset="0"/>
            </a:endParaRPr>
          </a:p>
          <a:p>
            <a:pPr marL="342900" indent="-342900" algn="just">
              <a:buFont typeface="Arial" pitchFamily="34" charset="0"/>
              <a:buChar char="•"/>
            </a:pPr>
            <a:r>
              <a:rPr lang="en-US" sz="2400" dirty="0" smtClean="0"/>
              <a:t>.</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34159" y="2109952"/>
            <a:ext cx="8534400" cy="4862870"/>
          </a:xfrm>
          <a:prstGeom prst="rect">
            <a:avLst/>
          </a:prstGeom>
        </p:spPr>
        <p:txBody>
          <a:bodyPr wrap="square">
            <a:spAutoFit/>
          </a:bodyPr>
          <a:lstStyle/>
          <a:p>
            <a:r>
              <a:rPr lang="en-IN" sz="2400" dirty="0"/>
              <a:t>Since 2008, he has also been nominated Adjunct Professor of Biochemistry at the Medical School of the University of Torino. His major research interests cover biochemistry and neuroscience fields, including cerebral malaria. In 2005, he firstly </a:t>
            </a:r>
            <a:r>
              <a:rPr lang="en-IN" sz="2400" dirty="0" err="1"/>
              <a:t>demonstated</a:t>
            </a:r>
            <a:r>
              <a:rPr lang="en-IN" sz="2400" dirty="0"/>
              <a:t> the </a:t>
            </a:r>
            <a:r>
              <a:rPr lang="en-IN" sz="2400" dirty="0" err="1"/>
              <a:t>hemozoin</a:t>
            </a:r>
            <a:r>
              <a:rPr lang="en-IN" sz="2400" dirty="0"/>
              <a:t>-dependent involvement of matrix </a:t>
            </a:r>
            <a:r>
              <a:rPr lang="en-IN" sz="2400" dirty="0" err="1"/>
              <a:t>metalloproteinases</a:t>
            </a:r>
            <a:r>
              <a:rPr lang="en-IN" sz="2400" dirty="0"/>
              <a:t> in malaria, hopefully opening a new research field for new antimalarial drugs. Up to now he has published 23 papers (15 full articles, 6 abstracts, 1 letter and 1 editorial) in peer-reviewed international journals, 3 chapters in peer-reviewed international books and 51 communications (19 talks and 32 posters) in well-established national/international conferences.</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676400"/>
            <a:ext cx="7772400" cy="1569660"/>
          </a:xfrm>
          <a:prstGeom prst="rect">
            <a:avLst/>
          </a:prstGeom>
        </p:spPr>
        <p:txBody>
          <a:bodyPr wrap="square">
            <a:spAutoFit/>
          </a:bodyPr>
          <a:lstStyle/>
          <a:p>
            <a:r>
              <a:rPr lang="en-IN" sz="2400" dirty="0"/>
              <a:t>Mauro Prato research interest include Role of human matrix </a:t>
            </a:r>
            <a:r>
              <a:rPr lang="en-IN" sz="2400" dirty="0" err="1"/>
              <a:t>metalloproteinases</a:t>
            </a:r>
            <a:r>
              <a:rPr lang="en-IN" sz="2400" dirty="0"/>
              <a:t> in malaria, Oxygen-loaded </a:t>
            </a:r>
            <a:r>
              <a:rPr lang="en-IN" sz="2400" dirty="0" err="1"/>
              <a:t>nanobubbles</a:t>
            </a:r>
            <a:r>
              <a:rPr lang="en-IN" sz="2400" dirty="0"/>
              <a:t> as therapeutic tools for hypoxia-related diseases</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4007" y="2480278"/>
            <a:ext cx="8875986" cy="3416320"/>
          </a:xfrm>
          <a:prstGeom prst="rect">
            <a:avLst/>
          </a:prstGeom>
          <a:noFill/>
        </p:spPr>
        <p:txBody>
          <a:bodyPr wrap="square" rtlCol="0">
            <a:spAutoFit/>
          </a:bodyPr>
          <a:lstStyle/>
          <a:p>
            <a:r>
              <a:rPr lang="en-IN" sz="2400" b="1" dirty="0"/>
              <a:t>Blood-Brain Barrier and Cerebral Malaria: The Road So </a:t>
            </a:r>
            <a:r>
              <a:rPr lang="en-IN" sz="2400" b="1" dirty="0" smtClean="0"/>
              <a:t>Far</a:t>
            </a:r>
          </a:p>
          <a:p>
            <a:endParaRPr lang="en-IN" sz="2400" dirty="0" smtClean="0"/>
          </a:p>
          <a:p>
            <a:r>
              <a:rPr lang="en-IN" sz="2400" dirty="0" smtClean="0"/>
              <a:t>Mauro </a:t>
            </a:r>
            <a:r>
              <a:rPr lang="en-IN" sz="2400" dirty="0"/>
              <a:t>Prato</a:t>
            </a:r>
            <a:endParaRPr lang="en-US" sz="2400" dirty="0" smtClean="0"/>
          </a:p>
          <a:p>
            <a:endParaRPr lang="en-US" sz="2400" dirty="0"/>
          </a:p>
          <a:p>
            <a:r>
              <a:rPr lang="en-IN" sz="2400" b="1" dirty="0"/>
              <a:t>Increased TIMP Levels in Malaria Patients: Risk or Protective Factors</a:t>
            </a:r>
            <a:r>
              <a:rPr lang="en-IN" sz="2400" b="1" dirty="0" smtClean="0"/>
              <a:t>?</a:t>
            </a:r>
          </a:p>
          <a:p>
            <a:endParaRPr lang="en-IN" sz="2400" dirty="0" smtClean="0"/>
          </a:p>
          <a:p>
            <a:r>
              <a:rPr lang="en-IN" sz="2400" dirty="0" smtClean="0"/>
              <a:t>Mauro </a:t>
            </a:r>
            <a:r>
              <a:rPr lang="en-IN" sz="2400" dirty="0"/>
              <a:t>Prato</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800" y="1704568"/>
            <a:ext cx="1402948" cy="369332"/>
          </a:xfrm>
          <a:prstGeom prst="rect">
            <a:avLst/>
          </a:prstGeom>
        </p:spPr>
        <p:txBody>
          <a:bodyPr wrap="none">
            <a:spAutoFit/>
          </a:bodyPr>
          <a:lstStyle/>
          <a:p>
            <a:pPr algn="ctr">
              <a:spcBef>
                <a:spcPct val="0"/>
              </a:spcBef>
            </a:pPr>
            <a:r>
              <a:rPr lang="en-US" b="1" dirty="0">
                <a:solidFill>
                  <a:srgbClr val="FF0000"/>
                </a:solidFill>
                <a:latin typeface="Times New Roman" pitchFamily="18" charset="0"/>
                <a:cs typeface="Times New Roman" pitchFamily="18" charset="0"/>
              </a:rPr>
              <a:t>Publications</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7124" y="1905000"/>
            <a:ext cx="7239000" cy="3600986"/>
          </a:xfrm>
          <a:prstGeom prst="rect">
            <a:avLst/>
          </a:prstGeom>
          <a:noFill/>
        </p:spPr>
        <p:txBody>
          <a:bodyPr wrap="square" rtlCol="0">
            <a:spAutoFit/>
          </a:bodyPr>
          <a:lstStyle/>
          <a:p>
            <a:r>
              <a:rPr lang="en-US" sz="2400" b="1" dirty="0"/>
              <a:t> </a:t>
            </a:r>
            <a:r>
              <a:rPr lang="en-IN" sz="2400" b="1" dirty="0"/>
              <a:t>Human and Mosquito Lysozymes in Malaria: Old Molecules for New Approaches towards Diagnosis, Therapy and Vector </a:t>
            </a:r>
            <a:r>
              <a:rPr lang="en-IN" sz="2400" b="1" dirty="0" smtClean="0"/>
              <a:t>Control</a:t>
            </a:r>
          </a:p>
          <a:p>
            <a:r>
              <a:rPr lang="en-IN" sz="2400" dirty="0"/>
              <a:t>Mauro Prato</a:t>
            </a:r>
            <a:endParaRPr lang="en-US" sz="2400" dirty="0" smtClean="0"/>
          </a:p>
          <a:p>
            <a:endParaRPr lang="en-US" sz="2400" dirty="0"/>
          </a:p>
          <a:p>
            <a:r>
              <a:rPr lang="en-IN" sz="2400" b="1" dirty="0"/>
              <a:t>New Perspectives for Adjuvant Therapy in Severe </a:t>
            </a:r>
            <a:r>
              <a:rPr lang="en-IN" sz="2400" b="1" dirty="0" smtClean="0"/>
              <a:t>Malaria</a:t>
            </a:r>
          </a:p>
          <a:p>
            <a:r>
              <a:rPr lang="it-IT" sz="2400" dirty="0"/>
              <a:t>Mauro Prato and Giuliana Giribaldi</a:t>
            </a:r>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919</TotalTime>
  <Words>713</Words>
  <Application>Microsoft Office PowerPoint</Application>
  <PresentationFormat>On-screen Show (4:3)</PresentationFormat>
  <Paragraphs>50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72</cp:revision>
  <dcterms:created xsi:type="dcterms:W3CDTF">2014-10-01T07:08:05Z</dcterms:created>
  <dcterms:modified xsi:type="dcterms:W3CDTF">2015-12-03T06:25:20Z</dcterms:modified>
</cp:coreProperties>
</file>