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5" r:id="rId2"/>
    <p:sldId id="256" r:id="rId3"/>
    <p:sldId id="257" r:id="rId4"/>
    <p:sldId id="280" r:id="rId5"/>
    <p:sldId id="258" r:id="rId6"/>
    <p:sldId id="259" r:id="rId7"/>
    <p:sldId id="260" r:id="rId8"/>
    <p:sldId id="281" r:id="rId9"/>
    <p:sldId id="282" r:id="rId10"/>
    <p:sldId id="283" r:id="rId11"/>
    <p:sldId id="284" r:id="rId12"/>
    <p:sldId id="285"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9FD873-E49C-41C1-8A85-B149E083CC44}" type="datetimeFigureOut">
              <a:rPr lang="en-US" smtClean="0"/>
              <a:t>11/22/2014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A8BFB98-9C05-4BC3-B3F3-B5DAF0FD2188}"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9FD873-E49C-41C1-8A85-B149E083CC44}"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9FD873-E49C-41C1-8A85-B149E083CC44}"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9FD873-E49C-41C1-8A85-B149E083CC44}"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8BFB98-9C05-4BC3-B3F3-B5DAF0FD2188}"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9FD873-E49C-41C1-8A85-B149E083CC44}" type="datetimeFigureOut">
              <a:rPr lang="en-US" smtClean="0"/>
              <a:t>11/22/2014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A8BFB98-9C05-4BC3-B3F3-B5DAF0FD218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99FD873-E49C-41C1-8A85-B149E083CC44}" type="datetimeFigureOut">
              <a:rPr lang="en-US" smtClean="0"/>
              <a:t>11/22/2014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BFB98-9C05-4BC3-B3F3-B5DAF0FD2188}"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9FD873-E49C-41C1-8A85-B149E083CC44}" type="datetimeFigureOut">
              <a:rPr lang="en-US" smtClean="0"/>
              <a:t>11/22/2014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8BFB98-9C05-4BC3-B3F3-B5DAF0FD2188}"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9FD873-E49C-41C1-8A85-B149E083CC44}" type="datetimeFigureOut">
              <a:rPr lang="en-US" smtClean="0"/>
              <a:t>11/22/2014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FD873-E49C-41C1-8A85-B149E083CC44}" type="datetimeFigureOut">
              <a:rPr lang="en-US" smtClean="0"/>
              <a:t>11/22/2014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8BFB98-9C05-4BC3-B3F3-B5DAF0FD218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9FD873-E49C-41C1-8A85-B149E083CC44}" type="datetimeFigureOut">
              <a:rPr lang="en-US" smtClean="0"/>
              <a:t>11/22/2014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8BFB98-9C05-4BC3-B3F3-B5DAF0FD2188}"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99FD873-E49C-41C1-8A85-B149E083CC44}" type="datetimeFigureOut">
              <a:rPr lang="en-US" smtClean="0"/>
              <a:t>11/22/2014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A8BFB98-9C05-4BC3-B3F3-B5DAF0FD2188}"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99FD873-E49C-41C1-8A85-B149E083CC44}" type="datetimeFigureOut">
              <a:rPr lang="en-US" smtClean="0"/>
              <a:t>11/22/2014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A8BFB98-9C05-4BC3-B3F3-B5DAF0FD218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319088" y="754742"/>
            <a:ext cx="8824912" cy="4542971"/>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IN" dirty="0" smtClean="0">
              <a:solidFill>
                <a:schemeClr val="bg2">
                  <a:lumMod val="10000"/>
                </a:schemeClr>
              </a:solidFill>
              <a:latin typeface="Centaur" panose="02030504050205020304" pitchFamily="18" charset="0"/>
            </a:endParaRPr>
          </a:p>
          <a:p>
            <a:pPr algn="ctr">
              <a:defRPr/>
            </a:pPr>
            <a:r>
              <a:rPr lang="en-IN" dirty="0" smtClean="0">
                <a:solidFill>
                  <a:schemeClr val="bg2">
                    <a:lumMod val="10000"/>
                  </a:schemeClr>
                </a:solidFill>
                <a:latin typeface="Centaur" panose="02030504050205020304" pitchFamily="18" charset="0"/>
              </a:rPr>
              <a:t>OMICS </a:t>
            </a:r>
            <a:r>
              <a:rPr lang="en-IN" dirty="0">
                <a:solidFill>
                  <a:schemeClr val="bg2">
                    <a:lumMod val="10000"/>
                  </a:schemeClr>
                </a:solidFill>
                <a:latin typeface="Centaur" panose="02030504050205020304" pitchFamily="18" charset="0"/>
              </a:rPr>
              <a:t>Group welcomes submissions that are original and technically so as to serve both the developing world and developed countries in the best possible way.</a:t>
            </a:r>
          </a:p>
          <a:p>
            <a:pPr algn="ctr">
              <a:defRPr/>
            </a:pPr>
            <a:r>
              <a:rPr lang="en-US" dirty="0">
                <a:solidFill>
                  <a:schemeClr val="bg2">
                    <a:lumMod val="10000"/>
                  </a:schemeClr>
                </a:solidFill>
                <a:latin typeface="Centaur" panose="02030504050205020304" pitchFamily="18" charset="0"/>
              </a:rPr>
              <a:t>OMICS Journals  are poised in excellence by publishing high quality research. </a:t>
            </a:r>
            <a:r>
              <a:rPr lang="en-IN"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dirty="0">
              <a:solidFill>
                <a:schemeClr val="bg2">
                  <a:lumMod val="10000"/>
                </a:schemeClr>
              </a:solidFill>
              <a:latin typeface="Centaur" panose="02030504050205020304" pitchFamily="18" charset="0"/>
            </a:endParaRPr>
          </a:p>
          <a:p>
            <a:pPr algn="ctr">
              <a:defRPr/>
            </a:pPr>
            <a:r>
              <a:rPr lang="en-US"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dirty="0">
              <a:solidFill>
                <a:schemeClr val="bg2">
                  <a:lumMod val="10000"/>
                </a:schemeClr>
              </a:solidFill>
              <a:latin typeface="Centaur" panose="02030504050205020304" pitchFamily="18" charset="0"/>
            </a:endParaRPr>
          </a:p>
          <a:p>
            <a:pPr>
              <a:defRPr/>
            </a:pPr>
            <a:endParaRPr lang="en-US" dirty="0"/>
          </a:p>
        </p:txBody>
      </p:sp>
      <p:sp>
        <p:nvSpPr>
          <p:cNvPr id="6" name="Rectangle 5"/>
          <p:cNvSpPr/>
          <p:nvPr/>
        </p:nvSpPr>
        <p:spPr>
          <a:xfrm>
            <a:off x="1327944" y="5649005"/>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205330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762000"/>
            <a:ext cx="8229600" cy="1143000"/>
          </a:xfrm>
        </p:spPr>
        <p:txBody>
          <a:bodyPr>
            <a:noAutofit/>
          </a:bodyPr>
          <a:lstStyle/>
          <a:p>
            <a:pPr algn="ctr"/>
            <a:r>
              <a:rPr lang="en-US" b="1" dirty="0" smtClean="0">
                <a:solidFill>
                  <a:srgbClr val="FF0000"/>
                </a:solidFill>
                <a:latin typeface="Times New Roman" pitchFamily="18" charset="0"/>
                <a:cs typeface="Times New Roman" pitchFamily="18" charset="0"/>
              </a:rPr>
              <a:t>Quality of life</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5756" y="2133600"/>
            <a:ext cx="8686800" cy="4525963"/>
          </a:xfrm>
        </p:spPr>
        <p:txBody>
          <a:bodyPr>
            <a:noAutofit/>
          </a:bodyPr>
          <a:lstStyle/>
          <a:p>
            <a:r>
              <a:rPr lang="en-US" sz="2400" dirty="0"/>
              <a:t>Consequently, health-related quality of life is now usually assessed using patient </a:t>
            </a:r>
            <a:r>
              <a:rPr lang="en-US" sz="2400" dirty="0" smtClean="0"/>
              <a:t>questionnaires. These </a:t>
            </a:r>
            <a:r>
              <a:rPr lang="en-US" sz="2400" dirty="0"/>
              <a:t>are often multidimensional and </a:t>
            </a:r>
            <a:r>
              <a:rPr lang="en-US" sz="2400" dirty="0" smtClean="0"/>
              <a:t>cover physical</a:t>
            </a:r>
            <a:r>
              <a:rPr lang="en-US" sz="2400" dirty="0"/>
              <a:t>, social, emotional, cognitive, work- or role-related, and possibly spiritual aspects as well as a wide variety of disease related symptoms, therapy induced side effects, and even the financial impact of medical conditions</a:t>
            </a:r>
            <a:r>
              <a:rPr lang="en-US" sz="2400" dirty="0" smtClean="0"/>
              <a:t>.</a:t>
            </a:r>
            <a:r>
              <a:rPr lang="en-US" sz="2400" dirty="0"/>
              <a:t> Although often used interchangeably with the measurement of health status, both health-related quality of life and health status measure different concepts.</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3556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solidFill>
                <a:schemeClr val="accent2">
                  <a:lumMod val="50000"/>
                </a:schemeClr>
              </a:solidFill>
            </a:endParaRPr>
          </a:p>
        </p:txBody>
      </p:sp>
      <p:sp>
        <p:nvSpPr>
          <p:cNvPr id="3" name="Content Placeholder 2"/>
          <p:cNvSpPr>
            <a:spLocks noGrp="1"/>
          </p:cNvSpPr>
          <p:nvPr>
            <p:ph idx="1"/>
          </p:nvPr>
        </p:nvSpPr>
        <p:spPr/>
        <p:txBody>
          <a:bodyPr/>
          <a:lstStyle/>
          <a:p>
            <a:pPr>
              <a:defRPr/>
            </a:pPr>
            <a:endParaRPr lang="en-US">
              <a:solidFill>
                <a:schemeClr val="accent2">
                  <a:lumMod val="50000"/>
                </a:schemeClr>
              </a:solidFill>
            </a:endParaRPr>
          </a:p>
        </p:txBody>
      </p:sp>
      <p:pic>
        <p:nvPicPr>
          <p:cNvPr id="1075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0371"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solidFill>
                  <a:schemeClr val="accent2">
                    <a:lumMod val="50000"/>
                  </a:schemeClr>
                </a:solidFill>
              </a:rPr>
              <a:t>Palliative care and medicine</a:t>
            </a:r>
            <a:br>
              <a:rPr lang="en-US" dirty="0" smtClean="0">
                <a:solidFill>
                  <a:schemeClr val="accent2">
                    <a:lumMod val="50000"/>
                  </a:schemeClr>
                </a:solidFill>
              </a:rPr>
            </a:br>
            <a:r>
              <a:rPr lang="en-US" dirty="0" smtClean="0">
                <a:solidFill>
                  <a:schemeClr val="accent2">
                    <a:lumMod val="50000"/>
                  </a:schemeClr>
                </a:solidFill>
              </a:rPr>
              <a:t>Related Journals</a:t>
            </a:r>
            <a:endParaRPr lang="en-US" dirty="0">
              <a:solidFill>
                <a:schemeClr val="accent2">
                  <a:lumMod val="50000"/>
                </a:schemeClr>
              </a:solidFill>
            </a:endParaRPr>
          </a:p>
        </p:txBody>
      </p:sp>
      <p:sp>
        <p:nvSpPr>
          <p:cNvPr id="9" name="Title 1"/>
          <p:cNvSpPr txBox="1">
            <a:spLocks/>
          </p:cNvSpPr>
          <p:nvPr/>
        </p:nvSpPr>
        <p:spPr>
          <a:xfrm>
            <a:off x="2133600" y="2438400"/>
            <a:ext cx="4245655" cy="3630386"/>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71500" indent="-571500" algn="l">
              <a:buFont typeface="Arial" pitchFamily="34" charset="0"/>
              <a:buChar char="•"/>
            </a:pPr>
            <a:r>
              <a:rPr lang="en-US" sz="3600" dirty="0">
                <a:solidFill>
                  <a:schemeClr val="accent2">
                    <a:lumMod val="50000"/>
                  </a:schemeClr>
                </a:solidFill>
              </a:rPr>
              <a:t>Journal of Nursing &amp; Care</a:t>
            </a:r>
          </a:p>
          <a:p>
            <a:pPr marL="571500" indent="-571500" algn="l">
              <a:buFont typeface="Arial" pitchFamily="34" charset="0"/>
              <a:buChar char="•"/>
            </a:pPr>
            <a:r>
              <a:rPr lang="en-US" sz="3600" dirty="0">
                <a:solidFill>
                  <a:schemeClr val="accent2">
                    <a:lumMod val="50000"/>
                  </a:schemeClr>
                </a:solidFill>
              </a:rPr>
              <a:t>Primary Health Care: Open Access</a:t>
            </a:r>
          </a:p>
        </p:txBody>
      </p:sp>
    </p:spTree>
    <p:extLst>
      <p:ext uri="{BB962C8B-B14F-4D97-AF65-F5344CB8AC3E}">
        <p14:creationId xmlns:p14="http://schemas.microsoft.com/office/powerpoint/2010/main" val="326911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4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35524" y="12192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400" b="1" dirty="0"/>
              <a:t>2</a:t>
            </a:r>
            <a:r>
              <a:rPr lang="en-US" sz="2400" b="1" baseline="30000" dirty="0"/>
              <a:t>nd</a:t>
            </a:r>
            <a:r>
              <a:rPr lang="en-US" sz="2400" b="1" dirty="0"/>
              <a:t> International Conference on Nursing &amp; Healthcare </a:t>
            </a:r>
            <a:r>
              <a:rPr lang="en-US" sz="2400" dirty="0"/>
              <a:t>during November 17-19, 2014, at </a:t>
            </a:r>
            <a:r>
              <a:rPr lang="en-US" sz="2400" dirty="0" smtClean="0"/>
              <a:t>Chicago</a:t>
            </a:r>
          </a:p>
          <a:p>
            <a:pPr marL="285750" indent="-285750">
              <a:buFont typeface="Wingdings" panose="05000000000000000000" pitchFamily="2" charset="2"/>
              <a:buChar char="Ø"/>
              <a:defRPr/>
            </a:pPr>
            <a:r>
              <a:rPr lang="en-US" sz="2400" b="1" dirty="0"/>
              <a:t>2nd International conference on Geriatrics&amp; Gerontology August 31-September 02, 2015 Toronto, Canada</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a:t>Palliative care and medicine</a:t>
            </a:r>
            <a:br>
              <a:rPr lang="en-US" sz="3600" dirty="0"/>
            </a:br>
            <a:r>
              <a:rPr lang="en-US" sz="3600" dirty="0"/>
              <a:t>Related Conferences</a:t>
            </a:r>
          </a:p>
        </p:txBody>
      </p:sp>
    </p:spTree>
    <p:extLst>
      <p:ext uri="{BB962C8B-B14F-4D97-AF65-F5344CB8AC3E}">
        <p14:creationId xmlns:p14="http://schemas.microsoft.com/office/powerpoint/2010/main" val="29579733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endParaRPr lang="en-US" smtClean="0"/>
          </a:p>
        </p:txBody>
      </p:sp>
      <p:sp>
        <p:nvSpPr>
          <p:cNvPr id="109571" name="Content Placeholder 2"/>
          <p:cNvSpPr>
            <a:spLocks noGrp="1"/>
          </p:cNvSpPr>
          <p:nvPr>
            <p:ph sz="quarter" idx="1"/>
          </p:nvPr>
        </p:nvSpPr>
        <p:spPr/>
        <p:txBody>
          <a:bodyPr/>
          <a:lstStyle/>
          <a:p>
            <a:endParaRPr lang="en-US" smtClean="0"/>
          </a:p>
        </p:txBody>
      </p:sp>
      <p:pic>
        <p:nvPicPr>
          <p:cNvPr id="10957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957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85000"/>
                    <a:lumOff val="15000"/>
                  </a:schemeClr>
                </a:solidFill>
                <a:latin typeface="Calisto MT" panose="02040603050505030304" pitchFamily="18" charset="0"/>
                <a:hlinkClick r:id="rId4"/>
              </a:rPr>
              <a:t>http://omicsonline.org/membership.php</a:t>
            </a:r>
            <a:r>
              <a:rPr lang="en-US" dirty="0">
                <a:solidFill>
                  <a:schemeClr val="accent4">
                    <a:lumMod val="85000"/>
                    <a:lumOff val="15000"/>
                  </a:schemeClr>
                </a:solidFill>
                <a:latin typeface="Calisto MT" panose="02040603050505030304" pitchFamily="18" charset="0"/>
              </a:rPr>
              <a:t> </a:t>
            </a:r>
          </a:p>
        </p:txBody>
      </p:sp>
    </p:spTree>
    <p:extLst>
      <p:ext uri="{BB962C8B-B14F-4D97-AF65-F5344CB8AC3E}">
        <p14:creationId xmlns:p14="http://schemas.microsoft.com/office/powerpoint/2010/main" val="11698249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47463" y="1905000"/>
            <a:ext cx="4243386" cy="692497"/>
          </a:xfrm>
          <a:prstGeom prst="rect">
            <a:avLst/>
          </a:prstGeom>
        </p:spPr>
        <p:txBody>
          <a:bodyPr wrap="square">
            <a:spAutoFit/>
          </a:bodyPr>
          <a:lstStyle/>
          <a:p>
            <a:r>
              <a:rPr lang="en-US" sz="3600" b="1" dirty="0" smtClean="0"/>
              <a:t>Editor</a:t>
            </a:r>
            <a:endParaRPr lang="en-US" sz="3600" b="1" dirty="0" smtClean="0">
              <a:latin typeface="Times New Roman" pitchFamily="18" charset="0"/>
              <a:cs typeface="Times New Roman" pitchFamily="18" charset="0"/>
            </a:endParaRPr>
          </a:p>
        </p:txBody>
      </p:sp>
      <p:sp>
        <p:nvSpPr>
          <p:cNvPr id="5" name="Rectangle 4"/>
          <p:cNvSpPr/>
          <p:nvPr/>
        </p:nvSpPr>
        <p:spPr>
          <a:xfrm>
            <a:off x="322385" y="3160678"/>
            <a:ext cx="6629400" cy="2816156"/>
          </a:xfrm>
          <a:prstGeom prst="rect">
            <a:avLst/>
          </a:prstGeom>
        </p:spPr>
        <p:txBody>
          <a:bodyPr wrap="square">
            <a:spAutoFit/>
          </a:bodyPr>
          <a:lstStyle/>
          <a:p>
            <a:pPr>
              <a:lnSpc>
                <a:spcPct val="150000"/>
              </a:lnSpc>
            </a:pPr>
            <a:r>
              <a:rPr lang="en-US" sz="2600" b="1" dirty="0">
                <a:latin typeface="Times New Roman" pitchFamily="18" charset="0"/>
                <a:cs typeface="Times New Roman" pitchFamily="18" charset="0"/>
              </a:rPr>
              <a:t>Dr. Michael </a:t>
            </a:r>
            <a:r>
              <a:rPr lang="en-US" sz="2600" b="1" dirty="0" err="1">
                <a:latin typeface="Times New Roman" pitchFamily="18" charset="0"/>
                <a:cs typeface="Times New Roman" pitchFamily="18" charset="0"/>
              </a:rPr>
              <a:t>Silbermann</a:t>
            </a:r>
            <a:endParaRPr lang="en-US" sz="2600" b="1" dirty="0" smtClean="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Executive Director &amp; Professor </a:t>
            </a:r>
          </a:p>
          <a:p>
            <a:pPr>
              <a:lnSpc>
                <a:spcPct val="150000"/>
              </a:lnSpc>
            </a:pPr>
            <a:r>
              <a:rPr lang="en-US" sz="2300" dirty="0" err="1">
                <a:latin typeface="Times New Roman" pitchFamily="18" charset="0"/>
                <a:cs typeface="Times New Roman" pitchFamily="18" charset="0"/>
              </a:rPr>
              <a:t>Technion</a:t>
            </a:r>
            <a:r>
              <a:rPr lang="en-US" sz="2300" dirty="0">
                <a:latin typeface="Times New Roman" pitchFamily="18" charset="0"/>
                <a:cs typeface="Times New Roman" pitchFamily="18" charset="0"/>
              </a:rPr>
              <a:t>-Israel Institute of Technology</a:t>
            </a:r>
          </a:p>
          <a:p>
            <a:pPr>
              <a:lnSpc>
                <a:spcPct val="150000"/>
              </a:lnSpc>
            </a:pPr>
            <a:r>
              <a:rPr lang="en-US" sz="2300" dirty="0">
                <a:latin typeface="Times New Roman" pitchFamily="18" charset="0"/>
                <a:cs typeface="Times New Roman" pitchFamily="18" charset="0"/>
              </a:rPr>
              <a:t>Israel</a:t>
            </a:r>
          </a:p>
          <a:p>
            <a:pPr>
              <a:lnSpc>
                <a:spcPct val="150000"/>
              </a:lnSpc>
            </a:pPr>
            <a:r>
              <a:rPr lang="en-US" sz="2300" dirty="0">
                <a:latin typeface="Times New Roman" pitchFamily="18" charset="0"/>
                <a:cs typeface="Times New Roman" pitchFamily="18" charset="0"/>
              </a:rPr>
              <a:t>Tel: 972-482-447-94</a:t>
            </a:r>
            <a:endParaRPr lang="en-US" sz="2300" dirty="0" smtClean="0">
              <a:latin typeface="Times New Roman" pitchFamily="18" charset="0"/>
              <a:cs typeface="Times New Roman" pitchFamily="18" charset="0"/>
            </a:endParaRPr>
          </a:p>
        </p:txBody>
      </p:sp>
      <p:pic>
        <p:nvPicPr>
          <p:cNvPr id="2051"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ichael Silberman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3581400"/>
            <a:ext cx="16764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585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4356" y="2332037"/>
            <a:ext cx="8229600" cy="4525963"/>
          </a:xfrm>
        </p:spPr>
        <p:txBody>
          <a:bodyPr>
            <a:normAutofit fontScale="70000" lnSpcReduction="20000"/>
          </a:bodyPr>
          <a:lstStyle/>
          <a:p>
            <a:pPr marL="0" indent="0">
              <a:buNone/>
            </a:pPr>
            <a:r>
              <a:rPr lang="en-US" sz="3600" dirty="0">
                <a:latin typeface="Times New Roman" pitchFamily="18" charset="0"/>
                <a:cs typeface="Times New Roman" pitchFamily="18" charset="0"/>
              </a:rPr>
              <a:t>Professor Michael </a:t>
            </a:r>
            <a:r>
              <a:rPr lang="en-US" sz="3600" dirty="0" err="1">
                <a:latin typeface="Times New Roman" pitchFamily="18" charset="0"/>
                <a:cs typeface="Times New Roman" pitchFamily="18" charset="0"/>
              </a:rPr>
              <a:t>Silbermann</a:t>
            </a:r>
            <a:r>
              <a:rPr lang="en-US" sz="3600" dirty="0">
                <a:latin typeface="Times New Roman" pitchFamily="18" charset="0"/>
                <a:cs typeface="Times New Roman" pitchFamily="18" charset="0"/>
              </a:rPr>
              <a:t> (D.M.D.) PhD and certified specialist in oral and </a:t>
            </a:r>
            <a:r>
              <a:rPr lang="en-US" sz="3600" dirty="0" err="1">
                <a:latin typeface="Times New Roman" pitchFamily="18" charset="0"/>
                <a:cs typeface="Times New Roman" pitchFamily="18" charset="0"/>
              </a:rPr>
              <a:t>maxillo</a:t>
            </a:r>
            <a:r>
              <a:rPr lang="en-US" sz="3600" dirty="0">
                <a:latin typeface="Times New Roman" pitchFamily="18" charset="0"/>
                <a:cs typeface="Times New Roman" pitchFamily="18" charset="0"/>
              </a:rPr>
              <a:t>‑facial surgery) served for over 20 years as the Head of the Laboratory for Musculoskeletal Research, Chairman of the Department of Anatomy and Cell Biology and as the Dr. Irving and Jeannette </a:t>
            </a:r>
            <a:r>
              <a:rPr lang="en-US" sz="3600" dirty="0" err="1">
                <a:latin typeface="Times New Roman" pitchFamily="18" charset="0"/>
                <a:cs typeface="Times New Roman" pitchFamily="18" charset="0"/>
              </a:rPr>
              <a:t>Benveniste</a:t>
            </a:r>
            <a:r>
              <a:rPr lang="en-US" sz="3600" dirty="0">
                <a:latin typeface="Times New Roman" pitchFamily="18" charset="0"/>
                <a:cs typeface="Times New Roman" pitchFamily="18" charset="0"/>
              </a:rPr>
              <a:t> Chair in Medicine at the Faculty of Medicine in the </a:t>
            </a:r>
            <a:r>
              <a:rPr lang="en-US" sz="3600" dirty="0" err="1">
                <a:latin typeface="Times New Roman" pitchFamily="18" charset="0"/>
                <a:cs typeface="Times New Roman" pitchFamily="18" charset="0"/>
              </a:rPr>
              <a:t>Technion</a:t>
            </a:r>
            <a:r>
              <a:rPr lang="en-US" sz="3600" dirty="0">
                <a:latin typeface="Times New Roman" pitchFamily="18" charset="0"/>
                <a:cs typeface="Times New Roman" pitchFamily="18" charset="0"/>
              </a:rPr>
              <a:t> – Israel Institute of Technology, Haifa, Israel. Also served as the Dean of the Faculty of Medicine at the </a:t>
            </a:r>
            <a:r>
              <a:rPr lang="en-US" sz="3600" dirty="0" err="1">
                <a:latin typeface="Times New Roman" pitchFamily="18" charset="0"/>
                <a:cs typeface="Times New Roman" pitchFamily="18" charset="0"/>
              </a:rPr>
              <a:t>Technion</a:t>
            </a:r>
            <a:r>
              <a:rPr lang="en-US" sz="3600" dirty="0">
                <a:latin typeface="Times New Roman" pitchFamily="18" charset="0"/>
                <a:cs typeface="Times New Roman" pitchFamily="18" charset="0"/>
              </a:rPr>
              <a:t> and as the Chief Scientist at the Ministry of Health, Jerusalem, Israel. He has gained international reputation through multinational research projects related to bone and cartilage development, metabolism, senescence.</a:t>
            </a:r>
          </a:p>
        </p:txBody>
      </p:sp>
      <p:sp>
        <p:nvSpPr>
          <p:cNvPr id="4" name="Rectangle 3"/>
          <p:cNvSpPr/>
          <p:nvPr/>
        </p:nvSpPr>
        <p:spPr>
          <a:xfrm>
            <a:off x="2133600" y="1393985"/>
            <a:ext cx="4426682" cy="461665"/>
          </a:xfrm>
          <a:prstGeom prst="rect">
            <a:avLst/>
          </a:prstGeom>
          <a:noFill/>
        </p:spPr>
        <p:txBody>
          <a:bodyPr vert="horz" lIns="91440" tIns="45720" rIns="91440" bIns="45720" rtlCol="0" anchor="ctr">
            <a:noAutofit/>
          </a:bodyPr>
          <a:lstStyle/>
          <a:p>
            <a:pPr algn="ctr">
              <a:spcBef>
                <a:spcPct val="0"/>
              </a:spcBef>
            </a:pPr>
            <a:r>
              <a:rPr lang="en-US" sz="4400" b="1" dirty="0">
                <a:solidFill>
                  <a:srgbClr val="FF0000"/>
                </a:solidFill>
                <a:latin typeface="Times New Roman" pitchFamily="18" charset="0"/>
                <a:ea typeface="+mj-ea"/>
                <a:cs typeface="Times New Roman" pitchFamily="18" charset="0"/>
              </a:rPr>
              <a:t>Biography</a:t>
            </a:r>
          </a:p>
        </p:txBody>
      </p:sp>
      <p:pic>
        <p:nvPicPr>
          <p:cNvPr id="5"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23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4356" y="2209800"/>
            <a:ext cx="8229600" cy="4525963"/>
          </a:xfrm>
        </p:spPr>
        <p:txBody>
          <a:bodyPr>
            <a:noAutofit/>
          </a:bodyPr>
          <a:lstStyle/>
          <a:p>
            <a:pPr marL="0" indent="0">
              <a:buNone/>
            </a:pPr>
            <a:r>
              <a:rPr lang="en-US" sz="2000" dirty="0">
                <a:latin typeface="Times New Roman" pitchFamily="18" charset="0"/>
                <a:cs typeface="Times New Roman" pitchFamily="18" charset="0"/>
              </a:rPr>
              <a:t>These have been funded by Israel, U.S. and German research agencies: Israel National Council for Research and Development, Ministry of Science; Chief Scientist Office in the Ministries of Health and Commerce and Industry; NIH, USAID (MERC), and BSF in the United States; BMBF, GBF and GSF in Germany. Large financial support was obtained also from industries: Laser Industries, Israel; </a:t>
            </a:r>
            <a:r>
              <a:rPr lang="en-US" sz="2000" dirty="0" err="1">
                <a:latin typeface="Times New Roman" pitchFamily="18" charset="0"/>
                <a:cs typeface="Times New Roman" pitchFamily="18" charset="0"/>
              </a:rPr>
              <a:t>Teva</a:t>
            </a:r>
            <a:r>
              <a:rPr lang="en-US" sz="2000" dirty="0">
                <a:latin typeface="Times New Roman" pitchFamily="18" charset="0"/>
                <a:cs typeface="Times New Roman" pitchFamily="18" charset="0"/>
              </a:rPr>
              <a:t> Pharmaceutical Industry, Israel; General Biotechnologies, Israel; Diagnostic Technologies, USA; </a:t>
            </a:r>
            <a:r>
              <a:rPr lang="en-US" sz="2000" dirty="0" err="1">
                <a:latin typeface="Times New Roman" pitchFamily="18" charset="0"/>
                <a:cs typeface="Times New Roman" pitchFamily="18" charset="0"/>
              </a:rPr>
              <a:t>Nordisc</a:t>
            </a:r>
            <a:r>
              <a:rPr lang="en-US" sz="2000" dirty="0">
                <a:latin typeface="Times New Roman" pitchFamily="18" charset="0"/>
                <a:cs typeface="Times New Roman" pitchFamily="18" charset="0"/>
              </a:rPr>
              <a:t> Gentofte, Denmark; Surgical Biopolymer Materials, France; Medical Bracing Systems, Israel. He has been awarded three European Commission Grants, #70786, #71329, and #71395, and research fellowship grants by the American Association of Dental Research, The Fogarty Foundation (Bethesda, MD), EMBO, Max Planck Society, and Japan Society for the Promotion of Sciences. He has undertaken a number of senior national and international administrative duties especially in the field of biomedical research.</a:t>
            </a:r>
          </a:p>
        </p:txBody>
      </p:sp>
      <p:sp>
        <p:nvSpPr>
          <p:cNvPr id="4" name="Rectangle 3"/>
          <p:cNvSpPr/>
          <p:nvPr/>
        </p:nvSpPr>
        <p:spPr>
          <a:xfrm>
            <a:off x="2133600" y="1393985"/>
            <a:ext cx="4426682" cy="461665"/>
          </a:xfrm>
          <a:prstGeom prst="rect">
            <a:avLst/>
          </a:prstGeom>
          <a:noFill/>
        </p:spPr>
        <p:txBody>
          <a:bodyPr vert="horz" lIns="91440" tIns="45720" rIns="91440" bIns="45720" rtlCol="0" anchor="ctr">
            <a:noAutofit/>
          </a:bodyPr>
          <a:lstStyle/>
          <a:p>
            <a:pPr algn="ctr">
              <a:spcBef>
                <a:spcPct val="0"/>
              </a:spcBef>
            </a:pPr>
            <a:r>
              <a:rPr lang="en-US" sz="4400" b="1" dirty="0">
                <a:solidFill>
                  <a:srgbClr val="FF0000"/>
                </a:solidFill>
                <a:latin typeface="Times New Roman" pitchFamily="18" charset="0"/>
                <a:ea typeface="+mj-ea"/>
                <a:cs typeface="Times New Roman" pitchFamily="18" charset="0"/>
              </a:rPr>
              <a:t>Biography</a:t>
            </a:r>
          </a:p>
        </p:txBody>
      </p:sp>
      <p:pic>
        <p:nvPicPr>
          <p:cNvPr id="5"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817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1062111"/>
            <a:ext cx="8229600" cy="1143000"/>
          </a:xfrm>
        </p:spPr>
        <p:txBody>
          <a:bodyPr/>
          <a:lstStyle/>
          <a:p>
            <a:pPr algn="ctr"/>
            <a:r>
              <a:rPr lang="en-US" b="1" dirty="0" smtClean="0">
                <a:solidFill>
                  <a:srgbClr val="FF0000"/>
                </a:solidFill>
                <a:latin typeface="Times New Roman" pitchFamily="18" charset="0"/>
                <a:cs typeface="Times New Roman" pitchFamily="18" charset="0"/>
              </a:rPr>
              <a:t>Research Interests</a:t>
            </a:r>
            <a:endParaRPr lang="en-US" dirty="0"/>
          </a:p>
        </p:txBody>
      </p:sp>
      <p:sp>
        <p:nvSpPr>
          <p:cNvPr id="3" name="Content Placeholder 2"/>
          <p:cNvSpPr>
            <a:spLocks noGrp="1"/>
          </p:cNvSpPr>
          <p:nvPr>
            <p:ph sz="quarter" idx="1"/>
          </p:nvPr>
        </p:nvSpPr>
        <p:spPr>
          <a:xfrm>
            <a:off x="454356" y="2514600"/>
            <a:ext cx="8229600" cy="3129745"/>
          </a:xfrm>
        </p:spPr>
        <p:txBody>
          <a:bodyPr>
            <a:normAutofit/>
          </a:bodyPr>
          <a:lstStyle/>
          <a:p>
            <a:pPr marL="0" indent="0">
              <a:buNone/>
            </a:pPr>
            <a:r>
              <a:rPr lang="en-US" sz="2800" dirty="0"/>
              <a:t>Professor Michael </a:t>
            </a:r>
            <a:r>
              <a:rPr lang="en-US" sz="2800" dirty="0" err="1"/>
              <a:t>Silbermann</a:t>
            </a:r>
            <a:r>
              <a:rPr lang="en-US" sz="2800" dirty="0"/>
              <a:t> research interests include: </a:t>
            </a:r>
            <a:r>
              <a:rPr lang="en-US" sz="2800" dirty="0" smtClean="0"/>
              <a:t>end-of-life care, </a:t>
            </a:r>
            <a:r>
              <a:rPr lang="en-US" sz="2800" dirty="0"/>
              <a:t>S</a:t>
            </a:r>
            <a:r>
              <a:rPr lang="en-US" sz="2800" dirty="0" smtClean="0"/>
              <a:t>urvivorship </a:t>
            </a:r>
            <a:r>
              <a:rPr lang="en-US" sz="2800" dirty="0"/>
              <a:t>research, </a:t>
            </a:r>
            <a:r>
              <a:rPr lang="en-US" sz="2800" dirty="0" smtClean="0"/>
              <a:t>Quality </a:t>
            </a:r>
            <a:r>
              <a:rPr lang="en-US" sz="2800" dirty="0"/>
              <a:t>of life, and the delivery of </a:t>
            </a:r>
            <a:r>
              <a:rPr lang="en-US" sz="2800" dirty="0" smtClean="0"/>
              <a:t>Palliative </a:t>
            </a:r>
            <a:r>
              <a:rPr lang="en-US" sz="2800" dirty="0"/>
              <a:t>care.</a:t>
            </a:r>
            <a:endParaRPr lang="en-US" sz="2800" dirty="0">
              <a:latin typeface="Times New Roman" pitchFamily="18" charset="0"/>
              <a:cs typeface="Times New Roman" pitchFamily="18" charset="0"/>
            </a:endParaRP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67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914400"/>
            <a:ext cx="8229600" cy="1143000"/>
          </a:xfrm>
        </p:spPr>
        <p:txBody>
          <a:bodyPr/>
          <a:lstStyle/>
          <a:p>
            <a:pPr algn="ctr"/>
            <a:r>
              <a:rPr lang="en-US" b="1" dirty="0" smtClean="0">
                <a:solidFill>
                  <a:srgbClr val="FF0000"/>
                </a:solidFill>
                <a:latin typeface="Times New Roman" pitchFamily="18" charset="0"/>
                <a:ea typeface="+mj-ea"/>
                <a:cs typeface="Times New Roman" pitchFamily="18" charset="0"/>
              </a:rPr>
              <a:t>Publications</a:t>
            </a:r>
            <a:endParaRPr lang="en-US" b="1" dirty="0">
              <a:solidFill>
                <a:srgbClr val="FF0000"/>
              </a:solidFill>
              <a:latin typeface="Times New Roman" pitchFamily="18" charset="0"/>
              <a:ea typeface="+mj-ea"/>
              <a:cs typeface="Times New Roman" pitchFamily="18" charset="0"/>
            </a:endParaRPr>
          </a:p>
        </p:txBody>
      </p:sp>
      <p:sp>
        <p:nvSpPr>
          <p:cNvPr id="3" name="Content Placeholder 2"/>
          <p:cNvSpPr>
            <a:spLocks noGrp="1"/>
          </p:cNvSpPr>
          <p:nvPr>
            <p:ph sz="quarter" idx="1"/>
          </p:nvPr>
        </p:nvSpPr>
        <p:spPr>
          <a:xfrm>
            <a:off x="68168" y="2362200"/>
            <a:ext cx="9067800" cy="4495800"/>
          </a:xfrm>
        </p:spPr>
        <p:txBody>
          <a:bodyPr>
            <a:normAutofit fontScale="62500" lnSpcReduction="20000"/>
          </a:bodyPr>
          <a:lstStyle/>
          <a:p>
            <a:pPr marL="0" indent="0">
              <a:buNone/>
            </a:pPr>
            <a:r>
              <a:rPr lang="en-US" sz="3100" dirty="0" smtClean="0"/>
              <a:t>1. </a:t>
            </a:r>
            <a:r>
              <a:rPr lang="en-US" sz="3100" dirty="0" err="1" smtClean="0"/>
              <a:t>Silbermann</a:t>
            </a:r>
            <a:r>
              <a:rPr lang="en-US" sz="3100" dirty="0" smtClean="0"/>
              <a:t> </a:t>
            </a:r>
            <a:r>
              <a:rPr lang="en-US" sz="3100" dirty="0"/>
              <a:t>M, Fink RM, Min SJ, Mancuso MP, Brant J, et al. (2014) Evaluating Palliative Care Needs in Middle Eastern Countries. J </a:t>
            </a:r>
            <a:r>
              <a:rPr lang="en-US" sz="3100" dirty="0" err="1"/>
              <a:t>Palliat</a:t>
            </a:r>
            <a:r>
              <a:rPr lang="en-US" sz="3100" dirty="0"/>
              <a:t> Med .</a:t>
            </a:r>
          </a:p>
          <a:p>
            <a:pPr marL="0" indent="0">
              <a:buNone/>
            </a:pPr>
            <a:r>
              <a:rPr lang="en-US" sz="3100" dirty="0" smtClean="0"/>
              <a:t>2. Ben-</a:t>
            </a:r>
            <a:r>
              <a:rPr lang="en-US" sz="3100" dirty="0" err="1" smtClean="0"/>
              <a:t>Arye</a:t>
            </a:r>
            <a:r>
              <a:rPr lang="en-US" sz="3100" dirty="0" smtClean="0"/>
              <a:t> </a:t>
            </a:r>
            <a:r>
              <a:rPr lang="en-US" sz="3100" dirty="0"/>
              <a:t>E, </a:t>
            </a:r>
            <a:r>
              <a:rPr lang="en-US" sz="3100" dirty="0" err="1"/>
              <a:t>Silbermann</a:t>
            </a:r>
            <a:r>
              <a:rPr lang="en-US" sz="3100" dirty="0"/>
              <a:t> M, </a:t>
            </a:r>
            <a:r>
              <a:rPr lang="en-US" sz="3100" dirty="0" err="1"/>
              <a:t>Dagash</a:t>
            </a:r>
            <a:r>
              <a:rPr lang="en-US" sz="3100" dirty="0"/>
              <a:t> J, Shulman B, Schiff E (2014) Touching the other's suffering: cross-cultural challenges in palliative treatment along geopolitical crossroads. Oncologist 19: 212-214.</a:t>
            </a:r>
          </a:p>
          <a:p>
            <a:pPr marL="0" indent="0">
              <a:buNone/>
            </a:pPr>
            <a:r>
              <a:rPr lang="en-US" sz="3100" dirty="0" smtClean="0"/>
              <a:t>3. </a:t>
            </a:r>
            <a:r>
              <a:rPr lang="en-US" sz="3100" dirty="0" err="1" smtClean="0"/>
              <a:t>Charalambous</a:t>
            </a:r>
            <a:r>
              <a:rPr lang="en-US" sz="3100" dirty="0" smtClean="0"/>
              <a:t> </a:t>
            </a:r>
            <a:r>
              <a:rPr lang="en-US" sz="3100" dirty="0"/>
              <a:t>H, </a:t>
            </a:r>
            <a:r>
              <a:rPr lang="en-US" sz="3100" dirty="0" err="1"/>
              <a:t>Silbermann</a:t>
            </a:r>
            <a:r>
              <a:rPr lang="en-US" sz="3100" dirty="0"/>
              <a:t> M (2012) Clinically based palliative care training is needed urgently for all oncologists. J </a:t>
            </a:r>
            <a:r>
              <a:rPr lang="en-US" sz="3100" dirty="0" err="1"/>
              <a:t>Clin</a:t>
            </a:r>
            <a:r>
              <a:rPr lang="en-US" sz="3100" dirty="0"/>
              <a:t> </a:t>
            </a:r>
            <a:r>
              <a:rPr lang="en-US" sz="3100" dirty="0" err="1"/>
              <a:t>Oncol</a:t>
            </a:r>
            <a:r>
              <a:rPr lang="en-US" sz="3100" dirty="0"/>
              <a:t> 30: 4042-4043.</a:t>
            </a:r>
          </a:p>
          <a:p>
            <a:pPr marL="0" indent="0">
              <a:buNone/>
            </a:pPr>
            <a:r>
              <a:rPr lang="en-US" sz="3100" dirty="0" smtClean="0"/>
              <a:t>4. </a:t>
            </a:r>
            <a:r>
              <a:rPr lang="en-US" sz="3100" dirty="0" err="1" smtClean="0"/>
              <a:t>Silbermann</a:t>
            </a:r>
            <a:r>
              <a:rPr lang="en-US" sz="3100" dirty="0" smtClean="0"/>
              <a:t> </a:t>
            </a:r>
            <a:r>
              <a:rPr lang="en-US" sz="3100" dirty="0"/>
              <a:t>M, Al-</a:t>
            </a:r>
            <a:r>
              <a:rPr lang="en-US" sz="3100" dirty="0" err="1"/>
              <a:t>Hadad</a:t>
            </a:r>
            <a:r>
              <a:rPr lang="en-US" sz="3100" dirty="0"/>
              <a:t> S, Ashraf S, </a:t>
            </a:r>
            <a:r>
              <a:rPr lang="en-US" sz="3100" dirty="0" err="1"/>
              <a:t>Hessissen</a:t>
            </a:r>
            <a:r>
              <a:rPr lang="en-US" sz="3100" dirty="0"/>
              <a:t> L, </a:t>
            </a:r>
            <a:r>
              <a:rPr lang="en-US" sz="3100" dirty="0" err="1"/>
              <a:t>Madani</a:t>
            </a:r>
            <a:r>
              <a:rPr lang="en-US" sz="3100" dirty="0"/>
              <a:t> A, et al. (2012) MECC regional initiative in pediatric palliative care: Middle Eastern course on pain management. J </a:t>
            </a:r>
            <a:r>
              <a:rPr lang="en-US" sz="3100" dirty="0" err="1"/>
              <a:t>Pediatr</a:t>
            </a:r>
            <a:r>
              <a:rPr lang="en-US" sz="3100" dirty="0"/>
              <a:t> </a:t>
            </a:r>
            <a:r>
              <a:rPr lang="en-US" sz="3100" dirty="0" err="1"/>
              <a:t>Hematol</a:t>
            </a:r>
            <a:r>
              <a:rPr lang="en-US" sz="3100" dirty="0"/>
              <a:t> </a:t>
            </a:r>
            <a:r>
              <a:rPr lang="en-US" sz="3100" dirty="0" err="1"/>
              <a:t>Oncol</a:t>
            </a:r>
            <a:r>
              <a:rPr lang="en-US" sz="3100" dirty="0"/>
              <a:t> 34 </a:t>
            </a:r>
            <a:r>
              <a:rPr lang="en-US" sz="3100" dirty="0" err="1"/>
              <a:t>Suppl</a:t>
            </a:r>
            <a:r>
              <a:rPr lang="en-US" sz="3100" dirty="0"/>
              <a:t> 1: S1-11.</a:t>
            </a:r>
          </a:p>
          <a:p>
            <a:pPr marL="0" indent="0">
              <a:buNone/>
            </a:pPr>
            <a:r>
              <a:rPr lang="en-US" sz="3100" dirty="0" smtClean="0"/>
              <a:t>5. </a:t>
            </a:r>
            <a:r>
              <a:rPr lang="en-US" sz="3100" dirty="0" err="1" smtClean="0"/>
              <a:t>Silbermann</a:t>
            </a:r>
            <a:r>
              <a:rPr lang="en-US" sz="3100" dirty="0" smtClean="0"/>
              <a:t> </a:t>
            </a:r>
            <a:r>
              <a:rPr lang="en-US" sz="3100" dirty="0"/>
              <a:t>M, Hassan EA (2011) Cultural perspectives in cancer care: impact of Islamic traditions and practices in Middle Eastern countries. J </a:t>
            </a:r>
            <a:r>
              <a:rPr lang="en-US" sz="3100" dirty="0" err="1"/>
              <a:t>Pediatr</a:t>
            </a:r>
            <a:r>
              <a:rPr lang="en-US" sz="3100" dirty="0"/>
              <a:t> </a:t>
            </a:r>
            <a:r>
              <a:rPr lang="en-US" sz="3100" dirty="0" err="1"/>
              <a:t>Hematol</a:t>
            </a:r>
            <a:r>
              <a:rPr lang="en-US" sz="3100" dirty="0"/>
              <a:t> </a:t>
            </a:r>
            <a:r>
              <a:rPr lang="en-US" sz="3100" dirty="0" err="1"/>
              <a:t>Oncol</a:t>
            </a:r>
            <a:r>
              <a:rPr lang="en-US" sz="3100" dirty="0"/>
              <a:t> 33 </a:t>
            </a:r>
            <a:r>
              <a:rPr lang="en-US" sz="3100" dirty="0" err="1"/>
              <a:t>Suppl</a:t>
            </a:r>
            <a:r>
              <a:rPr lang="en-US" sz="3100" dirty="0"/>
              <a:t> 2: S81-86.</a:t>
            </a:r>
          </a:p>
          <a:p>
            <a:pPr marL="0" indent="0">
              <a:buNone/>
            </a:pPr>
            <a:endParaRPr lang="en-US" dirty="0"/>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6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762000"/>
            <a:ext cx="8229600" cy="1143000"/>
          </a:xfrm>
        </p:spPr>
        <p:txBody>
          <a:bodyPr>
            <a:noAutofit/>
          </a:bodyPr>
          <a:lstStyle/>
          <a:p>
            <a:pPr algn="ctr"/>
            <a:r>
              <a:rPr lang="en-US" b="1" dirty="0" smtClean="0">
                <a:solidFill>
                  <a:srgbClr val="FF0000"/>
                </a:solidFill>
                <a:latin typeface="Times New Roman" pitchFamily="18" charset="0"/>
                <a:cs typeface="Times New Roman" pitchFamily="18" charset="0"/>
              </a:rPr>
              <a:t>End of Life Care</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5756" y="2133600"/>
            <a:ext cx="8686800" cy="4525963"/>
          </a:xfrm>
        </p:spPr>
        <p:txBody>
          <a:bodyPr>
            <a:noAutofit/>
          </a:bodyPr>
          <a:lstStyle/>
          <a:p>
            <a:pPr marL="0" indent="0">
              <a:buNone/>
            </a:pPr>
            <a:r>
              <a:rPr lang="en-US" sz="2400" dirty="0"/>
              <a:t>End of life care is about caring for people who have an advanced, progressive and incurable illness so they can live as well as possible until they die. It is about providing support that meets the needs of both the person who is dying and the people close to them</a:t>
            </a:r>
            <a:r>
              <a:rPr lang="en-US" sz="2400" dirty="0" smtClean="0"/>
              <a:t>. </a:t>
            </a:r>
            <a:r>
              <a:rPr lang="en-US" sz="2400" dirty="0"/>
              <a:t>This care has a strong focus on managing symptoms to keep a person comfortable, helping them to adapt to the changes in lifestyle and cope with the emotional impact of their illness</a:t>
            </a:r>
            <a:r>
              <a:rPr lang="en-US" sz="2400" dirty="0" smtClean="0"/>
              <a:t>. </a:t>
            </a:r>
            <a:r>
              <a:rPr lang="en-US" sz="2400" dirty="0"/>
              <a:t>End of life means different thing to different people but generally refers to the last weeks and days in life when the person’s illness becomes too much for their body to cope with and death can no longer be postponed through treatments.</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0067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762000"/>
            <a:ext cx="8229600" cy="1143000"/>
          </a:xfrm>
        </p:spPr>
        <p:txBody>
          <a:bodyPr>
            <a:noAutofit/>
          </a:bodyPr>
          <a:lstStyle/>
          <a:p>
            <a:pPr algn="ctr"/>
            <a:r>
              <a:rPr lang="en-US" b="1" dirty="0" smtClean="0">
                <a:solidFill>
                  <a:srgbClr val="FF0000"/>
                </a:solidFill>
                <a:latin typeface="Times New Roman" pitchFamily="18" charset="0"/>
                <a:cs typeface="Times New Roman" pitchFamily="18" charset="0"/>
              </a:rPr>
              <a:t>Quality of life</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5756" y="2133600"/>
            <a:ext cx="8686800" cy="4525963"/>
          </a:xfrm>
        </p:spPr>
        <p:txBody>
          <a:bodyPr>
            <a:noAutofit/>
          </a:bodyPr>
          <a:lstStyle/>
          <a:p>
            <a:r>
              <a:rPr lang="en-US" sz="2400" dirty="0"/>
              <a:t>The term Quality </a:t>
            </a:r>
            <a:r>
              <a:rPr lang="en-US" sz="2400" i="1" dirty="0"/>
              <a:t>of Life</a:t>
            </a:r>
            <a:r>
              <a:rPr lang="en-US" sz="2400" dirty="0"/>
              <a:t> is often used at a time when patients, families and health care professionals are trying to understand the impact of a serious illness. There are two key concepts associated with Quality of Life</a:t>
            </a:r>
            <a:r>
              <a:rPr lang="en-US" sz="2400" dirty="0" smtClean="0"/>
              <a:t>:</a:t>
            </a:r>
          </a:p>
          <a:p>
            <a:pPr marL="0" indent="0">
              <a:buNone/>
            </a:pPr>
            <a:endParaRPr lang="en-US" sz="2400" dirty="0"/>
          </a:p>
          <a:p>
            <a:r>
              <a:rPr lang="en-US" sz="2400" dirty="0"/>
              <a:t>It is multi-dimensional and includes physical, social, psychological and spiritual dimensions</a:t>
            </a:r>
            <a:r>
              <a:rPr lang="en-US" sz="2400" dirty="0" smtClean="0"/>
              <a:t>.</a:t>
            </a:r>
          </a:p>
          <a:p>
            <a:endParaRPr lang="en-US" sz="2400" dirty="0"/>
          </a:p>
          <a:p>
            <a:r>
              <a:rPr lang="en-US" sz="2400" dirty="0"/>
              <a:t>It can only truly be determined by you, the patient.</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472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56" y="762000"/>
            <a:ext cx="8229600" cy="1143000"/>
          </a:xfrm>
        </p:spPr>
        <p:txBody>
          <a:bodyPr>
            <a:noAutofit/>
          </a:bodyPr>
          <a:lstStyle/>
          <a:p>
            <a:pPr algn="ctr"/>
            <a:r>
              <a:rPr lang="en-US" b="1" dirty="0" smtClean="0">
                <a:solidFill>
                  <a:srgbClr val="FF0000"/>
                </a:solidFill>
                <a:latin typeface="Times New Roman" pitchFamily="18" charset="0"/>
                <a:cs typeface="Times New Roman" pitchFamily="18" charset="0"/>
              </a:rPr>
              <a:t>Quality of life</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225756" y="2133600"/>
            <a:ext cx="8686800" cy="4525963"/>
          </a:xfrm>
        </p:spPr>
        <p:txBody>
          <a:bodyPr>
            <a:noAutofit/>
          </a:bodyPr>
          <a:lstStyle/>
          <a:p>
            <a:r>
              <a:rPr lang="en-US" sz="2800" dirty="0"/>
              <a:t>The current concept of health-related quality of life acknowledges that subjects put their actual situation in relation to their personal expectation</a:t>
            </a:r>
            <a:r>
              <a:rPr lang="en-US" sz="2800" dirty="0" smtClean="0"/>
              <a:t>.</a:t>
            </a:r>
            <a:r>
              <a:rPr lang="en-US" sz="2800" dirty="0"/>
              <a:t> The latter can vary over time, and react to external influences such as length and severity of illness, family support, etc. As with any situation involving multiple perspectives, patients' and physicians' rating of the same objective situation have been found to differ significantly.</a:t>
            </a:r>
          </a:p>
        </p:txBody>
      </p:sp>
      <p:pic>
        <p:nvPicPr>
          <p:cNvPr id="4" name="Picture 3" descr="D:\PALLIATIVE CARE\Editorial PPT's\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115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480</TotalTime>
  <Words>913</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Equity</vt:lpstr>
      <vt:lpstr>PowerPoint Presentation</vt:lpstr>
      <vt:lpstr>Editor</vt:lpstr>
      <vt:lpstr>PowerPoint Presentation</vt:lpstr>
      <vt:lpstr>PowerPoint Presentation</vt:lpstr>
      <vt:lpstr>Research Interests</vt:lpstr>
      <vt:lpstr>Publications</vt:lpstr>
      <vt:lpstr>End of Life Care</vt:lpstr>
      <vt:lpstr>Quality of life</vt:lpstr>
      <vt:lpstr>Quality of life</vt:lpstr>
      <vt:lpstr>Quality of life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Editorial Board Member</dc:title>
  <dc:creator>Rajinder Singh</dc:creator>
  <cp:lastModifiedBy>Rajinder Singh</cp:lastModifiedBy>
  <cp:revision>51</cp:revision>
  <dcterms:created xsi:type="dcterms:W3CDTF">2014-10-13T12:03:51Z</dcterms:created>
  <dcterms:modified xsi:type="dcterms:W3CDTF">2014-11-22T12:50:10Z</dcterms:modified>
</cp:coreProperties>
</file>