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772400" cy="2438399"/>
          </a:xfrm>
        </p:spPr>
        <p:txBody>
          <a:bodyPr>
            <a:normAutofit fontScale="90000"/>
          </a:bodyPr>
          <a:lstStyle/>
          <a:p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  <a:ea typeface="ＭＳ Ｐゴシック" pitchFamily="34" charset="-128"/>
              </a:rPr>
              <a:t>Reviewing Effectiveness Of Ankle Assessment Techniques For Use In Robot-assisted Therapy</a:t>
            </a:r>
            <a:r>
              <a:rPr lang="en-US" altLang="en-US" dirty="0" smtClean="0">
                <a:ea typeface="ＭＳ Ｐゴシック" pitchFamily="34" charset="-128"/>
              </a:rPr>
              <a:t/>
            </a:r>
            <a:br>
              <a:rPr lang="en-US" altLang="en-US" dirty="0" smtClean="0">
                <a:ea typeface="ＭＳ Ｐゴシック" pitchFamily="34" charset="-128"/>
              </a:rPr>
            </a:br>
            <a:r>
              <a:rPr lang="en-US" altLang="en-US" dirty="0" smtClean="0">
                <a:ea typeface="ＭＳ Ｐゴシック" pitchFamily="34" charset="-128"/>
              </a:rPr>
              <a:t>				by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81400"/>
            <a:ext cx="4114800" cy="2057400"/>
          </a:xfrm>
        </p:spPr>
        <p:txBody>
          <a:bodyPr>
            <a:normAutofit/>
          </a:bodyPr>
          <a:lstStyle/>
          <a:p>
            <a:r>
              <a:rPr lang="en-US" altLang="en-US" dirty="0" err="1">
                <a:solidFill>
                  <a:srgbClr val="00B0F0"/>
                </a:solidFill>
                <a:ea typeface="ＭＳ Ｐゴシック" pitchFamily="34" charset="-128"/>
              </a:rPr>
              <a:t>Mingming</a:t>
            </a:r>
            <a:r>
              <a:rPr lang="en-US" altLang="en-US" dirty="0">
                <a:solidFill>
                  <a:srgbClr val="00B0F0"/>
                </a:solidFill>
                <a:ea typeface="ＭＳ Ｐゴシック" pitchFamily="34" charset="-128"/>
              </a:rPr>
              <a:t> </a:t>
            </a:r>
            <a:r>
              <a:rPr lang="en-US" altLang="en-US" dirty="0" smtClean="0">
                <a:solidFill>
                  <a:srgbClr val="00B0F0"/>
                </a:solidFill>
                <a:ea typeface="ＭＳ Ｐゴシック" pitchFamily="34" charset="-128"/>
              </a:rPr>
              <a:t>Zhang</a:t>
            </a:r>
          </a:p>
          <a:p>
            <a:r>
              <a:rPr lang="en-US" dirty="0">
                <a:solidFill>
                  <a:srgbClr val="00B0F0"/>
                </a:solidFill>
              </a:rPr>
              <a:t>University of Auckland</a:t>
            </a:r>
          </a:p>
          <a:p>
            <a:r>
              <a:rPr lang="en-US" dirty="0">
                <a:solidFill>
                  <a:srgbClr val="00B0F0"/>
                </a:solidFill>
              </a:rPr>
              <a:t>Auckland</a:t>
            </a:r>
          </a:p>
          <a:p>
            <a:r>
              <a:rPr lang="en-US" dirty="0">
                <a:solidFill>
                  <a:srgbClr val="00B0F0"/>
                </a:solidFill>
              </a:rPr>
              <a:t>New Zealand</a:t>
            </a:r>
          </a:p>
        </p:txBody>
      </p:sp>
      <p:pic>
        <p:nvPicPr>
          <p:cNvPr id="1026" name="Picture 2" descr="Mingming Zhang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1" y="3273640"/>
            <a:ext cx="3276600" cy="3374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4832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Aim</a:t>
            </a:r>
          </a:p>
          <a:p>
            <a:pPr lvl="1"/>
            <a:r>
              <a:rPr lang="en-US" altLang="en-US" dirty="0" smtClean="0">
                <a:ea typeface="ＭＳ Ｐゴシック" pitchFamily="34" charset="-128"/>
              </a:rPr>
              <a:t>Provide comprehensive review of studies that investigated ankle assessment techniques.</a:t>
            </a:r>
          </a:p>
          <a:p>
            <a:pPr>
              <a:spcBef>
                <a:spcPts val="1200"/>
              </a:spcBef>
            </a:pPr>
            <a:r>
              <a:rPr lang="en-US" altLang="en-US" dirty="0" smtClean="0">
                <a:ea typeface="ＭＳ Ｐゴシック" pitchFamily="34" charset="-128"/>
              </a:rPr>
              <a:t>Relevance</a:t>
            </a:r>
          </a:p>
          <a:p>
            <a:pPr lvl="1">
              <a:spcBef>
                <a:spcPts val="1200"/>
              </a:spcBef>
            </a:pPr>
            <a:r>
              <a:rPr lang="en-US" altLang="en-US" dirty="0" smtClean="0">
                <a:ea typeface="ＭＳ Ｐゴシック" pitchFamily="34" charset="-128"/>
              </a:rPr>
              <a:t>Better understand techniques that can be used in real-time monitoring of rehabilitation progress for implementation in conjunction with robot-assisted therapy.</a:t>
            </a:r>
          </a:p>
        </p:txBody>
      </p:sp>
    </p:spTree>
    <p:extLst>
      <p:ext uri="{BB962C8B-B14F-4D97-AF65-F5344CB8AC3E}">
        <p14:creationId xmlns:p14="http://schemas.microsoft.com/office/powerpoint/2010/main" val="3757568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4"/>
          <p:cNvSpPr txBox="1">
            <a:spLocks/>
          </p:cNvSpPr>
          <p:nvPr/>
        </p:nvSpPr>
        <p:spPr>
          <a:xfrm>
            <a:off x="304800" y="777875"/>
            <a:ext cx="8229600" cy="6127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u="sng" dirty="0" smtClean="0">
                <a:ea typeface="ＭＳ Ｐゴシック" pitchFamily="34" charset="-128"/>
              </a:rPr>
              <a:t>Method</a:t>
            </a: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155575" y="1828800"/>
            <a:ext cx="8988425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>
                <a:ea typeface="ＭＳ Ｐゴシック" pitchFamily="34" charset="-128"/>
              </a:rPr>
              <a:t>Selected 76 publications (published Jan 1980–Aug 2013) from 8 databases.</a:t>
            </a:r>
          </a:p>
          <a:p>
            <a:r>
              <a:rPr lang="en-US" altLang="en-US" dirty="0" smtClean="0">
                <a:ea typeface="ＭＳ Ｐゴシック" pitchFamily="34" charset="-128"/>
              </a:rPr>
              <a:t>Divided publications into 2 main categories:</a:t>
            </a:r>
          </a:p>
          <a:p>
            <a:pPr lvl="1"/>
            <a:r>
              <a:rPr lang="en-US" altLang="en-US" dirty="0" smtClean="0">
                <a:ea typeface="ＭＳ Ｐゴシック" pitchFamily="34" charset="-128"/>
              </a:rPr>
              <a:t>16 qualitative and 60 quantitative studies.</a:t>
            </a:r>
          </a:p>
          <a:p>
            <a:pPr lvl="1"/>
            <a:r>
              <a:rPr lang="en-US" altLang="en-US" dirty="0" smtClean="0">
                <a:ea typeface="ＭＳ Ｐゴシック" pitchFamily="34" charset="-128"/>
              </a:rPr>
              <a:t>13 goniometer, 18 dynamometer, and 29 innovative technique studies.</a:t>
            </a:r>
          </a:p>
        </p:txBody>
      </p:sp>
    </p:spTree>
    <p:extLst>
      <p:ext uri="{BB962C8B-B14F-4D97-AF65-F5344CB8AC3E}">
        <p14:creationId xmlns:p14="http://schemas.microsoft.com/office/powerpoint/2010/main" val="416916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01636" y="472281"/>
            <a:ext cx="82296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b="1" u="sng" dirty="0" smtClean="0">
                <a:ea typeface="ＭＳ Ｐゴシック" pitchFamily="34" charset="-128"/>
              </a:rPr>
              <a:t>Results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7949" y="1600200"/>
            <a:ext cx="8816975" cy="47466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>
                <a:ea typeface="ＭＳ Ｐゴシック" pitchFamily="34" charset="-128"/>
              </a:rPr>
              <a:t>465 subjects participated in 29 quantitative studies of innovative measurement techniques that may potentially be integrated in real-time monitoring device.</a:t>
            </a:r>
          </a:p>
          <a:p>
            <a:r>
              <a:rPr lang="en-US" altLang="en-US" dirty="0" smtClean="0">
                <a:ea typeface="ＭＳ Ｐゴシック" pitchFamily="34" charset="-128"/>
              </a:rPr>
              <a:t>Qualitative ankle assessment methods are not suitable for real-time monitoring in robot-assisted therapy, though they are reliable for certain patients.</a:t>
            </a:r>
          </a:p>
          <a:p>
            <a:r>
              <a:rPr lang="en-US" altLang="en-US" dirty="0" smtClean="0">
                <a:ea typeface="ＭＳ Ｐゴシック" pitchFamily="34" charset="-128"/>
              </a:rPr>
              <a:t>Quantitative ankle assessment methods show great potential.</a:t>
            </a:r>
          </a:p>
        </p:txBody>
      </p:sp>
    </p:spTree>
    <p:extLst>
      <p:ext uri="{BB962C8B-B14F-4D97-AF65-F5344CB8AC3E}">
        <p14:creationId xmlns:p14="http://schemas.microsoft.com/office/powerpoint/2010/main" val="3719233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30250" y="404812"/>
            <a:ext cx="8229600" cy="801688"/>
          </a:xfrm>
        </p:spPr>
        <p:txBody>
          <a:bodyPr/>
          <a:lstStyle/>
          <a:p>
            <a:r>
              <a:rPr lang="en-US" altLang="en-US" b="1" u="sng" dirty="0" smtClean="0">
                <a:ea typeface="ＭＳ Ｐゴシック" pitchFamily="34" charset="-128"/>
              </a:rPr>
              <a:t>Conclusion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502650" cy="4525962"/>
          </a:xfrm>
        </p:spPr>
        <p:txBody>
          <a:bodyPr/>
          <a:lstStyle/>
          <a:p>
            <a:r>
              <a:rPr lang="en-US" altLang="en-US" dirty="0" smtClean="0">
                <a:ea typeface="ＭＳ Ｐゴシック" pitchFamily="34" charset="-128"/>
              </a:rPr>
              <a:t>Majority of quantitative techniques reliably measure ankle kinematics and kinetics but are usually available only for use in sagittal plane.</a:t>
            </a:r>
          </a:p>
          <a:p>
            <a:pPr>
              <a:spcBef>
                <a:spcPts val="1800"/>
              </a:spcBef>
            </a:pPr>
            <a:r>
              <a:rPr lang="en-US" altLang="en-US" dirty="0" smtClean="0">
                <a:ea typeface="ＭＳ Ｐゴシック" pitchFamily="34" charset="-128"/>
              </a:rPr>
              <a:t>Limited studies determine kinematics and kinetics in sagittal, transverse, and frontal planes, where motions of ankle joint and </a:t>
            </a:r>
            <a:r>
              <a:rPr lang="en-US" altLang="en-US" dirty="0" err="1" smtClean="0">
                <a:ea typeface="ＭＳ Ｐゴシック" pitchFamily="34" charset="-128"/>
              </a:rPr>
              <a:t>subtalar</a:t>
            </a:r>
            <a:r>
              <a:rPr lang="en-US" altLang="en-US" dirty="0" smtClean="0">
                <a:ea typeface="ＭＳ Ｐゴシック" pitchFamily="34" charset="-128"/>
              </a:rPr>
              <a:t> joint actually occur.</a:t>
            </a:r>
          </a:p>
        </p:txBody>
      </p:sp>
    </p:spTree>
    <p:extLst>
      <p:ext uri="{BB962C8B-B14F-4D97-AF65-F5344CB8AC3E}">
        <p14:creationId xmlns:p14="http://schemas.microsoft.com/office/powerpoint/2010/main" val="11267617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</TotalTime>
  <Words>193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Trek</vt:lpstr>
      <vt:lpstr>Reviewing Effectiveness Of Ankle Assessment Techniques For Use In Robot-assisted Therapy     by</vt:lpstr>
      <vt:lpstr>PowerPoint Presentation</vt:lpstr>
      <vt:lpstr>PowerPoint Presentation</vt:lpstr>
      <vt:lpstr>PowerPoint Presentation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Reviewing effectiveness of ankle assessment techniques for use in robot-assisted therapy by</dc:title>
  <dc:creator>Divya Bhargavi Thondapu</dc:creator>
  <cp:lastModifiedBy>Divya Bhargavi Thondapu</cp:lastModifiedBy>
  <cp:revision>5</cp:revision>
  <dcterms:created xsi:type="dcterms:W3CDTF">2006-08-16T00:00:00Z</dcterms:created>
  <dcterms:modified xsi:type="dcterms:W3CDTF">2014-12-23T12:00:03Z</dcterms:modified>
</cp:coreProperties>
</file>