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319" r:id="rId2"/>
    <p:sldId id="257" r:id="rId3"/>
    <p:sldId id="258" r:id="rId4"/>
    <p:sldId id="259" r:id="rId5"/>
    <p:sldId id="260" r:id="rId6"/>
    <p:sldId id="291" r:id="rId7"/>
    <p:sldId id="292" r:id="rId8"/>
    <p:sldId id="294" r:id="rId9"/>
    <p:sldId id="295" r:id="rId10"/>
    <p:sldId id="297" r:id="rId11"/>
    <p:sldId id="298" r:id="rId12"/>
    <p:sldId id="299" r:id="rId13"/>
    <p:sldId id="300" r:id="rId14"/>
    <p:sldId id="303" r:id="rId15"/>
    <p:sldId id="302" r:id="rId16"/>
    <p:sldId id="301" r:id="rId17"/>
    <p:sldId id="307" r:id="rId18"/>
    <p:sldId id="308" r:id="rId19"/>
    <p:sldId id="313" r:id="rId20"/>
    <p:sldId id="304" r:id="rId21"/>
    <p:sldId id="305" r:id="rId22"/>
    <p:sldId id="306" r:id="rId23"/>
    <p:sldId id="309" r:id="rId24"/>
    <p:sldId id="310" r:id="rId25"/>
    <p:sldId id="311" r:id="rId26"/>
    <p:sldId id="315" r:id="rId27"/>
    <p:sldId id="312" r:id="rId28"/>
    <p:sldId id="314" r:id="rId29"/>
    <p:sldId id="317" r:id="rId30"/>
    <p:sldId id="318" r:id="rId31"/>
    <p:sldId id="316" r:id="rId32"/>
    <p:sldId id="289" r:id="rId33"/>
    <p:sldId id="325" r:id="rId34"/>
    <p:sldId id="322" r:id="rId35"/>
    <p:sldId id="323" r:id="rId36"/>
    <p:sldId id="324" r:id="rId3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94"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B1F45B2-2514-494E-8E2A-234FA68CD5A4}" type="datetimeFigureOut">
              <a:rPr lang="fa-IR" smtClean="0"/>
              <a:pPr/>
              <a:t>1436/12/29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24D88B-052F-4EC7-8845-263CF77E543D}" type="slidenum">
              <a:rPr lang="fa-IR" smtClean="0"/>
              <a:pPr/>
              <a:t>‹#›</a:t>
            </a:fld>
            <a:endParaRPr lang="fa-IR"/>
          </a:p>
        </p:txBody>
      </p:sp>
    </p:spTree>
    <p:extLst>
      <p:ext uri="{BB962C8B-B14F-4D97-AF65-F5344CB8AC3E}">
        <p14:creationId xmlns:p14="http://schemas.microsoft.com/office/powerpoint/2010/main" val="37242538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440F-2226-40AE-A0D6-4E0747F20CD1}" type="slidenum">
              <a:rPr lang="ar-SA"/>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B5C3C-B4B9-4641-B4CE-7DA405CFC028}" type="slidenum">
              <a:rPr lang="ar-SA"/>
              <a:pPr/>
              <a:t>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440F-2226-40AE-A0D6-4E0747F20CD1}" type="slidenum">
              <a:rPr lang="ar-SA"/>
              <a:pPr/>
              <a:t>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5721B-2049-40EA-9F51-8FAD749A6583}" type="datetimeFigureOut">
              <a:rPr lang="fa-IR" smtClean="0"/>
              <a:pPr/>
              <a:t>1436/12/29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22D343D-5442-47F3-9067-B08F9B365EC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195721B-2049-40EA-9F51-8FAD749A6583}" type="datetimeFigureOut">
              <a:rPr lang="fa-IR" smtClean="0"/>
              <a:pPr/>
              <a:t>1436/12/29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2D343D-5442-47F3-9067-B08F9B365EC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omicsonline.org/" TargetMode="External"/><Relationship Id="rId7"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mailto:contact.omics@omicsonline.org" TargetMode="Externa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open-access.ph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omicsgroup.org/journals/biochemistry-pharmacology-open-access.php" TargetMode="External"/><Relationship Id="rId7"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esciencecentral.org/journals/plant-biochemistry-physiology.php" TargetMode="External"/><Relationship Id="rId5" Type="http://schemas.openxmlformats.org/officeDocument/2006/relationships/hyperlink" Target="http://omicsonline.org/biochemistry-and-analytical-biochemistry.php" TargetMode="External"/><Relationship Id="rId4" Type="http://schemas.openxmlformats.org/officeDocument/2006/relationships/hyperlink" Target="http://omicsonline.org/reproductive-system-sexual-disorders.php"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lstStyle/>
          <a:p>
            <a:pPr rtl="0"/>
            <a:r>
              <a:rPr lang="en-US" dirty="0" smtClean="0"/>
              <a:t/>
            </a:r>
            <a:br>
              <a:rPr lang="en-US" dirty="0" smtClean="0"/>
            </a:br>
            <a:r>
              <a:rPr lang="en-US" b="1" dirty="0" smtClean="0"/>
              <a:t>Dr. Mohammad </a:t>
            </a:r>
            <a:r>
              <a:rPr lang="en-US" b="1" dirty="0" err="1" smtClean="0"/>
              <a:t>Najafi</a:t>
            </a:r>
            <a:r>
              <a:rPr lang="en-US" b="1" dirty="0" smtClean="0"/>
              <a:t/>
            </a:r>
            <a:br>
              <a:rPr lang="en-US" b="1" dirty="0" smtClean="0"/>
            </a:br>
            <a:r>
              <a:rPr lang="en-US" dirty="0" smtClean="0"/>
              <a:t/>
            </a:r>
            <a:br>
              <a:rPr lang="en-US" dirty="0" smtClean="0"/>
            </a:br>
            <a:r>
              <a:rPr lang="en-US" sz="2400" b="1" dirty="0" smtClean="0">
                <a:latin typeface="+mn-lt"/>
              </a:rPr>
              <a:t>Iran University of Medical Sciences</a:t>
            </a:r>
            <a:endParaRPr lang="en-US" sz="2400" b="1" dirty="0">
              <a:latin typeface="+mn-lt"/>
            </a:endParaRPr>
          </a:p>
        </p:txBody>
      </p:sp>
      <p:sp>
        <p:nvSpPr>
          <p:cNvPr id="7171"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7172" name="Text Box 4"/>
          <p:cNvSpPr txBox="1">
            <a:spLocks noChangeArrowheads="1"/>
          </p:cNvSpPr>
          <p:nvPr/>
        </p:nvSpPr>
        <p:spPr bwMode="auto">
          <a:xfrm rot="-2441521">
            <a:off x="433388" y="1731963"/>
            <a:ext cx="1944687"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00CC99"/>
                </a:solidFill>
                <a:latin typeface="Bauhaus 93" pitchFamily="82" charset="0"/>
              </a:rPr>
              <a:t>DATA</a:t>
            </a:r>
          </a:p>
        </p:txBody>
      </p:sp>
      <p:sp>
        <p:nvSpPr>
          <p:cNvPr id="7173" name="Text Box 5"/>
          <p:cNvSpPr txBox="1">
            <a:spLocks noChangeArrowheads="1"/>
          </p:cNvSpPr>
          <p:nvPr/>
        </p:nvSpPr>
        <p:spPr bwMode="auto">
          <a:xfrm rot="-2441521">
            <a:off x="2484438" y="1052513"/>
            <a:ext cx="1944687"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7174" name="Text Box 6"/>
          <p:cNvSpPr txBox="1">
            <a:spLocks noChangeArrowheads="1"/>
          </p:cNvSpPr>
          <p:nvPr/>
        </p:nvSpPr>
        <p:spPr bwMode="auto">
          <a:xfrm rot="-2441521">
            <a:off x="207937" y="3549510"/>
            <a:ext cx="1944688" cy="701675"/>
          </a:xfrm>
          <a:prstGeom prst="rect">
            <a:avLst/>
          </a:prstGeom>
          <a:noFill/>
          <a:ln w="9525">
            <a:noFill/>
            <a:miter lim="800000"/>
            <a:headEnd/>
            <a:tailEnd/>
          </a:ln>
          <a:effectLst/>
        </p:spPr>
        <p:txBody>
          <a:bodyPr>
            <a:spAutoFit/>
          </a:bodyPr>
          <a:lstStyle/>
          <a:p>
            <a:pPr>
              <a:spcBef>
                <a:spcPct val="50000"/>
              </a:spcBef>
            </a:pPr>
            <a:r>
              <a:rPr kumimoji="0" lang="en-US" sz="4000" dirty="0">
                <a:solidFill>
                  <a:srgbClr val="006666"/>
                </a:solidFill>
                <a:latin typeface="Bauhaus 93" pitchFamily="82" charset="0"/>
              </a:rPr>
              <a:t>DATA</a:t>
            </a:r>
          </a:p>
        </p:txBody>
      </p:sp>
      <p:sp>
        <p:nvSpPr>
          <p:cNvPr id="7175" name="Text Box 7"/>
          <p:cNvSpPr txBox="1">
            <a:spLocks noChangeArrowheads="1"/>
          </p:cNvSpPr>
          <p:nvPr/>
        </p:nvSpPr>
        <p:spPr bwMode="auto">
          <a:xfrm rot="-2441521">
            <a:off x="4067175" y="1125538"/>
            <a:ext cx="1944688" cy="762000"/>
          </a:xfrm>
          <a:prstGeom prst="rect">
            <a:avLst/>
          </a:prstGeom>
          <a:noFill/>
          <a:ln w="9525">
            <a:noFill/>
            <a:miter lim="800000"/>
            <a:headEnd/>
            <a:tailEnd/>
          </a:ln>
          <a:effectLst/>
        </p:spPr>
        <p:txBody>
          <a:bodyPr>
            <a:spAutoFit/>
          </a:bodyPr>
          <a:lstStyle/>
          <a:p>
            <a:pPr>
              <a:spcBef>
                <a:spcPct val="50000"/>
              </a:spcBef>
            </a:pPr>
            <a:r>
              <a:rPr kumimoji="0" lang="en-US" sz="4400" dirty="0">
                <a:solidFill>
                  <a:srgbClr val="00FFFF"/>
                </a:solidFill>
                <a:latin typeface="Bauhaus 93" pitchFamily="82" charset="0"/>
              </a:rPr>
              <a:t>DATA</a:t>
            </a:r>
          </a:p>
        </p:txBody>
      </p:sp>
      <p:sp>
        <p:nvSpPr>
          <p:cNvPr id="7176" name="Text Box 8"/>
          <p:cNvSpPr txBox="1">
            <a:spLocks noChangeArrowheads="1"/>
          </p:cNvSpPr>
          <p:nvPr/>
        </p:nvSpPr>
        <p:spPr bwMode="auto">
          <a:xfrm rot="-2441521">
            <a:off x="1258888" y="4941888"/>
            <a:ext cx="1944687" cy="823912"/>
          </a:xfrm>
          <a:prstGeom prst="rect">
            <a:avLst/>
          </a:prstGeom>
          <a:noFill/>
          <a:ln w="9525">
            <a:noFill/>
            <a:miter lim="800000"/>
            <a:headEnd/>
            <a:tailEnd/>
          </a:ln>
          <a:effectLst/>
        </p:spPr>
        <p:txBody>
          <a:bodyPr>
            <a:spAutoFit/>
          </a:bodyPr>
          <a:lstStyle/>
          <a:p>
            <a:pPr>
              <a:spcBef>
                <a:spcPct val="50000"/>
              </a:spcBef>
            </a:pPr>
            <a:r>
              <a:rPr kumimoji="0" lang="en-US" sz="4800">
                <a:solidFill>
                  <a:srgbClr val="FF9933"/>
                </a:solidFill>
                <a:latin typeface="Bauhaus 93" pitchFamily="82" charset="0"/>
              </a:rPr>
              <a:t>DATA</a:t>
            </a:r>
          </a:p>
        </p:txBody>
      </p:sp>
      <p:sp>
        <p:nvSpPr>
          <p:cNvPr id="7177" name="Text Box 9"/>
          <p:cNvSpPr txBox="1">
            <a:spLocks noChangeArrowheads="1"/>
          </p:cNvSpPr>
          <p:nvPr/>
        </p:nvSpPr>
        <p:spPr bwMode="auto">
          <a:xfrm rot="-2441521">
            <a:off x="2777615" y="1594968"/>
            <a:ext cx="1944688" cy="914400"/>
          </a:xfrm>
          <a:prstGeom prst="rect">
            <a:avLst/>
          </a:prstGeom>
          <a:noFill/>
          <a:ln w="9525">
            <a:noFill/>
            <a:miter lim="800000"/>
            <a:headEnd/>
            <a:tailEnd/>
          </a:ln>
          <a:effectLst/>
        </p:spPr>
        <p:txBody>
          <a:bodyPr>
            <a:spAutoFit/>
          </a:bodyPr>
          <a:lstStyle/>
          <a:p>
            <a:pPr>
              <a:spcBef>
                <a:spcPct val="50000"/>
              </a:spcBef>
            </a:pPr>
            <a:r>
              <a:rPr kumimoji="0" lang="en-US" sz="5400" dirty="0">
                <a:solidFill>
                  <a:srgbClr val="CC99FF"/>
                </a:solidFill>
                <a:latin typeface="Bauhaus 93" pitchFamily="82" charset="0"/>
              </a:rPr>
              <a:t>DATA</a:t>
            </a:r>
          </a:p>
        </p:txBody>
      </p:sp>
      <p:sp>
        <p:nvSpPr>
          <p:cNvPr id="7178" name="Text Box 10"/>
          <p:cNvSpPr txBox="1">
            <a:spLocks noChangeArrowheads="1"/>
          </p:cNvSpPr>
          <p:nvPr/>
        </p:nvSpPr>
        <p:spPr bwMode="auto">
          <a:xfrm rot="-2441521">
            <a:off x="5735638" y="1673225"/>
            <a:ext cx="2108200" cy="1006475"/>
          </a:xfrm>
          <a:prstGeom prst="rect">
            <a:avLst/>
          </a:prstGeom>
          <a:noFill/>
          <a:ln w="9525">
            <a:noFill/>
            <a:miter lim="800000"/>
            <a:headEnd/>
            <a:tailEnd/>
          </a:ln>
          <a:effectLst/>
        </p:spPr>
        <p:txBody>
          <a:bodyPr>
            <a:spAutoFit/>
          </a:bodyPr>
          <a:lstStyle/>
          <a:p>
            <a:pPr>
              <a:spcBef>
                <a:spcPct val="50000"/>
              </a:spcBef>
            </a:pPr>
            <a:r>
              <a:rPr kumimoji="0" lang="en-US" sz="6000">
                <a:solidFill>
                  <a:srgbClr val="FF7C80"/>
                </a:solidFill>
                <a:latin typeface="Bauhaus 93" pitchFamily="82" charset="0"/>
              </a:rPr>
              <a:t>DATA</a:t>
            </a:r>
          </a:p>
        </p:txBody>
      </p:sp>
      <p:sp>
        <p:nvSpPr>
          <p:cNvPr id="7179" name="Text Box 11"/>
          <p:cNvSpPr txBox="1">
            <a:spLocks noChangeArrowheads="1"/>
          </p:cNvSpPr>
          <p:nvPr/>
        </p:nvSpPr>
        <p:spPr bwMode="auto">
          <a:xfrm rot="-2441521">
            <a:off x="6059488" y="4394200"/>
            <a:ext cx="2314575"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pic>
        <p:nvPicPr>
          <p:cNvPr id="1026" name="Picture 2" descr="org_logo"/>
          <p:cNvPicPr>
            <a:picLocks noChangeAspect="1" noChangeArrowheads="1"/>
          </p:cNvPicPr>
          <p:nvPr/>
        </p:nvPicPr>
        <p:blipFill>
          <a:blip r:embed="rId4"/>
          <a:srcRect/>
          <a:stretch>
            <a:fillRect/>
          </a:stretch>
        </p:blipFill>
        <p:spPr bwMode="auto">
          <a:xfrm>
            <a:off x="285720" y="0"/>
            <a:ext cx="1571636" cy="1571636"/>
          </a:xfrm>
          <a:prstGeom prst="rect">
            <a:avLst/>
          </a:prstGeom>
          <a:noFill/>
        </p:spPr>
      </p:pic>
      <p:pic>
        <p:nvPicPr>
          <p:cNvPr id="1027" name="Picture 3"/>
          <p:cNvPicPr>
            <a:picLocks noChangeAspect="1" noChangeArrowheads="1"/>
          </p:cNvPicPr>
          <p:nvPr/>
        </p:nvPicPr>
        <p:blipFill>
          <a:blip r:embed="rId5"/>
          <a:srcRect/>
          <a:stretch>
            <a:fillRect/>
          </a:stretch>
        </p:blipFill>
        <p:spPr bwMode="auto">
          <a:xfrm>
            <a:off x="5643570" y="5572140"/>
            <a:ext cx="1214446" cy="1000131"/>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3929058" y="5572140"/>
            <a:ext cx="1285884" cy="1000132"/>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2214546" y="5572140"/>
            <a:ext cx="1285884" cy="1000132"/>
          </a:xfrm>
          <a:prstGeom prst="rect">
            <a:avLst/>
          </a:prstGeom>
          <a:noFill/>
          <a:ln w="9525">
            <a:noFill/>
            <a:miter lim="800000"/>
            <a:headEnd/>
            <a:tailEnd/>
          </a:ln>
          <a:effectLst/>
        </p:spPr>
      </p:pic>
      <p:sp>
        <p:nvSpPr>
          <p:cNvPr id="17" name="TextBox 16"/>
          <p:cNvSpPr txBox="1"/>
          <p:nvPr/>
        </p:nvSpPr>
        <p:spPr>
          <a:xfrm>
            <a:off x="2428860" y="428604"/>
            <a:ext cx="6715140" cy="584775"/>
          </a:xfrm>
          <a:prstGeom prst="rect">
            <a:avLst/>
          </a:prstGeom>
          <a:noFill/>
        </p:spPr>
        <p:txBody>
          <a:bodyPr wrap="square" rtlCol="1">
            <a:spAutoFit/>
          </a:bodyPr>
          <a:lstStyle/>
          <a:p>
            <a:pPr algn="l"/>
            <a:r>
              <a:rPr lang="en-US" sz="3200" dirty="0" smtClean="0">
                <a:solidFill>
                  <a:srgbClr val="00B0F0"/>
                </a:solidFill>
                <a:effectLst>
                  <a:outerShdw blurRad="38100" dist="38100" dir="2700000" algn="tl">
                    <a:srgbClr val="000000">
                      <a:alpha val="43137"/>
                    </a:srgbClr>
                  </a:outerShdw>
                </a:effectLst>
                <a:latin typeface="Arial Rounded MT Bold" pitchFamily="34" charset="0"/>
              </a:rPr>
              <a:t>Introductory For Bioinformatics</a:t>
            </a:r>
            <a:endParaRPr lang="fa-IR" sz="3200" dirty="0">
              <a:solidFill>
                <a:srgbClr val="00B0F0"/>
              </a:solidFill>
              <a:effectLst>
                <a:outerShdw blurRad="38100" dist="38100" dir="2700000" algn="tl">
                  <a:srgbClr val="000000">
                    <a:alpha val="43137"/>
                  </a:srgbClr>
                </a:outerShdw>
              </a:effectLst>
              <a:latin typeface="Arial Rounded MT Bold" pitchFamily="34" charset="0"/>
            </a:endParaRPr>
          </a:p>
        </p:txBody>
      </p:sp>
    </p:spTree>
    <p:custDataLst>
      <p:tags r:id="rId1"/>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61111E-6 -3.48751E-6 L 0.02778 -0.14384 " pathEditMode="relative" rAng="0" ptsTypes="AA">
                                      <p:cBhvr>
                                        <p:cTn id="6" dur="2500" accel="50000" decel="50000" autoRev="1" fill="hold">
                                          <p:stCondLst>
                                            <p:cond delay="0"/>
                                          </p:stCondLst>
                                        </p:cTn>
                                        <p:tgtEl>
                                          <p:spTgt spid="7176"/>
                                        </p:tgtEl>
                                        <p:attrNameLst>
                                          <p:attrName>ppt_x</p:attrName>
                                          <p:attrName>ppt_y</p:attrName>
                                        </p:attrNameLst>
                                      </p:cBhvr>
                                      <p:rCtr x="1400" y="-7200"/>
                                    </p:animMotion>
                                    <p:animRot by="1500000">
                                      <p:cBhvr>
                                        <p:cTn id="7" dur="1250" fill="hold">
                                          <p:stCondLst>
                                            <p:cond delay="0"/>
                                          </p:stCondLst>
                                        </p:cTn>
                                        <p:tgtEl>
                                          <p:spTgt spid="7176"/>
                                        </p:tgtEl>
                                        <p:attrNameLst>
                                          <p:attrName>r</p:attrName>
                                        </p:attrNameLst>
                                      </p:cBhvr>
                                    </p:animRot>
                                    <p:animRot by="-1500000">
                                      <p:cBhvr>
                                        <p:cTn id="8" dur="1250" fill="hold">
                                          <p:stCondLst>
                                            <p:cond delay="1250"/>
                                          </p:stCondLst>
                                        </p:cTn>
                                        <p:tgtEl>
                                          <p:spTgt spid="7176"/>
                                        </p:tgtEl>
                                        <p:attrNameLst>
                                          <p:attrName>r</p:attrName>
                                        </p:attrNameLst>
                                      </p:cBhvr>
                                    </p:animRot>
                                    <p:animRot by="-1500000">
                                      <p:cBhvr>
                                        <p:cTn id="9" dur="1250" fill="hold">
                                          <p:stCondLst>
                                            <p:cond delay="2500"/>
                                          </p:stCondLst>
                                        </p:cTn>
                                        <p:tgtEl>
                                          <p:spTgt spid="7176"/>
                                        </p:tgtEl>
                                        <p:attrNameLst>
                                          <p:attrName>r</p:attrName>
                                        </p:attrNameLst>
                                      </p:cBhvr>
                                    </p:animRot>
                                    <p:animRot by="1500000">
                                      <p:cBhvr>
                                        <p:cTn id="10" dur="1250" fill="hold">
                                          <p:stCondLst>
                                            <p:cond delay="3750"/>
                                          </p:stCondLst>
                                        </p:cTn>
                                        <p:tgtEl>
                                          <p:spTgt spid="7176"/>
                                        </p:tgtEl>
                                        <p:attrNameLst>
                                          <p:attrName>r</p:attrName>
                                        </p:attrNameLst>
                                      </p:cBhvr>
                                    </p:animRot>
                                  </p:childTnLst>
                                </p:cTn>
                              </p:par>
                              <p:par>
                                <p:cTn id="11" presetID="34" presetClass="emph" presetSubtype="0" repeatCount="indefinite" fill="hold" nodeType="withEffect">
                                  <p:stCondLst>
                                    <p:cond delay="0"/>
                                  </p:stCondLst>
                                  <p:iterate type="lt">
                                    <p:tmPct val="10000"/>
                                  </p:iterate>
                                  <p:childTnLst>
                                    <p:animMotion origin="layout" path="M 0.0 0.0 L 0.0 -0.07213" pathEditMode="relative" ptsTypes="">
                                      <p:cBhvr>
                                        <p:cTn id="12" dur="2500" accel="50000" decel="50000" autoRev="1" fill="hold">
                                          <p:stCondLst>
                                            <p:cond delay="0"/>
                                          </p:stCondLst>
                                        </p:cTn>
                                        <p:tgtEl>
                                          <p:spTgt spid="7172">
                                            <p:txEl>
                                              <p:pRg st="0" end="0"/>
                                            </p:txEl>
                                          </p:spTgt>
                                        </p:tgtEl>
                                        <p:attrNameLst>
                                          <p:attrName>ppt_x</p:attrName>
                                          <p:attrName>ppt_y</p:attrName>
                                        </p:attrNameLst>
                                      </p:cBhvr>
                                    </p:animMotion>
                                    <p:animRot by="1500000">
                                      <p:cBhvr>
                                        <p:cTn id="13" dur="1250" fill="hold">
                                          <p:stCondLst>
                                            <p:cond delay="0"/>
                                          </p:stCondLst>
                                        </p:cTn>
                                        <p:tgtEl>
                                          <p:spTgt spid="7172">
                                            <p:txEl>
                                              <p:pRg st="0" end="0"/>
                                            </p:txEl>
                                          </p:spTgt>
                                        </p:tgtEl>
                                        <p:attrNameLst>
                                          <p:attrName>r</p:attrName>
                                        </p:attrNameLst>
                                      </p:cBhvr>
                                    </p:animRot>
                                    <p:animRot by="-1500000">
                                      <p:cBhvr>
                                        <p:cTn id="14" dur="1250" fill="hold">
                                          <p:stCondLst>
                                            <p:cond delay="1250"/>
                                          </p:stCondLst>
                                        </p:cTn>
                                        <p:tgtEl>
                                          <p:spTgt spid="7172">
                                            <p:txEl>
                                              <p:pRg st="0" end="0"/>
                                            </p:txEl>
                                          </p:spTgt>
                                        </p:tgtEl>
                                        <p:attrNameLst>
                                          <p:attrName>r</p:attrName>
                                        </p:attrNameLst>
                                      </p:cBhvr>
                                    </p:animRot>
                                    <p:animRot by="-1500000">
                                      <p:cBhvr>
                                        <p:cTn id="15" dur="1250" fill="hold">
                                          <p:stCondLst>
                                            <p:cond delay="2500"/>
                                          </p:stCondLst>
                                        </p:cTn>
                                        <p:tgtEl>
                                          <p:spTgt spid="7172">
                                            <p:txEl>
                                              <p:pRg st="0" end="0"/>
                                            </p:txEl>
                                          </p:spTgt>
                                        </p:tgtEl>
                                        <p:attrNameLst>
                                          <p:attrName>r</p:attrName>
                                        </p:attrNameLst>
                                      </p:cBhvr>
                                    </p:animRot>
                                    <p:animRot by="1500000">
                                      <p:cBhvr>
                                        <p:cTn id="16" dur="1250" fill="hold">
                                          <p:stCondLst>
                                            <p:cond delay="3750"/>
                                          </p:stCondLst>
                                        </p:cTn>
                                        <p:tgtEl>
                                          <p:spTgt spid="7172">
                                            <p:txEl>
                                              <p:pRg st="0" end="0"/>
                                            </p:txEl>
                                          </p:spTgt>
                                        </p:tgtEl>
                                        <p:attrNameLst>
                                          <p:attrName>r</p:attrName>
                                        </p:attrNameLst>
                                      </p:cBhvr>
                                    </p:animRot>
                                  </p:childTnLst>
                                </p:cTn>
                              </p:par>
                              <p:par>
                                <p:cTn id="17" presetID="34" presetClass="emph" presetSubtype="0" repeatCount="indefinite" fill="hold" grpId="0" nodeType="withEffect">
                                  <p:stCondLst>
                                    <p:cond delay="0"/>
                                  </p:stCondLst>
                                  <p:iterate type="lt">
                                    <p:tmPct val="10000"/>
                                  </p:iterate>
                                  <p:childTnLst>
                                    <p:animMotion origin="layout" path="M 3.88889E-6 3.48751E-6 L 0.01007 -0.14709 " pathEditMode="relative" rAng="0" ptsTypes="AA">
                                      <p:cBhvr>
                                        <p:cTn id="18" dur="2500" accel="50000" decel="50000" autoRev="1" fill="hold">
                                          <p:stCondLst>
                                            <p:cond delay="0"/>
                                          </p:stCondLst>
                                        </p:cTn>
                                        <p:tgtEl>
                                          <p:spTgt spid="7179"/>
                                        </p:tgtEl>
                                        <p:attrNameLst>
                                          <p:attrName>ppt_x</p:attrName>
                                          <p:attrName>ppt_y</p:attrName>
                                        </p:attrNameLst>
                                      </p:cBhvr>
                                      <p:rCtr x="500" y="-7400"/>
                                    </p:animMotion>
                                    <p:animRot by="1500000">
                                      <p:cBhvr>
                                        <p:cTn id="19" dur="1250" fill="hold">
                                          <p:stCondLst>
                                            <p:cond delay="0"/>
                                          </p:stCondLst>
                                        </p:cTn>
                                        <p:tgtEl>
                                          <p:spTgt spid="7179"/>
                                        </p:tgtEl>
                                        <p:attrNameLst>
                                          <p:attrName>r</p:attrName>
                                        </p:attrNameLst>
                                      </p:cBhvr>
                                    </p:animRot>
                                    <p:animRot by="-1500000">
                                      <p:cBhvr>
                                        <p:cTn id="20" dur="1250" fill="hold">
                                          <p:stCondLst>
                                            <p:cond delay="1250"/>
                                          </p:stCondLst>
                                        </p:cTn>
                                        <p:tgtEl>
                                          <p:spTgt spid="7179"/>
                                        </p:tgtEl>
                                        <p:attrNameLst>
                                          <p:attrName>r</p:attrName>
                                        </p:attrNameLst>
                                      </p:cBhvr>
                                    </p:animRot>
                                    <p:animRot by="-1500000">
                                      <p:cBhvr>
                                        <p:cTn id="21" dur="1250" fill="hold">
                                          <p:stCondLst>
                                            <p:cond delay="2500"/>
                                          </p:stCondLst>
                                        </p:cTn>
                                        <p:tgtEl>
                                          <p:spTgt spid="7179"/>
                                        </p:tgtEl>
                                        <p:attrNameLst>
                                          <p:attrName>r</p:attrName>
                                        </p:attrNameLst>
                                      </p:cBhvr>
                                    </p:animRot>
                                    <p:animRot by="1500000">
                                      <p:cBhvr>
                                        <p:cTn id="22" dur="1250" fill="hold">
                                          <p:stCondLst>
                                            <p:cond delay="3750"/>
                                          </p:stCondLst>
                                        </p:cTn>
                                        <p:tgtEl>
                                          <p:spTgt spid="7179"/>
                                        </p:tgtEl>
                                        <p:attrNameLst>
                                          <p:attrName>r</p:attrName>
                                        </p:attrNameLst>
                                      </p:cBhvr>
                                    </p:animRot>
                                  </p:childTnLst>
                                </p:cTn>
                              </p:par>
                              <p:par>
                                <p:cTn id="23" presetID="34" presetClass="emph" presetSubtype="0" repeatCount="indefinite" fill="hold" grpId="0" nodeType="withEffect">
                                  <p:stCondLst>
                                    <p:cond delay="0"/>
                                  </p:stCondLst>
                                  <p:iterate type="lt">
                                    <p:tmPct val="10000"/>
                                  </p:iterate>
                                  <p:childTnLst>
                                    <p:animMotion origin="layout" path="M -2.22222E-6 -1.07308E-6 L 0.00799 -0.15472 " pathEditMode="relative" rAng="0" ptsTypes="AA">
                                      <p:cBhvr>
                                        <p:cTn id="24" dur="2500" accel="50000" decel="50000" autoRev="1" fill="hold">
                                          <p:stCondLst>
                                            <p:cond delay="0"/>
                                          </p:stCondLst>
                                        </p:cTn>
                                        <p:tgtEl>
                                          <p:spTgt spid="7178">
                                            <p:txEl>
                                              <p:pRg st="0" end="0"/>
                                            </p:txEl>
                                          </p:spTgt>
                                        </p:tgtEl>
                                        <p:attrNameLst>
                                          <p:attrName>ppt_x</p:attrName>
                                          <p:attrName>ppt_y</p:attrName>
                                        </p:attrNameLst>
                                      </p:cBhvr>
                                      <p:rCtr x="400" y="-7700"/>
                                    </p:animMotion>
                                    <p:animRot by="1500000">
                                      <p:cBhvr>
                                        <p:cTn id="25" dur="1250" fill="hold">
                                          <p:stCondLst>
                                            <p:cond delay="0"/>
                                          </p:stCondLst>
                                        </p:cTn>
                                        <p:tgtEl>
                                          <p:spTgt spid="7178">
                                            <p:txEl>
                                              <p:pRg st="0" end="0"/>
                                            </p:txEl>
                                          </p:spTgt>
                                        </p:tgtEl>
                                        <p:attrNameLst>
                                          <p:attrName>r</p:attrName>
                                        </p:attrNameLst>
                                      </p:cBhvr>
                                    </p:animRot>
                                    <p:animRot by="-1500000">
                                      <p:cBhvr>
                                        <p:cTn id="26" dur="1250" fill="hold">
                                          <p:stCondLst>
                                            <p:cond delay="1250"/>
                                          </p:stCondLst>
                                        </p:cTn>
                                        <p:tgtEl>
                                          <p:spTgt spid="7178">
                                            <p:txEl>
                                              <p:pRg st="0" end="0"/>
                                            </p:txEl>
                                          </p:spTgt>
                                        </p:tgtEl>
                                        <p:attrNameLst>
                                          <p:attrName>r</p:attrName>
                                        </p:attrNameLst>
                                      </p:cBhvr>
                                    </p:animRot>
                                    <p:animRot by="-1500000">
                                      <p:cBhvr>
                                        <p:cTn id="27" dur="1250" fill="hold">
                                          <p:stCondLst>
                                            <p:cond delay="2500"/>
                                          </p:stCondLst>
                                        </p:cTn>
                                        <p:tgtEl>
                                          <p:spTgt spid="7178">
                                            <p:txEl>
                                              <p:pRg st="0" end="0"/>
                                            </p:txEl>
                                          </p:spTgt>
                                        </p:tgtEl>
                                        <p:attrNameLst>
                                          <p:attrName>r</p:attrName>
                                        </p:attrNameLst>
                                      </p:cBhvr>
                                    </p:animRot>
                                    <p:animRot by="1500000">
                                      <p:cBhvr>
                                        <p:cTn id="28" dur="1250" fill="hold">
                                          <p:stCondLst>
                                            <p:cond delay="3750"/>
                                          </p:stCondLst>
                                        </p:cTn>
                                        <p:tgtEl>
                                          <p:spTgt spid="717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8" grpId="0" build="allAtOnce"/>
      <p:bldP spid="7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6" name="Rectangle 2"/>
          <p:cNvSpPr txBox="1">
            <a:spLocks noChangeArrowheads="1"/>
          </p:cNvSpPr>
          <p:nvPr/>
        </p:nvSpPr>
        <p:spPr>
          <a:xfrm>
            <a:off x="428596" y="357166"/>
            <a:ext cx="7772400" cy="1470025"/>
          </a:xfrm>
          <a:prstGeom prst="rect">
            <a:avLst/>
          </a:prstGeom>
        </p:spPr>
        <p:txBody>
          <a:bodyPr vert="horz" lIns="91440" tIns="45720" rIns="91440" bIns="45720" rtlCol="1" anchor="ctr">
            <a:normAutofit/>
          </a:bodyPr>
          <a:lstStyle/>
          <a:p>
            <a:pPr lvl="0" algn="ctr">
              <a:spcBef>
                <a:spcPct val="0"/>
              </a:spcBef>
              <a:defRPr/>
            </a:pPr>
            <a:r>
              <a:rPr lang="en-US" sz="4400" dirty="0" smtClean="0">
                <a:solidFill>
                  <a:srgbClr val="7030A0"/>
                </a:solidFill>
                <a:latin typeface="Arial Rounded MT Bold" pitchFamily="34" charset="0"/>
              </a:rPr>
              <a:t>Protein Database</a:t>
            </a:r>
            <a:endPar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endParaRPr>
          </a:p>
        </p:txBody>
      </p:sp>
      <p:sp>
        <p:nvSpPr>
          <p:cNvPr id="17" name="Rectangle 3"/>
          <p:cNvSpPr txBox="1">
            <a:spLocks noChangeArrowheads="1"/>
          </p:cNvSpPr>
          <p:nvPr/>
        </p:nvSpPr>
        <p:spPr>
          <a:xfrm>
            <a:off x="1357289" y="2708275"/>
            <a:ext cx="6786611" cy="3197225"/>
          </a:xfrm>
          <a:prstGeom prst="rect">
            <a:avLst/>
          </a:prstGeom>
        </p:spPr>
        <p:txBody>
          <a:bodyPr vert="horz" lIns="91440" tIns="45720" rIns="91440" bIns="45720" rtlCol="1">
            <a:normAutofit/>
          </a:body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PIR</a:t>
            </a:r>
            <a:r>
              <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P</a:t>
            </a:r>
            <a:r>
              <a:rPr kumimoji="0" lang="en-US" sz="2200" b="0" i="0" u="none" strike="noStrike" kern="1200" cap="none" spc="0" normalizeH="0" baseline="0" noProof="0" dirty="0" smtClean="0">
                <a:ln>
                  <a:noFill/>
                </a:ln>
                <a:effectLst/>
                <a:uLnTx/>
                <a:uFillTx/>
                <a:latin typeface="+mn-lt"/>
                <a:ea typeface="+mn-ea"/>
                <a:cs typeface="+mn-cs"/>
              </a:rPr>
              <a:t>rotein</a:t>
            </a:r>
            <a:r>
              <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I</a:t>
            </a:r>
            <a:r>
              <a:rPr kumimoji="0" lang="en-US" sz="2200" b="0" i="0" u="none" strike="noStrike" kern="1200" cap="none" spc="0" normalizeH="0" baseline="0" noProof="0" dirty="0" smtClean="0">
                <a:ln>
                  <a:noFill/>
                </a:ln>
                <a:effectLst/>
                <a:uLnTx/>
                <a:uFillTx/>
                <a:latin typeface="+mn-lt"/>
                <a:ea typeface="+mn-ea"/>
                <a:cs typeface="+mn-cs"/>
              </a:rPr>
              <a:t>nformation</a:t>
            </a:r>
            <a:r>
              <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R</a:t>
            </a:r>
            <a:r>
              <a:rPr kumimoji="0" lang="en-US" sz="2200" b="0" i="0" u="none" strike="noStrike" kern="1200" cap="none" spc="0" normalizeH="0" baseline="0" noProof="0" dirty="0" smtClean="0">
                <a:ln>
                  <a:noFill/>
                </a:ln>
                <a:effectLst/>
                <a:uLnTx/>
                <a:uFillTx/>
                <a:latin typeface="+mn-lt"/>
                <a:ea typeface="+mn-ea"/>
                <a:cs typeface="+mn-cs"/>
              </a:rPr>
              <a:t>esource)</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PDB </a:t>
            </a:r>
            <a:r>
              <a:rPr kumimoji="0" lang="en-US" sz="2200" b="0" i="0" u="none" strike="noStrike" kern="1200" cap="none" spc="0" normalizeH="0" baseline="0" noProof="0" dirty="0" smtClean="0">
                <a:ln>
                  <a:noFill/>
                </a:ln>
                <a:effectLst/>
                <a:uLnTx/>
                <a:uFillTx/>
                <a:ea typeface="+mn-ea"/>
                <a:cs typeface="+mn-cs"/>
              </a:rPr>
              <a:t>(</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P</a:t>
            </a:r>
            <a:r>
              <a:rPr kumimoji="0" lang="en-US" sz="2200" b="0" i="0" u="none" strike="noStrike" kern="1200" cap="none" spc="0" normalizeH="0" baseline="0" noProof="0" dirty="0" smtClean="0">
                <a:ln>
                  <a:noFill/>
                </a:ln>
                <a:effectLst/>
                <a:uLnTx/>
                <a:uFillTx/>
                <a:ea typeface="+mn-ea"/>
                <a:cs typeface="+mn-cs"/>
              </a:rPr>
              <a:t>rotein</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 D</a:t>
            </a:r>
            <a:r>
              <a:rPr kumimoji="0" lang="en-US" sz="2200" b="0" i="0" u="none" strike="noStrike" kern="1200" cap="none" spc="0" normalizeH="0" baseline="0" noProof="0" dirty="0" smtClean="0">
                <a:ln>
                  <a:noFill/>
                </a:ln>
                <a:effectLst/>
                <a:uLnTx/>
                <a:uFillTx/>
                <a:ea typeface="+mn-ea"/>
                <a:cs typeface="+mn-cs"/>
              </a:rPr>
              <a:t>ata</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 B</a:t>
            </a:r>
            <a:r>
              <a:rPr kumimoji="0" lang="en-US" sz="2200" b="0" i="0" u="none" strike="noStrike" kern="1200" cap="none" spc="0" normalizeH="0" baseline="0" noProof="0" dirty="0" smtClean="0">
                <a:ln>
                  <a:noFill/>
                </a:ln>
                <a:effectLst/>
                <a:uLnTx/>
                <a:uFillTx/>
                <a:ea typeface="+mn-ea"/>
                <a:cs typeface="+mn-cs"/>
              </a:rPr>
              <a:t>ank)</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endParaRP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HPRD</a:t>
            </a:r>
            <a:r>
              <a:rPr kumimoji="0" lang="en-US" sz="2200" b="0" i="0" u="none" strike="noStrike" kern="1200" cap="none" spc="0" normalizeH="0" baseline="0" noProof="0" dirty="0" smtClean="0">
                <a:ln>
                  <a:noFill/>
                </a:ln>
                <a:solidFill>
                  <a:schemeClr val="tx1">
                    <a:tint val="75000"/>
                  </a:schemeClr>
                </a:solidFill>
                <a:effectLst/>
                <a:uLnTx/>
                <a:uFillTx/>
                <a:latin typeface="Bodoni MT Black" pitchFamily="18" charset="0"/>
                <a:ea typeface="+mn-ea"/>
                <a:cs typeface="+mn-cs"/>
              </a:rPr>
              <a:t> </a:t>
            </a:r>
            <a:r>
              <a:rPr kumimoji="0" lang="en-US" sz="2200" b="0" i="0" u="none" strike="noStrike" kern="1200" cap="none" spc="0" normalizeH="0" baseline="0" noProof="0" dirty="0" smtClean="0">
                <a:ln>
                  <a:noFill/>
                </a:ln>
                <a:effectLst/>
                <a:uLnTx/>
                <a:uFillTx/>
                <a:latin typeface="+mn-lt"/>
                <a:ea typeface="+mn-ea"/>
                <a:cs typeface="+mn-cs"/>
              </a:rPr>
              <a:t>(</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H</a:t>
            </a:r>
            <a:r>
              <a:rPr kumimoji="0" lang="en-US" sz="2200" b="0" i="0" u="none" strike="noStrike" kern="1200" cap="none" spc="0" normalizeH="0" baseline="0" noProof="0" dirty="0" smtClean="0">
                <a:ln>
                  <a:noFill/>
                </a:ln>
                <a:effectLst/>
                <a:uLnTx/>
                <a:uFillTx/>
                <a:latin typeface="+mn-lt"/>
                <a:ea typeface="+mn-ea"/>
                <a:cs typeface="+mn-cs"/>
              </a:rPr>
              <a:t>uman</a:t>
            </a:r>
            <a:r>
              <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P</a:t>
            </a:r>
            <a:r>
              <a:rPr kumimoji="0" lang="en-US" sz="2200" b="0" i="0" u="none" strike="noStrike" kern="1200" cap="none" spc="0" normalizeH="0" baseline="0" noProof="0" dirty="0" smtClean="0">
                <a:ln>
                  <a:noFill/>
                </a:ln>
                <a:effectLst/>
                <a:uLnTx/>
                <a:uFillTx/>
                <a:latin typeface="+mn-lt"/>
                <a:ea typeface="+mn-ea"/>
                <a:cs typeface="+mn-cs"/>
              </a:rPr>
              <a:t>rotein</a:t>
            </a:r>
            <a:r>
              <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R</a:t>
            </a:r>
            <a:r>
              <a:rPr kumimoji="0" lang="en-US" sz="2200" b="0" i="0" u="none" strike="noStrike" kern="1200" cap="none" spc="0" normalizeH="0" baseline="0" noProof="0" dirty="0" smtClean="0">
                <a:ln>
                  <a:noFill/>
                </a:ln>
                <a:effectLst/>
                <a:uLnTx/>
                <a:uFillTx/>
                <a:latin typeface="+mn-lt"/>
                <a:ea typeface="+mn-ea"/>
                <a:cs typeface="+mn-cs"/>
              </a:rPr>
              <a:t>eference</a:t>
            </a:r>
            <a:r>
              <a:rPr kumimoji="0" lang="en-US"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Bodoni MT Black" pitchFamily="18" charset="0"/>
                <a:ea typeface="+mn-ea"/>
                <a:cs typeface="+mn-cs"/>
              </a:rPr>
              <a:t>D</a:t>
            </a:r>
            <a:r>
              <a:rPr kumimoji="0" lang="en-US" sz="2200" b="0" i="0" u="none" strike="noStrike" kern="1200" cap="none" spc="0" normalizeH="0" baseline="0" noProof="0" dirty="0" smtClean="0">
                <a:ln>
                  <a:noFill/>
                </a:ln>
                <a:effectLst/>
                <a:uLnTx/>
                <a:uFillTx/>
                <a:latin typeface="+mn-lt"/>
                <a:ea typeface="+mn-ea"/>
                <a:cs typeface="+mn-cs"/>
              </a:rPr>
              <a:t>atabase)</a:t>
            </a:r>
            <a:endParaRPr kumimoji="0" lang="en-US" sz="2200" b="0" i="0" u="none" strike="noStrike" kern="1200" cap="none" spc="0" normalizeH="0" baseline="0" noProof="0" dirty="0" smtClean="0">
              <a:ln>
                <a:noFill/>
              </a:ln>
              <a:effectLst/>
              <a:uLnTx/>
              <a:uFillTx/>
              <a:latin typeface="Bodoni MT Black"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6" name="Rectangle 3"/>
          <p:cNvSpPr txBox="1">
            <a:spLocks noChangeArrowheads="1"/>
          </p:cNvSpPr>
          <p:nvPr/>
        </p:nvSpPr>
        <p:spPr>
          <a:xfrm>
            <a:off x="755650" y="836613"/>
            <a:ext cx="7561263" cy="576262"/>
          </a:xfrm>
          <a:prstGeom prst="rect">
            <a:avLst/>
          </a:prstGeom>
          <a:gradFill rotWithShape="1">
            <a:gsLst>
              <a:gs pos="0">
                <a:srgbClr val="8488C4"/>
              </a:gs>
              <a:gs pos="53000">
                <a:srgbClr val="D4DEFF"/>
              </a:gs>
              <a:gs pos="83000">
                <a:srgbClr val="D4DEFF"/>
              </a:gs>
              <a:gs pos="100000">
                <a:srgbClr val="96AB94"/>
              </a:gs>
            </a:gsLst>
            <a:lin ang="5400000" scaled="1"/>
          </a:gradFill>
        </p:spPr>
        <p:txBody>
          <a:bodyPr vert="horz" lIns="91440" tIns="45720" rIns="91440" bIns="45720" rtlCol="1">
            <a:normAutofit/>
          </a:bodyPr>
          <a:lstStyle/>
          <a:p>
            <a:pPr marL="0" marR="0" lvl="0" indent="0" algn="ctr" defTabSz="914400" rtl="1" eaLnBrk="1" fontAlgn="auto" latinLnBrk="0" hangingPunct="1">
              <a:lnSpc>
                <a:spcPct val="9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Bodoni MT Black" pitchFamily="18" charset="0"/>
                <a:ea typeface="+mn-ea"/>
                <a:cs typeface="+mn-cs"/>
              </a:rPr>
              <a:t>ALIGNMENT</a:t>
            </a:r>
            <a:endParaRPr kumimoji="0" lang="en-US" sz="3200" b="0" i="0" u="none" strike="noStrike" kern="1200" cap="none" spc="0" normalizeH="0" baseline="0" noProof="0" dirty="0">
              <a:ln>
                <a:noFill/>
              </a:ln>
              <a:solidFill>
                <a:schemeClr val="tx1">
                  <a:tint val="75000"/>
                </a:schemeClr>
              </a:solidFill>
              <a:effectLst/>
              <a:uLnTx/>
              <a:uFillTx/>
              <a:latin typeface="Bodoni MT Black" pitchFamily="18" charset="0"/>
              <a:ea typeface="+mn-ea"/>
              <a:cs typeface="+mn-cs"/>
            </a:endParaRPr>
          </a:p>
        </p:txBody>
      </p:sp>
      <p:pic>
        <p:nvPicPr>
          <p:cNvPr id="17"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714348" y="2000240"/>
            <a:ext cx="8137525" cy="396398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6" name="Rectangle 2"/>
          <p:cNvSpPr txBox="1">
            <a:spLocks noChangeArrowheads="1"/>
          </p:cNvSpPr>
          <p:nvPr/>
        </p:nvSpPr>
        <p:spPr>
          <a:xfrm>
            <a:off x="642910" y="642918"/>
            <a:ext cx="8229600" cy="1143000"/>
          </a:xfrm>
          <a:prstGeom prst="rect">
            <a:avLst/>
          </a:prstGeom>
          <a:gradFill rotWithShape="1">
            <a:gsLst>
              <a:gs pos="0">
                <a:schemeClr val="bg1"/>
              </a:gs>
              <a:gs pos="50000">
                <a:schemeClr val="bg2"/>
              </a:gs>
              <a:gs pos="100000">
                <a:schemeClr val="bg1"/>
              </a:gs>
            </a:gsLst>
            <a:lin ang="5400000" scaled="1"/>
          </a:gradFill>
        </p:spPr>
        <p:txBody>
          <a:bodyPr vert="horz" lIns="91440" tIns="45720" rIns="91440" bIns="45720" rtlCol="1" anchor="ctr">
            <a:normAutofit/>
          </a:bodyPr>
          <a:lstStyle/>
          <a:p>
            <a:pPr lvl="0" algn="ctr">
              <a:spcBef>
                <a:spcPct val="0"/>
              </a:spcBef>
            </a:pPr>
            <a:r>
              <a:rPr lang="en-US" sz="3200" dirty="0" smtClean="0">
                <a:solidFill>
                  <a:srgbClr val="FF0000"/>
                </a:solidFill>
                <a:latin typeface="Arial Rounded MT Bold" pitchFamily="34" charset="0"/>
              </a:rPr>
              <a:t>Similarity</a:t>
            </a:r>
            <a:r>
              <a:rPr kumimoji="0" lang="en-US" sz="3200" b="0"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 between </a:t>
            </a:r>
            <a:r>
              <a:rPr lang="en-US" sz="3200" dirty="0" smtClean="0">
                <a:solidFill>
                  <a:srgbClr val="0000FF"/>
                </a:solidFill>
                <a:latin typeface="Arial Rounded MT Bold" pitchFamily="34" charset="0"/>
              </a:rPr>
              <a:t>two sequences</a:t>
            </a:r>
            <a:endParaRPr kumimoji="0" lang="en-US" sz="2000" b="0" i="0" u="none" strike="noStrike" kern="1200" cap="none" spc="0" normalizeH="0" baseline="0" noProof="0" dirty="0">
              <a:ln>
                <a:noFill/>
              </a:ln>
              <a:solidFill>
                <a:srgbClr val="0000FF"/>
              </a:solidFill>
              <a:effectLst/>
              <a:uLnTx/>
              <a:uFillTx/>
              <a:latin typeface="Arial Rounded MT Bold" pitchFamily="34" charset="0"/>
              <a:ea typeface="+mj-ea"/>
              <a:cs typeface="+mj-cs"/>
            </a:endParaRPr>
          </a:p>
        </p:txBody>
      </p:sp>
      <p:sp>
        <p:nvSpPr>
          <p:cNvPr id="17" name="Rectangle 9"/>
          <p:cNvSpPr txBox="1">
            <a:spLocks noChangeArrowheads="1"/>
          </p:cNvSpPr>
          <p:nvPr/>
        </p:nvSpPr>
        <p:spPr>
          <a:xfrm>
            <a:off x="250825" y="2060575"/>
            <a:ext cx="8435975" cy="4065588"/>
          </a:xfrm>
          <a:prstGeom prst="rect">
            <a:avLst/>
          </a:prstGeom>
          <a:noFill/>
          <a:ln/>
        </p:spPr>
        <p:txBody>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rgbClr val="EA1404"/>
                </a:solidFill>
                <a:effectLst/>
                <a:uLnTx/>
                <a:uFillTx/>
                <a:latin typeface="Arial Rounded MT Bold" pitchFamily="34" charset="0"/>
                <a:ea typeface="+mn-ea"/>
                <a:cs typeface="+mn-cs"/>
              </a:rPr>
              <a:t>Global</a:t>
            </a:r>
            <a:endParaRPr kumimoji="0" lang="en-U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rial Rounded MT Bold" pitchFamily="34" charset="0"/>
                <a:ea typeface="+mn-ea"/>
                <a:cs typeface="+mn-cs"/>
              </a:rPr>
              <a:t>Local</a:t>
            </a:r>
            <a:endParaRPr kumimoji="0" lang="en-US" sz="2400" b="0" i="0" u="none" strike="noStrike" kern="1200" cap="none" spc="0" normalizeH="0" baseline="0" noProof="0" dirty="0">
              <a:ln>
                <a:noFill/>
              </a:ln>
              <a:solidFill>
                <a:srgbClr val="FF0000"/>
              </a:solidFill>
              <a:effectLst/>
              <a:uLnTx/>
              <a:uFillTx/>
              <a:latin typeface="Arial Rounded MT Bold" pitchFamily="34" charset="0"/>
              <a:ea typeface="+mn-ea"/>
              <a:cs typeface="+mn-cs"/>
            </a:endParaRPr>
          </a:p>
        </p:txBody>
      </p:sp>
      <p:pic>
        <p:nvPicPr>
          <p:cNvPr id="18" name="Picture 10"/>
          <p:cNvPicPr>
            <a:picLocks noChangeAspect="1" noChangeArrowheads="1"/>
          </p:cNvPicPr>
          <p:nvPr/>
        </p:nvPicPr>
        <p:blipFill>
          <a:blip r:embed="rId2"/>
          <a:srcRect l="20479" t="22734" r="24686" b="59077"/>
          <a:stretch>
            <a:fillRect/>
          </a:stretch>
        </p:blipFill>
        <p:spPr bwMode="auto">
          <a:xfrm>
            <a:off x="2484438" y="2781300"/>
            <a:ext cx="4392612" cy="936625"/>
          </a:xfrm>
          <a:prstGeom prst="rect">
            <a:avLst/>
          </a:prstGeom>
          <a:noFill/>
          <a:ln w="9525">
            <a:noFill/>
            <a:miter lim="800000"/>
            <a:headEnd/>
            <a:tailEnd/>
          </a:ln>
          <a:effectLst/>
        </p:spPr>
      </p:pic>
      <p:pic>
        <p:nvPicPr>
          <p:cNvPr id="19" name="Picture 11"/>
          <p:cNvPicPr>
            <a:picLocks noChangeAspect="1" noChangeArrowheads="1"/>
          </p:cNvPicPr>
          <p:nvPr/>
        </p:nvPicPr>
        <p:blipFill>
          <a:blip r:embed="rId2"/>
          <a:srcRect l="16272" t="22736" r="12041" b="59076"/>
          <a:stretch>
            <a:fillRect/>
          </a:stretch>
        </p:blipFill>
        <p:spPr bwMode="auto">
          <a:xfrm>
            <a:off x="2339975" y="4797425"/>
            <a:ext cx="4895850" cy="86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4" name="Rectangle 4"/>
          <p:cNvSpPr>
            <a:spLocks noChangeArrowheads="1"/>
          </p:cNvSpPr>
          <p:nvPr/>
        </p:nvSpPr>
        <p:spPr bwMode="auto">
          <a:xfrm>
            <a:off x="714348" y="642918"/>
            <a:ext cx="7489825" cy="707886"/>
          </a:xfrm>
          <a:prstGeom prst="rect">
            <a:avLst/>
          </a:prstGeom>
          <a:gradFill rotWithShape="1">
            <a:gsLst>
              <a:gs pos="0">
                <a:srgbClr val="CCCC00">
                  <a:gamma/>
                  <a:tint val="0"/>
                  <a:invGamma/>
                </a:srgbClr>
              </a:gs>
              <a:gs pos="100000">
                <a:srgbClr val="CCCC00"/>
              </a:gs>
            </a:gsLst>
            <a:lin ang="5400000" scaled="1"/>
          </a:gradFill>
          <a:ln w="9525">
            <a:noFill/>
            <a:miter lim="800000"/>
            <a:headEnd/>
            <a:tailEnd/>
          </a:ln>
          <a:effectLst/>
        </p:spPr>
        <p:txBody>
          <a:bodyPr wrap="square">
            <a:spAutoFit/>
          </a:bodyPr>
          <a:lstStyle/>
          <a:p>
            <a:pPr algn="l"/>
            <a:r>
              <a:rPr lang="en-US" sz="2000" dirty="0">
                <a:latin typeface="Arial Rounded MT Bold" pitchFamily="34" charset="0"/>
              </a:rPr>
              <a:t>  what is the best alignment between the two sequences?</a:t>
            </a:r>
          </a:p>
          <a:p>
            <a:pPr algn="l"/>
            <a:endParaRPr lang="en-US" sz="2000" dirty="0">
              <a:solidFill>
                <a:srgbClr val="CC00FF"/>
              </a:solidFill>
              <a:latin typeface="Arial Rounded MT Bold" pitchFamily="34" charset="0"/>
            </a:endParaRPr>
          </a:p>
        </p:txBody>
      </p:sp>
      <p:pic>
        <p:nvPicPr>
          <p:cNvPr id="15" name="Picture 6"/>
          <p:cNvPicPr>
            <a:picLocks noChangeAspect="1" noChangeArrowheads="1"/>
          </p:cNvPicPr>
          <p:nvPr/>
        </p:nvPicPr>
        <p:blipFill>
          <a:blip r:embed="rId2"/>
          <a:srcRect l="16272" t="22736" r="12041"/>
          <a:stretch>
            <a:fillRect/>
          </a:stretch>
        </p:blipFill>
        <p:spPr bwMode="auto">
          <a:xfrm>
            <a:off x="1936725" y="1473211"/>
            <a:ext cx="4895850" cy="3313111"/>
          </a:xfrm>
          <a:prstGeom prst="rect">
            <a:avLst/>
          </a:prstGeom>
          <a:noFill/>
          <a:ln w="9525">
            <a:noFill/>
            <a:miter lim="800000"/>
            <a:headEnd/>
            <a:tailEnd/>
          </a:ln>
          <a:effectLst/>
        </p:spPr>
      </p:pic>
      <p:sp>
        <p:nvSpPr>
          <p:cNvPr id="18" name="Rectangle 7"/>
          <p:cNvSpPr>
            <a:spLocks noChangeArrowheads="1"/>
          </p:cNvSpPr>
          <p:nvPr/>
        </p:nvSpPr>
        <p:spPr bwMode="auto">
          <a:xfrm>
            <a:off x="785786" y="5000636"/>
            <a:ext cx="7489825" cy="1600438"/>
          </a:xfrm>
          <a:prstGeom prst="rect">
            <a:avLst/>
          </a:prstGeom>
          <a:gradFill rotWithShape="1">
            <a:gsLst>
              <a:gs pos="0">
                <a:schemeClr val="bg1"/>
              </a:gs>
              <a:gs pos="50000">
                <a:srgbClr val="00CC00">
                  <a:alpha val="48000"/>
                </a:srgbClr>
              </a:gs>
              <a:gs pos="100000">
                <a:schemeClr val="bg1"/>
              </a:gs>
            </a:gsLst>
            <a:lin ang="5400000" scaled="1"/>
          </a:gradFill>
          <a:ln w="9525">
            <a:noFill/>
            <a:miter lim="800000"/>
            <a:headEnd/>
            <a:tailEnd/>
          </a:ln>
          <a:effectLst/>
        </p:spPr>
        <p:txBody>
          <a:bodyPr wrap="square">
            <a:spAutoFit/>
          </a:bodyPr>
          <a:lstStyle/>
          <a:p>
            <a:pPr algn="l"/>
            <a:r>
              <a:rPr lang="en-US" sz="2000" dirty="0">
                <a:latin typeface="Arial Rounded MT Bold" pitchFamily="34" charset="0"/>
              </a:rPr>
              <a:t>                      How should alignments be scored?</a:t>
            </a:r>
          </a:p>
          <a:p>
            <a:pPr algn="l"/>
            <a:endParaRPr lang="en-US" sz="2000" dirty="0">
              <a:latin typeface="Arial Rounded MT Bold" pitchFamily="34" charset="0"/>
            </a:endParaRPr>
          </a:p>
          <a:p>
            <a:pPr algn="l"/>
            <a:r>
              <a:rPr lang="en-US" dirty="0"/>
              <a:t>                     </a:t>
            </a:r>
          </a:p>
          <a:p>
            <a:pPr algn="l"/>
            <a:r>
              <a:rPr lang="en-US" dirty="0"/>
              <a:t>                      </a:t>
            </a:r>
            <a:r>
              <a:rPr lang="en-US" dirty="0" smtClean="0"/>
              <a:t>     </a:t>
            </a:r>
            <a:r>
              <a:rPr lang="en-US" sz="2000" dirty="0" smtClean="0">
                <a:latin typeface="Arial Rounded MT Bold" pitchFamily="34" charset="0"/>
              </a:rPr>
              <a:t>How </a:t>
            </a:r>
            <a:r>
              <a:rPr lang="en-US" sz="2000" dirty="0">
                <a:latin typeface="Arial Rounded MT Bold" pitchFamily="34" charset="0"/>
              </a:rPr>
              <a:t>should gaps be scored?</a:t>
            </a:r>
            <a:r>
              <a:rPr lang="en-US" dirty="0"/>
              <a:t>               </a:t>
            </a:r>
            <a:endParaRPr lang="en-US" sz="2000" dirty="0">
              <a:latin typeface="Arial Rounded MT Bold" pitchFamily="34" charset="0"/>
            </a:endParaRPr>
          </a:p>
          <a:p>
            <a:pPr algn="l"/>
            <a:endParaRPr lang="en-US" sz="2000" dirty="0">
              <a:solidFill>
                <a:srgbClr val="CC00FF"/>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4" name="Rectangle 2"/>
          <p:cNvSpPr txBox="1">
            <a:spLocks noChangeArrowheads="1"/>
          </p:cNvSpPr>
          <p:nvPr/>
        </p:nvSpPr>
        <p:spPr>
          <a:xfrm>
            <a:off x="500034" y="714356"/>
            <a:ext cx="8229600" cy="1143000"/>
          </a:xfrm>
          <a:prstGeom prst="rect">
            <a:avLst/>
          </a:prstGeom>
          <a:gradFill rotWithShape="1">
            <a:gsLst>
              <a:gs pos="0">
                <a:srgbClr val="CCCC00"/>
              </a:gs>
              <a:gs pos="50000">
                <a:srgbClr val="CCCC00">
                  <a:gamma/>
                  <a:tint val="6275"/>
                  <a:invGamma/>
                </a:srgbClr>
              </a:gs>
              <a:gs pos="100000">
                <a:srgbClr val="CCCC00"/>
              </a:gs>
            </a:gsLst>
            <a:lin ang="5400000" scaled="1"/>
          </a:gradFill>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accent2"/>
                </a:solidFill>
                <a:effectLst/>
                <a:uLnTx/>
                <a:uFillTx/>
                <a:latin typeface="Arial Rounded MT Bold" pitchFamily="34" charset="0"/>
                <a:ea typeface="+mj-ea"/>
                <a:cs typeface="+mj-cs"/>
              </a:rPr>
              <a:t>Scoring system for nucleic acids</a:t>
            </a:r>
            <a:endParaRPr kumimoji="0" lang="en-US" sz="4000" b="0" i="0" u="none" strike="noStrike" kern="1200" cap="none" spc="0" normalizeH="0" baseline="0" noProof="0" dirty="0">
              <a:ln>
                <a:noFill/>
              </a:ln>
              <a:solidFill>
                <a:schemeClr val="accent2"/>
              </a:solidFill>
              <a:effectLst/>
              <a:uLnTx/>
              <a:uFillTx/>
              <a:latin typeface="Arial Rounded MT Bold" pitchFamily="34" charset="0"/>
              <a:ea typeface="+mj-ea"/>
              <a:cs typeface="+mj-cs"/>
            </a:endParaRPr>
          </a:p>
        </p:txBody>
      </p:sp>
      <p:sp>
        <p:nvSpPr>
          <p:cNvPr id="18" name="Rectangle 3"/>
          <p:cNvSpPr txBox="1">
            <a:spLocks noChangeArrowheads="1"/>
          </p:cNvSpPr>
          <p:nvPr/>
        </p:nvSpPr>
        <p:spPr>
          <a:xfrm>
            <a:off x="457200" y="2420938"/>
            <a:ext cx="8229600" cy="3705225"/>
          </a:xfrm>
          <a:prstGeom prst="rect">
            <a:avLst/>
          </a:prstGeom>
          <a:no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Rounded MT Bold" pitchFamily="34" charset="0"/>
              </a:rPr>
              <a:t>Match = +1 (ex; A-A, T-T, C-C, G-G)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Rounded MT Bold" pitchFamily="34" charset="0"/>
              </a:rPr>
              <a:t>Mismatch = -1(ex; A-T, A-C,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Bodoni MT Black" pitchFamily="18" charset="0"/>
              <a:ea typeface="+mn-ea"/>
              <a:cs typeface="+mn-cs"/>
            </a:endParaRPr>
          </a:p>
        </p:txBody>
      </p:sp>
      <p:pic>
        <p:nvPicPr>
          <p:cNvPr id="19" name="Picture 4"/>
          <p:cNvPicPr>
            <a:picLocks noChangeAspect="1" noChangeArrowheads="1"/>
          </p:cNvPicPr>
          <p:nvPr/>
        </p:nvPicPr>
        <p:blipFill>
          <a:blip r:embed="rId2">
            <a:clrChange>
              <a:clrFrom>
                <a:srgbClr val="FFFFFF"/>
              </a:clrFrom>
              <a:clrTo>
                <a:srgbClr val="FFFFFF">
                  <a:alpha val="0"/>
                </a:srgbClr>
              </a:clrTo>
            </a:clrChange>
          </a:blip>
          <a:srcRect l="6853" t="70026" r="56874" b="3796"/>
          <a:stretch>
            <a:fillRect/>
          </a:stretch>
        </p:blipFill>
        <p:spPr bwMode="auto">
          <a:xfrm>
            <a:off x="1547813" y="4149725"/>
            <a:ext cx="4968875" cy="172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5" name="Rectangle 2"/>
          <p:cNvSpPr txBox="1">
            <a:spLocks noChangeArrowheads="1"/>
          </p:cNvSpPr>
          <p:nvPr/>
        </p:nvSpPr>
        <p:spPr>
          <a:xfrm>
            <a:off x="714348" y="500042"/>
            <a:ext cx="7772400" cy="1470025"/>
          </a:xfrm>
          <a:prstGeom prst="rect">
            <a:avLst/>
          </a:prstGeom>
        </p:spPr>
        <p:txBody>
          <a:bodyPr vert="horz" lIns="91440" tIns="45720" rIns="91440" bIns="45720" rtlCol="1" anchor="ctr">
            <a:normAutofit/>
          </a:bodyPr>
          <a:lstStyle/>
          <a:p>
            <a:pPr lvl="0" algn="ctr">
              <a:spcBef>
                <a:spcPct val="0"/>
              </a:spcBef>
              <a:defRPr/>
            </a:pPr>
            <a:r>
              <a:rPr lang="en-US" sz="2800" dirty="0" smtClean="0">
                <a:solidFill>
                  <a:srgbClr val="7030A0"/>
                </a:solidFill>
                <a:latin typeface="Arial Rounded MT Bold" pitchFamily="34" charset="0"/>
              </a:rPr>
              <a:t>PAM-Point Accepted Mutation </a:t>
            </a:r>
          </a:p>
          <a:p>
            <a:pPr lvl="0" algn="ctr">
              <a:spcBef>
                <a:spcPct val="0"/>
              </a:spcBef>
              <a:defRPr/>
            </a:pPr>
            <a:r>
              <a:rPr lang="en-US" sz="2800" dirty="0" smtClean="0">
                <a:solidFill>
                  <a:srgbClr val="7030A0"/>
                </a:solidFill>
                <a:latin typeface="Arial Rounded MT Bold" pitchFamily="34" charset="0"/>
              </a:rPr>
              <a:t>[Evolutionary Model]</a:t>
            </a:r>
            <a:endParaRPr kumimoji="0" lang="en-US" sz="2800" b="0" i="0" u="none" strike="noStrike" kern="1200" cap="none" spc="0" normalizeH="0" baseline="0" noProof="0" dirty="0" smtClean="0">
              <a:ln>
                <a:noFill/>
              </a:ln>
              <a:solidFill>
                <a:srgbClr val="7030A0"/>
              </a:solidFill>
              <a:effectLst/>
              <a:uLnTx/>
              <a:uFillTx/>
              <a:latin typeface="Arial Rounded MT Bold" pitchFamily="34" charset="0"/>
              <a:ea typeface="+mj-ea"/>
              <a:cs typeface="+mj-cs"/>
            </a:endParaRPr>
          </a:p>
        </p:txBody>
      </p:sp>
      <p:sp>
        <p:nvSpPr>
          <p:cNvPr id="14" name="Rectangle 3"/>
          <p:cNvSpPr txBox="1">
            <a:spLocks noChangeArrowheads="1"/>
          </p:cNvSpPr>
          <p:nvPr/>
        </p:nvSpPr>
        <p:spPr>
          <a:xfrm>
            <a:off x="539750" y="1557338"/>
            <a:ext cx="8229600" cy="4281487"/>
          </a:xfrm>
          <a:prstGeom prst="rect">
            <a:avLst/>
          </a:prstGeom>
        </p:spPr>
        <p:txBody>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smtClean="0">
              <a:ln>
                <a:noFill/>
              </a:ln>
              <a:solidFill>
                <a:srgbClr val="0000FF"/>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rgbClr val="0000FF"/>
                </a:solidFill>
                <a:effectLst/>
                <a:uLnTx/>
                <a:uFillTx/>
                <a:latin typeface="Arial Rounded MT Bold" pitchFamily="34" charset="0"/>
                <a:ea typeface="+mn-ea"/>
                <a:cs typeface="+mn-cs"/>
              </a:rPr>
              <a:t>Margaret Dayhoff, 1978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rgbClr val="0000FF"/>
                </a:solidFill>
                <a:effectLst/>
                <a:uLnTx/>
                <a:uFillTx/>
                <a:latin typeface="Arial Rounded MT Bold" pitchFamily="34" charset="0"/>
                <a:ea typeface="+mn-ea"/>
                <a:cs typeface="+mn-cs"/>
              </a:rPr>
              <a:t>related proteins</a:t>
            </a:r>
            <a:endParaRPr kumimoji="0" lang="en-US" sz="2400" b="1" i="0" u="none" strike="noStrike" kern="1200" cap="none" spc="0" normalizeH="0" baseline="0" noProof="0">
              <a:ln>
                <a:noFill/>
              </a:ln>
              <a:solidFill>
                <a:srgbClr val="0000FF"/>
              </a:solidFill>
              <a:effectLst/>
              <a:uLnTx/>
              <a:uFillTx/>
              <a:latin typeface="Arial Rounded MT Bold" pitchFamily="34" charset="0"/>
              <a:ea typeface="+mn-ea"/>
              <a:cs typeface="+mn-cs"/>
            </a:endParaRPr>
          </a:p>
        </p:txBody>
      </p:sp>
      <p:pic>
        <p:nvPicPr>
          <p:cNvPr id="16" name="Picture 5"/>
          <p:cNvPicPr>
            <a:picLocks noChangeAspect="1" noChangeArrowheads="1"/>
          </p:cNvPicPr>
          <p:nvPr/>
        </p:nvPicPr>
        <p:blipFill>
          <a:blip r:embed="rId2"/>
          <a:srcRect l="5000" t="14433" r="2283"/>
          <a:stretch>
            <a:fillRect/>
          </a:stretch>
        </p:blipFill>
        <p:spPr bwMode="auto">
          <a:xfrm>
            <a:off x="928662" y="3214686"/>
            <a:ext cx="7488238" cy="3311525"/>
          </a:xfrm>
          <a:prstGeom prst="rect">
            <a:avLst/>
          </a:prstGeom>
          <a:solidFill>
            <a:srgbClr val="00FF99"/>
          </a:solidFill>
          <a:ln w="76200" cmpd="tri">
            <a:solidFill>
              <a:srgbClr val="D20CAC"/>
            </a:solidFill>
            <a:miter lim="800000"/>
            <a:headEnd/>
            <a:tailEnd/>
          </a:ln>
          <a:effectLst/>
        </p:spPr>
      </p:pic>
      <p:sp>
        <p:nvSpPr>
          <p:cNvPr id="18" name="Rectangle 6"/>
          <p:cNvSpPr>
            <a:spLocks noChangeArrowheads="1"/>
          </p:cNvSpPr>
          <p:nvPr/>
        </p:nvSpPr>
        <p:spPr bwMode="auto">
          <a:xfrm>
            <a:off x="2771775" y="3429000"/>
            <a:ext cx="504825" cy="215900"/>
          </a:xfrm>
          <a:prstGeom prst="rect">
            <a:avLst/>
          </a:prstGeom>
          <a:solidFill>
            <a:schemeClr val="bg1"/>
          </a:solidFill>
          <a:ln w="9525">
            <a:noFill/>
            <a:miter lim="800000"/>
            <a:headEnd/>
            <a:tailEnd/>
          </a:ln>
          <a:effec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dirty="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6" name="Rectangle 2"/>
          <p:cNvSpPr txBox="1">
            <a:spLocks noChangeArrowheads="1"/>
          </p:cNvSpPr>
          <p:nvPr/>
        </p:nvSpPr>
        <p:spPr>
          <a:xfrm>
            <a:off x="500034" y="428604"/>
            <a:ext cx="7772400" cy="1470025"/>
          </a:xfrm>
          <a:prstGeom prst="rect">
            <a:avLst/>
          </a:prstGeom>
        </p:spPr>
        <p:txBody>
          <a:bodyPr vert="horz" lIns="91440" tIns="45720" rIns="91440" bIns="45720" rtlCol="1" anchor="ctr">
            <a:normAutofit/>
          </a:bodyPr>
          <a:lstStyle/>
          <a:p>
            <a:pPr lvl="0" algn="ctr">
              <a:spcBef>
                <a:spcPct val="0"/>
              </a:spcBef>
              <a:defRPr/>
            </a:pPr>
            <a:r>
              <a:rPr lang="en-US" sz="2800" dirty="0" smtClean="0">
                <a:solidFill>
                  <a:srgbClr val="7030A0"/>
                </a:solidFill>
                <a:latin typeface="Arial Rounded MT Bold" pitchFamily="34" charset="0"/>
              </a:rPr>
              <a:t>BLOSUM-Block Substitutions </a:t>
            </a:r>
          </a:p>
          <a:p>
            <a:pPr lvl="0" algn="ctr">
              <a:spcBef>
                <a:spcPct val="0"/>
              </a:spcBef>
              <a:defRPr/>
            </a:pPr>
            <a:r>
              <a:rPr lang="en-US" sz="2800" dirty="0" smtClean="0">
                <a:solidFill>
                  <a:srgbClr val="7030A0"/>
                </a:solidFill>
                <a:latin typeface="Arial Rounded MT Bold" pitchFamily="34" charset="0"/>
              </a:rPr>
              <a:t>[Conserved Sequence] </a:t>
            </a:r>
            <a:endParaRPr kumimoji="0" lang="en-US" sz="2800" b="0" i="0" u="none" strike="noStrike" kern="1200" cap="none" spc="0" normalizeH="0" baseline="0" noProof="0" dirty="0" smtClean="0">
              <a:ln>
                <a:noFill/>
              </a:ln>
              <a:solidFill>
                <a:srgbClr val="7030A0"/>
              </a:solidFill>
              <a:effectLst/>
              <a:uLnTx/>
              <a:uFillTx/>
              <a:latin typeface="Arial Rounded MT Bold" pitchFamily="34" charset="0"/>
              <a:ea typeface="+mj-ea"/>
              <a:cs typeface="+mj-cs"/>
            </a:endParaRPr>
          </a:p>
        </p:txBody>
      </p:sp>
      <p:sp>
        <p:nvSpPr>
          <p:cNvPr id="15" name="Rectangle 3"/>
          <p:cNvSpPr txBox="1">
            <a:spLocks noChangeArrowheads="1"/>
          </p:cNvSpPr>
          <p:nvPr/>
        </p:nvSpPr>
        <p:spPr>
          <a:xfrm>
            <a:off x="714348" y="1600200"/>
            <a:ext cx="7972452" cy="4525963"/>
          </a:xfrm>
          <a:prstGeom prst="rect">
            <a:avLst/>
          </a:prstGeom>
        </p:spPr>
        <p:txBody>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rgbClr val="0000FF"/>
              </a:solidFill>
              <a:effectLst/>
              <a:uLnTx/>
              <a:uFillTx/>
              <a:latin typeface="Arial Rounded MT Bold" pitchFamily="34" charset="0"/>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Arial Rounded MT Bold" pitchFamily="34" charset="0"/>
                <a:ea typeface="+mn-ea"/>
                <a:cs typeface="+mn-cs"/>
              </a:rPr>
              <a:t>Henikoff</a:t>
            </a:r>
            <a:r>
              <a:rPr kumimoji="0" lang="en-US" sz="2400" b="1" i="0" u="none" strike="noStrike" kern="1200" cap="none" spc="0" normalizeH="0" baseline="0" noProof="0" dirty="0" smtClean="0">
                <a:ln>
                  <a:noFill/>
                </a:ln>
                <a:solidFill>
                  <a:srgbClr val="0000FF"/>
                </a:solidFill>
                <a:effectLst/>
                <a:uLnTx/>
                <a:uFillTx/>
                <a:latin typeface="Arial Rounded MT Bold" pitchFamily="34" charset="0"/>
                <a:ea typeface="+mn-ea"/>
                <a:cs typeface="+mn-cs"/>
              </a:rPr>
              <a:t> and </a:t>
            </a:r>
            <a:r>
              <a:rPr kumimoji="0" lang="en-US" sz="2400" b="1" i="0" u="none" strike="noStrike" kern="1200" cap="none" spc="0" normalizeH="0" baseline="0" noProof="0" dirty="0" err="1" smtClean="0">
                <a:ln>
                  <a:noFill/>
                </a:ln>
                <a:solidFill>
                  <a:srgbClr val="0000FF"/>
                </a:solidFill>
                <a:effectLst/>
                <a:uLnTx/>
                <a:uFillTx/>
                <a:latin typeface="Arial Rounded MT Bold" pitchFamily="34" charset="0"/>
                <a:ea typeface="+mn-ea"/>
                <a:cs typeface="+mn-cs"/>
              </a:rPr>
              <a:t>Henikoff</a:t>
            </a:r>
            <a:r>
              <a:rPr kumimoji="0" lang="en-US" sz="2400" b="1" i="0" u="none" strike="noStrike" kern="1200" cap="none" spc="0" normalizeH="0" baseline="0" noProof="0" dirty="0" smtClean="0">
                <a:ln>
                  <a:noFill/>
                </a:ln>
                <a:solidFill>
                  <a:srgbClr val="0000FF"/>
                </a:solidFill>
                <a:effectLst/>
                <a:uLnTx/>
                <a:uFillTx/>
                <a:latin typeface="Arial Rounded MT Bold" pitchFamily="34" charset="0"/>
                <a:ea typeface="+mn-ea"/>
                <a:cs typeface="+mn-cs"/>
              </a:rPr>
              <a:t>, 1992</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Arial Rounded MT Bold" pitchFamily="34" charset="0"/>
                <a:ea typeface="+mn-ea"/>
                <a:cs typeface="+mn-cs"/>
              </a:rPr>
              <a:t>conserved, </a:t>
            </a:r>
            <a:r>
              <a:rPr kumimoji="0" lang="en-US" sz="2400" b="1" i="0" u="none" strike="noStrike" kern="1200" cap="none" spc="0" normalizeH="0" baseline="0" noProof="0" dirty="0" err="1" smtClean="0">
                <a:ln>
                  <a:noFill/>
                </a:ln>
                <a:solidFill>
                  <a:srgbClr val="0000FF"/>
                </a:solidFill>
                <a:effectLst/>
                <a:uLnTx/>
                <a:uFillTx/>
                <a:latin typeface="Arial Rounded MT Bold" pitchFamily="34" charset="0"/>
                <a:ea typeface="+mn-ea"/>
                <a:cs typeface="+mn-cs"/>
              </a:rPr>
              <a:t>ungapped</a:t>
            </a:r>
            <a:r>
              <a:rPr kumimoji="0" lang="en-US" sz="2400" b="1" i="0" u="none" strike="noStrike" kern="1200" cap="none" spc="0" normalizeH="0" baseline="0" noProof="0" dirty="0" smtClean="0">
                <a:ln>
                  <a:noFill/>
                </a:ln>
                <a:solidFill>
                  <a:srgbClr val="0000FF"/>
                </a:solidFill>
                <a:effectLst/>
                <a:uLnTx/>
                <a:uFillTx/>
                <a:latin typeface="Arial Rounded MT Bold" pitchFamily="34" charset="0"/>
                <a:ea typeface="+mn-ea"/>
                <a:cs typeface="+mn-cs"/>
              </a:rPr>
              <a:t> regions of a protein family</a:t>
            </a:r>
            <a:endParaRPr kumimoji="0" lang="en-US" sz="2400" b="1" i="0" u="none" strike="noStrike" kern="1200" cap="none" spc="0" normalizeH="0" baseline="0" noProof="0" dirty="0">
              <a:ln>
                <a:noFill/>
              </a:ln>
              <a:solidFill>
                <a:srgbClr val="0000FF"/>
              </a:solidFill>
              <a:effectLst/>
              <a:uLnTx/>
              <a:uFillTx/>
              <a:latin typeface="Arial Rounded MT Bold" pitchFamily="34" charset="0"/>
              <a:ea typeface="+mn-ea"/>
              <a:cs typeface="+mn-cs"/>
            </a:endParaRPr>
          </a:p>
        </p:txBody>
      </p:sp>
      <p:pic>
        <p:nvPicPr>
          <p:cNvPr id="18" name="Picture 5"/>
          <p:cNvPicPr>
            <a:picLocks noChangeAspect="1" noChangeArrowheads="1"/>
          </p:cNvPicPr>
          <p:nvPr/>
        </p:nvPicPr>
        <p:blipFill>
          <a:blip r:embed="rId2"/>
          <a:srcRect l="5367" t="13234" r="6215"/>
          <a:stretch>
            <a:fillRect/>
          </a:stretch>
        </p:blipFill>
        <p:spPr bwMode="auto">
          <a:xfrm>
            <a:off x="928662" y="3141663"/>
            <a:ext cx="7243788" cy="3240087"/>
          </a:xfrm>
          <a:prstGeom prst="rect">
            <a:avLst/>
          </a:prstGeom>
          <a:solidFill>
            <a:srgbClr val="00FF99"/>
          </a:solidFill>
          <a:ln w="76200" cmpd="tri">
            <a:solidFill>
              <a:srgbClr val="D20CAC"/>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grpSp>
        <p:nvGrpSpPr>
          <p:cNvPr id="15" name="Group 6"/>
          <p:cNvGrpSpPr>
            <a:grpSpLocks noChangeAspect="1"/>
          </p:cNvGrpSpPr>
          <p:nvPr/>
        </p:nvGrpSpPr>
        <p:grpSpPr bwMode="auto">
          <a:xfrm>
            <a:off x="500034" y="1000108"/>
            <a:ext cx="8072494" cy="4958722"/>
            <a:chOff x="0" y="436"/>
            <a:chExt cx="5977" cy="3893"/>
          </a:xfrm>
        </p:grpSpPr>
        <p:sp>
          <p:nvSpPr>
            <p:cNvPr id="18" name="AutoShape 5"/>
            <p:cNvSpPr>
              <a:spLocks noChangeAspect="1" noChangeArrowheads="1" noTextEdit="1"/>
            </p:cNvSpPr>
            <p:nvPr/>
          </p:nvSpPr>
          <p:spPr bwMode="auto">
            <a:xfrm>
              <a:off x="0" y="436"/>
              <a:ext cx="5760" cy="3884"/>
            </a:xfrm>
            <a:prstGeom prst="rect">
              <a:avLst/>
            </a:prstGeom>
            <a:noFill/>
            <a:ln w="9525">
              <a:noFill/>
              <a:miter lim="800000"/>
              <a:headEnd/>
              <a:tailEnd/>
            </a:ln>
          </p:spPr>
          <p:txBody>
            <a:bodyPr/>
            <a:lstStyle/>
            <a:p>
              <a:endParaRPr lang="fa-IR"/>
            </a:p>
          </p:txBody>
        </p:sp>
        <p:pic>
          <p:nvPicPr>
            <p:cNvPr id="19" name="Picture 7"/>
            <p:cNvPicPr>
              <a:picLocks noChangeAspect="1" noChangeArrowheads="1"/>
            </p:cNvPicPr>
            <p:nvPr/>
          </p:nvPicPr>
          <p:blipFill>
            <a:blip r:embed="rId2">
              <a:clrChange>
                <a:clrFrom>
                  <a:srgbClr val="FFFFFF"/>
                </a:clrFrom>
                <a:clrTo>
                  <a:srgbClr val="FFFFFF">
                    <a:alpha val="0"/>
                  </a:srgbClr>
                </a:clrTo>
              </a:clrChange>
              <a:lum bright="-12000"/>
            </a:blip>
            <a:srcRect/>
            <a:stretch>
              <a:fillRect/>
            </a:stretch>
          </p:blipFill>
          <p:spPr bwMode="auto">
            <a:xfrm>
              <a:off x="0" y="436"/>
              <a:ext cx="5977" cy="389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pic>
        <p:nvPicPr>
          <p:cNvPr id="15" name="Picture 8"/>
          <p:cNvPicPr>
            <a:picLocks noChangeAspect="1" noChangeArrowheads="1"/>
          </p:cNvPicPr>
          <p:nvPr/>
        </p:nvPicPr>
        <p:blipFill>
          <a:blip r:embed="rId2"/>
          <a:srcRect l="10785" t="19356" r="12778" b="44902"/>
          <a:stretch>
            <a:fillRect/>
          </a:stretch>
        </p:blipFill>
        <p:spPr bwMode="auto">
          <a:xfrm>
            <a:off x="500034" y="2857496"/>
            <a:ext cx="8280400" cy="3286148"/>
          </a:xfrm>
          <a:prstGeom prst="rect">
            <a:avLst/>
          </a:prstGeom>
          <a:noFill/>
          <a:ln w="76200" cap="sq" cmpd="tri">
            <a:solidFill>
              <a:srgbClr val="0000FF"/>
            </a:solidFill>
            <a:miter lim="800000"/>
            <a:headEnd type="none" w="sm" len="sm"/>
            <a:tailEnd type="none" w="sm" len="sm"/>
          </a:ln>
          <a:effectLst>
            <a:outerShdw dist="107763" dir="2700000" algn="ctr" rotWithShape="0">
              <a:schemeClr val="bg2">
                <a:alpha val="50000"/>
              </a:schemeClr>
            </a:outerShdw>
          </a:effectLst>
        </p:spPr>
      </p:pic>
      <p:pic>
        <p:nvPicPr>
          <p:cNvPr id="16" name="Picture 9"/>
          <p:cNvPicPr>
            <a:picLocks noChangeAspect="1" noChangeArrowheads="1"/>
          </p:cNvPicPr>
          <p:nvPr/>
        </p:nvPicPr>
        <p:blipFill>
          <a:blip r:embed="rId2">
            <a:grayscl/>
            <a:biLevel thresh="50000"/>
          </a:blip>
          <a:srcRect l="12778" r="16106" b="82669"/>
          <a:stretch>
            <a:fillRect/>
          </a:stretch>
        </p:blipFill>
        <p:spPr>
          <a:xfrm>
            <a:off x="1142976" y="500042"/>
            <a:ext cx="6913563" cy="1314046"/>
          </a:xfrm>
          <a:prstGeom prst="rect">
            <a:avLst/>
          </a:prstGeom>
          <a:solidFill>
            <a:srgbClr val="0000FF"/>
          </a:solidFill>
          <a:ln w="76200" cap="sq" cmpd="tri">
            <a:solidFill>
              <a:schemeClr val="tx1"/>
            </a:solidFill>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gradFill rotWithShape="1">
            <a:gsLst>
              <a:gs pos="0">
                <a:srgbClr val="CCCC00"/>
              </a:gs>
              <a:gs pos="100000">
                <a:srgbClr val="CCCC00">
                  <a:gamma/>
                  <a:tint val="13725"/>
                  <a:invGamma/>
                </a:srgbClr>
              </a:gs>
            </a:gsLst>
            <a:lin ang="5400000" scaled="1"/>
          </a:gradFill>
        </p:spPr>
        <p:txBody>
          <a:bodyPr/>
          <a:lstStyle/>
          <a:p>
            <a:endParaRPr lang="en-US"/>
          </a:p>
        </p:txBody>
      </p:sp>
      <p:sp>
        <p:nvSpPr>
          <p:cNvPr id="21507" name="Rectangle 3"/>
          <p:cNvSpPr>
            <a:spLocks noGrp="1" noChangeArrowheads="1"/>
          </p:cNvSpPr>
          <p:nvPr>
            <p:ph type="body" idx="1"/>
          </p:nvPr>
        </p:nvSpPr>
        <p:spPr>
          <a:gradFill rotWithShape="1">
            <a:gsLst>
              <a:gs pos="0">
                <a:srgbClr val="CC00FF"/>
              </a:gs>
              <a:gs pos="100000">
                <a:srgbClr val="CC00FF">
                  <a:gamma/>
                  <a:tint val="10196"/>
                  <a:invGamma/>
                </a:srgbClr>
              </a:gs>
            </a:gsLst>
            <a:lin ang="5400000" scaled="1"/>
          </a:gradFill>
        </p:spPr>
        <p:txBody>
          <a:bodyPr/>
          <a:lstStyle/>
          <a:p>
            <a:endParaRPr lang="en-US"/>
          </a:p>
        </p:txBody>
      </p:sp>
      <p:grpSp>
        <p:nvGrpSpPr>
          <p:cNvPr id="2" name="Group 6"/>
          <p:cNvGrpSpPr>
            <a:grpSpLocks noChangeAspect="1"/>
          </p:cNvGrpSpPr>
          <p:nvPr/>
        </p:nvGrpSpPr>
        <p:grpSpPr bwMode="auto">
          <a:xfrm>
            <a:off x="170192" y="-428224"/>
            <a:ext cx="8973808" cy="7286223"/>
            <a:chOff x="-539" y="-809"/>
            <a:chExt cx="6831" cy="5173"/>
          </a:xfrm>
        </p:grpSpPr>
        <p:sp>
          <p:nvSpPr>
            <p:cNvPr id="21509" name="AutoShape 5"/>
            <p:cNvSpPr>
              <a:spLocks noChangeAspect="1" noChangeArrowheads="1" noTextEdit="1"/>
            </p:cNvSpPr>
            <p:nvPr/>
          </p:nvSpPr>
          <p:spPr bwMode="auto">
            <a:xfrm>
              <a:off x="-532" y="-44"/>
              <a:ext cx="6824" cy="4408"/>
            </a:xfrm>
            <a:prstGeom prst="rect">
              <a:avLst/>
            </a:prstGeom>
            <a:noFill/>
            <a:ln w="9525">
              <a:noFill/>
              <a:miter lim="800000"/>
              <a:headEnd/>
              <a:tailEnd/>
            </a:ln>
          </p:spPr>
          <p:txBody>
            <a:bodyPr/>
            <a:lstStyle/>
            <a:p>
              <a:endParaRPr lang="fa-IR"/>
            </a:p>
          </p:txBody>
        </p:sp>
        <p:pic>
          <p:nvPicPr>
            <p:cNvPr id="2151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9" y="-809"/>
              <a:ext cx="6831" cy="50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lstStyle/>
          <a:p>
            <a:endParaRPr lang="en-US" dirty="0"/>
          </a:p>
        </p:txBody>
      </p:sp>
      <p:sp>
        <p:nvSpPr>
          <p:cNvPr id="3075"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3076" name="Text Box 4"/>
          <p:cNvSpPr txBox="1">
            <a:spLocks noChangeArrowheads="1"/>
          </p:cNvSpPr>
          <p:nvPr/>
        </p:nvSpPr>
        <p:spPr bwMode="auto">
          <a:xfrm rot="-2441521">
            <a:off x="433388" y="1731963"/>
            <a:ext cx="1944687"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00CC99"/>
                </a:solidFill>
                <a:latin typeface="Bauhaus 93" pitchFamily="82" charset="0"/>
              </a:rPr>
              <a:t>DATA</a:t>
            </a:r>
          </a:p>
        </p:txBody>
      </p:sp>
      <p:sp>
        <p:nvSpPr>
          <p:cNvPr id="3077" name="Text Box 5"/>
          <p:cNvSpPr txBox="1">
            <a:spLocks noChangeArrowheads="1"/>
          </p:cNvSpPr>
          <p:nvPr/>
        </p:nvSpPr>
        <p:spPr bwMode="auto">
          <a:xfrm rot="-2441521">
            <a:off x="2484438" y="1052513"/>
            <a:ext cx="1944687"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3078" name="Text Box 6"/>
          <p:cNvSpPr txBox="1">
            <a:spLocks noChangeArrowheads="1"/>
          </p:cNvSpPr>
          <p:nvPr/>
        </p:nvSpPr>
        <p:spPr bwMode="auto">
          <a:xfrm rot="-2441521">
            <a:off x="323850" y="34290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006666"/>
                </a:solidFill>
                <a:latin typeface="Bauhaus 93" pitchFamily="82" charset="0"/>
              </a:rPr>
              <a:t>DATA</a:t>
            </a:r>
          </a:p>
        </p:txBody>
      </p:sp>
      <p:sp>
        <p:nvSpPr>
          <p:cNvPr id="3079" name="Text Box 7"/>
          <p:cNvSpPr txBox="1">
            <a:spLocks noChangeArrowheads="1"/>
          </p:cNvSpPr>
          <p:nvPr/>
        </p:nvSpPr>
        <p:spPr bwMode="auto">
          <a:xfrm rot="-2441521">
            <a:off x="4067175" y="1125538"/>
            <a:ext cx="1944688" cy="762000"/>
          </a:xfrm>
          <a:prstGeom prst="rect">
            <a:avLst/>
          </a:prstGeom>
          <a:noFill/>
          <a:ln w="9525">
            <a:noFill/>
            <a:miter lim="800000"/>
            <a:headEnd/>
            <a:tailEnd/>
          </a:ln>
          <a:effectLst/>
        </p:spPr>
        <p:txBody>
          <a:bodyPr>
            <a:spAutoFit/>
          </a:bodyPr>
          <a:lstStyle/>
          <a:p>
            <a:pPr>
              <a:spcBef>
                <a:spcPct val="50000"/>
              </a:spcBef>
            </a:pPr>
            <a:r>
              <a:rPr kumimoji="0" lang="en-US" sz="4400" dirty="0">
                <a:solidFill>
                  <a:srgbClr val="00FFFF"/>
                </a:solidFill>
                <a:latin typeface="Bauhaus 93" pitchFamily="82" charset="0"/>
              </a:rPr>
              <a:t>DATA</a:t>
            </a:r>
          </a:p>
        </p:txBody>
      </p:sp>
      <p:sp>
        <p:nvSpPr>
          <p:cNvPr id="3080" name="Text Box 8"/>
          <p:cNvSpPr txBox="1">
            <a:spLocks noChangeArrowheads="1"/>
          </p:cNvSpPr>
          <p:nvPr/>
        </p:nvSpPr>
        <p:spPr bwMode="auto">
          <a:xfrm rot="-2441521">
            <a:off x="1258888" y="4941888"/>
            <a:ext cx="1944687" cy="823912"/>
          </a:xfrm>
          <a:prstGeom prst="rect">
            <a:avLst/>
          </a:prstGeom>
          <a:noFill/>
          <a:ln w="9525">
            <a:noFill/>
            <a:miter lim="800000"/>
            <a:headEnd/>
            <a:tailEnd/>
          </a:ln>
          <a:effectLst/>
        </p:spPr>
        <p:txBody>
          <a:bodyPr>
            <a:spAutoFit/>
          </a:bodyPr>
          <a:lstStyle/>
          <a:p>
            <a:pPr>
              <a:spcBef>
                <a:spcPct val="50000"/>
              </a:spcBef>
            </a:pPr>
            <a:r>
              <a:rPr kumimoji="0" lang="en-US" sz="4800">
                <a:solidFill>
                  <a:srgbClr val="FF9933"/>
                </a:solidFill>
                <a:latin typeface="Bauhaus 93" pitchFamily="82" charset="0"/>
              </a:rPr>
              <a:t>DATA</a:t>
            </a:r>
          </a:p>
        </p:txBody>
      </p:sp>
      <p:sp>
        <p:nvSpPr>
          <p:cNvPr id="3081" name="Text Box 9"/>
          <p:cNvSpPr txBox="1">
            <a:spLocks noChangeArrowheads="1"/>
          </p:cNvSpPr>
          <p:nvPr/>
        </p:nvSpPr>
        <p:spPr bwMode="auto">
          <a:xfrm rot="-2441521">
            <a:off x="3203575" y="23495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3082" name="Text Box 10"/>
          <p:cNvSpPr txBox="1">
            <a:spLocks noChangeArrowheads="1"/>
          </p:cNvSpPr>
          <p:nvPr/>
        </p:nvSpPr>
        <p:spPr bwMode="auto">
          <a:xfrm rot="-2441521">
            <a:off x="5735638" y="1673225"/>
            <a:ext cx="2108200" cy="1006475"/>
          </a:xfrm>
          <a:prstGeom prst="rect">
            <a:avLst/>
          </a:prstGeom>
          <a:noFill/>
          <a:ln w="9525">
            <a:noFill/>
            <a:miter lim="800000"/>
            <a:headEnd/>
            <a:tailEnd/>
          </a:ln>
          <a:effectLst/>
        </p:spPr>
        <p:txBody>
          <a:bodyPr>
            <a:spAutoFit/>
          </a:bodyPr>
          <a:lstStyle/>
          <a:p>
            <a:pPr>
              <a:spcBef>
                <a:spcPct val="50000"/>
              </a:spcBef>
            </a:pPr>
            <a:r>
              <a:rPr kumimoji="0" lang="en-US" sz="6000">
                <a:solidFill>
                  <a:srgbClr val="FF7C80"/>
                </a:solidFill>
                <a:latin typeface="Bauhaus 93" pitchFamily="82" charset="0"/>
              </a:rPr>
              <a:t>DATA</a:t>
            </a:r>
          </a:p>
        </p:txBody>
      </p:sp>
      <p:sp>
        <p:nvSpPr>
          <p:cNvPr id="3083" name="Text Box 11"/>
          <p:cNvSpPr txBox="1">
            <a:spLocks noChangeArrowheads="1"/>
          </p:cNvSpPr>
          <p:nvPr/>
        </p:nvSpPr>
        <p:spPr bwMode="auto">
          <a:xfrm rot="-2441521">
            <a:off x="6059488" y="4394200"/>
            <a:ext cx="2314575"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3084" name="WordArt 12"/>
          <p:cNvSpPr>
            <a:spLocks noChangeArrowheads="1" noChangeShapeType="1" noTextEdit="1"/>
          </p:cNvSpPr>
          <p:nvPr/>
        </p:nvSpPr>
        <p:spPr bwMode="auto">
          <a:xfrm>
            <a:off x="503238" y="2133600"/>
            <a:ext cx="8640762" cy="1546225"/>
          </a:xfrm>
          <a:prstGeom prst="rect">
            <a:avLst/>
          </a:prstGeom>
        </p:spPr>
        <p:txBody>
          <a:bodyPr wrap="none" fromWordArt="1">
            <a:prstTxWarp prst="textRingInside">
              <a:avLst>
                <a:gd name="adj" fmla="val 62500"/>
              </a:avLst>
            </a:prstTxWarp>
          </a:bodyPr>
          <a:lstStyle/>
          <a:p>
            <a:pPr algn="ctr" rtl="0"/>
            <a:r>
              <a:rPr lang="en-US" sz="2400" kern="10" normalizeH="1">
                <a:ln w="9525">
                  <a:solidFill>
                    <a:schemeClr val="bg1"/>
                  </a:solidFill>
                  <a:round/>
                  <a:headEnd/>
                  <a:tailEnd/>
                </a:ln>
                <a:gradFill rotWithShape="1">
                  <a:gsLst>
                    <a:gs pos="0">
                      <a:srgbClr val="DDEBCF"/>
                    </a:gs>
                    <a:gs pos="50000">
                      <a:srgbClr val="9CB86E"/>
                    </a:gs>
                    <a:gs pos="100000">
                      <a:srgbClr val="156B13"/>
                    </a:gs>
                  </a:gsLst>
                  <a:lin ang="5400000" scaled="1"/>
                </a:gradFill>
                <a:latin typeface="Impact"/>
              </a:rPr>
              <a:t>BIOINFORMATICS BIOINFOEMATICS</a:t>
            </a:r>
            <a:endParaRPr lang="fa-IR" sz="2400" kern="10" normalizeH="1">
              <a:ln w="9525">
                <a:solidFill>
                  <a:schemeClr val="bg1"/>
                </a:solidFill>
                <a:round/>
                <a:headEnd/>
                <a:tailEnd/>
              </a:ln>
              <a:gradFill rotWithShape="1">
                <a:gsLst>
                  <a:gs pos="0">
                    <a:srgbClr val="DDEBCF"/>
                  </a:gs>
                  <a:gs pos="50000">
                    <a:srgbClr val="9CB86E"/>
                  </a:gs>
                  <a:gs pos="100000">
                    <a:srgbClr val="156B13"/>
                  </a:gs>
                </a:gsLst>
                <a:lin ang="5400000" scaled="1"/>
              </a:gradFill>
              <a:latin typeface="Impact"/>
            </a:endParaRPr>
          </a:p>
        </p:txBody>
      </p:sp>
      <p:sp>
        <p:nvSpPr>
          <p:cNvPr id="3085" name="Text Box 13"/>
          <p:cNvSpPr txBox="1">
            <a:spLocks noChangeArrowheads="1"/>
          </p:cNvSpPr>
          <p:nvPr/>
        </p:nvSpPr>
        <p:spPr bwMode="auto">
          <a:xfrm>
            <a:off x="1692275" y="4292600"/>
            <a:ext cx="6624638" cy="1373188"/>
          </a:xfrm>
          <a:prstGeom prst="rect">
            <a:avLst/>
          </a:prstGeom>
          <a:noFill/>
          <a:ln w="9525">
            <a:noFill/>
            <a:miter lim="800000"/>
            <a:headEnd/>
            <a:tailEnd/>
          </a:ln>
          <a:effectLst/>
        </p:spPr>
        <p:txBody>
          <a:bodyPr>
            <a:spAutoFit/>
          </a:bodyPr>
          <a:lstStyle/>
          <a:p>
            <a:pPr algn="l">
              <a:spcBef>
                <a:spcPct val="50000"/>
              </a:spcBef>
            </a:pPr>
            <a:r>
              <a:rPr kumimoji="0" lang="fa-IR" sz="2800" dirty="0">
                <a:solidFill>
                  <a:srgbClr val="660066"/>
                </a:solidFill>
                <a:latin typeface="Brush Script MT" pitchFamily="66" charset="0"/>
              </a:rPr>
              <a:t>ِ</a:t>
            </a:r>
            <a:r>
              <a:rPr kumimoji="0" lang="en-US" sz="2800" dirty="0">
                <a:solidFill>
                  <a:srgbClr val="660066"/>
                </a:solidFill>
                <a:latin typeface="Arial Rounded MT Bold" pitchFamily="34" charset="0"/>
              </a:rPr>
              <a:t>David </a:t>
            </a:r>
            <a:r>
              <a:rPr kumimoji="0" lang="en-US" sz="2800" dirty="0" err="1">
                <a:solidFill>
                  <a:srgbClr val="660066"/>
                </a:solidFill>
                <a:latin typeface="Arial Rounded MT Bold" pitchFamily="34" charset="0"/>
              </a:rPr>
              <a:t>Roos</a:t>
            </a:r>
            <a:r>
              <a:rPr kumimoji="0" lang="en-US" sz="2800" dirty="0">
                <a:solidFill>
                  <a:srgbClr val="660066"/>
                </a:solidFill>
                <a:latin typeface="Arial Rounded MT Bold" pitchFamily="34" charset="0"/>
              </a:rPr>
              <a:t>: “We are swimming in rapidly rising of data …..how do we help from drowning?”</a:t>
            </a:r>
          </a:p>
        </p:txBody>
      </p:sp>
    </p:spTree>
    <p:custDataLst>
      <p:tags r:id="rId1"/>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11550" decel="100000"/>
                                        <p:tgtEl>
                                          <p:spTgt spid="3084"/>
                                        </p:tgtEl>
                                      </p:cBhvr>
                                    </p:animEffect>
                                    <p:animScale>
                                      <p:cBhvr>
                                        <p:cTn id="8" dur="11550" decel="100000"/>
                                        <p:tgtEl>
                                          <p:spTgt spid="3084"/>
                                        </p:tgtEl>
                                      </p:cBhvr>
                                      <p:from x="10000" y="10000"/>
                                      <p:to x="200000" y="450000"/>
                                    </p:animScale>
                                    <p:animScale>
                                      <p:cBhvr>
                                        <p:cTn id="9" dur="18450" accel="100000" fill="hold">
                                          <p:stCondLst>
                                            <p:cond delay="11550"/>
                                          </p:stCondLst>
                                        </p:cTn>
                                        <p:tgtEl>
                                          <p:spTgt spid="3084"/>
                                        </p:tgtEl>
                                      </p:cBhvr>
                                      <p:from x="200000" y="450000"/>
                                      <p:to x="100000" y="100000"/>
                                    </p:animScale>
                                    <p:set>
                                      <p:cBhvr>
                                        <p:cTn id="10" dur="11550" fill="hold"/>
                                        <p:tgtEl>
                                          <p:spTgt spid="3084"/>
                                        </p:tgtEl>
                                        <p:attrNameLst>
                                          <p:attrName>ppt_x</p:attrName>
                                        </p:attrNameLst>
                                      </p:cBhvr>
                                      <p:to>
                                        <p:strVal val="(0.5)"/>
                                      </p:to>
                                    </p:set>
                                    <p:anim from="(0.5)" to="(#ppt_x)" calcmode="lin" valueType="num">
                                      <p:cBhvr>
                                        <p:cTn id="11" dur="18450" accel="100000" fill="hold">
                                          <p:stCondLst>
                                            <p:cond delay="11550"/>
                                          </p:stCondLst>
                                        </p:cTn>
                                        <p:tgtEl>
                                          <p:spTgt spid="3084"/>
                                        </p:tgtEl>
                                        <p:attrNameLst>
                                          <p:attrName>ppt_x</p:attrName>
                                        </p:attrNameLst>
                                      </p:cBhvr>
                                    </p:anim>
                                    <p:set>
                                      <p:cBhvr>
                                        <p:cTn id="12" dur="11550" fill="hold"/>
                                        <p:tgtEl>
                                          <p:spTgt spid="3084"/>
                                        </p:tgtEl>
                                        <p:attrNameLst>
                                          <p:attrName>ppt_y</p:attrName>
                                        </p:attrNameLst>
                                      </p:cBhvr>
                                      <p:to>
                                        <p:strVal val="(#ppt_y+0.4)"/>
                                      </p:to>
                                    </p:set>
                                    <p:anim from="(#ppt_y+0.4)" to="(#ppt_y)" calcmode="lin" valueType="num">
                                      <p:cBhvr>
                                        <p:cTn id="13" dur="18450" accel="100000" fill="hold">
                                          <p:stCondLst>
                                            <p:cond delay="11550"/>
                                          </p:stCondLst>
                                        </p:cTn>
                                        <p:tgtEl>
                                          <p:spTgt spid="3084"/>
                                        </p:tgtEl>
                                        <p:attrNameLst>
                                          <p:attrName>ppt_y</p:attrName>
                                        </p:attrNameLst>
                                      </p:cBhvr>
                                    </p:anim>
                                  </p:childTnLst>
                                </p:cTn>
                              </p:par>
                            </p:childTnLst>
                          </p:cTn>
                        </p:par>
                        <p:par>
                          <p:cTn id="14" fill="hold">
                            <p:stCondLst>
                              <p:cond delay="30000"/>
                            </p:stCondLst>
                            <p:childTnLst>
                              <p:par>
                                <p:cTn id="15" presetID="7" presetClass="emph" presetSubtype="2" fill="hold" nodeType="afterEffect">
                                  <p:stCondLst>
                                    <p:cond delay="0"/>
                                  </p:stCondLst>
                                  <p:childTnLst>
                                    <p:animClr clrSpc="rgb" dir="cw">
                                      <p:cBhvr>
                                        <p:cTn id="16" dur="10000" fill="hold"/>
                                        <p:tgtEl>
                                          <p:spTgt spid="3084"/>
                                        </p:tgtEl>
                                        <p:attrNameLst>
                                          <p:attrName>stroke.color</p:attrName>
                                        </p:attrNameLst>
                                      </p:cBhvr>
                                      <p:to>
                                        <a:schemeClr val="accent2"/>
                                      </p:to>
                                    </p:animClr>
                                    <p:set>
                                      <p:cBhvr>
                                        <p:cTn id="17" dur="10000" fill="hold"/>
                                        <p:tgtEl>
                                          <p:spTgt spid="3084"/>
                                        </p:tgtEl>
                                        <p:attrNameLst>
                                          <p:attrName>stroke.on</p:attrName>
                                        </p:attrNameLst>
                                      </p:cBhvr>
                                      <p:to>
                                        <p:strVal val="true"/>
                                      </p:to>
                                    </p:set>
                                  </p:childTnLst>
                                </p:cTn>
                              </p:par>
                              <p:par>
                                <p:cTn id="18" presetID="9" presetClass="entr" presetSubtype="0" fill="hold" grpId="0" nodeType="withEffect">
                                  <p:stCondLst>
                                    <p:cond delay="0"/>
                                  </p:stCondLst>
                                  <p:childTnLst>
                                    <p:set>
                                      <p:cBhvr>
                                        <p:cTn id="19" dur="1" fill="hold">
                                          <p:stCondLst>
                                            <p:cond delay="0"/>
                                          </p:stCondLst>
                                        </p:cTn>
                                        <p:tgtEl>
                                          <p:spTgt spid="3085"/>
                                        </p:tgtEl>
                                        <p:attrNameLst>
                                          <p:attrName>style.visibility</p:attrName>
                                        </p:attrNameLst>
                                      </p:cBhvr>
                                      <p:to>
                                        <p:strVal val="visible"/>
                                      </p:to>
                                    </p:set>
                                    <p:animEffect transition="in" filter="dissolve">
                                      <p:cBhvr>
                                        <p:cTn id="20" dur="2000"/>
                                        <p:tgtEl>
                                          <p:spTgt spid="3085"/>
                                        </p:tgtEl>
                                      </p:cBhvr>
                                    </p:animEffect>
                                  </p:childTnLst>
                                </p:cTn>
                              </p:par>
                            </p:childTnLst>
                          </p:cTn>
                        </p:par>
                        <p:par>
                          <p:cTn id="21" fill="hold">
                            <p:stCondLst>
                              <p:cond delay="40000"/>
                            </p:stCondLst>
                            <p:childTnLst>
                              <p:par>
                                <p:cTn id="22" presetID="3" presetClass="emph" presetSubtype="2" fill="hold" grpId="1" nodeType="afterEffect">
                                  <p:stCondLst>
                                    <p:cond delay="0"/>
                                  </p:stCondLst>
                                  <p:childTnLst>
                                    <p:animClr clrSpc="rgb" dir="cw">
                                      <p:cBhvr>
                                        <p:cTn id="23" dur="10000" fill="hold"/>
                                        <p:tgtEl>
                                          <p:spTgt spid="3084"/>
                                        </p:tgtEl>
                                        <p:attrNameLst>
                                          <p:attrName>style.color</p:attrName>
                                        </p:attrNameLst>
                                      </p:cBhvr>
                                      <p:to>
                                        <a:srgbClr val="9900FF"/>
                                      </p:to>
                                    </p:animClr>
                                    <p:set>
                                      <p:cBhvr>
                                        <p:cTn id="24" dur="10000" fill="hold"/>
                                        <p:tgtEl>
                                          <p:spTgt spid="3084"/>
                                        </p:tgtEl>
                                        <p:attrNameLst>
                                          <p:attrName>fill.type</p:attrName>
                                        </p:attrNameLst>
                                      </p:cBhvr>
                                      <p:to>
                                        <p:strVal val="solid"/>
                                      </p:to>
                                    </p:set>
                                    <p:set>
                                      <p:cBhvr>
                                        <p:cTn id="25" dur="10000" fill="hold"/>
                                        <p:tgtEl>
                                          <p:spTgt spid="3084"/>
                                        </p:tgtEl>
                                        <p:attrNameLst>
                                          <p:attrName>fill.on</p:attrName>
                                        </p:attrNameLst>
                                      </p:cBhvr>
                                      <p:to>
                                        <p:strVal val="true"/>
                                      </p:to>
                                    </p:set>
                                  </p:childTnLst>
                                </p:cTn>
                              </p:par>
                            </p:childTnLst>
                          </p:cTn>
                        </p:par>
                        <p:par>
                          <p:cTn id="26" fill="hold">
                            <p:stCondLst>
                              <p:cond delay="50000"/>
                            </p:stCondLst>
                            <p:childTnLst>
                              <p:par>
                                <p:cTn id="27" presetID="25" presetClass="emph" presetSubtype="0" fill="hold" grpId="2" nodeType="afterEffect">
                                  <p:stCondLst>
                                    <p:cond delay="0"/>
                                  </p:stCondLst>
                                  <p:childTnLst>
                                    <p:animClr clrSpc="hsl" dir="cw">
                                      <p:cBhvr override="childStyle">
                                        <p:cTn id="28" dur="5000" fill="hold"/>
                                        <p:tgtEl>
                                          <p:spTgt spid="3084"/>
                                        </p:tgtEl>
                                        <p:attrNameLst>
                                          <p:attrName>style.color</p:attrName>
                                        </p:attrNameLst>
                                      </p:cBhvr>
                                      <p:by>
                                        <p:hsl h="0" s="-70588" l="0"/>
                                      </p:by>
                                    </p:animClr>
                                    <p:animClr clrSpc="hsl" dir="cw">
                                      <p:cBhvr>
                                        <p:cTn id="29" dur="5000" fill="hold"/>
                                        <p:tgtEl>
                                          <p:spTgt spid="3084"/>
                                        </p:tgtEl>
                                        <p:attrNameLst>
                                          <p:attrName>fillcolor</p:attrName>
                                        </p:attrNameLst>
                                      </p:cBhvr>
                                      <p:by>
                                        <p:hsl h="0" s="-70588" l="0"/>
                                      </p:by>
                                    </p:animClr>
                                    <p:animClr clrSpc="hsl" dir="cw">
                                      <p:cBhvr>
                                        <p:cTn id="30" dur="5000" fill="hold"/>
                                        <p:tgtEl>
                                          <p:spTgt spid="3084"/>
                                        </p:tgtEl>
                                        <p:attrNameLst>
                                          <p:attrName>stroke.color</p:attrName>
                                        </p:attrNameLst>
                                      </p:cBhvr>
                                      <p:by>
                                        <p:hsl h="0" s="-70588" l="0"/>
                                      </p:by>
                                    </p:animClr>
                                    <p:set>
                                      <p:cBhvr>
                                        <p:cTn id="31" dur="5000" fill="hold"/>
                                        <p:tgtEl>
                                          <p:spTgt spid="3084"/>
                                        </p:tgtEl>
                                        <p:attrNameLst>
                                          <p:attrName>fill.type</p:attrName>
                                        </p:attrNameLst>
                                      </p:cBhvr>
                                      <p:to>
                                        <p:strVal val="solid"/>
                                      </p:to>
                                    </p:set>
                                  </p:childTnLst>
                                </p:cTn>
                              </p:par>
                            </p:childTnLst>
                          </p:cTn>
                        </p:par>
                        <p:par>
                          <p:cTn id="32" fill="hold">
                            <p:stCondLst>
                              <p:cond delay="55000"/>
                            </p:stCondLst>
                            <p:childTnLst>
                              <p:par>
                                <p:cTn id="33" presetID="33" presetClass="emph" presetSubtype="0" repeatCount="indefinite" fill="remove" grpId="3" nodeType="afterEffect">
                                  <p:stCondLst>
                                    <p:cond delay="0"/>
                                  </p:stCondLst>
                                  <p:childTnLst>
                                    <p:animClr clrSpc="rgb" dir="cw">
                                      <p:cBhvr override="childStyle">
                                        <p:cTn id="34" dur="2500" accel="50000" autoRev="1" fill="hold" tmFilter="0, 0; .33333, 1; 1, 1">
                                          <p:stCondLst>
                                            <p:cond delay="0"/>
                                          </p:stCondLst>
                                        </p:cTn>
                                        <p:tgtEl>
                                          <p:spTgt spid="3084"/>
                                        </p:tgtEl>
                                        <p:attrNameLst>
                                          <p:attrName>style.color</p:attrName>
                                        </p:attrNameLst>
                                      </p:cBhvr>
                                      <p:to>
                                        <a:srgbClr val="6600FF"/>
                                      </p:to>
                                    </p:animClr>
                                    <p:animClr clrSpc="rgb" dir="cw">
                                      <p:cBhvr>
                                        <p:cTn id="35" dur="2500" accel="50000" autoRev="1" fill="hold" tmFilter="0, 0; .33333, 1; 1, 1">
                                          <p:stCondLst>
                                            <p:cond delay="0"/>
                                          </p:stCondLst>
                                        </p:cTn>
                                        <p:tgtEl>
                                          <p:spTgt spid="3084"/>
                                        </p:tgtEl>
                                        <p:attrNameLst>
                                          <p:attrName>fillcolor</p:attrName>
                                        </p:attrNameLst>
                                      </p:cBhvr>
                                      <p:to>
                                        <a:srgbClr val="6600FF"/>
                                      </p:to>
                                    </p:animClr>
                                    <p:set>
                                      <p:cBhvr>
                                        <p:cTn id="36" dur="5000" fill="hold"/>
                                        <p:tgtEl>
                                          <p:spTgt spid="3084"/>
                                        </p:tgtEl>
                                        <p:attrNameLst>
                                          <p:attrName>fill.type</p:attrName>
                                        </p:attrNameLst>
                                      </p:cBhvr>
                                      <p:to>
                                        <p:strVal val="solid"/>
                                      </p:to>
                                    </p:set>
                                    <p:set>
                                      <p:cBhvr>
                                        <p:cTn id="37" dur="5000" fill="hold"/>
                                        <p:tgtEl>
                                          <p:spTgt spid="3084"/>
                                        </p:tgtEl>
                                        <p:attrNameLst>
                                          <p:attrName>fill.on</p:attrName>
                                        </p:attrNameLst>
                                      </p:cBhvr>
                                      <p:to>
                                        <p:strVal val="true"/>
                                      </p:to>
                                    </p:set>
                                    <p:animScale>
                                      <p:cBhvr>
                                        <p:cTn id="38" dur="2500" accel="50000" autoRev="1" fill="hold" tmFilter="0, 0; .33333, 1; 1, 1">
                                          <p:stCondLst>
                                            <p:cond delay="0"/>
                                          </p:stCondLst>
                                        </p:cTn>
                                        <p:tgtEl>
                                          <p:spTgt spid="3084"/>
                                        </p:tgtEl>
                                      </p:cBhvr>
                                      <p:from x="100000" y="100000"/>
                                      <p:to x="100000" y="140000"/>
                                    </p:animScale>
                                  </p:childTnLst>
                                </p:cTn>
                              </p:par>
                              <p:par>
                                <p:cTn id="39" presetID="34" presetClass="emph" presetSubtype="0" repeatCount="indefinite" fill="hold" grpId="0" nodeType="withEffect">
                                  <p:stCondLst>
                                    <p:cond delay="0"/>
                                  </p:stCondLst>
                                  <p:iterate type="lt">
                                    <p:tmPct val="10000"/>
                                  </p:iterate>
                                  <p:childTnLst>
                                    <p:animMotion origin="layout" path="M -3.61111E-6 -3.48751E-6 L 0.02778 -0.14384 " pathEditMode="relative" rAng="0" ptsTypes="AA">
                                      <p:cBhvr>
                                        <p:cTn id="40" dur="2500" accel="50000" decel="50000" autoRev="1" fill="hold">
                                          <p:stCondLst>
                                            <p:cond delay="0"/>
                                          </p:stCondLst>
                                        </p:cTn>
                                        <p:tgtEl>
                                          <p:spTgt spid="3080"/>
                                        </p:tgtEl>
                                        <p:attrNameLst>
                                          <p:attrName>ppt_x</p:attrName>
                                          <p:attrName>ppt_y</p:attrName>
                                        </p:attrNameLst>
                                      </p:cBhvr>
                                      <p:rCtr x="1400" y="-7200"/>
                                    </p:animMotion>
                                    <p:animRot by="1500000">
                                      <p:cBhvr>
                                        <p:cTn id="41" dur="1250" fill="hold">
                                          <p:stCondLst>
                                            <p:cond delay="0"/>
                                          </p:stCondLst>
                                        </p:cTn>
                                        <p:tgtEl>
                                          <p:spTgt spid="3080"/>
                                        </p:tgtEl>
                                        <p:attrNameLst>
                                          <p:attrName>r</p:attrName>
                                        </p:attrNameLst>
                                      </p:cBhvr>
                                    </p:animRot>
                                    <p:animRot by="-1500000">
                                      <p:cBhvr>
                                        <p:cTn id="42" dur="1250" fill="hold">
                                          <p:stCondLst>
                                            <p:cond delay="1250"/>
                                          </p:stCondLst>
                                        </p:cTn>
                                        <p:tgtEl>
                                          <p:spTgt spid="3080"/>
                                        </p:tgtEl>
                                        <p:attrNameLst>
                                          <p:attrName>r</p:attrName>
                                        </p:attrNameLst>
                                      </p:cBhvr>
                                    </p:animRot>
                                    <p:animRot by="-1500000">
                                      <p:cBhvr>
                                        <p:cTn id="43" dur="1250" fill="hold">
                                          <p:stCondLst>
                                            <p:cond delay="2500"/>
                                          </p:stCondLst>
                                        </p:cTn>
                                        <p:tgtEl>
                                          <p:spTgt spid="3080"/>
                                        </p:tgtEl>
                                        <p:attrNameLst>
                                          <p:attrName>r</p:attrName>
                                        </p:attrNameLst>
                                      </p:cBhvr>
                                    </p:animRot>
                                    <p:animRot by="1500000">
                                      <p:cBhvr>
                                        <p:cTn id="44" dur="1250" fill="hold">
                                          <p:stCondLst>
                                            <p:cond delay="3750"/>
                                          </p:stCondLst>
                                        </p:cTn>
                                        <p:tgtEl>
                                          <p:spTgt spid="3080"/>
                                        </p:tgtEl>
                                        <p:attrNameLst>
                                          <p:attrName>r</p:attrName>
                                        </p:attrNameLst>
                                      </p:cBhvr>
                                    </p:animRot>
                                  </p:childTnLst>
                                </p:cTn>
                              </p:par>
                              <p:par>
                                <p:cTn id="45" presetID="34" presetClass="emph" presetSubtype="0" repeatCount="indefinite" fill="hold"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3076">
                                            <p:txEl>
                                              <p:pRg st="0" end="0"/>
                                            </p:txEl>
                                          </p:spTgt>
                                        </p:tgtEl>
                                        <p:attrNameLst>
                                          <p:attrName>ppt_x</p:attrName>
                                          <p:attrName>ppt_y</p:attrName>
                                        </p:attrNameLst>
                                      </p:cBhvr>
                                    </p:animMotion>
                                    <p:animRot by="1500000">
                                      <p:cBhvr>
                                        <p:cTn id="47" dur="1250" fill="hold">
                                          <p:stCondLst>
                                            <p:cond delay="0"/>
                                          </p:stCondLst>
                                        </p:cTn>
                                        <p:tgtEl>
                                          <p:spTgt spid="3076">
                                            <p:txEl>
                                              <p:pRg st="0" end="0"/>
                                            </p:txEl>
                                          </p:spTgt>
                                        </p:tgtEl>
                                        <p:attrNameLst>
                                          <p:attrName>r</p:attrName>
                                        </p:attrNameLst>
                                      </p:cBhvr>
                                    </p:animRot>
                                    <p:animRot by="-1500000">
                                      <p:cBhvr>
                                        <p:cTn id="48" dur="1250" fill="hold">
                                          <p:stCondLst>
                                            <p:cond delay="1250"/>
                                          </p:stCondLst>
                                        </p:cTn>
                                        <p:tgtEl>
                                          <p:spTgt spid="3076">
                                            <p:txEl>
                                              <p:pRg st="0" end="0"/>
                                            </p:txEl>
                                          </p:spTgt>
                                        </p:tgtEl>
                                        <p:attrNameLst>
                                          <p:attrName>r</p:attrName>
                                        </p:attrNameLst>
                                      </p:cBhvr>
                                    </p:animRot>
                                    <p:animRot by="-1500000">
                                      <p:cBhvr>
                                        <p:cTn id="49" dur="1250" fill="hold">
                                          <p:stCondLst>
                                            <p:cond delay="2500"/>
                                          </p:stCondLst>
                                        </p:cTn>
                                        <p:tgtEl>
                                          <p:spTgt spid="3076">
                                            <p:txEl>
                                              <p:pRg st="0" end="0"/>
                                            </p:txEl>
                                          </p:spTgt>
                                        </p:tgtEl>
                                        <p:attrNameLst>
                                          <p:attrName>r</p:attrName>
                                        </p:attrNameLst>
                                      </p:cBhvr>
                                    </p:animRot>
                                    <p:animRot by="1500000">
                                      <p:cBhvr>
                                        <p:cTn id="50" dur="1250" fill="hold">
                                          <p:stCondLst>
                                            <p:cond delay="3750"/>
                                          </p:stCondLst>
                                        </p:cTn>
                                        <p:tgtEl>
                                          <p:spTgt spid="3076">
                                            <p:txEl>
                                              <p:pRg st="0" end="0"/>
                                            </p:txEl>
                                          </p:spTgt>
                                        </p:tgtEl>
                                        <p:attrNameLst>
                                          <p:attrName>r</p:attrName>
                                        </p:attrNameLst>
                                      </p:cBhvr>
                                    </p:animRot>
                                  </p:childTnLst>
                                </p:cTn>
                              </p:par>
                              <p:par>
                                <p:cTn id="51" presetID="34" presetClass="emph" presetSubtype="0" repeatCount="indefinite" fill="hold" grpId="0" nodeType="withEffect">
                                  <p:stCondLst>
                                    <p:cond delay="0"/>
                                  </p:stCondLst>
                                  <p:iterate type="lt">
                                    <p:tmPct val="10000"/>
                                  </p:iterate>
                                  <p:childTnLst>
                                    <p:animMotion origin="layout" path="M 3.88889E-6 3.48751E-6 L 0.01007 -0.14709 " pathEditMode="relative" rAng="0" ptsTypes="AA">
                                      <p:cBhvr>
                                        <p:cTn id="52" dur="2500" accel="50000" decel="50000" autoRev="1" fill="hold">
                                          <p:stCondLst>
                                            <p:cond delay="0"/>
                                          </p:stCondLst>
                                        </p:cTn>
                                        <p:tgtEl>
                                          <p:spTgt spid="3083"/>
                                        </p:tgtEl>
                                        <p:attrNameLst>
                                          <p:attrName>ppt_x</p:attrName>
                                          <p:attrName>ppt_y</p:attrName>
                                        </p:attrNameLst>
                                      </p:cBhvr>
                                      <p:rCtr x="500" y="-7400"/>
                                    </p:animMotion>
                                    <p:animRot by="1500000">
                                      <p:cBhvr>
                                        <p:cTn id="53" dur="1250" fill="hold">
                                          <p:stCondLst>
                                            <p:cond delay="0"/>
                                          </p:stCondLst>
                                        </p:cTn>
                                        <p:tgtEl>
                                          <p:spTgt spid="3083"/>
                                        </p:tgtEl>
                                        <p:attrNameLst>
                                          <p:attrName>r</p:attrName>
                                        </p:attrNameLst>
                                      </p:cBhvr>
                                    </p:animRot>
                                    <p:animRot by="-1500000">
                                      <p:cBhvr>
                                        <p:cTn id="54" dur="1250" fill="hold">
                                          <p:stCondLst>
                                            <p:cond delay="1250"/>
                                          </p:stCondLst>
                                        </p:cTn>
                                        <p:tgtEl>
                                          <p:spTgt spid="3083"/>
                                        </p:tgtEl>
                                        <p:attrNameLst>
                                          <p:attrName>r</p:attrName>
                                        </p:attrNameLst>
                                      </p:cBhvr>
                                    </p:animRot>
                                    <p:animRot by="-1500000">
                                      <p:cBhvr>
                                        <p:cTn id="55" dur="1250" fill="hold">
                                          <p:stCondLst>
                                            <p:cond delay="2500"/>
                                          </p:stCondLst>
                                        </p:cTn>
                                        <p:tgtEl>
                                          <p:spTgt spid="3083"/>
                                        </p:tgtEl>
                                        <p:attrNameLst>
                                          <p:attrName>r</p:attrName>
                                        </p:attrNameLst>
                                      </p:cBhvr>
                                    </p:animRot>
                                    <p:animRot by="1500000">
                                      <p:cBhvr>
                                        <p:cTn id="56" dur="1250" fill="hold">
                                          <p:stCondLst>
                                            <p:cond delay="3750"/>
                                          </p:stCondLst>
                                        </p:cTn>
                                        <p:tgtEl>
                                          <p:spTgt spid="3083"/>
                                        </p:tgtEl>
                                        <p:attrNameLst>
                                          <p:attrName>r</p:attrName>
                                        </p:attrNameLst>
                                      </p:cBhvr>
                                    </p:animRot>
                                  </p:childTnLst>
                                </p:cTn>
                              </p:par>
                              <p:par>
                                <p:cTn id="57" presetID="34" presetClass="emph" presetSubtype="0" repeatCount="indefinite" fill="hold" grpId="0" nodeType="withEffect">
                                  <p:stCondLst>
                                    <p:cond delay="0"/>
                                  </p:stCondLst>
                                  <p:iterate type="lt">
                                    <p:tmPct val="10000"/>
                                  </p:iterate>
                                  <p:childTnLst>
                                    <p:animMotion origin="layout" path="M -2.22222E-6 -1.07308E-6 L 0.00799 -0.15472 " pathEditMode="relative" rAng="0" ptsTypes="AA">
                                      <p:cBhvr>
                                        <p:cTn id="58" dur="2500" accel="50000" decel="50000" autoRev="1" fill="hold">
                                          <p:stCondLst>
                                            <p:cond delay="0"/>
                                          </p:stCondLst>
                                        </p:cTn>
                                        <p:tgtEl>
                                          <p:spTgt spid="3082">
                                            <p:txEl>
                                              <p:pRg st="0" end="0"/>
                                            </p:txEl>
                                          </p:spTgt>
                                        </p:tgtEl>
                                        <p:attrNameLst>
                                          <p:attrName>ppt_x</p:attrName>
                                          <p:attrName>ppt_y</p:attrName>
                                        </p:attrNameLst>
                                      </p:cBhvr>
                                      <p:rCtr x="400" y="-7700"/>
                                    </p:animMotion>
                                    <p:animRot by="1500000">
                                      <p:cBhvr>
                                        <p:cTn id="59" dur="1250" fill="hold">
                                          <p:stCondLst>
                                            <p:cond delay="0"/>
                                          </p:stCondLst>
                                        </p:cTn>
                                        <p:tgtEl>
                                          <p:spTgt spid="3082">
                                            <p:txEl>
                                              <p:pRg st="0" end="0"/>
                                            </p:txEl>
                                          </p:spTgt>
                                        </p:tgtEl>
                                        <p:attrNameLst>
                                          <p:attrName>r</p:attrName>
                                        </p:attrNameLst>
                                      </p:cBhvr>
                                    </p:animRot>
                                    <p:animRot by="-1500000">
                                      <p:cBhvr>
                                        <p:cTn id="60" dur="1250" fill="hold">
                                          <p:stCondLst>
                                            <p:cond delay="1250"/>
                                          </p:stCondLst>
                                        </p:cTn>
                                        <p:tgtEl>
                                          <p:spTgt spid="3082">
                                            <p:txEl>
                                              <p:pRg st="0" end="0"/>
                                            </p:txEl>
                                          </p:spTgt>
                                        </p:tgtEl>
                                        <p:attrNameLst>
                                          <p:attrName>r</p:attrName>
                                        </p:attrNameLst>
                                      </p:cBhvr>
                                    </p:animRot>
                                    <p:animRot by="-1500000">
                                      <p:cBhvr>
                                        <p:cTn id="61" dur="1250" fill="hold">
                                          <p:stCondLst>
                                            <p:cond delay="2500"/>
                                          </p:stCondLst>
                                        </p:cTn>
                                        <p:tgtEl>
                                          <p:spTgt spid="3082">
                                            <p:txEl>
                                              <p:pRg st="0" end="0"/>
                                            </p:txEl>
                                          </p:spTgt>
                                        </p:tgtEl>
                                        <p:attrNameLst>
                                          <p:attrName>r</p:attrName>
                                        </p:attrNameLst>
                                      </p:cBhvr>
                                    </p:animRot>
                                    <p:animRot by="1500000">
                                      <p:cBhvr>
                                        <p:cTn id="62" dur="1250" fill="hold">
                                          <p:stCondLst>
                                            <p:cond delay="3750"/>
                                          </p:stCondLst>
                                        </p:cTn>
                                        <p:tgtEl>
                                          <p:spTgt spid="308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2" grpId="0" build="allAtOnce"/>
      <p:bldP spid="3083" grpId="0"/>
      <p:bldP spid="3084" grpId="0" animBg="1"/>
      <p:bldP spid="3084" grpId="1" animBg="1"/>
      <p:bldP spid="3084" grpId="2" animBg="1"/>
      <p:bldP spid="3084" grpId="3" animBg="1"/>
      <p:bldP spid="30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4" name="Rectangle 2"/>
          <p:cNvSpPr txBox="1">
            <a:spLocks noChangeArrowheads="1"/>
          </p:cNvSpPr>
          <p:nvPr/>
        </p:nvSpPr>
        <p:spPr>
          <a:xfrm>
            <a:off x="457200" y="274638"/>
            <a:ext cx="8229600" cy="1143000"/>
          </a:xfrm>
          <a:prstGeom prst="rect">
            <a:avLst/>
          </a:prstGeom>
          <a:noFill/>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Alignment Tools</a:t>
            </a: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15" name="Rectangle 3"/>
          <p:cNvSpPr txBox="1">
            <a:spLocks noChangeArrowheads="1"/>
          </p:cNvSpPr>
          <p:nvPr/>
        </p:nvSpPr>
        <p:spPr>
          <a:xfrm>
            <a:off x="457200" y="1600200"/>
            <a:ext cx="8229600" cy="4525963"/>
          </a:xfrm>
          <a:prstGeom prst="rect">
            <a:avLst/>
          </a:prstGeom>
          <a:noFill/>
        </p:spPr>
        <p:txBody>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Bodoni MT Black" pitchFamily="18" charset="0"/>
                <a:ea typeface="+mn-ea"/>
                <a:cs typeface="+mn-cs"/>
              </a:rPr>
              <a:t>Pairwise</a:t>
            </a:r>
            <a:r>
              <a:rPr kumimoji="0" lang="en-US" sz="3200" b="0" i="0" u="none" strike="noStrike" kern="1200" cap="none" spc="0" normalizeH="0" baseline="0" noProof="0" dirty="0" smtClean="0">
                <a:ln>
                  <a:noFill/>
                </a:ln>
                <a:solidFill>
                  <a:schemeClr val="tx1"/>
                </a:solidFill>
                <a:effectLst/>
                <a:uLnTx/>
                <a:uFillTx/>
                <a:latin typeface="Bodoni MT Black" pitchFamily="18" charset="0"/>
                <a:ea typeface="+mn-ea"/>
                <a:cs typeface="+mn-cs"/>
              </a:rPr>
              <a:t> alignment</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BLAST</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FASTA</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Dot Plat</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Bodoni MT Black" pitchFamily="18" charset="0"/>
                <a:ea typeface="+mn-ea"/>
                <a:cs typeface="+mn-cs"/>
              </a:rPr>
              <a:t>Multiple sequence alignment (MSA)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Induced </a:t>
            </a:r>
            <a:r>
              <a:rPr kumimoji="0" lang="en-US" sz="3200" b="0" i="0" u="none" strike="noStrike" kern="1200" cap="none" spc="0" normalizeH="0" baseline="0" noProof="0" dirty="0" err="1" smtClean="0">
                <a:ln>
                  <a:noFill/>
                </a:ln>
                <a:solidFill>
                  <a:schemeClr val="tx1"/>
                </a:solidFill>
                <a:effectLst/>
                <a:uLnTx/>
                <a:uFillTx/>
                <a:latin typeface="Arial Rounded MT Bold" pitchFamily="34" charset="0"/>
                <a:ea typeface="+mn-ea"/>
                <a:cs typeface="+mn-cs"/>
              </a:rPr>
              <a:t>pairwise</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method</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Progressive method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AutoShape 5"/>
          <p:cNvSpPr>
            <a:spLocks noChangeArrowheads="1"/>
          </p:cNvSpPr>
          <p:nvPr/>
        </p:nvSpPr>
        <p:spPr bwMode="auto">
          <a:xfrm>
            <a:off x="5003800" y="2565400"/>
            <a:ext cx="649288" cy="4333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fa-IR"/>
          </a:p>
        </p:txBody>
      </p:sp>
      <p:sp>
        <p:nvSpPr>
          <p:cNvPr id="20" name="Text Box 6"/>
          <p:cNvSpPr txBox="1">
            <a:spLocks noChangeArrowheads="1"/>
          </p:cNvSpPr>
          <p:nvPr/>
        </p:nvSpPr>
        <p:spPr bwMode="auto">
          <a:xfrm>
            <a:off x="5867400" y="2565400"/>
            <a:ext cx="1800225" cy="366713"/>
          </a:xfrm>
          <a:prstGeom prst="rect">
            <a:avLst/>
          </a:prstGeom>
          <a:noFill/>
          <a:ln w="9525">
            <a:noFill/>
            <a:miter lim="800000"/>
            <a:headEnd/>
            <a:tailEnd/>
          </a:ln>
          <a:effectLst/>
        </p:spPr>
        <p:txBody>
          <a:bodyPr>
            <a:spAutoFit/>
          </a:bodyPr>
          <a:lstStyle/>
          <a:p>
            <a:pPr>
              <a:spcBef>
                <a:spcPct val="50000"/>
              </a:spcBef>
            </a:pPr>
            <a:r>
              <a:rPr lang="en-US">
                <a:solidFill>
                  <a:srgbClr val="0000FF"/>
                </a:solidFill>
                <a:latin typeface="Franklin Gothic Medium Cond" pitchFamily="34" charset="0"/>
              </a:rPr>
              <a:t>Statistical Value</a:t>
            </a:r>
          </a:p>
        </p:txBody>
      </p:sp>
      <p:sp>
        <p:nvSpPr>
          <p:cNvPr id="21" name="AutoShape 7"/>
          <p:cNvSpPr>
            <a:spLocks noChangeArrowheads="1"/>
          </p:cNvSpPr>
          <p:nvPr/>
        </p:nvSpPr>
        <p:spPr bwMode="auto">
          <a:xfrm>
            <a:off x="5003800" y="3429000"/>
            <a:ext cx="649288" cy="4333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fa-IR"/>
          </a:p>
        </p:txBody>
      </p:sp>
      <p:sp>
        <p:nvSpPr>
          <p:cNvPr id="22" name="Text Box 8"/>
          <p:cNvSpPr txBox="1">
            <a:spLocks noChangeArrowheads="1"/>
          </p:cNvSpPr>
          <p:nvPr/>
        </p:nvSpPr>
        <p:spPr bwMode="auto">
          <a:xfrm>
            <a:off x="6227763" y="3429000"/>
            <a:ext cx="719137" cy="366713"/>
          </a:xfrm>
          <a:prstGeom prst="rect">
            <a:avLst/>
          </a:prstGeom>
          <a:noFill/>
          <a:ln w="9525">
            <a:noFill/>
            <a:miter lim="800000"/>
            <a:headEnd/>
            <a:tailEnd/>
          </a:ln>
          <a:effectLst/>
        </p:spPr>
        <p:txBody>
          <a:bodyPr>
            <a:spAutoFit/>
          </a:bodyPr>
          <a:lstStyle/>
          <a:p>
            <a:pPr>
              <a:spcBef>
                <a:spcPct val="50000"/>
              </a:spcBef>
            </a:pPr>
            <a:r>
              <a:rPr lang="en-US">
                <a:solidFill>
                  <a:srgbClr val="0000FF"/>
                </a:solidFill>
                <a:latin typeface="Franklin Gothic Medium Cond" pitchFamily="34" charset="0"/>
              </a:rPr>
              <a:t>Graph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pic>
        <p:nvPicPr>
          <p:cNvPr id="14" name="Picture 4" descr="BLAST_algorithm"/>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571480"/>
            <a:ext cx="7715304" cy="5357850"/>
          </a:xfrm>
          <a:prstGeom prst="rect">
            <a:avLst/>
          </a:prstGeom>
          <a:noFill/>
          <a:ln w="76200" cmpd="tri">
            <a:solidFill>
              <a:srgbClr val="00CC66"/>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4" name="Rectangle 2"/>
          <p:cNvSpPr txBox="1">
            <a:spLocks noChangeArrowheads="1"/>
          </p:cNvSpPr>
          <p:nvPr/>
        </p:nvSpPr>
        <p:spPr>
          <a:xfrm>
            <a:off x="457200" y="274638"/>
            <a:ext cx="8229600" cy="1143000"/>
          </a:xfrm>
          <a:prstGeom prst="rect">
            <a:avLst/>
          </a:prstGeom>
          <a:noFill/>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9900CC"/>
                </a:solidFill>
                <a:effectLst/>
                <a:uLnTx/>
                <a:uFillTx/>
                <a:latin typeface="Arial Rounded MT Bold" pitchFamily="34" charset="0"/>
                <a:ea typeface="+mj-ea"/>
                <a:cs typeface="+mj-cs"/>
              </a:rPr>
              <a:t>Multiple Sequence Alignment</a:t>
            </a:r>
            <a:endParaRPr kumimoji="0" lang="en-US" sz="4400" b="0" i="0" u="none" strike="noStrike" kern="1200" cap="none" spc="0" normalizeH="0" baseline="0" noProof="0" dirty="0">
              <a:ln>
                <a:noFill/>
              </a:ln>
              <a:solidFill>
                <a:srgbClr val="9900CC"/>
              </a:solidFill>
              <a:effectLst/>
              <a:uLnTx/>
              <a:uFillTx/>
              <a:latin typeface="Arial Rounded MT Bold" pitchFamily="34" charset="0"/>
              <a:ea typeface="+mj-ea"/>
              <a:cs typeface="+mj-cs"/>
            </a:endParaRPr>
          </a:p>
        </p:txBody>
      </p:sp>
      <p:pic>
        <p:nvPicPr>
          <p:cNvPr id="15" name="Picture 4"/>
          <p:cNvPicPr>
            <a:picLocks noChangeAspect="1" noChangeArrowheads="1"/>
          </p:cNvPicPr>
          <p:nvPr/>
        </p:nvPicPr>
        <p:blipFill>
          <a:blip r:embed="rId2"/>
          <a:srcRect l="13593" t="28984" r="10345" b="15497"/>
          <a:stretch>
            <a:fillRect/>
          </a:stretch>
        </p:blipFill>
        <p:spPr>
          <a:xfrm>
            <a:off x="611188" y="1600200"/>
            <a:ext cx="7848600" cy="4525963"/>
          </a:xfrm>
          <a:prstGeom prst="rect">
            <a:avLst/>
          </a:prstGeom>
          <a:noFill/>
          <a:ln w="57150" cap="flat">
            <a:solidFill>
              <a:srgbClr val="FF0000"/>
            </a:solidFill>
            <a:prstDash val="sysDot"/>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57214"/>
            <a:ext cx="9144000" cy="7215214"/>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dirty="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pic>
        <p:nvPicPr>
          <p:cNvPr id="15" name="Picture 4"/>
          <p:cNvPicPr>
            <a:picLocks noChangeAspect="1" noChangeArrowheads="1"/>
          </p:cNvPicPr>
          <p:nvPr/>
        </p:nvPicPr>
        <p:blipFill>
          <a:blip r:embed="rId2">
            <a:clrChange>
              <a:clrFrom>
                <a:srgbClr val="7A25BA"/>
              </a:clrFrom>
              <a:clrTo>
                <a:srgbClr val="7A25BA">
                  <a:alpha val="0"/>
                </a:srgbClr>
              </a:clrTo>
            </a:clrChange>
            <a:lum bright="70000" contrast="-52000"/>
          </a:blip>
          <a:srcRect l="13593" t="28598" r="11969" b="22092"/>
          <a:stretch>
            <a:fillRect/>
          </a:stretch>
        </p:blipFill>
        <p:spPr bwMode="auto">
          <a:xfrm>
            <a:off x="395288" y="1557338"/>
            <a:ext cx="8280400" cy="4535487"/>
          </a:xfrm>
          <a:prstGeom prst="rect">
            <a:avLst/>
          </a:prstGeom>
          <a:noFill/>
          <a:ln w="12700" cap="sq">
            <a:solidFill>
              <a:schemeClr val="accent3">
                <a:lumMod val="60000"/>
                <a:lumOff val="40000"/>
              </a:schemeClr>
            </a:solidFill>
            <a:miter lim="800000"/>
            <a:headEnd type="none" w="sm" len="sm"/>
            <a:tailEnd type="none" w="sm" len="sm"/>
          </a:ln>
          <a:effectLst>
            <a:outerShdw blurRad="50800" dist="50800" dir="5400000" algn="ctr" rotWithShape="0">
              <a:schemeClr val="bg2">
                <a:lumMod val="90000"/>
              </a:schemeClr>
            </a:outerShdw>
          </a:effectLst>
        </p:spPr>
      </p:pic>
      <p:sp>
        <p:nvSpPr>
          <p:cNvPr id="17" name="Rectangle 2"/>
          <p:cNvSpPr txBox="1">
            <a:spLocks noChangeArrowheads="1"/>
          </p:cNvSpPr>
          <p:nvPr/>
        </p:nvSpPr>
        <p:spPr>
          <a:xfrm>
            <a:off x="642910" y="0"/>
            <a:ext cx="7772400" cy="1470025"/>
          </a:xfrm>
          <a:prstGeom prst="rect">
            <a:avLst/>
          </a:prstGeom>
        </p:spPr>
        <p:txBody>
          <a:bodyPr vert="horz" lIns="91440" tIns="45720" rIns="91440" bIns="45720" rtlCol="1" anchor="ctr">
            <a:normAutofit/>
          </a:bodyPr>
          <a:lstStyle/>
          <a:p>
            <a:pPr lvl="0" algn="ctr">
              <a:spcBef>
                <a:spcPct val="0"/>
              </a:spcBef>
              <a:defRPr/>
            </a:pPr>
            <a:r>
              <a:rPr lang="en-US" sz="4400" dirty="0" smtClean="0">
                <a:solidFill>
                  <a:srgbClr val="7030A0"/>
                </a:solidFill>
                <a:latin typeface="Arial Rounded MT Bold" pitchFamily="34" charset="0"/>
              </a:rPr>
              <a:t>Progressive Method </a:t>
            </a:r>
          </a:p>
          <a:p>
            <a:pPr lvl="0" algn="ctr">
              <a:spcBef>
                <a:spcPct val="0"/>
              </a:spcBef>
              <a:defRPr/>
            </a:pP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(MSA)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pic>
        <p:nvPicPr>
          <p:cNvPr id="12" name="Picture 4"/>
          <p:cNvPicPr>
            <a:picLocks noChangeAspect="1" noChangeArrowheads="1"/>
          </p:cNvPicPr>
          <p:nvPr/>
        </p:nvPicPr>
        <p:blipFill>
          <a:blip r:embed="rId2">
            <a:clrChange>
              <a:clrFrom>
                <a:srgbClr val="7A25BA"/>
              </a:clrFrom>
              <a:clrTo>
                <a:srgbClr val="7A25BA">
                  <a:alpha val="0"/>
                </a:srgbClr>
              </a:clrTo>
            </a:clrChange>
            <a:lum bright="70000" contrast="-70000"/>
          </a:blip>
          <a:srcRect l="5495" t="25842" r="34624" b="14458"/>
          <a:stretch>
            <a:fillRect/>
          </a:stretch>
        </p:blipFill>
        <p:spPr bwMode="auto">
          <a:xfrm>
            <a:off x="611188" y="2214554"/>
            <a:ext cx="3816350" cy="3662371"/>
          </a:xfrm>
          <a:prstGeom prst="rect">
            <a:avLst/>
          </a:prstGeom>
          <a:gradFill rotWithShape="1">
            <a:gsLst>
              <a:gs pos="0">
                <a:srgbClr val="3399FF"/>
              </a:gs>
              <a:gs pos="100000">
                <a:srgbClr val="3399FF">
                  <a:gamma/>
                  <a:shade val="46275"/>
                  <a:invGamma/>
                </a:srgbClr>
              </a:gs>
            </a:gsLst>
            <a:lin ang="5400000" scaled="1"/>
          </a:gradFill>
          <a:ln w="76200" cmpd="tri">
            <a:solidFill>
              <a:srgbClr val="FF3300"/>
            </a:solidFill>
            <a:prstDash val="sysDot"/>
            <a:miter lim="800000"/>
            <a:headEnd type="none" w="sm" len="sm"/>
            <a:tailEnd type="none" w="sm" len="sm"/>
          </a:ln>
          <a:effectLst/>
        </p:spPr>
      </p:pic>
      <p:pic>
        <p:nvPicPr>
          <p:cNvPr id="13" name="Picture 5"/>
          <p:cNvPicPr>
            <a:picLocks noChangeAspect="1" noChangeArrowheads="1"/>
          </p:cNvPicPr>
          <p:nvPr/>
        </p:nvPicPr>
        <p:blipFill>
          <a:blip r:embed="rId3">
            <a:clrChange>
              <a:clrFrom>
                <a:srgbClr val="7A25BA"/>
              </a:clrFrom>
              <a:clrTo>
                <a:srgbClr val="7A25BA">
                  <a:alpha val="0"/>
                </a:srgbClr>
              </a:clrTo>
            </a:clrChange>
            <a:lum bright="70000" contrast="-70000"/>
          </a:blip>
          <a:srcRect l="5495" t="25842" r="42722" b="21779"/>
          <a:stretch>
            <a:fillRect/>
          </a:stretch>
        </p:blipFill>
        <p:spPr bwMode="auto">
          <a:xfrm>
            <a:off x="4643438" y="2214554"/>
            <a:ext cx="3960812" cy="3662371"/>
          </a:xfrm>
          <a:prstGeom prst="rect">
            <a:avLst/>
          </a:prstGeom>
          <a:gradFill rotWithShape="1">
            <a:gsLst>
              <a:gs pos="0">
                <a:srgbClr val="3399FF"/>
              </a:gs>
              <a:gs pos="100000">
                <a:srgbClr val="3399FF">
                  <a:gamma/>
                  <a:shade val="46275"/>
                  <a:invGamma/>
                </a:srgbClr>
              </a:gs>
            </a:gsLst>
            <a:lin ang="5400000" scaled="1"/>
          </a:gradFill>
          <a:ln w="76200" cmpd="tri">
            <a:solidFill>
              <a:srgbClr val="FF3300"/>
            </a:solidFill>
            <a:prstDash val="sysDot"/>
            <a:miter lim="800000"/>
            <a:headEnd type="none" w="sm" len="sm"/>
            <a:tailEnd type="none" w="sm" len="sm"/>
          </a:ln>
          <a:effectLst/>
        </p:spPr>
      </p:pic>
      <p:sp>
        <p:nvSpPr>
          <p:cNvPr id="15" name="Rectangle 2"/>
          <p:cNvSpPr txBox="1">
            <a:spLocks noChangeArrowheads="1"/>
          </p:cNvSpPr>
          <p:nvPr/>
        </p:nvSpPr>
        <p:spPr>
          <a:xfrm>
            <a:off x="714348" y="214290"/>
            <a:ext cx="7772400" cy="1470025"/>
          </a:xfrm>
          <a:prstGeom prst="rect">
            <a:avLst/>
          </a:prstGeom>
        </p:spPr>
        <p:txBody>
          <a:bodyPr vert="horz" lIns="91440" tIns="45720" rIns="91440" bIns="45720" rtlCol="1" anchor="ctr">
            <a:normAutofit/>
          </a:bodyPr>
          <a:lstStyle/>
          <a:p>
            <a:pPr lvl="0" algn="ctr">
              <a:spcBef>
                <a:spcPct val="0"/>
              </a:spcBef>
              <a:defRPr/>
            </a:pPr>
            <a:r>
              <a:rPr lang="en-US" sz="4400" dirty="0" smtClean="0">
                <a:solidFill>
                  <a:srgbClr val="7030A0"/>
                </a:solidFill>
                <a:latin typeface="Arial Rounded MT Bold" pitchFamily="34" charset="0"/>
              </a:rPr>
              <a:t>Progressive Method </a:t>
            </a:r>
          </a:p>
          <a:p>
            <a:pPr lvl="0" algn="ctr">
              <a:spcBef>
                <a:spcPct val="0"/>
              </a:spcBef>
              <a:defRPr/>
            </a:pP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2" name="Rectangle 3"/>
          <p:cNvSpPr txBox="1">
            <a:spLocks noChangeArrowheads="1"/>
          </p:cNvSpPr>
          <p:nvPr/>
        </p:nvSpPr>
        <p:spPr>
          <a:xfrm>
            <a:off x="571472" y="2786058"/>
            <a:ext cx="7858180" cy="280828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50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The </a:t>
            </a:r>
            <a:r>
              <a:rPr kumimoji="0" lang="en-US" sz="5000" b="0" i="0" u="none" strike="noStrike" kern="1200" cap="none" spc="0" normalizeH="0" baseline="0" noProof="0" dirty="0" smtClean="0">
                <a:ln>
                  <a:noFill/>
                </a:ln>
                <a:solidFill>
                  <a:srgbClr val="1C8C1F"/>
                </a:solidFill>
                <a:effectLst/>
                <a:uLnTx/>
                <a:uFillTx/>
                <a:latin typeface="Franklin Gothic Medium Cond" pitchFamily="34" charset="0"/>
                <a:ea typeface="+mn-ea"/>
                <a:cs typeface="+mn-cs"/>
              </a:rPr>
              <a:t>Fruits</a:t>
            </a:r>
            <a:r>
              <a:rPr kumimoji="0" lang="en-US" sz="50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 of analyses of the sequences that exit within the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50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 </a:t>
            </a:r>
            <a:r>
              <a:rPr kumimoji="0" lang="en-US" sz="5000" b="0" i="0" u="none" strike="noStrike" kern="1200" cap="none" spc="0" normalizeH="0" baseline="0" noProof="0" dirty="0" smtClean="0">
                <a:ln>
                  <a:noFill/>
                </a:ln>
                <a:solidFill>
                  <a:schemeClr val="accent2"/>
                </a:solidFill>
                <a:effectLst/>
                <a:uLnTx/>
                <a:uFillTx/>
                <a:latin typeface="Franklin Gothic Medium Cond" pitchFamily="34" charset="0"/>
                <a:ea typeface="+mn-ea"/>
                <a:cs typeface="+mn-cs"/>
              </a:rPr>
              <a:t>primary sources</a:t>
            </a:r>
            <a:r>
              <a:rPr kumimoji="0" lang="en-US" sz="5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5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Rectangle 2"/>
          <p:cNvSpPr txBox="1">
            <a:spLocks noChangeArrowheads="1"/>
          </p:cNvSpPr>
          <p:nvPr/>
        </p:nvSpPr>
        <p:spPr>
          <a:xfrm>
            <a:off x="571472" y="428604"/>
            <a:ext cx="8069291"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Secondary Protein Database</a:t>
            </a:r>
            <a:endParaRPr kumimoji="0" lang="en-US" sz="4400" b="0" i="0" u="none" strike="noStrike" kern="1200" cap="none" spc="0" normalizeH="0" baseline="0" noProof="0" dirty="0">
              <a:ln>
                <a:noFill/>
              </a:ln>
              <a:solidFill>
                <a:srgbClr val="7030A0"/>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graphicFrame>
        <p:nvGraphicFramePr>
          <p:cNvPr id="12" name="Table 11"/>
          <p:cNvGraphicFramePr>
            <a:graphicFrameLocks noGrp="1"/>
          </p:cNvGraphicFramePr>
          <p:nvPr/>
        </p:nvGraphicFramePr>
        <p:xfrm>
          <a:off x="1428728" y="2357430"/>
          <a:ext cx="6068313" cy="3398521"/>
        </p:xfrm>
        <a:graphic>
          <a:graphicData uri="http://schemas.openxmlformats.org/drawingml/2006/table">
            <a:tbl>
              <a:tblPr rtl="1"/>
              <a:tblGrid>
                <a:gridCol w="2781116"/>
                <a:gridCol w="3287197"/>
              </a:tblGrid>
              <a:tr h="4762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EA16C2"/>
                          </a:solidFill>
                          <a:effectLst/>
                          <a:latin typeface="Arial Rounded MT Bold" pitchFamily="34" charset="0"/>
                          <a:cs typeface="Arial" pitchFamily="34" charset="0"/>
                        </a:rPr>
                        <a:t>PS</a:t>
                      </a:r>
                      <a:endParaRPr kumimoji="0" lang="ar-SA" sz="2800" b="1" i="0" u="none" strike="noStrike" cap="none" normalizeH="0" baseline="0" dirty="0" smtClean="0">
                        <a:ln>
                          <a:noFill/>
                        </a:ln>
                        <a:solidFill>
                          <a:srgbClr val="EA16C2"/>
                        </a:solidFill>
                        <a:effectLst/>
                        <a:latin typeface="Arial Rounded MT Bold" pitchFamily="34" charset="0"/>
                        <a:cs typeface="Arial" pitchFamily="34" charset="0"/>
                      </a:endParaRPr>
                    </a:p>
                  </a:txBody>
                  <a:tcPr anchor="ctr" horzOverflow="overflow">
                    <a:lnL>
                      <a:noFill/>
                    </a:lnL>
                    <a:lnR>
                      <a:noFill/>
                    </a:lnR>
                    <a:lnT cap="flat">
                      <a:noFill/>
                    </a:lnT>
                    <a:lnB>
                      <a:noFill/>
                    </a:lnB>
                    <a:lnTlToBr>
                      <a:noFill/>
                    </a:lnTlToBr>
                    <a:lnBlToTr>
                      <a:noFill/>
                    </a:lnBlToTr>
                    <a:gradFill rotWithShape="1">
                      <a:gsLst>
                        <a:gs pos="0">
                          <a:srgbClr val="0000FF"/>
                        </a:gs>
                        <a:gs pos="50000">
                          <a:srgbClr val="66FF33"/>
                        </a:gs>
                        <a:gs pos="100000">
                          <a:srgbClr val="0000FF"/>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Prosite</a:t>
                      </a:r>
                      <a:endParaRPr kumimoji="0" lang="ar-SA" sz="28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a:noFill/>
                    </a:lnL>
                    <a:lnR>
                      <a:noFill/>
                    </a:lnR>
                    <a:lnT cap="flat">
                      <a:noFill/>
                    </a:lnT>
                    <a:lnB>
                      <a:noFill/>
                    </a:lnB>
                    <a:lnTlToBr>
                      <a:noFill/>
                    </a:lnTlToBr>
                    <a:lnBlToTr>
                      <a:noFill/>
                    </a:lnBlToTr>
                    <a:gradFill rotWithShape="1">
                      <a:gsLst>
                        <a:gs pos="0">
                          <a:srgbClr val="66FF33"/>
                        </a:gs>
                        <a:gs pos="50000">
                          <a:srgbClr val="0000FF"/>
                        </a:gs>
                        <a:gs pos="100000">
                          <a:srgbClr val="66FF33"/>
                        </a:gs>
                      </a:gsLst>
                      <a:lin ang="5400000" scaled="1"/>
                    </a:gradFill>
                  </a:tcPr>
                </a:tc>
              </a:tr>
              <a:tr h="5207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A16C2"/>
                          </a:solidFill>
                          <a:effectLst/>
                          <a:latin typeface="Arial Rounded MT Bold" pitchFamily="34" charset="0"/>
                          <a:cs typeface="Arial" pitchFamily="34" charset="0"/>
                        </a:rPr>
                        <a:t>BL</a:t>
                      </a:r>
                      <a:endParaRPr kumimoji="0" lang="ar-SA" sz="2800" b="1" i="0" u="none" strike="noStrike" cap="none" normalizeH="0" baseline="0" smtClean="0">
                        <a:ln>
                          <a:noFill/>
                        </a:ln>
                        <a:solidFill>
                          <a:srgbClr val="EA16C2"/>
                        </a:solidFill>
                        <a:effectLst/>
                        <a:latin typeface="Arial Rounded MT Bold" pitchFamily="34" charset="0"/>
                        <a:cs typeface="Arial" pitchFamily="34" charset="0"/>
                      </a:endParaRPr>
                    </a:p>
                  </a:txBody>
                  <a:tcPr anchor="ctr" horzOverflow="overflow">
                    <a:lnL>
                      <a:noFill/>
                    </a:lnL>
                    <a:lnR>
                      <a:noFill/>
                    </a:lnR>
                    <a:lnT>
                      <a:noFill/>
                    </a:lnT>
                    <a:lnB>
                      <a:noFill/>
                    </a:lnB>
                    <a:lnTlToBr>
                      <a:noFill/>
                    </a:lnTlToBr>
                    <a:lnBlToTr>
                      <a:noFill/>
                    </a:lnBlToTr>
                    <a:gradFill rotWithShape="1">
                      <a:gsLst>
                        <a:gs pos="0">
                          <a:srgbClr val="0000FF"/>
                        </a:gs>
                        <a:gs pos="50000">
                          <a:srgbClr val="66FF33"/>
                        </a:gs>
                        <a:gs pos="100000">
                          <a:srgbClr val="0000FF"/>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blocks</a:t>
                      </a: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gradFill rotWithShape="1">
                      <a:gsLst>
                        <a:gs pos="0">
                          <a:srgbClr val="66FF33"/>
                        </a:gs>
                        <a:gs pos="50000">
                          <a:srgbClr val="0000FF"/>
                        </a:gs>
                        <a:gs pos="100000">
                          <a:srgbClr val="66FF33"/>
                        </a:gs>
                      </a:gsLst>
                      <a:lin ang="5400000" scaled="1"/>
                    </a:gradFill>
                  </a:tcPr>
                </a:tc>
              </a:tr>
              <a:tr h="5207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A16C2"/>
                          </a:solidFill>
                          <a:effectLst/>
                          <a:latin typeface="Arial Rounded MT Bold" pitchFamily="34" charset="0"/>
                          <a:cs typeface="Arial" pitchFamily="34" charset="0"/>
                        </a:rPr>
                        <a:t>PD</a:t>
                      </a:r>
                      <a:endParaRPr kumimoji="0" lang="ar-SA" sz="2800" b="1" i="0" u="none" strike="noStrike" cap="none" normalizeH="0" baseline="0" smtClean="0">
                        <a:ln>
                          <a:noFill/>
                        </a:ln>
                        <a:solidFill>
                          <a:srgbClr val="EA16C2"/>
                        </a:solidFill>
                        <a:effectLst/>
                        <a:latin typeface="Arial Rounded MT Bold" pitchFamily="34" charset="0"/>
                        <a:cs typeface="Arial" pitchFamily="34" charset="0"/>
                      </a:endParaRPr>
                    </a:p>
                  </a:txBody>
                  <a:tcPr anchor="ctr" horzOverflow="overflow">
                    <a:lnL>
                      <a:noFill/>
                    </a:lnL>
                    <a:lnR>
                      <a:noFill/>
                    </a:lnR>
                    <a:lnT>
                      <a:noFill/>
                    </a:lnT>
                    <a:lnB>
                      <a:noFill/>
                    </a:lnB>
                    <a:lnTlToBr>
                      <a:noFill/>
                    </a:lnTlToBr>
                    <a:lnBlToTr>
                      <a:noFill/>
                    </a:lnBlToTr>
                    <a:gradFill rotWithShape="1">
                      <a:gsLst>
                        <a:gs pos="0">
                          <a:srgbClr val="0000FF"/>
                        </a:gs>
                        <a:gs pos="50000">
                          <a:srgbClr val="66FF33"/>
                        </a:gs>
                        <a:gs pos="100000">
                          <a:srgbClr val="0000FF"/>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Prodom</a:t>
                      </a: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gradFill rotWithShape="1">
                      <a:gsLst>
                        <a:gs pos="0">
                          <a:srgbClr val="66FF33"/>
                        </a:gs>
                        <a:gs pos="50000">
                          <a:srgbClr val="0000FF"/>
                        </a:gs>
                        <a:gs pos="100000">
                          <a:srgbClr val="66FF33"/>
                        </a:gs>
                      </a:gsLst>
                      <a:lin ang="5400000" scaled="1"/>
                    </a:gradFill>
                  </a:tcPr>
                </a:tc>
              </a:tr>
              <a:tr h="5222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A16C2"/>
                          </a:solidFill>
                          <a:effectLst/>
                          <a:latin typeface="Arial Rounded MT Bold" pitchFamily="34" charset="0"/>
                          <a:cs typeface="Arial" pitchFamily="34" charset="0"/>
                        </a:rPr>
                        <a:t>PR</a:t>
                      </a:r>
                      <a:endParaRPr kumimoji="0" lang="ar-SA" sz="2800" b="1" i="0" u="none" strike="noStrike" cap="none" normalizeH="0" baseline="0" smtClean="0">
                        <a:ln>
                          <a:noFill/>
                        </a:ln>
                        <a:solidFill>
                          <a:srgbClr val="EA16C2"/>
                        </a:solidFill>
                        <a:effectLst/>
                        <a:latin typeface="Arial Rounded MT Bold" pitchFamily="34" charset="0"/>
                        <a:cs typeface="Arial" pitchFamily="34" charset="0"/>
                      </a:endParaRPr>
                    </a:p>
                  </a:txBody>
                  <a:tcPr anchor="ctr" horzOverflow="overflow">
                    <a:lnL>
                      <a:noFill/>
                    </a:lnL>
                    <a:lnR>
                      <a:noFill/>
                    </a:lnR>
                    <a:lnT>
                      <a:noFill/>
                    </a:lnT>
                    <a:lnB>
                      <a:noFill/>
                    </a:lnB>
                    <a:lnTlToBr>
                      <a:noFill/>
                    </a:lnTlToBr>
                    <a:lnBlToTr>
                      <a:noFill/>
                    </a:lnBlToTr>
                    <a:gradFill rotWithShape="1">
                      <a:gsLst>
                        <a:gs pos="0">
                          <a:srgbClr val="0000FF"/>
                        </a:gs>
                        <a:gs pos="50000">
                          <a:srgbClr val="66FF33"/>
                        </a:gs>
                        <a:gs pos="100000">
                          <a:srgbClr val="0000FF"/>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prints</a:t>
                      </a: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gradFill rotWithShape="1">
                      <a:gsLst>
                        <a:gs pos="0">
                          <a:srgbClr val="66FF33"/>
                        </a:gs>
                        <a:gs pos="50000">
                          <a:srgbClr val="0000FF"/>
                        </a:gs>
                        <a:gs pos="100000">
                          <a:srgbClr val="66FF33"/>
                        </a:gs>
                      </a:gsLst>
                      <a:lin ang="5400000" scaled="1"/>
                    </a:gradFill>
                  </a:tcPr>
                </a:tc>
              </a:tr>
              <a:tr h="7985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A16C2"/>
                          </a:solidFill>
                          <a:effectLst/>
                          <a:latin typeface="Arial Rounded MT Bold" pitchFamily="34" charset="0"/>
                          <a:cs typeface="Arial" pitchFamily="34" charset="0"/>
                        </a:rPr>
                        <a:t>IPR</a:t>
                      </a:r>
                      <a:endParaRPr kumimoji="0" lang="ar-SA" sz="2800" b="1" i="0" u="none" strike="noStrike" cap="none" normalizeH="0" baseline="0" smtClean="0">
                        <a:ln>
                          <a:noFill/>
                        </a:ln>
                        <a:solidFill>
                          <a:srgbClr val="EA16C2"/>
                        </a:solidFill>
                        <a:effectLst/>
                        <a:latin typeface="Arial Rounded MT Bold" pitchFamily="34" charset="0"/>
                        <a:cs typeface="Arial" pitchFamily="34" charset="0"/>
                      </a:endParaRPr>
                    </a:p>
                  </a:txBody>
                  <a:tcPr anchor="ctr" horzOverflow="overflow">
                    <a:lnL>
                      <a:noFill/>
                    </a:lnL>
                    <a:lnR>
                      <a:noFill/>
                    </a:lnR>
                    <a:lnT>
                      <a:noFill/>
                    </a:lnT>
                    <a:lnB>
                      <a:noFill/>
                    </a:lnB>
                    <a:lnTlToBr>
                      <a:noFill/>
                    </a:lnTlToBr>
                    <a:lnBlToTr>
                      <a:noFill/>
                    </a:lnBlToTr>
                    <a:gradFill rotWithShape="1">
                      <a:gsLst>
                        <a:gs pos="0">
                          <a:srgbClr val="0000FF"/>
                        </a:gs>
                        <a:gs pos="50000">
                          <a:srgbClr val="66FF33"/>
                        </a:gs>
                        <a:gs pos="100000">
                          <a:srgbClr val="0000FF"/>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Interpro</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gradFill rotWithShape="1">
                      <a:gsLst>
                        <a:gs pos="0">
                          <a:srgbClr val="66FF33"/>
                        </a:gs>
                        <a:gs pos="50000">
                          <a:srgbClr val="0000FF"/>
                        </a:gs>
                        <a:gs pos="100000">
                          <a:srgbClr val="66FF33"/>
                        </a:gs>
                      </a:gsLst>
                      <a:lin ang="5400000" scaled="1"/>
                    </a:gradFill>
                  </a:tcPr>
                </a:tc>
              </a:tr>
              <a:tr h="4333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EA16C2"/>
                          </a:solidFill>
                          <a:effectLst/>
                          <a:latin typeface="Arial Rounded MT Bold" pitchFamily="34" charset="0"/>
                          <a:cs typeface="Arial" pitchFamily="34" charset="0"/>
                        </a:rPr>
                        <a:t>PF</a:t>
                      </a:r>
                      <a:endParaRPr kumimoji="0" lang="ar-SA" sz="2800" b="1" i="0" u="none" strike="noStrike" cap="none" normalizeH="0" baseline="0" dirty="0" smtClean="0">
                        <a:ln>
                          <a:noFill/>
                        </a:ln>
                        <a:solidFill>
                          <a:srgbClr val="EA16C2"/>
                        </a:solidFill>
                        <a:effectLst/>
                        <a:latin typeface="Arial Rounded MT Bold" pitchFamily="34" charset="0"/>
                        <a:cs typeface="Arial" pitchFamily="34" charset="0"/>
                      </a:endParaRPr>
                    </a:p>
                  </a:txBody>
                  <a:tcPr anchor="ctr" horzOverflow="overflow">
                    <a:lnL>
                      <a:noFill/>
                    </a:lnL>
                    <a:lnR>
                      <a:noFill/>
                    </a:lnR>
                    <a:lnT>
                      <a:noFill/>
                    </a:lnT>
                    <a:lnB>
                      <a:noFill/>
                    </a:lnB>
                    <a:lnTlToBr>
                      <a:noFill/>
                    </a:lnTlToBr>
                    <a:lnBlToTr>
                      <a:noFill/>
                    </a:lnBlToTr>
                    <a:gradFill rotWithShape="1">
                      <a:gsLst>
                        <a:gs pos="0">
                          <a:srgbClr val="0000FF"/>
                        </a:gs>
                        <a:gs pos="100000">
                          <a:srgbClr val="66FF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pfam</a:t>
                      </a: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a:noFill/>
                    </a:lnT>
                    <a:lnB>
                      <a:noFill/>
                    </a:lnB>
                    <a:lnTlToBr>
                      <a:noFill/>
                    </a:lnTlToBr>
                    <a:lnBlToTr>
                      <a:noFill/>
                    </a:lnBlToTr>
                    <a:gradFill rotWithShape="1">
                      <a:gsLst>
                        <a:gs pos="0">
                          <a:srgbClr val="66FF33"/>
                        </a:gs>
                        <a:gs pos="50000">
                          <a:srgbClr val="0000FF"/>
                        </a:gs>
                        <a:gs pos="100000">
                          <a:srgbClr val="66FF33"/>
                        </a:gs>
                      </a:gsLst>
                      <a:lin ang="5400000" scaled="1"/>
                    </a:gradFill>
                  </a:tcPr>
                </a:tc>
              </a:tr>
            </a:tbl>
          </a:graphicData>
        </a:graphic>
      </p:graphicFrame>
      <p:sp>
        <p:nvSpPr>
          <p:cNvPr id="13" name="Rectangle 2"/>
          <p:cNvSpPr txBox="1">
            <a:spLocks noChangeArrowheads="1"/>
          </p:cNvSpPr>
          <p:nvPr/>
        </p:nvSpPr>
        <p:spPr>
          <a:xfrm>
            <a:off x="571472" y="428604"/>
            <a:ext cx="8069291"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Secondary Protein Database</a:t>
            </a:r>
            <a:endParaRPr kumimoji="0" lang="en-US" sz="4400" b="0" i="0" u="none" strike="noStrike" kern="1200" cap="none" spc="0" normalizeH="0" baseline="0" noProof="0" dirty="0">
              <a:ln>
                <a:noFill/>
              </a:ln>
              <a:solidFill>
                <a:srgbClr val="7030A0"/>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3" name="Rectangle 2"/>
          <p:cNvSpPr txBox="1">
            <a:spLocks noChangeArrowheads="1"/>
          </p:cNvSpPr>
          <p:nvPr/>
        </p:nvSpPr>
        <p:spPr>
          <a:xfrm>
            <a:off x="714348" y="642918"/>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Gene Regulation Databases</a:t>
            </a:r>
            <a:endParaRPr kumimoji="0" lang="en-US" sz="4200" b="0" i="0" u="none" strike="noStrike" kern="1200" cap="none" spc="0" normalizeH="0" baseline="0" noProof="0" dirty="0">
              <a:ln>
                <a:noFill/>
              </a:ln>
              <a:solidFill>
                <a:srgbClr val="7030A0"/>
              </a:solidFill>
              <a:effectLst/>
              <a:uLnTx/>
              <a:uFillTx/>
              <a:latin typeface="Arial Rounded MT Bold" pitchFamily="34" charset="0"/>
              <a:ea typeface="+mj-ea"/>
              <a:cs typeface="+mj-cs"/>
            </a:endParaRPr>
          </a:p>
        </p:txBody>
      </p:sp>
      <p:sp>
        <p:nvSpPr>
          <p:cNvPr id="14" name="Rectangle 3"/>
          <p:cNvSpPr txBox="1">
            <a:spLocks noChangeArrowheads="1"/>
          </p:cNvSpPr>
          <p:nvPr/>
        </p:nvSpPr>
        <p:spPr>
          <a:xfrm>
            <a:off x="714348" y="2786058"/>
            <a:ext cx="8072494" cy="2714644"/>
          </a:xfrm>
          <a:prstGeom prst="rect">
            <a:avLst/>
          </a:prstGeom>
        </p:spPr>
        <p:txBody>
          <a:bodyPr/>
          <a:lstStyle/>
          <a:p>
            <a:pPr marL="342900" marR="0" lvl="0" indent="-342900" algn="l" defTabSz="914400" rtl="1"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Related to </a:t>
            </a:r>
            <a:r>
              <a:rPr kumimoji="0" lang="en-US" sz="40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rPr>
              <a:t>compilation</a:t>
            </a:r>
            <a:r>
              <a:rPr kumimoji="0" lang="en-US" sz="4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of </a:t>
            </a:r>
          </a:p>
          <a:p>
            <a:pPr marL="342900" marR="0" lvl="0" indent="-342900" algn="ctr" defTabSz="914400" rtl="1" eaLnBrk="1" fontAlgn="auto" latinLnBrk="0" hangingPunct="1">
              <a:lnSpc>
                <a:spcPct val="100000"/>
              </a:lnSpc>
              <a:spcBef>
                <a:spcPct val="20000"/>
              </a:spcBef>
              <a:spcAft>
                <a:spcPts val="0"/>
              </a:spcAft>
              <a:buClrTx/>
              <a:buSzTx/>
              <a:tabLst/>
              <a:defRPr/>
            </a:pPr>
            <a:r>
              <a:rPr kumimoji="0" lang="en-US" sz="40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mn-lt"/>
                <a:ea typeface="+mn-ea"/>
                <a:cs typeface="+mn-cs"/>
              </a:rPr>
              <a:t>DNA Elements</a:t>
            </a:r>
            <a:r>
              <a:rPr kumimoji="0" lang="en-US" sz="4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p>
          <a:p>
            <a:pPr marL="342900" marR="0" lvl="0" indent="-342900" algn="ctr" defTabSz="914400" rtl="1"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&amp;</a:t>
            </a:r>
          </a:p>
          <a:p>
            <a:pPr marL="342900" marR="0" lvl="0" indent="-342900" algn="ctr" defTabSz="914400" rtl="1"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en-US" sz="40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mn-lt"/>
                <a:ea typeface="+mn-ea"/>
                <a:cs typeface="+mn-cs"/>
              </a:rPr>
              <a:t>Protein Regulatory Factors</a:t>
            </a:r>
          </a:p>
          <a:p>
            <a:pPr marL="342900" marR="0" lvl="0" indent="-342900" algn="ctr" defTabSz="914400" rtl="1" eaLnBrk="1" fontAlgn="auto" latinLnBrk="0" hangingPunct="1">
              <a:lnSpc>
                <a:spcPct val="100000"/>
              </a:lnSpc>
              <a:spcBef>
                <a:spcPct val="20000"/>
              </a:spcBef>
              <a:spcAft>
                <a:spcPts val="0"/>
              </a:spcAft>
              <a:buClrTx/>
              <a:buSzTx/>
              <a:tabLst/>
              <a:defRPr/>
            </a:pPr>
            <a:endParaRPr kumimoji="0" lang="en-US" sz="40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2" name="Rectangle 3"/>
          <p:cNvSpPr txBox="1">
            <a:spLocks noChangeArrowheads="1"/>
          </p:cNvSpPr>
          <p:nvPr/>
        </p:nvSpPr>
        <p:spPr>
          <a:xfrm>
            <a:off x="428596" y="2332037"/>
            <a:ext cx="8229600" cy="4525963"/>
          </a:xfrm>
          <a:prstGeom prst="rect">
            <a:avLst/>
          </a:prstGeom>
        </p:spPr>
        <p:txBody>
          <a:bodyPr/>
          <a:lstStyle/>
          <a:p>
            <a:pPr marL="342900" marR="0" lvl="0" indent="-342900" algn="l"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rPr>
              <a:t>Promoter region</a:t>
            </a:r>
          </a:p>
          <a:p>
            <a:pPr marL="342900" marR="0" lvl="0" indent="-342900" algn="l" defTabSz="914400" rtl="1" eaLnBrk="1" fontAlgn="auto" latinLnBrk="0" hangingPunct="1">
              <a:lnSpc>
                <a:spcPct val="100000"/>
              </a:lnSpc>
              <a:spcBef>
                <a:spcPct val="20000"/>
              </a:spcBef>
              <a:spcAft>
                <a:spcPts val="0"/>
              </a:spcAft>
              <a:buClrTx/>
              <a:buSzTx/>
              <a:buFont typeface="Wingdings" pitchFamily="2" charset="2"/>
              <a:buNone/>
              <a:tabLst/>
              <a:defRPr/>
            </a:pPr>
            <a:endParaRPr kumimoji="0" lang="en-US" sz="32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0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mn-lt"/>
                <a:ea typeface="+mn-ea"/>
                <a:cs typeface="+mn-cs"/>
              </a:rPr>
              <a:t>The element of bind with polymerase II</a:t>
            </a:r>
            <a:r>
              <a:rPr kumimoji="0" lang="en-US" sz="24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rPr>
              <a:t> </a:t>
            </a:r>
          </a:p>
          <a:p>
            <a:pPr marL="2057400" marR="0" lvl="4"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rPr>
              <a:t>                                                          </a:t>
            </a:r>
            <a:r>
              <a:rPr kumimoji="0" lang="en-US" sz="2000" b="1" i="1" u="none" strike="noStrike" kern="1200" cap="none" spc="0" normalizeH="0" baseline="0" noProof="0" dirty="0" smtClean="0">
                <a:ln>
                  <a:noFill/>
                </a:ln>
                <a:solidFill>
                  <a:srgbClr val="7030A0"/>
                </a:solidFill>
                <a:effectLst>
                  <a:outerShdw blurRad="38100" dist="38100" dir="2700000" algn="tl">
                    <a:srgbClr val="C0C0C0"/>
                  </a:outerShdw>
                </a:effectLst>
                <a:uLnTx/>
                <a:uFillTx/>
                <a:latin typeface="+mn-lt"/>
                <a:ea typeface="+mn-ea"/>
                <a:cs typeface="+mn-cs"/>
              </a:rPr>
              <a:t>- EPD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mn-lt"/>
                <a:ea typeface="+mn-ea"/>
                <a:cs typeface="+mn-cs"/>
              </a:rPr>
              <a:t>The sequence beyond TATA box</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1" i="1" u="none" strike="noStrike" kern="1200" cap="none" spc="0" normalizeH="0" baseline="0" noProof="0" dirty="0" smtClean="0">
                <a:ln>
                  <a:noFill/>
                </a:ln>
                <a:solidFill>
                  <a:srgbClr val="FF00FF"/>
                </a:solidFill>
                <a:effectLst>
                  <a:outerShdw blurRad="38100" dist="38100" dir="2700000" algn="tl">
                    <a:srgbClr val="C0C0C0"/>
                  </a:outerShdw>
                </a:effectLst>
                <a:uLnTx/>
                <a:uFillTx/>
                <a:latin typeface="+mn-lt"/>
                <a:ea typeface="+mn-ea"/>
                <a:cs typeface="+mn-cs"/>
              </a:rPr>
              <a:t>                                                          </a:t>
            </a:r>
            <a:r>
              <a:rPr kumimoji="0" lang="en-US" sz="2000" b="1" i="1" u="none" strike="noStrike" kern="1200" cap="none" spc="0" normalizeH="0" baseline="0" noProof="0" dirty="0" smtClean="0">
                <a:ln>
                  <a:noFill/>
                </a:ln>
                <a:solidFill>
                  <a:srgbClr val="7030A0"/>
                </a:solidFill>
                <a:effectLst>
                  <a:outerShdw blurRad="38100" dist="38100" dir="2700000" algn="tl">
                    <a:srgbClr val="C0C0C0"/>
                  </a:outerShdw>
                </a:effectLst>
                <a:uLnTx/>
                <a:uFillTx/>
                <a:latin typeface="+mn-lt"/>
                <a:ea typeface="+mn-ea"/>
                <a:cs typeface="+mn-cs"/>
              </a:rPr>
              <a:t>- TRRD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1" i="1" u="none" strike="noStrike" kern="1200" cap="none" spc="0" normalizeH="0" baseline="0" noProof="0" dirty="0" smtClean="0">
                <a:ln>
                  <a:noFill/>
                </a:ln>
                <a:solidFill>
                  <a:schemeClr val="bg2"/>
                </a:solidFill>
                <a:effectLst>
                  <a:outerShdw blurRad="38100" dist="38100" dir="2700000" algn="tl">
                    <a:srgbClr val="C0C0C0"/>
                  </a:outerShdw>
                </a:effectLst>
                <a:uLnTx/>
                <a:uFillTx/>
                <a:latin typeface="+mn-lt"/>
                <a:ea typeface="+mn-ea"/>
                <a:cs typeface="+mn-cs"/>
              </a:rPr>
              <a:t>                                                          </a:t>
            </a:r>
            <a:r>
              <a:rPr kumimoji="0" lang="en-US" sz="2000" b="1" i="1" u="none" strike="noStrike" kern="1200" cap="none" spc="0" normalizeH="0" baseline="0" noProof="0" dirty="0" smtClean="0">
                <a:ln>
                  <a:noFill/>
                </a:ln>
                <a:solidFill>
                  <a:srgbClr val="7030A0"/>
                </a:solidFill>
                <a:effectLst>
                  <a:outerShdw blurRad="38100" dist="38100" dir="2700000" algn="tl">
                    <a:srgbClr val="C0C0C0"/>
                  </a:outerShdw>
                </a:effectLst>
                <a:uLnTx/>
                <a:uFillTx/>
                <a:latin typeface="+mn-lt"/>
                <a:ea typeface="+mn-ea"/>
                <a:cs typeface="+mn-cs"/>
              </a:rPr>
              <a:t>-TRANCFAC</a:t>
            </a:r>
          </a:p>
          <a:p>
            <a:pPr marL="2057400" marR="0" lvl="4"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000" b="1" i="1" u="none" strike="noStrike" kern="1200" cap="none" spc="0" normalizeH="0" baseline="0" noProof="0" dirty="0" smtClean="0">
              <a:ln>
                <a:noFill/>
              </a:ln>
              <a:solidFill>
                <a:srgbClr val="FF00FF"/>
              </a:solidFill>
              <a:effectLst>
                <a:outerShdw blurRad="38100" dist="38100" dir="2700000" algn="tl">
                  <a:srgbClr val="C0C0C0"/>
                </a:outerShdw>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1" i="1" u="none" strike="noStrike" kern="1200" cap="none" spc="0" normalizeH="0" baseline="0" noProof="0" dirty="0" smtClean="0">
                <a:ln>
                  <a:noFill/>
                </a:ln>
                <a:solidFill>
                  <a:srgbClr val="9900FF"/>
                </a:solidFill>
                <a:effectLst>
                  <a:outerShdw blurRad="38100" dist="38100" dir="2700000" algn="tl">
                    <a:srgbClr val="C0C0C0"/>
                  </a:outerShdw>
                </a:effectLst>
                <a:uLnTx/>
                <a:uFillTx/>
                <a:latin typeface="+mn-lt"/>
                <a:ea typeface="+mn-ea"/>
                <a:cs typeface="+mn-cs"/>
              </a:rPr>
              <a:t>       </a:t>
            </a:r>
            <a:endParaRPr kumimoji="0" lang="en-US" sz="2000" b="1" i="1" u="none" strike="noStrike" kern="1200" cap="none" spc="0" normalizeH="0" baseline="0" noProof="0" dirty="0">
              <a:ln>
                <a:noFill/>
              </a:ln>
              <a:solidFill>
                <a:srgbClr val="9900FF"/>
              </a:solidFill>
              <a:effectLst>
                <a:outerShdw blurRad="38100" dist="38100" dir="2700000" algn="tl">
                  <a:srgbClr val="C0C0C0"/>
                </a:outerShdw>
              </a:effectLst>
              <a:uLnTx/>
              <a:uFillTx/>
              <a:latin typeface="+mn-lt"/>
              <a:ea typeface="+mn-ea"/>
              <a:cs typeface="+mn-cs"/>
            </a:endParaRPr>
          </a:p>
        </p:txBody>
      </p:sp>
      <p:sp>
        <p:nvSpPr>
          <p:cNvPr id="13" name="Rectangle 2"/>
          <p:cNvSpPr txBox="1">
            <a:spLocks noChangeArrowheads="1"/>
          </p:cNvSpPr>
          <p:nvPr/>
        </p:nvSpPr>
        <p:spPr>
          <a:xfrm>
            <a:off x="714348" y="642918"/>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Gene Regulation Databases</a:t>
            </a:r>
            <a:endParaRPr kumimoji="0" lang="en-US" sz="4200" b="0" i="0" u="none" strike="noStrike" kern="1200" cap="none" spc="0" normalizeH="0" baseline="0" noProof="0" dirty="0">
              <a:ln>
                <a:noFill/>
              </a:ln>
              <a:solidFill>
                <a:srgbClr val="7030A0"/>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2" name="Rectangle 2"/>
          <p:cNvSpPr txBox="1">
            <a:spLocks noChangeArrowheads="1"/>
          </p:cNvSpPr>
          <p:nvPr/>
        </p:nvSpPr>
        <p:spPr>
          <a:xfrm>
            <a:off x="1285852" y="928670"/>
            <a:ext cx="6477000" cy="1211263"/>
          </a:xfrm>
          <a:prstGeom prst="rect">
            <a:avLst/>
          </a:prstGeom>
          <a:noFill/>
          <a:ln>
            <a:noFill/>
          </a:ln>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Genomics</a:t>
            </a:r>
            <a:endParaRPr kumimoji="0" lang="en-US" sz="4400" b="1" i="0" u="none" strike="noStrike" kern="1200" cap="none" spc="0" normalizeH="0" baseline="0" noProof="0" dirty="0">
              <a:ln>
                <a:noFill/>
              </a:ln>
              <a:solidFill>
                <a:srgbClr val="7030A0"/>
              </a:solidFill>
              <a:effectLst/>
              <a:uLnTx/>
              <a:uFillTx/>
              <a:latin typeface="Arial Rounded MT Bold" pitchFamily="34" charset="0"/>
              <a:ea typeface="+mj-ea"/>
              <a:cs typeface="+mj-cs"/>
            </a:endParaRPr>
          </a:p>
        </p:txBody>
      </p:sp>
      <p:sp>
        <p:nvSpPr>
          <p:cNvPr id="13" name="Rectangle 3"/>
          <p:cNvSpPr txBox="1">
            <a:spLocks noChangeArrowheads="1"/>
          </p:cNvSpPr>
          <p:nvPr/>
        </p:nvSpPr>
        <p:spPr>
          <a:xfrm>
            <a:off x="1214414" y="1785926"/>
            <a:ext cx="6400800" cy="857256"/>
          </a:xfrm>
          <a:prstGeom prst="rect">
            <a:avLst/>
          </a:prstGeom>
          <a:noFill/>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Gene Prediction</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3"/>
          <p:cNvSpPr txBox="1">
            <a:spLocks noChangeArrowheads="1"/>
          </p:cNvSpPr>
          <p:nvPr/>
        </p:nvSpPr>
        <p:spPr>
          <a:xfrm>
            <a:off x="1331913" y="3929066"/>
            <a:ext cx="5097475" cy="2225672"/>
          </a:xfrm>
          <a:prstGeom prst="rect">
            <a:avLst/>
          </a:prstGeom>
        </p:spPr>
        <p:txBody>
          <a:bodyPr>
            <a:normAutofit/>
          </a:bodyPr>
          <a:lstStyle/>
          <a:p>
            <a:pPr marL="342900" marR="0" lvl="0" indent="-342900" algn="l" defTabSz="914400" rtl="1"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err="1" smtClean="0">
                <a:ln>
                  <a:noFill/>
                </a:ln>
                <a:solidFill>
                  <a:srgbClr val="0070C0"/>
                </a:solidFill>
                <a:effectLst/>
                <a:uLnTx/>
                <a:uFillTx/>
                <a:latin typeface="+mn-lt"/>
                <a:ea typeface="+mn-ea"/>
                <a:cs typeface="+mn-cs"/>
              </a:rPr>
              <a:t>ab</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 initio</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Homology</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Consensus</a:t>
            </a:r>
            <a:endParaRPr kumimoji="0" lang="en-US" sz="32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lstStyle/>
          <a:p>
            <a:endParaRPr lang="en-US"/>
          </a:p>
        </p:txBody>
      </p:sp>
      <p:sp>
        <p:nvSpPr>
          <p:cNvPr id="7171"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7172" name="Text Box 4"/>
          <p:cNvSpPr txBox="1">
            <a:spLocks noChangeArrowheads="1"/>
          </p:cNvSpPr>
          <p:nvPr/>
        </p:nvSpPr>
        <p:spPr bwMode="auto">
          <a:xfrm rot="-2441521">
            <a:off x="433388" y="1731963"/>
            <a:ext cx="1944687"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00CC99"/>
                </a:solidFill>
                <a:latin typeface="Bauhaus 93" pitchFamily="82" charset="0"/>
              </a:rPr>
              <a:t>DATA</a:t>
            </a:r>
          </a:p>
        </p:txBody>
      </p:sp>
      <p:sp>
        <p:nvSpPr>
          <p:cNvPr id="7173" name="Text Box 5"/>
          <p:cNvSpPr txBox="1">
            <a:spLocks noChangeArrowheads="1"/>
          </p:cNvSpPr>
          <p:nvPr/>
        </p:nvSpPr>
        <p:spPr bwMode="auto">
          <a:xfrm rot="-2441521">
            <a:off x="2484438" y="1052513"/>
            <a:ext cx="1944687"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7174" name="Text Box 6"/>
          <p:cNvSpPr txBox="1">
            <a:spLocks noChangeArrowheads="1"/>
          </p:cNvSpPr>
          <p:nvPr/>
        </p:nvSpPr>
        <p:spPr bwMode="auto">
          <a:xfrm rot="-2441521">
            <a:off x="323850" y="34290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006666"/>
                </a:solidFill>
                <a:latin typeface="Bauhaus 93" pitchFamily="82" charset="0"/>
              </a:rPr>
              <a:t>DATA</a:t>
            </a:r>
          </a:p>
        </p:txBody>
      </p:sp>
      <p:sp>
        <p:nvSpPr>
          <p:cNvPr id="7175" name="Text Box 7"/>
          <p:cNvSpPr txBox="1">
            <a:spLocks noChangeArrowheads="1"/>
          </p:cNvSpPr>
          <p:nvPr/>
        </p:nvSpPr>
        <p:spPr bwMode="auto">
          <a:xfrm rot="-2441521">
            <a:off x="4067175" y="1125538"/>
            <a:ext cx="1944688"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7176" name="Text Box 8"/>
          <p:cNvSpPr txBox="1">
            <a:spLocks noChangeArrowheads="1"/>
          </p:cNvSpPr>
          <p:nvPr/>
        </p:nvSpPr>
        <p:spPr bwMode="auto">
          <a:xfrm rot="-2441521">
            <a:off x="1258888" y="4941888"/>
            <a:ext cx="1944687" cy="823912"/>
          </a:xfrm>
          <a:prstGeom prst="rect">
            <a:avLst/>
          </a:prstGeom>
          <a:noFill/>
          <a:ln w="9525">
            <a:noFill/>
            <a:miter lim="800000"/>
            <a:headEnd/>
            <a:tailEnd/>
          </a:ln>
          <a:effectLst/>
        </p:spPr>
        <p:txBody>
          <a:bodyPr>
            <a:spAutoFit/>
          </a:bodyPr>
          <a:lstStyle/>
          <a:p>
            <a:pPr>
              <a:spcBef>
                <a:spcPct val="50000"/>
              </a:spcBef>
            </a:pPr>
            <a:r>
              <a:rPr kumimoji="0" lang="en-US" sz="4800">
                <a:solidFill>
                  <a:srgbClr val="FF9933"/>
                </a:solidFill>
                <a:latin typeface="Bauhaus 93" pitchFamily="82" charset="0"/>
              </a:rPr>
              <a:t>DATA</a:t>
            </a:r>
          </a:p>
        </p:txBody>
      </p:sp>
      <p:sp>
        <p:nvSpPr>
          <p:cNvPr id="7177" name="Text Box 9"/>
          <p:cNvSpPr txBox="1">
            <a:spLocks noChangeArrowheads="1"/>
          </p:cNvSpPr>
          <p:nvPr/>
        </p:nvSpPr>
        <p:spPr bwMode="auto">
          <a:xfrm rot="-2441521">
            <a:off x="3203575" y="23495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7178" name="Text Box 10"/>
          <p:cNvSpPr txBox="1">
            <a:spLocks noChangeArrowheads="1"/>
          </p:cNvSpPr>
          <p:nvPr/>
        </p:nvSpPr>
        <p:spPr bwMode="auto">
          <a:xfrm rot="-2441521">
            <a:off x="5735638" y="1673225"/>
            <a:ext cx="2108200" cy="1006475"/>
          </a:xfrm>
          <a:prstGeom prst="rect">
            <a:avLst/>
          </a:prstGeom>
          <a:noFill/>
          <a:ln w="9525">
            <a:noFill/>
            <a:miter lim="800000"/>
            <a:headEnd/>
            <a:tailEnd/>
          </a:ln>
          <a:effectLst/>
        </p:spPr>
        <p:txBody>
          <a:bodyPr>
            <a:spAutoFit/>
          </a:bodyPr>
          <a:lstStyle/>
          <a:p>
            <a:pPr>
              <a:spcBef>
                <a:spcPct val="50000"/>
              </a:spcBef>
            </a:pPr>
            <a:r>
              <a:rPr kumimoji="0" lang="en-US" sz="6000">
                <a:solidFill>
                  <a:srgbClr val="FF7C80"/>
                </a:solidFill>
                <a:latin typeface="Bauhaus 93" pitchFamily="82" charset="0"/>
              </a:rPr>
              <a:t>DATA</a:t>
            </a:r>
          </a:p>
        </p:txBody>
      </p:sp>
      <p:sp>
        <p:nvSpPr>
          <p:cNvPr id="7179" name="Text Box 11"/>
          <p:cNvSpPr txBox="1">
            <a:spLocks noChangeArrowheads="1"/>
          </p:cNvSpPr>
          <p:nvPr/>
        </p:nvSpPr>
        <p:spPr bwMode="auto">
          <a:xfrm rot="-2441521">
            <a:off x="6059488" y="4394200"/>
            <a:ext cx="2314575"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7182" name="Rectangle 14"/>
          <p:cNvSpPr>
            <a:spLocks noChangeArrowheads="1"/>
          </p:cNvSpPr>
          <p:nvPr/>
        </p:nvSpPr>
        <p:spPr bwMode="auto">
          <a:xfrm>
            <a:off x="611188" y="1341438"/>
            <a:ext cx="8001000" cy="4968875"/>
          </a:xfrm>
          <a:prstGeom prst="rect">
            <a:avLst/>
          </a:prstGeom>
          <a:noFill/>
          <a:ln w="9525">
            <a:solidFill>
              <a:schemeClr val="folHlink"/>
            </a:solidFill>
            <a:miter lim="800000"/>
            <a:headEnd/>
            <a:tailEnd/>
          </a:ln>
          <a:effectLst/>
        </p:spPr>
        <p:txBody>
          <a:bodyPr lIns="90488" tIns="44450" rIns="90488" bIns="44450">
            <a:spAutoFit/>
          </a:bodyPr>
          <a:lstStyle/>
          <a:p>
            <a:pPr algn="l" rtl="0" eaLnBrk="0" hangingPunct="0"/>
            <a:r>
              <a:rPr kumimoji="0" lang="en-US" sz="2400" dirty="0">
                <a:latin typeface="Arial Rounded MT Bold" pitchFamily="34" charset="0"/>
              </a:rPr>
              <a:t>”..We must hook our individual computers into the worldwide network that gives us access to daily changes in the databases and also makes immediate our communications with each other……….. The programs that display and analyze the material for us must be improved - and we must learn to use them more effectively. Like the purchased kits, they will make our life easier, but also like the kits, we must understand enough of how they work to use them effectively…”</a:t>
            </a:r>
          </a:p>
          <a:p>
            <a:pPr algn="l" rtl="0" eaLnBrk="0" hangingPunct="0"/>
            <a:endParaRPr kumimoji="0" lang="en-US" sz="2000" dirty="0">
              <a:latin typeface="Arial Rounded MT Bold" pitchFamily="34" charset="0"/>
            </a:endParaRPr>
          </a:p>
          <a:p>
            <a:pPr algn="l" rtl="0" eaLnBrk="0" hangingPunct="0"/>
            <a:r>
              <a:rPr kumimoji="0" lang="en-US" sz="2000" dirty="0">
                <a:latin typeface="Arial Rounded MT Bold" pitchFamily="34" charset="0"/>
              </a:rPr>
              <a:t>Walter Gilbert (1991) </a:t>
            </a:r>
          </a:p>
          <a:p>
            <a:pPr algn="l" rtl="0" eaLnBrk="0" hangingPunct="0"/>
            <a:r>
              <a:rPr kumimoji="0" lang="en-US" sz="2000" dirty="0">
                <a:latin typeface="Arial Rounded MT Bold" pitchFamily="34" charset="0"/>
              </a:rPr>
              <a:t>“Towards a paradigm shift in biology” </a:t>
            </a:r>
            <a:r>
              <a:rPr kumimoji="0" lang="en-US" sz="2000" i="1" dirty="0">
                <a:latin typeface="Arial Rounded MT Bold" pitchFamily="34" charset="0"/>
              </a:rPr>
              <a:t>Nature News and Views</a:t>
            </a:r>
            <a:r>
              <a:rPr kumimoji="0" lang="en-US" sz="2000" dirty="0">
                <a:latin typeface="Arial Rounded MT Bold" pitchFamily="34" charset="0"/>
              </a:rPr>
              <a:t> 349:99</a:t>
            </a:r>
          </a:p>
        </p:txBody>
      </p:sp>
    </p:spTree>
    <p:custDataLst>
      <p:tags r:id="rId1"/>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61111E-6 -3.48751E-6 L 0.02778 -0.14384 " pathEditMode="relative" rAng="0" ptsTypes="AA">
                                      <p:cBhvr>
                                        <p:cTn id="6" dur="2500" accel="50000" decel="50000" autoRev="1" fill="hold">
                                          <p:stCondLst>
                                            <p:cond delay="0"/>
                                          </p:stCondLst>
                                        </p:cTn>
                                        <p:tgtEl>
                                          <p:spTgt spid="7176"/>
                                        </p:tgtEl>
                                        <p:attrNameLst>
                                          <p:attrName>ppt_x</p:attrName>
                                          <p:attrName>ppt_y</p:attrName>
                                        </p:attrNameLst>
                                      </p:cBhvr>
                                      <p:rCtr x="1400" y="-7200"/>
                                    </p:animMotion>
                                    <p:animRot by="1500000">
                                      <p:cBhvr>
                                        <p:cTn id="7" dur="1250" fill="hold">
                                          <p:stCondLst>
                                            <p:cond delay="0"/>
                                          </p:stCondLst>
                                        </p:cTn>
                                        <p:tgtEl>
                                          <p:spTgt spid="7176"/>
                                        </p:tgtEl>
                                        <p:attrNameLst>
                                          <p:attrName>r</p:attrName>
                                        </p:attrNameLst>
                                      </p:cBhvr>
                                    </p:animRot>
                                    <p:animRot by="-1500000">
                                      <p:cBhvr>
                                        <p:cTn id="8" dur="1250" fill="hold">
                                          <p:stCondLst>
                                            <p:cond delay="1250"/>
                                          </p:stCondLst>
                                        </p:cTn>
                                        <p:tgtEl>
                                          <p:spTgt spid="7176"/>
                                        </p:tgtEl>
                                        <p:attrNameLst>
                                          <p:attrName>r</p:attrName>
                                        </p:attrNameLst>
                                      </p:cBhvr>
                                    </p:animRot>
                                    <p:animRot by="-1500000">
                                      <p:cBhvr>
                                        <p:cTn id="9" dur="1250" fill="hold">
                                          <p:stCondLst>
                                            <p:cond delay="2500"/>
                                          </p:stCondLst>
                                        </p:cTn>
                                        <p:tgtEl>
                                          <p:spTgt spid="7176"/>
                                        </p:tgtEl>
                                        <p:attrNameLst>
                                          <p:attrName>r</p:attrName>
                                        </p:attrNameLst>
                                      </p:cBhvr>
                                    </p:animRot>
                                    <p:animRot by="1500000">
                                      <p:cBhvr>
                                        <p:cTn id="10" dur="1250" fill="hold">
                                          <p:stCondLst>
                                            <p:cond delay="3750"/>
                                          </p:stCondLst>
                                        </p:cTn>
                                        <p:tgtEl>
                                          <p:spTgt spid="7176"/>
                                        </p:tgtEl>
                                        <p:attrNameLst>
                                          <p:attrName>r</p:attrName>
                                        </p:attrNameLst>
                                      </p:cBhvr>
                                    </p:animRot>
                                  </p:childTnLst>
                                </p:cTn>
                              </p:par>
                              <p:par>
                                <p:cTn id="11" presetID="34" presetClass="emph" presetSubtype="0" repeatCount="indefinite" fill="hold" nodeType="withEffect">
                                  <p:stCondLst>
                                    <p:cond delay="0"/>
                                  </p:stCondLst>
                                  <p:iterate type="lt">
                                    <p:tmPct val="10000"/>
                                  </p:iterate>
                                  <p:childTnLst>
                                    <p:animMotion origin="layout" path="M 0.0 0.0 L 0.0 -0.07213" pathEditMode="relative" ptsTypes="">
                                      <p:cBhvr>
                                        <p:cTn id="12" dur="2500" accel="50000" decel="50000" autoRev="1" fill="hold">
                                          <p:stCondLst>
                                            <p:cond delay="0"/>
                                          </p:stCondLst>
                                        </p:cTn>
                                        <p:tgtEl>
                                          <p:spTgt spid="7172">
                                            <p:txEl>
                                              <p:pRg st="0" end="0"/>
                                            </p:txEl>
                                          </p:spTgt>
                                        </p:tgtEl>
                                        <p:attrNameLst>
                                          <p:attrName>ppt_x</p:attrName>
                                          <p:attrName>ppt_y</p:attrName>
                                        </p:attrNameLst>
                                      </p:cBhvr>
                                    </p:animMotion>
                                    <p:animRot by="1500000">
                                      <p:cBhvr>
                                        <p:cTn id="13" dur="1250" fill="hold">
                                          <p:stCondLst>
                                            <p:cond delay="0"/>
                                          </p:stCondLst>
                                        </p:cTn>
                                        <p:tgtEl>
                                          <p:spTgt spid="7172">
                                            <p:txEl>
                                              <p:pRg st="0" end="0"/>
                                            </p:txEl>
                                          </p:spTgt>
                                        </p:tgtEl>
                                        <p:attrNameLst>
                                          <p:attrName>r</p:attrName>
                                        </p:attrNameLst>
                                      </p:cBhvr>
                                    </p:animRot>
                                    <p:animRot by="-1500000">
                                      <p:cBhvr>
                                        <p:cTn id="14" dur="1250" fill="hold">
                                          <p:stCondLst>
                                            <p:cond delay="1250"/>
                                          </p:stCondLst>
                                        </p:cTn>
                                        <p:tgtEl>
                                          <p:spTgt spid="7172">
                                            <p:txEl>
                                              <p:pRg st="0" end="0"/>
                                            </p:txEl>
                                          </p:spTgt>
                                        </p:tgtEl>
                                        <p:attrNameLst>
                                          <p:attrName>r</p:attrName>
                                        </p:attrNameLst>
                                      </p:cBhvr>
                                    </p:animRot>
                                    <p:animRot by="-1500000">
                                      <p:cBhvr>
                                        <p:cTn id="15" dur="1250" fill="hold">
                                          <p:stCondLst>
                                            <p:cond delay="2500"/>
                                          </p:stCondLst>
                                        </p:cTn>
                                        <p:tgtEl>
                                          <p:spTgt spid="7172">
                                            <p:txEl>
                                              <p:pRg st="0" end="0"/>
                                            </p:txEl>
                                          </p:spTgt>
                                        </p:tgtEl>
                                        <p:attrNameLst>
                                          <p:attrName>r</p:attrName>
                                        </p:attrNameLst>
                                      </p:cBhvr>
                                    </p:animRot>
                                    <p:animRot by="1500000">
                                      <p:cBhvr>
                                        <p:cTn id="16" dur="1250" fill="hold">
                                          <p:stCondLst>
                                            <p:cond delay="3750"/>
                                          </p:stCondLst>
                                        </p:cTn>
                                        <p:tgtEl>
                                          <p:spTgt spid="7172">
                                            <p:txEl>
                                              <p:pRg st="0" end="0"/>
                                            </p:txEl>
                                          </p:spTgt>
                                        </p:tgtEl>
                                        <p:attrNameLst>
                                          <p:attrName>r</p:attrName>
                                        </p:attrNameLst>
                                      </p:cBhvr>
                                    </p:animRot>
                                  </p:childTnLst>
                                </p:cTn>
                              </p:par>
                              <p:par>
                                <p:cTn id="17" presetID="34" presetClass="emph" presetSubtype="0" repeatCount="indefinite" fill="hold" grpId="0" nodeType="withEffect">
                                  <p:stCondLst>
                                    <p:cond delay="0"/>
                                  </p:stCondLst>
                                  <p:iterate type="lt">
                                    <p:tmPct val="10000"/>
                                  </p:iterate>
                                  <p:childTnLst>
                                    <p:animMotion origin="layout" path="M 3.88889E-6 3.48751E-6 L 0.01007 -0.14709 " pathEditMode="relative" rAng="0" ptsTypes="AA">
                                      <p:cBhvr>
                                        <p:cTn id="18" dur="2500" accel="50000" decel="50000" autoRev="1" fill="hold">
                                          <p:stCondLst>
                                            <p:cond delay="0"/>
                                          </p:stCondLst>
                                        </p:cTn>
                                        <p:tgtEl>
                                          <p:spTgt spid="7179"/>
                                        </p:tgtEl>
                                        <p:attrNameLst>
                                          <p:attrName>ppt_x</p:attrName>
                                          <p:attrName>ppt_y</p:attrName>
                                        </p:attrNameLst>
                                      </p:cBhvr>
                                      <p:rCtr x="500" y="-7400"/>
                                    </p:animMotion>
                                    <p:animRot by="1500000">
                                      <p:cBhvr>
                                        <p:cTn id="19" dur="1250" fill="hold">
                                          <p:stCondLst>
                                            <p:cond delay="0"/>
                                          </p:stCondLst>
                                        </p:cTn>
                                        <p:tgtEl>
                                          <p:spTgt spid="7179"/>
                                        </p:tgtEl>
                                        <p:attrNameLst>
                                          <p:attrName>r</p:attrName>
                                        </p:attrNameLst>
                                      </p:cBhvr>
                                    </p:animRot>
                                    <p:animRot by="-1500000">
                                      <p:cBhvr>
                                        <p:cTn id="20" dur="1250" fill="hold">
                                          <p:stCondLst>
                                            <p:cond delay="1250"/>
                                          </p:stCondLst>
                                        </p:cTn>
                                        <p:tgtEl>
                                          <p:spTgt spid="7179"/>
                                        </p:tgtEl>
                                        <p:attrNameLst>
                                          <p:attrName>r</p:attrName>
                                        </p:attrNameLst>
                                      </p:cBhvr>
                                    </p:animRot>
                                    <p:animRot by="-1500000">
                                      <p:cBhvr>
                                        <p:cTn id="21" dur="1250" fill="hold">
                                          <p:stCondLst>
                                            <p:cond delay="2500"/>
                                          </p:stCondLst>
                                        </p:cTn>
                                        <p:tgtEl>
                                          <p:spTgt spid="7179"/>
                                        </p:tgtEl>
                                        <p:attrNameLst>
                                          <p:attrName>r</p:attrName>
                                        </p:attrNameLst>
                                      </p:cBhvr>
                                    </p:animRot>
                                    <p:animRot by="1500000">
                                      <p:cBhvr>
                                        <p:cTn id="22" dur="1250" fill="hold">
                                          <p:stCondLst>
                                            <p:cond delay="3750"/>
                                          </p:stCondLst>
                                        </p:cTn>
                                        <p:tgtEl>
                                          <p:spTgt spid="7179"/>
                                        </p:tgtEl>
                                        <p:attrNameLst>
                                          <p:attrName>r</p:attrName>
                                        </p:attrNameLst>
                                      </p:cBhvr>
                                    </p:animRot>
                                  </p:childTnLst>
                                </p:cTn>
                              </p:par>
                              <p:par>
                                <p:cTn id="23" presetID="34" presetClass="emph" presetSubtype="0" repeatCount="indefinite" fill="hold" grpId="0" nodeType="withEffect">
                                  <p:stCondLst>
                                    <p:cond delay="0"/>
                                  </p:stCondLst>
                                  <p:iterate type="lt">
                                    <p:tmPct val="10000"/>
                                  </p:iterate>
                                  <p:childTnLst>
                                    <p:animMotion origin="layout" path="M -2.22222E-6 -1.07308E-6 L 0.00799 -0.15472 " pathEditMode="relative" rAng="0" ptsTypes="AA">
                                      <p:cBhvr>
                                        <p:cTn id="24" dur="2500" accel="50000" decel="50000" autoRev="1" fill="hold">
                                          <p:stCondLst>
                                            <p:cond delay="0"/>
                                          </p:stCondLst>
                                        </p:cTn>
                                        <p:tgtEl>
                                          <p:spTgt spid="7178">
                                            <p:txEl>
                                              <p:pRg st="0" end="0"/>
                                            </p:txEl>
                                          </p:spTgt>
                                        </p:tgtEl>
                                        <p:attrNameLst>
                                          <p:attrName>ppt_x</p:attrName>
                                          <p:attrName>ppt_y</p:attrName>
                                        </p:attrNameLst>
                                      </p:cBhvr>
                                      <p:rCtr x="400" y="-7700"/>
                                    </p:animMotion>
                                    <p:animRot by="1500000">
                                      <p:cBhvr>
                                        <p:cTn id="25" dur="1250" fill="hold">
                                          <p:stCondLst>
                                            <p:cond delay="0"/>
                                          </p:stCondLst>
                                        </p:cTn>
                                        <p:tgtEl>
                                          <p:spTgt spid="7178">
                                            <p:txEl>
                                              <p:pRg st="0" end="0"/>
                                            </p:txEl>
                                          </p:spTgt>
                                        </p:tgtEl>
                                        <p:attrNameLst>
                                          <p:attrName>r</p:attrName>
                                        </p:attrNameLst>
                                      </p:cBhvr>
                                    </p:animRot>
                                    <p:animRot by="-1500000">
                                      <p:cBhvr>
                                        <p:cTn id="26" dur="1250" fill="hold">
                                          <p:stCondLst>
                                            <p:cond delay="1250"/>
                                          </p:stCondLst>
                                        </p:cTn>
                                        <p:tgtEl>
                                          <p:spTgt spid="7178">
                                            <p:txEl>
                                              <p:pRg st="0" end="0"/>
                                            </p:txEl>
                                          </p:spTgt>
                                        </p:tgtEl>
                                        <p:attrNameLst>
                                          <p:attrName>r</p:attrName>
                                        </p:attrNameLst>
                                      </p:cBhvr>
                                    </p:animRot>
                                    <p:animRot by="-1500000">
                                      <p:cBhvr>
                                        <p:cTn id="27" dur="1250" fill="hold">
                                          <p:stCondLst>
                                            <p:cond delay="2500"/>
                                          </p:stCondLst>
                                        </p:cTn>
                                        <p:tgtEl>
                                          <p:spTgt spid="7178">
                                            <p:txEl>
                                              <p:pRg st="0" end="0"/>
                                            </p:txEl>
                                          </p:spTgt>
                                        </p:tgtEl>
                                        <p:attrNameLst>
                                          <p:attrName>r</p:attrName>
                                        </p:attrNameLst>
                                      </p:cBhvr>
                                    </p:animRot>
                                    <p:animRot by="1500000">
                                      <p:cBhvr>
                                        <p:cTn id="28" dur="1250" fill="hold">
                                          <p:stCondLst>
                                            <p:cond delay="3750"/>
                                          </p:stCondLst>
                                        </p:cTn>
                                        <p:tgtEl>
                                          <p:spTgt spid="717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8" grpId="0" build="allAtOnce"/>
      <p:bldP spid="71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a:t/>
            </a:r>
            <a:br>
              <a:rPr lang="en-US" dirty="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dirty="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2" name="Rectangle 2"/>
          <p:cNvSpPr txBox="1">
            <a:spLocks noChangeArrowheads="1"/>
          </p:cNvSpPr>
          <p:nvPr/>
        </p:nvSpPr>
        <p:spPr>
          <a:xfrm>
            <a:off x="642910" y="857232"/>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Proteomics</a:t>
            </a:r>
            <a:endParaRPr kumimoji="0" lang="en-US" sz="4400" b="0" i="0" u="none" strike="noStrike" kern="1200" cap="none" spc="0" normalizeH="0" baseline="0" noProof="0" dirty="0">
              <a:ln>
                <a:noFill/>
              </a:ln>
              <a:solidFill>
                <a:srgbClr val="7030A0"/>
              </a:solidFill>
              <a:effectLst/>
              <a:uLnTx/>
              <a:uFillTx/>
              <a:latin typeface="Arial Rounded MT Bold" pitchFamily="34" charset="0"/>
              <a:ea typeface="+mj-ea"/>
              <a:cs typeface="+mj-cs"/>
            </a:endParaRPr>
          </a:p>
        </p:txBody>
      </p:sp>
      <p:sp>
        <p:nvSpPr>
          <p:cNvPr id="13" name="Rectangle 3"/>
          <p:cNvSpPr txBox="1">
            <a:spLocks noChangeArrowheads="1"/>
          </p:cNvSpPr>
          <p:nvPr/>
        </p:nvSpPr>
        <p:spPr>
          <a:xfrm>
            <a:off x="642910" y="1142984"/>
            <a:ext cx="8001056" cy="3709998"/>
          </a:xfrm>
          <a:prstGeom prst="rect">
            <a:avLst/>
          </a:prstGeom>
        </p:spPr>
        <p:txBody>
          <a:bodyPr/>
          <a:lstStyle/>
          <a:p>
            <a:pPr marL="342900" marR="0" lvl="0" indent="-342900" algn="l" defTabSz="914400" rtl="1" eaLnBrk="1" fontAlgn="auto" latinLnBrk="0" hangingPunct="1">
              <a:lnSpc>
                <a:spcPct val="100000"/>
              </a:lnSpc>
              <a:spcBef>
                <a:spcPct val="20000"/>
              </a:spcBef>
              <a:spcAft>
                <a:spcPts val="0"/>
              </a:spcAft>
              <a:buClrTx/>
              <a:buSzTx/>
              <a:tabLst/>
              <a:defRPr/>
            </a:pPr>
            <a:endParaRPr kumimoji="0" lang="fa-I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1" eaLnBrk="1" fontAlgn="auto" latinLnBrk="0" hangingPunct="1">
              <a:lnSpc>
                <a:spcPct val="100000"/>
              </a:lnSpc>
              <a:spcBef>
                <a:spcPct val="20000"/>
              </a:spcBef>
              <a:spcAft>
                <a:spcPts val="0"/>
              </a:spcAft>
              <a:buClrTx/>
              <a:buSzTx/>
              <a:tabLst/>
              <a:defRPr/>
            </a:pPr>
            <a:endParaRPr kumimoji="0" lang="fa-I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25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Mapping </a:t>
            </a:r>
            <a:r>
              <a:rPr kumimoji="0" lang="en-US" sz="3200" b="1" i="1" u="none" strike="noStrike" kern="1200" cap="none" spc="0" normalizeH="0" baseline="0" noProof="0" dirty="0" smtClean="0">
                <a:ln>
                  <a:noFill/>
                </a:ln>
                <a:solidFill>
                  <a:srgbClr val="CC00FF"/>
                </a:solidFill>
                <a:effectLst>
                  <a:outerShdw blurRad="38100" dist="38100" dir="2700000" algn="tl">
                    <a:srgbClr val="C0C0C0"/>
                  </a:outerShdw>
                </a:effectLst>
                <a:uLnTx/>
                <a:uFillTx/>
                <a:latin typeface="Times New Roman" pitchFamily="18" charset="0"/>
                <a:ea typeface="+mn-ea"/>
                <a:cs typeface="Times New Roman" pitchFamily="18" charset="0"/>
              </a:rPr>
              <a:t>protein expression</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to estimate what’s actually happing in tissue following intervention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2" name="Rectangle 2"/>
          <p:cNvSpPr txBox="1">
            <a:spLocks noChangeArrowheads="1"/>
          </p:cNvSpPr>
          <p:nvPr/>
        </p:nvSpPr>
        <p:spPr>
          <a:xfrm>
            <a:off x="428596" y="285728"/>
            <a:ext cx="8229600" cy="1143000"/>
          </a:xfrm>
          <a:prstGeom prst="rect">
            <a:avLst/>
          </a:prstGeom>
        </p:spPr>
        <p:txBody>
          <a:bodyPr vert="horz" lIns="91440" tIns="45720" rIns="91440" bIns="45720" rtlCol="1"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Proteome analysis</a:t>
            </a: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13" name="Rectangle 3"/>
          <p:cNvSpPr txBox="1">
            <a:spLocks noChangeArrowheads="1"/>
          </p:cNvSpPr>
          <p:nvPr/>
        </p:nvSpPr>
        <p:spPr>
          <a:xfrm>
            <a:off x="468313" y="2320925"/>
            <a:ext cx="8675687" cy="4537075"/>
          </a:xfrm>
          <a:prstGeom prst="rect">
            <a:avLst/>
          </a:prstGeom>
        </p:spPr>
        <p:txBody>
          <a:bodyPr/>
          <a:lstStyle/>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 procedure for </a:t>
            </a:r>
            <a:r>
              <a:rPr kumimoji="0" lang="en-US" sz="2800" b="1" i="1" u="none" strike="noStrike" kern="1200" cap="none" spc="0" normalizeH="0" baseline="0" noProof="0" dirty="0" smtClean="0">
                <a:ln>
                  <a:noFill/>
                </a:ln>
                <a:solidFill>
                  <a:srgbClr val="CC00FF"/>
                </a:solidFill>
                <a:effectLst>
                  <a:outerShdw blurRad="38100" dist="38100" dir="2700000" algn="tl">
                    <a:srgbClr val="C0C0C0"/>
                  </a:outerShdw>
                </a:effectLst>
                <a:uLnTx/>
                <a:uFillTx/>
                <a:latin typeface="Times New Roman" pitchFamily="18" charset="0"/>
                <a:ea typeface="+mn-ea"/>
                <a:cs typeface="Times New Roman" pitchFamily="18" charset="0"/>
              </a:rPr>
              <a:t>purification</a:t>
            </a:r>
          </a:p>
          <a:p>
            <a:pPr marL="2209800" marR="0" lvl="4" indent="-381000" algn="l" defTabSz="914400" rtl="0" eaLnBrk="1" fontAlgn="auto" latinLnBrk="0" hangingPunct="1">
              <a:lnSpc>
                <a:spcPct val="90000"/>
              </a:lnSpc>
              <a:spcBef>
                <a:spcPct val="2000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smtClean="0">
                <a:ln>
                  <a:noFill/>
                </a:ln>
                <a:solidFill>
                  <a:srgbClr val="CC00FF"/>
                </a:solidFill>
                <a:effectLst>
                  <a:outerShdw blurRad="38100" dist="38100" dir="2700000" algn="tl">
                    <a:srgbClr val="C0C0C0"/>
                  </a:outerShdw>
                </a:effectLst>
                <a:uLnTx/>
                <a:uFillTx/>
                <a:latin typeface="Times New Roman" pitchFamily="18" charset="0"/>
                <a:ea typeface="+mn-ea"/>
                <a:cs typeface="Times New Roman" pitchFamily="18" charset="0"/>
              </a:rPr>
              <a:t> 2-DE</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 method to determine </a:t>
            </a:r>
            <a:r>
              <a:rPr kumimoji="0" lang="en-US" sz="2800" b="1" i="1" u="none" strike="noStrike" kern="1200" cap="none" spc="0" normalizeH="0" baseline="0" noProof="0" dirty="0" smtClean="0">
                <a:ln>
                  <a:noFill/>
                </a:ln>
                <a:solidFill>
                  <a:srgbClr val="339966"/>
                </a:solidFill>
                <a:effectLst>
                  <a:outerShdw blurRad="38100" dist="38100" dir="2700000" algn="tl">
                    <a:srgbClr val="C0C0C0"/>
                  </a:outerShdw>
                </a:effectLst>
                <a:uLnTx/>
                <a:uFillTx/>
                <a:latin typeface="Times New Roman" pitchFamily="18" charset="0"/>
                <a:ea typeface="+mn-ea"/>
                <a:cs typeface="Times New Roman" pitchFamily="18" charset="0"/>
              </a:rPr>
              <a:t>structural information</a:t>
            </a:r>
          </a:p>
          <a:p>
            <a:pPr marL="2209800" marR="0" lvl="4" indent="-381000" algn="l" defTabSz="914400" rtl="0" eaLnBrk="1" fontAlgn="auto" latinLnBrk="0" hangingPunct="1">
              <a:lnSpc>
                <a:spcPct val="90000"/>
              </a:lnSpc>
              <a:spcBef>
                <a:spcPct val="20000"/>
              </a:spcBef>
              <a:spcAft>
                <a:spcPts val="0"/>
              </a:spcAft>
              <a:buClrTx/>
              <a:buSzTx/>
              <a:buFontTx/>
              <a:buNone/>
              <a:tabLst/>
              <a:defRPr/>
            </a:pPr>
            <a:r>
              <a:rPr kumimoji="0" lang="en-US" sz="1800" b="1" i="1" u="none" strike="noStrike" kern="1200" cap="none" spc="0" normalizeH="0" baseline="0" noProof="0" dirty="0" smtClean="0">
                <a:ln>
                  <a:noFill/>
                </a:ln>
                <a:solidFill>
                  <a:srgbClr val="339966"/>
                </a:solidFill>
                <a:effectLst>
                  <a:outerShdw blurRad="38100" dist="38100" dir="2700000" algn="tl">
                    <a:srgbClr val="C0C0C0"/>
                  </a:outerShdw>
                </a:effectLst>
                <a:uLnTx/>
                <a:uFillTx/>
                <a:latin typeface="Times New Roman" pitchFamily="18" charset="0"/>
                <a:ea typeface="+mn-ea"/>
                <a:cs typeface="Times New Roman" pitchFamily="18" charset="0"/>
              </a:rPr>
              <a:t>                                                    Sequencing </a:t>
            </a:r>
          </a:p>
          <a:p>
            <a:pPr marL="2209800" marR="0" lvl="4" indent="-381000" algn="l" defTabSz="914400" rtl="0" eaLnBrk="1" fontAlgn="auto" latinLnBrk="0" hangingPunct="1">
              <a:lnSpc>
                <a:spcPct val="90000"/>
              </a:lnSpc>
              <a:spcBef>
                <a:spcPct val="20000"/>
              </a:spcBef>
              <a:spcAft>
                <a:spcPts val="0"/>
              </a:spcAft>
              <a:buClrTx/>
              <a:buSzTx/>
              <a:buFontTx/>
              <a:buNone/>
              <a:tabLst/>
              <a:defRPr/>
            </a:pPr>
            <a:r>
              <a:rPr kumimoji="0" lang="en-US" sz="1800" b="1" i="1" u="none" strike="noStrike" kern="1200" cap="none" spc="0" normalizeH="0" baseline="0" noProof="0" dirty="0" smtClean="0">
                <a:ln>
                  <a:noFill/>
                </a:ln>
                <a:solidFill>
                  <a:srgbClr val="339966"/>
                </a:solidFill>
                <a:effectLst>
                  <a:outerShdw blurRad="38100" dist="38100" dir="2700000" algn="tl">
                    <a:srgbClr val="C0C0C0"/>
                  </a:outerShdw>
                </a:effectLst>
                <a:uLnTx/>
                <a:uFillTx/>
                <a:latin typeface="Times New Roman" pitchFamily="18" charset="0"/>
                <a:ea typeface="+mn-ea"/>
                <a:cs typeface="Times New Roman" pitchFamily="18" charset="0"/>
              </a:rPr>
              <a:t>                                                    Ms                        </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Use of </a:t>
            </a:r>
            <a:r>
              <a:rPr kumimoji="0" lang="en-US" sz="28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databases</a:t>
            </a:r>
          </a:p>
          <a:p>
            <a:pPr marL="2209800" marR="0" lvl="4" indent="-381000" algn="l" defTabSz="914400" rtl="0" eaLnBrk="1" fontAlgn="auto" latinLnBrk="0" hangingPunct="1">
              <a:lnSpc>
                <a:spcPct val="90000"/>
              </a:lnSpc>
              <a:spcBef>
                <a:spcPct val="20000"/>
              </a:spcBef>
              <a:spcAft>
                <a:spcPts val="0"/>
              </a:spcAft>
              <a:buClrTx/>
              <a:buSzTx/>
              <a:buFontTx/>
              <a:buNone/>
              <a:tabLst/>
              <a:defRPr/>
            </a:pPr>
            <a:r>
              <a:rPr kumimoji="0" lang="en-US" sz="18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sz="1800" b="1" i="1" u="none" strike="noStrike" kern="1200" cap="none" spc="0" normalizeH="0" baseline="0" noProof="0" dirty="0" err="1" smtClean="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genebank</a:t>
            </a:r>
            <a:r>
              <a:rPr kumimoji="0" lang="en-US" sz="1800" b="1" i="1"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Prediction of </a:t>
            </a:r>
            <a:r>
              <a:rPr kumimoji="0" lang="en-US" sz="2800" b="1" i="1" u="none" strike="noStrike" kern="1200" cap="none" spc="0" normalizeH="0" baseline="0" noProof="0" dirty="0" smtClean="0">
                <a:ln>
                  <a:noFill/>
                </a:ln>
                <a:solidFill>
                  <a:srgbClr val="996600"/>
                </a:solidFill>
                <a:effectLst>
                  <a:outerShdw blurRad="38100" dist="38100" dir="2700000" algn="tl">
                    <a:srgbClr val="C0C0C0"/>
                  </a:outerShdw>
                </a:effectLst>
                <a:uLnTx/>
                <a:uFillTx/>
                <a:latin typeface="Times New Roman" pitchFamily="18" charset="0"/>
                <a:ea typeface="+mn-ea"/>
                <a:cs typeface="Times New Roman" pitchFamily="18" charset="0"/>
              </a:rPr>
              <a:t>functional information</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1" i="1" u="none" strike="noStrike" kern="1200" cap="none" spc="0" normalizeH="0" baseline="0" noProof="0" dirty="0" smtClean="0">
                <a:ln>
                  <a:noFill/>
                </a:ln>
                <a:solidFill>
                  <a:srgbClr val="996600"/>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smtClean="0">
                <a:ln>
                  <a:noFill/>
                </a:ln>
                <a:solidFill>
                  <a:srgbClr val="996600"/>
                </a:solidFill>
                <a:effectLst>
                  <a:outerShdw blurRad="38100" dist="38100" dir="2700000" algn="tl">
                    <a:srgbClr val="C0C0C0"/>
                  </a:outerShdw>
                </a:effectLst>
                <a:uLnTx/>
                <a:uFillTx/>
                <a:latin typeface="Times New Roman" pitchFamily="18" charset="0"/>
                <a:ea typeface="+mn-ea"/>
                <a:cs typeface="Times New Roman" pitchFamily="18" charset="0"/>
              </a:rPr>
              <a:t>using annotations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1" i="1" u="none" strike="noStrike" kern="1200" cap="none" spc="0" normalizeH="0" baseline="0" noProof="0" dirty="0" smtClean="0">
              <a:ln>
                <a:noFill/>
              </a:ln>
              <a:solidFill>
                <a:srgbClr val="996600"/>
              </a:solidFill>
              <a:effectLst>
                <a:outerShdw blurRad="38100" dist="38100" dir="2700000" algn="tl">
                  <a:srgbClr val="C0C0C0"/>
                </a:outerShdw>
              </a:effectLst>
              <a:uLnTx/>
              <a:uFillTx/>
              <a:latin typeface="Times New Roman" pitchFamily="18" charset="0"/>
              <a:ea typeface="+mn-ea"/>
              <a:cs typeface="Times New Roman" pitchFamily="18" charset="0"/>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85852" y="1857364"/>
            <a:ext cx="6400800" cy="4495816"/>
          </a:xfrm>
        </p:spPr>
        <p:txBody>
          <a:bodyPr>
            <a:noAutofit/>
          </a:bodyPr>
          <a:lstStyle/>
          <a:p>
            <a:pPr lvl="0" algn="l" rtl="0"/>
            <a:r>
              <a:rPr lang="en-US" sz="1400" dirty="0" err="1" smtClean="0">
                <a:solidFill>
                  <a:schemeClr val="tx1"/>
                </a:solidFill>
              </a:rPr>
              <a:t>Najafi</a:t>
            </a:r>
            <a:r>
              <a:rPr lang="en-US" sz="1400" dirty="0" smtClean="0">
                <a:solidFill>
                  <a:schemeClr val="tx1"/>
                </a:solidFill>
              </a:rPr>
              <a:t> </a:t>
            </a:r>
            <a:r>
              <a:rPr lang="en-US" sz="1400" dirty="0" err="1" smtClean="0">
                <a:solidFill>
                  <a:schemeClr val="tx1"/>
                </a:solidFill>
              </a:rPr>
              <a:t>M,Jangravi</a:t>
            </a:r>
            <a:r>
              <a:rPr lang="en-US" sz="1400" b="1" dirty="0" smtClean="0">
                <a:solidFill>
                  <a:schemeClr val="tx1"/>
                </a:solidFill>
              </a:rPr>
              <a:t> Z.  </a:t>
            </a:r>
            <a:r>
              <a:rPr lang="en-US" sz="1400" dirty="0" smtClean="0">
                <a:solidFill>
                  <a:schemeClr val="tx1"/>
                </a:solidFill>
              </a:rPr>
              <a:t>Human</a:t>
            </a:r>
            <a:r>
              <a:rPr lang="en-US" sz="1400" b="1" dirty="0" smtClean="0">
                <a:solidFill>
                  <a:schemeClr val="tx1"/>
                </a:solidFill>
              </a:rPr>
              <a:t> </a:t>
            </a:r>
            <a:r>
              <a:rPr lang="en-US" sz="1400" dirty="0" smtClean="0">
                <a:solidFill>
                  <a:schemeClr val="tx1"/>
                </a:solidFill>
              </a:rPr>
              <a:t>PON</a:t>
            </a:r>
            <a:r>
              <a:rPr lang="en-US" sz="1400" b="1" dirty="0" smtClean="0">
                <a:solidFill>
                  <a:schemeClr val="tx1"/>
                </a:solidFill>
              </a:rPr>
              <a:t> </a:t>
            </a:r>
            <a:r>
              <a:rPr lang="en-US" sz="1400" dirty="0" smtClean="0">
                <a:solidFill>
                  <a:schemeClr val="tx1"/>
                </a:solidFill>
              </a:rPr>
              <a:t>promoters</a:t>
            </a:r>
            <a:r>
              <a:rPr lang="en-US" sz="1400" b="1" dirty="0" smtClean="0">
                <a:solidFill>
                  <a:schemeClr val="tx1"/>
                </a:solidFill>
              </a:rPr>
              <a:t>: </a:t>
            </a:r>
            <a:r>
              <a:rPr lang="en-US" sz="1400" dirty="0" smtClean="0">
                <a:solidFill>
                  <a:schemeClr val="tx1"/>
                </a:solidFill>
              </a:rPr>
              <a:t>from</a:t>
            </a:r>
            <a:r>
              <a:rPr lang="en-US" sz="1400" b="1" dirty="0" smtClean="0">
                <a:solidFill>
                  <a:schemeClr val="tx1"/>
                </a:solidFill>
              </a:rPr>
              <a:t> </a:t>
            </a:r>
            <a:r>
              <a:rPr lang="en-US" sz="1400" dirty="0" smtClean="0">
                <a:solidFill>
                  <a:schemeClr val="tx1"/>
                </a:solidFill>
              </a:rPr>
              <a:t>similarity</a:t>
            </a:r>
            <a:r>
              <a:rPr lang="en-US" sz="1400" b="1" dirty="0" smtClean="0">
                <a:solidFill>
                  <a:schemeClr val="tx1"/>
                </a:solidFill>
              </a:rPr>
              <a:t> </a:t>
            </a:r>
            <a:r>
              <a:rPr lang="en-US" sz="1400" dirty="0" smtClean="0">
                <a:solidFill>
                  <a:schemeClr val="tx1"/>
                </a:solidFill>
              </a:rPr>
              <a:t>to</a:t>
            </a:r>
            <a:r>
              <a:rPr lang="en-US" sz="1400" b="1" dirty="0" smtClean="0">
                <a:solidFill>
                  <a:schemeClr val="tx1"/>
                </a:solidFill>
              </a:rPr>
              <a:t> </a:t>
            </a:r>
            <a:r>
              <a:rPr lang="en-US" sz="1400" dirty="0" smtClean="0">
                <a:solidFill>
                  <a:schemeClr val="tx1"/>
                </a:solidFill>
              </a:rPr>
              <a:t>prediction</a:t>
            </a:r>
            <a:r>
              <a:rPr lang="en-US" sz="1400" b="1" dirty="0" smtClean="0">
                <a:solidFill>
                  <a:schemeClr val="tx1"/>
                </a:solidFill>
              </a:rPr>
              <a:t> </a:t>
            </a:r>
            <a:r>
              <a:rPr lang="en-US" sz="1400" dirty="0" smtClean="0">
                <a:solidFill>
                  <a:schemeClr val="tx1"/>
                </a:solidFill>
              </a:rPr>
              <a:t>of</a:t>
            </a:r>
            <a:r>
              <a:rPr lang="en-US" sz="1400" b="1" dirty="0" smtClean="0">
                <a:solidFill>
                  <a:schemeClr val="tx1"/>
                </a:solidFill>
              </a:rPr>
              <a:t> </a:t>
            </a:r>
            <a:r>
              <a:rPr lang="en-US" sz="1400" dirty="0" smtClean="0">
                <a:solidFill>
                  <a:schemeClr val="tx1"/>
                </a:solidFill>
              </a:rPr>
              <a:t>polymorphic</a:t>
            </a:r>
            <a:r>
              <a:rPr lang="en-US" sz="1400" b="1" dirty="0" smtClean="0">
                <a:solidFill>
                  <a:schemeClr val="tx1"/>
                </a:solidFill>
              </a:rPr>
              <a:t> </a:t>
            </a:r>
            <a:r>
              <a:rPr lang="en-US" sz="1400" dirty="0" smtClean="0">
                <a:solidFill>
                  <a:schemeClr val="tx1"/>
                </a:solidFill>
              </a:rPr>
              <a:t>positions</a:t>
            </a:r>
            <a:r>
              <a:rPr lang="en-US" sz="1400" b="1" dirty="0" smtClean="0">
                <a:solidFill>
                  <a:schemeClr val="tx1"/>
                </a:solidFill>
              </a:rPr>
              <a:t> </a:t>
            </a:r>
            <a:r>
              <a:rPr lang="en-US" sz="1400" dirty="0" smtClean="0">
                <a:solidFill>
                  <a:schemeClr val="tx1"/>
                </a:solidFill>
              </a:rPr>
              <a:t>within</a:t>
            </a:r>
            <a:r>
              <a:rPr lang="en-US" sz="1400" b="1" dirty="0" smtClean="0">
                <a:solidFill>
                  <a:schemeClr val="tx1"/>
                </a:solidFill>
              </a:rPr>
              <a:t> </a:t>
            </a:r>
            <a:r>
              <a:rPr lang="en-US" sz="1400" dirty="0" smtClean="0">
                <a:solidFill>
                  <a:schemeClr val="tx1"/>
                </a:solidFill>
              </a:rPr>
              <a:t>transcription</a:t>
            </a:r>
            <a:r>
              <a:rPr lang="en-US" sz="1400" b="1" dirty="0" smtClean="0">
                <a:solidFill>
                  <a:schemeClr val="tx1"/>
                </a:solidFill>
              </a:rPr>
              <a:t> </a:t>
            </a:r>
            <a:r>
              <a:rPr lang="en-US" sz="1400" dirty="0" smtClean="0">
                <a:solidFill>
                  <a:schemeClr val="tx1"/>
                </a:solidFill>
              </a:rPr>
              <a:t>factor</a:t>
            </a:r>
            <a:r>
              <a:rPr lang="en-US" sz="1400" b="1" dirty="0" smtClean="0">
                <a:solidFill>
                  <a:schemeClr val="tx1"/>
                </a:solidFill>
              </a:rPr>
              <a:t> </a:t>
            </a:r>
            <a:r>
              <a:rPr lang="en-US" sz="1400" dirty="0" smtClean="0">
                <a:solidFill>
                  <a:schemeClr val="tx1"/>
                </a:solidFill>
              </a:rPr>
              <a:t>elements</a:t>
            </a:r>
            <a:r>
              <a:rPr lang="en-US" sz="1400" b="1" dirty="0" smtClean="0">
                <a:solidFill>
                  <a:schemeClr val="tx1"/>
                </a:solidFill>
              </a:rPr>
              <a:t>. </a:t>
            </a:r>
            <a:r>
              <a:rPr lang="en-US" sz="1400" dirty="0" smtClean="0">
                <a:solidFill>
                  <a:schemeClr val="tx1"/>
                </a:solidFill>
              </a:rPr>
              <a:t>Mini</a:t>
            </a:r>
            <a:r>
              <a:rPr lang="en-US" sz="1400" b="1" dirty="0" smtClean="0">
                <a:solidFill>
                  <a:schemeClr val="tx1"/>
                </a:solidFill>
              </a:rPr>
              <a:t> </a:t>
            </a:r>
            <a:r>
              <a:rPr lang="en-US" sz="1400" dirty="0" smtClean="0">
                <a:solidFill>
                  <a:schemeClr val="tx1"/>
                </a:solidFill>
              </a:rPr>
              <a:t>Rev</a:t>
            </a:r>
            <a:r>
              <a:rPr lang="en-US" sz="1400" b="1" dirty="0" smtClean="0">
                <a:solidFill>
                  <a:schemeClr val="tx1"/>
                </a:solidFill>
              </a:rPr>
              <a:t> </a:t>
            </a:r>
            <a:r>
              <a:rPr lang="en-US" sz="1400" dirty="0" smtClean="0">
                <a:solidFill>
                  <a:schemeClr val="tx1"/>
                </a:solidFill>
              </a:rPr>
              <a:t>Med</a:t>
            </a:r>
            <a:r>
              <a:rPr lang="en-US" sz="1400" b="1" dirty="0" smtClean="0">
                <a:solidFill>
                  <a:schemeClr val="tx1"/>
                </a:solidFill>
              </a:rPr>
              <a:t> </a:t>
            </a:r>
            <a:r>
              <a:rPr lang="en-US" sz="1400" dirty="0" smtClean="0">
                <a:solidFill>
                  <a:schemeClr val="tx1"/>
                </a:solidFill>
              </a:rPr>
              <a:t>Chem</a:t>
            </a:r>
            <a:r>
              <a:rPr lang="en-US" sz="1400" b="1" dirty="0" smtClean="0">
                <a:solidFill>
                  <a:schemeClr val="tx1"/>
                </a:solidFill>
              </a:rPr>
              <a:t>. </a:t>
            </a:r>
            <a:r>
              <a:rPr lang="en-US" sz="1400" dirty="0" smtClean="0">
                <a:solidFill>
                  <a:schemeClr val="tx1"/>
                </a:solidFill>
              </a:rPr>
              <a:t>2010</a:t>
            </a:r>
            <a:r>
              <a:rPr lang="en-US" sz="1400" b="1" dirty="0" smtClean="0">
                <a:solidFill>
                  <a:schemeClr val="tx1"/>
                </a:solidFill>
              </a:rPr>
              <a:t> </a:t>
            </a:r>
            <a:r>
              <a:rPr lang="en-US" sz="1400" dirty="0" smtClean="0">
                <a:solidFill>
                  <a:schemeClr val="tx1"/>
                </a:solidFill>
              </a:rPr>
              <a:t>Sep</a:t>
            </a:r>
            <a:r>
              <a:rPr lang="en-US" sz="1400" b="1" dirty="0" smtClean="0">
                <a:solidFill>
                  <a:schemeClr val="tx1"/>
                </a:solidFill>
              </a:rPr>
              <a:t>;</a:t>
            </a:r>
            <a:r>
              <a:rPr lang="en-US" sz="1400" dirty="0" smtClean="0">
                <a:solidFill>
                  <a:schemeClr val="tx1"/>
                </a:solidFill>
              </a:rPr>
              <a:t>10(10):938-45.</a:t>
            </a:r>
          </a:p>
          <a:p>
            <a:pPr algn="l" rtl="0"/>
            <a:r>
              <a:rPr lang="en-US" sz="1400" dirty="0" smtClean="0">
                <a:solidFill>
                  <a:schemeClr val="tx1"/>
                </a:solidFill>
              </a:rPr>
              <a:t> </a:t>
            </a:r>
          </a:p>
          <a:p>
            <a:pPr lvl="0" algn="l" rtl="0"/>
            <a:r>
              <a:rPr lang="en-US" sz="1400" dirty="0" smtClean="0">
                <a:solidFill>
                  <a:schemeClr val="tx1"/>
                </a:solidFill>
              </a:rPr>
              <a:t> </a:t>
            </a:r>
            <a:r>
              <a:rPr lang="en-US" sz="1400" dirty="0" err="1" smtClean="0">
                <a:solidFill>
                  <a:schemeClr val="tx1"/>
                </a:solidFill>
              </a:rPr>
              <a:t>Najafi</a:t>
            </a:r>
            <a:r>
              <a:rPr lang="en-US" sz="1400" dirty="0" smtClean="0">
                <a:solidFill>
                  <a:schemeClr val="tx1"/>
                </a:solidFill>
              </a:rPr>
              <a:t> M, </a:t>
            </a:r>
            <a:r>
              <a:rPr lang="en-US" sz="1400" dirty="0" err="1" smtClean="0">
                <a:solidFill>
                  <a:schemeClr val="tx1"/>
                </a:solidFill>
              </a:rPr>
              <a:t>Roustazadeh</a:t>
            </a:r>
            <a:r>
              <a:rPr lang="en-US" sz="1400" dirty="0" smtClean="0">
                <a:solidFill>
                  <a:schemeClr val="tx1"/>
                </a:solidFill>
              </a:rPr>
              <a:t> A. Scoring of Matrix </a:t>
            </a:r>
            <a:r>
              <a:rPr lang="en-US" sz="1400" dirty="0" err="1" smtClean="0">
                <a:solidFill>
                  <a:schemeClr val="tx1"/>
                </a:solidFill>
              </a:rPr>
              <a:t>Gla</a:t>
            </a:r>
            <a:r>
              <a:rPr lang="en-US" sz="1400" dirty="0" smtClean="0">
                <a:solidFill>
                  <a:schemeClr val="tx1"/>
                </a:solidFill>
              </a:rPr>
              <a:t> protein (MGP) promoter variants within predicted transcription elements. IWBBIO 2013, 393-395.</a:t>
            </a:r>
          </a:p>
          <a:p>
            <a:pPr algn="l" rtl="0"/>
            <a:r>
              <a:rPr lang="en-US" sz="1400" dirty="0" smtClean="0">
                <a:solidFill>
                  <a:schemeClr val="tx1"/>
                </a:solidFill>
              </a:rPr>
              <a:t> </a:t>
            </a:r>
          </a:p>
          <a:p>
            <a:pPr lvl="0" algn="l"/>
            <a:r>
              <a:rPr lang="en-US" sz="1400" dirty="0" err="1" smtClean="0">
                <a:solidFill>
                  <a:schemeClr val="tx1"/>
                </a:solidFill>
              </a:rPr>
              <a:t>Najafi</a:t>
            </a:r>
            <a:r>
              <a:rPr lang="en-US" sz="1400" dirty="0" smtClean="0">
                <a:solidFill>
                  <a:schemeClr val="tx1"/>
                </a:solidFill>
              </a:rPr>
              <a:t> M, </a:t>
            </a:r>
            <a:r>
              <a:rPr lang="en-US" sz="1400" dirty="0" err="1" smtClean="0">
                <a:solidFill>
                  <a:schemeClr val="tx1"/>
                </a:solidFill>
              </a:rPr>
              <a:t>Alipoor</a:t>
            </a:r>
            <a:r>
              <a:rPr lang="en-US" sz="1400" dirty="0" smtClean="0">
                <a:solidFill>
                  <a:schemeClr val="tx1"/>
                </a:solidFill>
              </a:rPr>
              <a:t> B, </a:t>
            </a:r>
            <a:r>
              <a:rPr lang="en-US" sz="1400" dirty="0" err="1" smtClean="0">
                <a:solidFill>
                  <a:schemeClr val="tx1"/>
                </a:solidFill>
              </a:rPr>
              <a:t>Shabani</a:t>
            </a:r>
            <a:r>
              <a:rPr lang="en-US" sz="1400" dirty="0" smtClean="0">
                <a:solidFill>
                  <a:schemeClr val="tx1"/>
                </a:solidFill>
              </a:rPr>
              <a:t> M, </a:t>
            </a:r>
            <a:r>
              <a:rPr lang="en-US" sz="1400" dirty="0" err="1" smtClean="0">
                <a:solidFill>
                  <a:schemeClr val="tx1"/>
                </a:solidFill>
              </a:rPr>
              <a:t>Amirfarhangi</a:t>
            </a:r>
            <a:r>
              <a:rPr lang="en-US" sz="1400" dirty="0" smtClean="0">
                <a:solidFill>
                  <a:schemeClr val="tx1"/>
                </a:solidFill>
              </a:rPr>
              <a:t> A, </a:t>
            </a:r>
            <a:r>
              <a:rPr lang="en-US" sz="1400" dirty="0" err="1" smtClean="0">
                <a:solidFill>
                  <a:schemeClr val="tx1"/>
                </a:solidFill>
              </a:rPr>
              <a:t>Ghasemi</a:t>
            </a:r>
            <a:r>
              <a:rPr lang="en-US" sz="1400" dirty="0" smtClean="0">
                <a:solidFill>
                  <a:schemeClr val="tx1"/>
                </a:solidFill>
              </a:rPr>
              <a:t> </a:t>
            </a:r>
            <a:r>
              <a:rPr lang="en-US" sz="1400" dirty="0" err="1" smtClean="0">
                <a:solidFill>
                  <a:schemeClr val="tx1"/>
                </a:solidFill>
              </a:rPr>
              <a:t>H.Association</a:t>
            </a:r>
            <a:r>
              <a:rPr lang="en-US" sz="1400" dirty="0" smtClean="0">
                <a:solidFill>
                  <a:schemeClr val="tx1"/>
                </a:solidFill>
              </a:rPr>
              <a:t> between rs4673 (C/T) and rs13306294 (A/G) </a:t>
            </a:r>
            <a:r>
              <a:rPr lang="en-US" sz="1400" dirty="0" err="1" smtClean="0">
                <a:solidFill>
                  <a:schemeClr val="tx1"/>
                </a:solidFill>
              </a:rPr>
              <a:t>haplotypes</a:t>
            </a:r>
            <a:r>
              <a:rPr lang="en-US" sz="1400" dirty="0" smtClean="0">
                <a:solidFill>
                  <a:schemeClr val="tx1"/>
                </a:solidFill>
              </a:rPr>
              <a:t> of NAD(P)H </a:t>
            </a:r>
            <a:r>
              <a:rPr lang="en-US" sz="1400" dirty="0" err="1" smtClean="0">
                <a:solidFill>
                  <a:schemeClr val="tx1"/>
                </a:solidFill>
              </a:rPr>
              <a:t>oxidase</a:t>
            </a:r>
            <a:r>
              <a:rPr lang="en-US" sz="1400" dirty="0" smtClean="0">
                <a:solidFill>
                  <a:schemeClr val="tx1"/>
                </a:solidFill>
              </a:rPr>
              <a:t> p22phox gene and severity of </a:t>
            </a:r>
            <a:r>
              <a:rPr lang="en-US" sz="1400" dirty="0" err="1" smtClean="0">
                <a:solidFill>
                  <a:schemeClr val="tx1"/>
                </a:solidFill>
              </a:rPr>
              <a:t>stenosis</a:t>
            </a:r>
            <a:r>
              <a:rPr lang="en-US" sz="1400" dirty="0" smtClean="0">
                <a:solidFill>
                  <a:schemeClr val="tx1"/>
                </a:solidFill>
              </a:rPr>
              <a:t> in coronary arteries. Gene. 2012 10;499(1):213-7.</a:t>
            </a:r>
          </a:p>
          <a:p>
            <a:pPr algn="l"/>
            <a:r>
              <a:rPr lang="en-US" sz="1400" dirty="0" smtClean="0">
                <a:solidFill>
                  <a:schemeClr val="tx1"/>
                </a:solidFill>
              </a:rPr>
              <a:t> </a:t>
            </a:r>
          </a:p>
          <a:p>
            <a:pPr lvl="0" algn="l"/>
            <a:r>
              <a:rPr lang="en-US" sz="1400" dirty="0" err="1" smtClean="0">
                <a:solidFill>
                  <a:schemeClr val="tx1"/>
                </a:solidFill>
              </a:rPr>
              <a:t>Najafi</a:t>
            </a:r>
            <a:r>
              <a:rPr lang="en-US" sz="1400" b="1" dirty="0" smtClean="0">
                <a:solidFill>
                  <a:schemeClr val="tx1"/>
                </a:solidFill>
              </a:rPr>
              <a:t> </a:t>
            </a:r>
            <a:r>
              <a:rPr lang="en-US" sz="1400" dirty="0" smtClean="0">
                <a:solidFill>
                  <a:schemeClr val="tx1"/>
                </a:solidFill>
              </a:rPr>
              <a:t>M,</a:t>
            </a:r>
            <a:r>
              <a:rPr lang="en-US" sz="1400" b="1" dirty="0" smtClean="0">
                <a:solidFill>
                  <a:schemeClr val="tx1"/>
                </a:solidFill>
              </a:rPr>
              <a:t> </a:t>
            </a:r>
            <a:r>
              <a:rPr lang="en-US" sz="1400" dirty="0" err="1" smtClean="0">
                <a:solidFill>
                  <a:schemeClr val="tx1"/>
                </a:solidFill>
              </a:rPr>
              <a:t>Roustazadeh</a:t>
            </a:r>
            <a:r>
              <a:rPr lang="en-US" sz="1400" b="1" dirty="0" smtClean="0">
                <a:solidFill>
                  <a:schemeClr val="tx1"/>
                </a:solidFill>
              </a:rPr>
              <a:t> </a:t>
            </a:r>
            <a:r>
              <a:rPr lang="en-US" sz="1400" dirty="0" smtClean="0">
                <a:solidFill>
                  <a:schemeClr val="tx1"/>
                </a:solidFill>
              </a:rPr>
              <a:t>A</a:t>
            </a:r>
            <a:r>
              <a:rPr lang="en-US" sz="1400" b="1" dirty="0" smtClean="0">
                <a:solidFill>
                  <a:schemeClr val="tx1"/>
                </a:solidFill>
              </a:rPr>
              <a:t>, </a:t>
            </a:r>
            <a:r>
              <a:rPr lang="en-US" sz="1400" dirty="0" err="1" smtClean="0">
                <a:solidFill>
                  <a:schemeClr val="tx1"/>
                </a:solidFill>
              </a:rPr>
              <a:t>Alipoor</a:t>
            </a:r>
            <a:r>
              <a:rPr lang="en-US" sz="1400" b="1" dirty="0" smtClean="0">
                <a:solidFill>
                  <a:schemeClr val="tx1"/>
                </a:solidFill>
              </a:rPr>
              <a:t> </a:t>
            </a:r>
            <a:r>
              <a:rPr lang="en-US" sz="1400" dirty="0" smtClean="0">
                <a:solidFill>
                  <a:schemeClr val="tx1"/>
                </a:solidFill>
              </a:rPr>
              <a:t>B</a:t>
            </a:r>
            <a:r>
              <a:rPr lang="en-US" sz="1400" b="1" dirty="0" smtClean="0">
                <a:solidFill>
                  <a:schemeClr val="tx1"/>
                </a:solidFill>
              </a:rPr>
              <a:t>. </a:t>
            </a:r>
            <a:r>
              <a:rPr lang="en-US" sz="1400" dirty="0" smtClean="0">
                <a:solidFill>
                  <a:schemeClr val="tx1"/>
                </a:solidFill>
              </a:rPr>
              <a:t>Ox-LDL</a:t>
            </a:r>
            <a:r>
              <a:rPr lang="en-US" sz="1400" b="1" dirty="0" smtClean="0">
                <a:solidFill>
                  <a:schemeClr val="tx1"/>
                </a:solidFill>
              </a:rPr>
              <a:t> </a:t>
            </a:r>
            <a:r>
              <a:rPr lang="en-US" sz="1400" dirty="0" smtClean="0">
                <a:solidFill>
                  <a:schemeClr val="tx1"/>
                </a:solidFill>
              </a:rPr>
              <a:t>Particles</a:t>
            </a:r>
            <a:r>
              <a:rPr lang="en-US" sz="1400" b="1" dirty="0" smtClean="0">
                <a:solidFill>
                  <a:schemeClr val="tx1"/>
                </a:solidFill>
              </a:rPr>
              <a:t>: </a:t>
            </a:r>
            <a:r>
              <a:rPr lang="en-US" sz="1400" dirty="0" smtClean="0">
                <a:solidFill>
                  <a:schemeClr val="tx1"/>
                </a:solidFill>
              </a:rPr>
              <a:t>Modified</a:t>
            </a:r>
            <a:r>
              <a:rPr lang="en-US" sz="1400" b="1" dirty="0" smtClean="0">
                <a:solidFill>
                  <a:schemeClr val="tx1"/>
                </a:solidFill>
              </a:rPr>
              <a:t> </a:t>
            </a:r>
            <a:r>
              <a:rPr lang="en-US" sz="1400" dirty="0" smtClean="0">
                <a:solidFill>
                  <a:schemeClr val="tx1"/>
                </a:solidFill>
              </a:rPr>
              <a:t>components</a:t>
            </a:r>
            <a:r>
              <a:rPr lang="en-US" sz="1400" b="1" dirty="0" smtClean="0">
                <a:solidFill>
                  <a:schemeClr val="tx1"/>
                </a:solidFill>
              </a:rPr>
              <a:t>, </a:t>
            </a:r>
            <a:r>
              <a:rPr lang="en-US" sz="1400" dirty="0" smtClean="0">
                <a:solidFill>
                  <a:schemeClr val="tx1"/>
                </a:solidFill>
              </a:rPr>
              <a:t>Cellular</a:t>
            </a:r>
            <a:r>
              <a:rPr lang="en-US" sz="1400" b="1" dirty="0" smtClean="0">
                <a:solidFill>
                  <a:schemeClr val="tx1"/>
                </a:solidFill>
              </a:rPr>
              <a:t> </a:t>
            </a:r>
            <a:r>
              <a:rPr lang="en-US" sz="1400" dirty="0" smtClean="0">
                <a:solidFill>
                  <a:schemeClr val="tx1"/>
                </a:solidFill>
              </a:rPr>
              <a:t>uptake</a:t>
            </a:r>
            <a:r>
              <a:rPr lang="en-US" sz="1400" b="1" dirty="0" smtClean="0">
                <a:solidFill>
                  <a:schemeClr val="tx1"/>
                </a:solidFill>
              </a:rPr>
              <a:t>, </a:t>
            </a:r>
            <a:r>
              <a:rPr lang="en-US" sz="1400" dirty="0" smtClean="0">
                <a:solidFill>
                  <a:schemeClr val="tx1"/>
                </a:solidFill>
              </a:rPr>
              <a:t>Biological</a:t>
            </a:r>
            <a:r>
              <a:rPr lang="en-US" sz="1400" b="1" dirty="0" smtClean="0">
                <a:solidFill>
                  <a:schemeClr val="tx1"/>
                </a:solidFill>
              </a:rPr>
              <a:t> </a:t>
            </a:r>
            <a:r>
              <a:rPr lang="en-US" sz="1400" dirty="0" smtClean="0">
                <a:solidFill>
                  <a:schemeClr val="tx1"/>
                </a:solidFill>
              </a:rPr>
              <a:t>roles</a:t>
            </a:r>
            <a:r>
              <a:rPr lang="en-US" sz="1400" b="1" dirty="0" smtClean="0">
                <a:solidFill>
                  <a:schemeClr val="tx1"/>
                </a:solidFill>
              </a:rPr>
              <a:t> </a:t>
            </a:r>
            <a:r>
              <a:rPr lang="en-US" sz="1400" dirty="0" smtClean="0">
                <a:solidFill>
                  <a:schemeClr val="tx1"/>
                </a:solidFill>
              </a:rPr>
              <a:t>and</a:t>
            </a:r>
            <a:r>
              <a:rPr lang="en-US" sz="1400" b="1" dirty="0" smtClean="0">
                <a:solidFill>
                  <a:schemeClr val="tx1"/>
                </a:solidFill>
              </a:rPr>
              <a:t> </a:t>
            </a:r>
            <a:r>
              <a:rPr lang="en-US" sz="1400" dirty="0" smtClean="0">
                <a:solidFill>
                  <a:schemeClr val="tx1"/>
                </a:solidFill>
              </a:rPr>
              <a:t>Clinical</a:t>
            </a:r>
            <a:r>
              <a:rPr lang="en-US" sz="1400" b="1" dirty="0" smtClean="0">
                <a:solidFill>
                  <a:schemeClr val="tx1"/>
                </a:solidFill>
              </a:rPr>
              <a:t> </a:t>
            </a:r>
            <a:r>
              <a:rPr lang="en-US" sz="1400" dirty="0" smtClean="0">
                <a:solidFill>
                  <a:schemeClr val="tx1"/>
                </a:solidFill>
              </a:rPr>
              <a:t>assessments</a:t>
            </a:r>
            <a:r>
              <a:rPr lang="en-US" sz="1400" b="1" dirty="0" smtClean="0">
                <a:solidFill>
                  <a:schemeClr val="tx1"/>
                </a:solidFill>
              </a:rPr>
              <a:t>. </a:t>
            </a:r>
            <a:r>
              <a:rPr lang="en-US" sz="1400" dirty="0" err="1" smtClean="0">
                <a:solidFill>
                  <a:schemeClr val="tx1"/>
                </a:solidFill>
              </a:rPr>
              <a:t>Cardiovasc</a:t>
            </a:r>
            <a:r>
              <a:rPr lang="en-US" sz="1400" b="1" dirty="0" smtClean="0">
                <a:solidFill>
                  <a:schemeClr val="tx1"/>
                </a:solidFill>
              </a:rPr>
              <a:t> </a:t>
            </a:r>
            <a:r>
              <a:rPr lang="en-US" sz="1400" dirty="0" err="1" smtClean="0">
                <a:solidFill>
                  <a:schemeClr val="tx1"/>
                </a:solidFill>
              </a:rPr>
              <a:t>Hematol</a:t>
            </a:r>
            <a:r>
              <a:rPr lang="en-US" sz="1400" b="1" dirty="0" smtClean="0">
                <a:solidFill>
                  <a:schemeClr val="tx1"/>
                </a:solidFill>
              </a:rPr>
              <a:t> </a:t>
            </a:r>
            <a:r>
              <a:rPr lang="en-US" sz="1400" dirty="0" err="1" smtClean="0">
                <a:solidFill>
                  <a:schemeClr val="tx1"/>
                </a:solidFill>
              </a:rPr>
              <a:t>Disord</a:t>
            </a:r>
            <a:r>
              <a:rPr lang="en-US" sz="1400" b="1" dirty="0" smtClean="0">
                <a:solidFill>
                  <a:schemeClr val="tx1"/>
                </a:solidFill>
              </a:rPr>
              <a:t> </a:t>
            </a:r>
            <a:r>
              <a:rPr lang="en-US" sz="1400" dirty="0" smtClean="0">
                <a:solidFill>
                  <a:schemeClr val="tx1"/>
                </a:solidFill>
              </a:rPr>
              <a:t>Drug Targets</a:t>
            </a:r>
            <a:r>
              <a:rPr lang="en-US" sz="1400" b="1" dirty="0" smtClean="0">
                <a:solidFill>
                  <a:schemeClr val="tx1"/>
                </a:solidFill>
              </a:rPr>
              <a:t>. </a:t>
            </a:r>
            <a:r>
              <a:rPr lang="en-US" sz="1400" dirty="0" smtClean="0">
                <a:solidFill>
                  <a:schemeClr val="tx1"/>
                </a:solidFill>
              </a:rPr>
              <a:t>2011</a:t>
            </a:r>
            <a:r>
              <a:rPr lang="en-US" sz="1400" b="1" dirty="0" smtClean="0">
                <a:solidFill>
                  <a:schemeClr val="tx1"/>
                </a:solidFill>
              </a:rPr>
              <a:t> </a:t>
            </a:r>
            <a:r>
              <a:rPr lang="en-US" sz="1400" dirty="0" smtClean="0">
                <a:solidFill>
                  <a:schemeClr val="tx1"/>
                </a:solidFill>
              </a:rPr>
              <a:t>Oct</a:t>
            </a:r>
            <a:r>
              <a:rPr lang="en-US" sz="1400" b="1" dirty="0" smtClean="0">
                <a:solidFill>
                  <a:schemeClr val="tx1"/>
                </a:solidFill>
              </a:rPr>
              <a:t> </a:t>
            </a:r>
            <a:r>
              <a:rPr lang="en-US" sz="1400" dirty="0" smtClean="0">
                <a:solidFill>
                  <a:schemeClr val="tx1"/>
                </a:solidFill>
              </a:rPr>
              <a:t>26.</a:t>
            </a:r>
            <a:r>
              <a:rPr lang="en-US" sz="1400" b="1" dirty="0" smtClean="0">
                <a:solidFill>
                  <a:schemeClr val="tx1"/>
                </a:solidFill>
              </a:rPr>
              <a:t> </a:t>
            </a:r>
            <a:endParaRPr lang="en-US" sz="1400" dirty="0" smtClean="0">
              <a:solidFill>
                <a:schemeClr val="tx1"/>
              </a:solidFill>
            </a:endParaRPr>
          </a:p>
          <a:p>
            <a:pPr algn="l"/>
            <a:r>
              <a:rPr lang="en-US" sz="1400" dirty="0" smtClean="0">
                <a:solidFill>
                  <a:schemeClr val="tx1"/>
                </a:solidFill>
              </a:rPr>
              <a:t> </a:t>
            </a:r>
          </a:p>
          <a:p>
            <a:pPr lvl="0" algn="l"/>
            <a:r>
              <a:rPr lang="en-US" sz="1400" dirty="0" err="1" smtClean="0">
                <a:solidFill>
                  <a:schemeClr val="tx1"/>
                </a:solidFill>
              </a:rPr>
              <a:t>Najafi</a:t>
            </a:r>
            <a:r>
              <a:rPr lang="en-US" sz="1400" dirty="0" smtClean="0">
                <a:solidFill>
                  <a:schemeClr val="tx1"/>
                </a:solidFill>
              </a:rPr>
              <a:t> M, Bioinformatics Tools as Power Hypothetical Predictors. </a:t>
            </a:r>
            <a:br>
              <a:rPr lang="en-US" sz="1400" dirty="0" smtClean="0">
                <a:solidFill>
                  <a:schemeClr val="tx1"/>
                </a:solidFill>
              </a:rPr>
            </a:br>
            <a:r>
              <a:rPr lang="en-US" sz="1400" dirty="0" err="1" smtClean="0">
                <a:solidFill>
                  <a:schemeClr val="tx1"/>
                </a:solidFill>
              </a:rPr>
              <a:t>Biochem</a:t>
            </a:r>
            <a:r>
              <a:rPr lang="en-US" sz="1400" dirty="0" smtClean="0">
                <a:solidFill>
                  <a:schemeClr val="tx1"/>
                </a:solidFill>
              </a:rPr>
              <a:t> </a:t>
            </a:r>
            <a:r>
              <a:rPr lang="en-US" sz="1400" dirty="0" err="1" smtClean="0">
                <a:solidFill>
                  <a:schemeClr val="tx1"/>
                </a:solidFill>
              </a:rPr>
              <a:t>Physiol</a:t>
            </a:r>
            <a:r>
              <a:rPr lang="en-US" sz="1400" dirty="0" smtClean="0">
                <a:solidFill>
                  <a:schemeClr val="tx1"/>
                </a:solidFill>
              </a:rPr>
              <a:t> 2012 1:e113. </a:t>
            </a:r>
          </a:p>
          <a:p>
            <a:pPr algn="l"/>
            <a:endParaRPr lang="fa-IR" sz="1400" dirty="0"/>
          </a:p>
        </p:txBody>
      </p:sp>
      <p:sp>
        <p:nvSpPr>
          <p:cNvPr id="5" name="Title 4"/>
          <p:cNvSpPr>
            <a:spLocks noGrp="1"/>
          </p:cNvSpPr>
          <p:nvPr>
            <p:ph type="ctrTitle"/>
          </p:nvPr>
        </p:nvSpPr>
        <p:spPr>
          <a:xfrm>
            <a:off x="642910" y="928670"/>
            <a:ext cx="4143404" cy="785818"/>
          </a:xfrm>
        </p:spPr>
        <p:txBody>
          <a:bodyPr>
            <a:normAutofit fontScale="90000"/>
          </a:bodyPr>
          <a:lstStyle/>
          <a:p>
            <a:r>
              <a:rPr lang="en-US" dirty="0" smtClean="0">
                <a:solidFill>
                  <a:srgbClr val="7030A0"/>
                </a:solidFill>
                <a:latin typeface="Arial Rounded MT Bold" pitchFamily="34" charset="0"/>
              </a:rPr>
              <a:t>References</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F79646"/>
                </a:solidFill>
                <a:latin typeface="Stencil" panose="040409050D0802020404" pitchFamily="82" charset="0"/>
              </a:rPr>
              <a:t>OMICS </a:t>
            </a:r>
            <a:r>
              <a:rPr lang="en-US" sz="5400" dirty="0" smtClean="0">
                <a:solidFill>
                  <a:srgbClr val="F79646"/>
                </a:solidFill>
                <a:latin typeface="Stencil" panose="040409050D0802020404" pitchFamily="82" charset="0"/>
              </a:rPr>
              <a:t>International</a:t>
            </a:r>
          </a:p>
          <a:p>
            <a:pPr marL="0" indent="0" algn="ctr" fontAlgn="base">
              <a:spcAft>
                <a:spcPct val="0"/>
              </a:spcAft>
              <a:buFont typeface="Arial" panose="020B0604020202020204" pitchFamily="34" charset="0"/>
              <a:buNone/>
              <a:defRPr/>
            </a:pPr>
            <a:r>
              <a:rPr lang="en-US" sz="5400" dirty="0" smtClean="0">
                <a:solidFill>
                  <a:srgbClr val="F79646"/>
                </a:solidFill>
              </a:rPr>
              <a:t>www.omicsonline.org</a:t>
            </a:r>
            <a:endParaRPr lang="en-US" sz="5400" dirty="0">
              <a:solidFill>
                <a:srgbClr val="F79646"/>
              </a:solidFill>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000" smtClean="0">
                <a:solidFill>
                  <a:srgbClr val="7030A0"/>
                </a:solidFill>
                <a:latin typeface="Arial" charset="0"/>
                <a:cs typeface="Arial" charset="0"/>
              </a:rPr>
              <a:t>Contact us at: contact.omics@omicsonline.org</a:t>
            </a:r>
          </a:p>
        </p:txBody>
      </p:sp>
      <p:sp>
        <p:nvSpPr>
          <p:cNvPr id="2" name="Folded Corner 1"/>
          <p:cNvSpPr/>
          <p:nvPr/>
        </p:nvSpPr>
        <p:spPr>
          <a:xfrm>
            <a:off x="0" y="2841625"/>
            <a:ext cx="9144000" cy="3983038"/>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endParaRPr lang="en-US" b="1" dirty="0">
              <a:hlinkClick r:id="rId3" tooltip="OMICS International"/>
            </a:endParaRPr>
          </a:p>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r>
              <a:rPr lang="en-US" b="1" dirty="0" smtClean="0">
                <a:hlinkClick r:id="rId3" tooltip="OMICS International"/>
              </a:rPr>
              <a:t>OMICS </a:t>
            </a:r>
            <a:r>
              <a:rPr lang="en-US" b="1" dirty="0">
                <a:hlinkClick r:id="rId3" tooltip="OMICS International"/>
              </a:rPr>
              <a:t>International</a:t>
            </a:r>
            <a:r>
              <a:rPr lang="en-US" dirty="0"/>
              <a:t> (and its subsidiaries), is an </a:t>
            </a:r>
            <a:r>
              <a:rPr lang="en-US" dirty="0">
                <a:hlinkClick r:id="rId4" tooltip="Open Access"/>
              </a:rPr>
              <a:t>Open Access</a:t>
            </a:r>
            <a:r>
              <a:rPr lang="en-US" dirty="0"/>
              <a:t> publisher and international </a:t>
            </a:r>
            <a:r>
              <a:rPr lang="en-US" dirty="0">
                <a:hlinkClick r:id="rId5" tooltip="conference"/>
              </a:rPr>
              <a:t>conference</a:t>
            </a:r>
            <a:r>
              <a:rPr lang="en-US" dirty="0"/>
              <a:t> Organizer, which owns and operates </a:t>
            </a:r>
            <a:r>
              <a:rPr lang="en-US" dirty="0" smtClean="0"/>
              <a:t>peer-reviewed </a:t>
            </a:r>
            <a:r>
              <a:rPr lang="en-US" dirty="0"/>
              <a:t>Clinical, Medical, Life Sciences, and Engineering &amp; Technology journals and hosts </a:t>
            </a:r>
            <a:r>
              <a:rPr lang="en-US" dirty="0" smtClean="0"/>
              <a:t> scholarly </a:t>
            </a:r>
            <a:r>
              <a:rPr lang="en-US" dirty="0"/>
              <a:t>conferences per year in the fields of clinical, medical, pharmaceutical, life sciences, business, engineering, and technology. Our journals have more than 3 million readers and our conferences bring together internationally renowned speakers and scientists to create exciting and memorable events, filled with lively interactive sessions and world-class exhibitions and poster presentations. Join us!</a:t>
            </a:r>
            <a:br>
              <a:rPr lang="en-US" dirty="0"/>
            </a:br>
            <a:r>
              <a:rPr lang="en-US" dirty="0"/>
              <a:t/>
            </a:r>
            <a:br>
              <a:rPr lang="en-US" dirty="0"/>
            </a:br>
            <a:r>
              <a:rPr lang="en-US" dirty="0">
                <a:hlinkClick r:id="rId3" tooltip="OMICS International"/>
              </a:rPr>
              <a:t>OMICS International</a:t>
            </a:r>
            <a:r>
              <a:rPr lang="en-US" dirty="0"/>
              <a:t> is always open to constructive feedback. We pride ourselves on our commitment to serving the Open Access community and are always hard at work to become better at what we do. We invite your concerns, questions, even complaints. Contact us at </a:t>
            </a:r>
            <a:r>
              <a:rPr lang="en-US" dirty="0">
                <a:hlinkClick r:id="rId6" tooltip="Click here"/>
              </a:rPr>
              <a:t>contact.omics@omicsonline.org</a:t>
            </a:r>
            <a:r>
              <a:rPr lang="en-US" dirty="0"/>
              <a:t>. We will get back to you in 24-48 hours. You may also call 1-800-216-6499 (USA Toll Free) or at +1-650-268-9744 and we will return your call in the same timeframe.</a:t>
            </a:r>
            <a:endParaRPr lang="en-US" dirty="0">
              <a:solidFill>
                <a:srgbClr val="0070C0"/>
              </a:solidFill>
            </a:endParaRPr>
          </a:p>
        </p:txBody>
      </p:sp>
      <p:pic>
        <p:nvPicPr>
          <p:cNvPr id="1028" name="Picture 4" descr="OMICS Internat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89125"/>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63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a:t>Biochemistry &amp; Physiology: Open </a:t>
            </a:r>
            <a:r>
              <a:rPr lang="en-US" dirty="0" smtClean="0"/>
              <a:t>Access</a:t>
            </a:r>
            <a:endParaRPr lang="en-US" dirty="0"/>
          </a:p>
          <a:p>
            <a:pPr>
              <a:defRPr/>
            </a:pP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hlinkClick r:id="rId3"/>
              </a:rPr>
              <a:t>Biochemistry &amp; Pharmacology: Open </a:t>
            </a:r>
            <a:r>
              <a:rPr lang="en-US" sz="2000" dirty="0" smtClean="0">
                <a:solidFill>
                  <a:schemeClr val="bg2">
                    <a:lumMod val="50000"/>
                  </a:schemeClr>
                </a:solidFill>
                <a:hlinkClick r:id="rId3"/>
              </a:rPr>
              <a:t>Access</a:t>
            </a:r>
            <a:endParaRPr lang="en-US" sz="2000" dirty="0" smtClean="0">
              <a:solidFill>
                <a:schemeClr val="bg2">
                  <a:lumMod val="50000"/>
                </a:schemeClr>
              </a:solidFill>
              <a:hlinkClick r:id="rId4" tooltip="Reproductive System &amp; Sexual Disorders"/>
            </a:endParaRPr>
          </a:p>
          <a:p>
            <a:pPr marL="342900" indent="-342900">
              <a:buFont typeface="Wingdings" panose="05000000000000000000" pitchFamily="2" charset="2"/>
              <a:buChar char="Ø"/>
              <a:defRPr/>
            </a:pPr>
            <a:r>
              <a:rPr lang="en-US" sz="2000" dirty="0">
                <a:solidFill>
                  <a:schemeClr val="bg2">
                    <a:lumMod val="50000"/>
                  </a:schemeClr>
                </a:solidFill>
                <a:hlinkClick r:id="rId5"/>
              </a:rPr>
              <a:t>Biochemistry &amp; Analytical </a:t>
            </a:r>
            <a:r>
              <a:rPr lang="en-US" sz="2000" dirty="0" smtClean="0">
                <a:solidFill>
                  <a:schemeClr val="bg2">
                    <a:lumMod val="50000"/>
                  </a:schemeClr>
                </a:solidFill>
                <a:hlinkClick r:id="rId5"/>
              </a:rPr>
              <a:t>Biochemistry</a:t>
            </a:r>
            <a:endParaRPr lang="en-US" sz="2000" dirty="0" smtClean="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6"/>
              </a:rPr>
              <a:t>Journal of Plant Biochemistry &amp; Physiology</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1026" name="Picture 2" descr="C:\Users\kshitija-i.OMICSGROUP\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9592" y="2514600"/>
            <a:ext cx="3276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65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Biochemistry &amp; Physiology: Open Access</a:t>
            </a:r>
          </a:p>
          <a:p>
            <a:pPr algn="ctr">
              <a:defRPr/>
            </a:pPr>
            <a:r>
              <a:rPr lang="en-US" sz="3600" dirty="0" smtClean="0"/>
              <a:t>Related Conferences</a:t>
            </a:r>
            <a:endParaRPr lang="en-US" sz="3600" dirty="0"/>
          </a:p>
        </p:txBody>
      </p:sp>
      <p:sp>
        <p:nvSpPr>
          <p:cNvPr id="2" name="Rectangle 1"/>
          <p:cNvSpPr/>
          <p:nvPr/>
        </p:nvSpPr>
        <p:spPr>
          <a:xfrm>
            <a:off x="323528" y="2060848"/>
            <a:ext cx="8352928" cy="1200329"/>
          </a:xfrm>
          <a:prstGeom prst="rect">
            <a:avLst/>
          </a:prstGeom>
        </p:spPr>
        <p:txBody>
          <a:bodyPr wrap="square">
            <a:spAutoFit/>
          </a:bodyPr>
          <a:lstStyle/>
          <a:p>
            <a:r>
              <a:rPr lang="en-US" sz="3600" dirty="0">
                <a:solidFill>
                  <a:schemeClr val="accent6">
                    <a:lumMod val="75000"/>
                  </a:schemeClr>
                </a:solidFill>
              </a:rPr>
              <a:t>http://www.omicsonline.org/international-scientific-conferences</a:t>
            </a:r>
            <a:r>
              <a:rPr lang="en-US" sz="3600" dirty="0"/>
              <a:t>/</a:t>
            </a:r>
          </a:p>
        </p:txBody>
      </p:sp>
    </p:spTree>
    <p:extLst>
      <p:ext uri="{BB962C8B-B14F-4D97-AF65-F5344CB8AC3E}">
        <p14:creationId xmlns:p14="http://schemas.microsoft.com/office/powerpoint/2010/main" val="2670483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74107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lstStyle/>
          <a:p>
            <a:endParaRPr lang="en-US" dirty="0"/>
          </a:p>
        </p:txBody>
      </p:sp>
      <p:sp>
        <p:nvSpPr>
          <p:cNvPr id="10243"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0244"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0245"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0246"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0247"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0248"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a:solidFill>
                  <a:srgbClr val="FF9933"/>
                </a:solidFill>
                <a:latin typeface="Bauhaus 93" pitchFamily="82" charset="0"/>
              </a:rPr>
              <a:t>DATA</a:t>
            </a:r>
          </a:p>
        </p:txBody>
      </p:sp>
      <p:sp>
        <p:nvSpPr>
          <p:cNvPr id="10249"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0250"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0251"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0252" name="Text Box 12"/>
          <p:cNvSpPr txBox="1">
            <a:spLocks noChangeArrowheads="1"/>
          </p:cNvSpPr>
          <p:nvPr/>
        </p:nvSpPr>
        <p:spPr bwMode="auto">
          <a:xfrm>
            <a:off x="684213" y="1125538"/>
            <a:ext cx="4967287" cy="641350"/>
          </a:xfrm>
          <a:prstGeom prst="rect">
            <a:avLst/>
          </a:prstGeom>
          <a:noFill/>
          <a:ln w="9525">
            <a:noFill/>
            <a:miter lim="800000"/>
            <a:headEnd/>
            <a:tailEnd/>
          </a:ln>
          <a:effectLst/>
        </p:spPr>
        <p:txBody>
          <a:bodyPr>
            <a:spAutoFit/>
          </a:bodyPr>
          <a:lstStyle/>
          <a:p>
            <a:pPr>
              <a:spcBef>
                <a:spcPct val="50000"/>
              </a:spcBef>
            </a:pPr>
            <a:r>
              <a:rPr kumimoji="0" lang="en-US" sz="3600" b="1" u="sng" dirty="0">
                <a:solidFill>
                  <a:srgbClr val="000099"/>
                </a:solidFill>
                <a:effectLst>
                  <a:outerShdw blurRad="38100" dist="38100" dir="2700000" algn="tl">
                    <a:srgbClr val="FFFFFF"/>
                  </a:outerShdw>
                </a:effectLst>
                <a:latin typeface="Bodoni MT Black" pitchFamily="18" charset="0"/>
              </a:rPr>
              <a:t>BIOINFORMATICS</a:t>
            </a:r>
          </a:p>
        </p:txBody>
      </p:sp>
      <p:sp>
        <p:nvSpPr>
          <p:cNvPr id="10253" name="Text Box 13"/>
          <p:cNvSpPr txBox="1">
            <a:spLocks noChangeArrowheads="1"/>
          </p:cNvSpPr>
          <p:nvPr/>
        </p:nvSpPr>
        <p:spPr bwMode="auto">
          <a:xfrm>
            <a:off x="1643042" y="2143116"/>
            <a:ext cx="6696075" cy="3140075"/>
          </a:xfrm>
          <a:prstGeom prst="rect">
            <a:avLst/>
          </a:prstGeom>
          <a:noFill/>
          <a:ln w="9525">
            <a:noFill/>
            <a:miter lim="800000"/>
            <a:headEnd/>
            <a:tailEnd/>
          </a:ln>
          <a:effectLst/>
        </p:spPr>
        <p:txBody>
          <a:bodyPr>
            <a:spAutoFit/>
          </a:bodyPr>
          <a:lstStyle/>
          <a:p>
            <a:pPr algn="l">
              <a:spcBef>
                <a:spcPct val="50000"/>
              </a:spcBef>
            </a:pPr>
            <a:r>
              <a:rPr kumimoji="0" lang="en-US" sz="4000" b="1" dirty="0">
                <a:latin typeface="Arial Rounded MT Bold" pitchFamily="34" charset="0"/>
              </a:rPr>
              <a:t>The field of science is in which </a:t>
            </a:r>
            <a:r>
              <a:rPr kumimoji="0" lang="en-US" sz="4000" b="1" dirty="0">
                <a:solidFill>
                  <a:srgbClr val="9900FF"/>
                </a:solidFill>
                <a:latin typeface="Arial Rounded MT Bold" pitchFamily="34" charset="0"/>
              </a:rPr>
              <a:t>Biology </a:t>
            </a:r>
            <a:r>
              <a:rPr kumimoji="0" lang="en-US" sz="4000" b="1" dirty="0">
                <a:latin typeface="Arial Rounded MT Bold" pitchFamily="34" charset="0"/>
              </a:rPr>
              <a:t>,</a:t>
            </a:r>
            <a:r>
              <a:rPr kumimoji="0" lang="en-US" sz="4000" b="1" dirty="0">
                <a:solidFill>
                  <a:srgbClr val="0033CC"/>
                </a:solidFill>
                <a:latin typeface="Arial Rounded MT Bold" pitchFamily="34" charset="0"/>
              </a:rPr>
              <a:t>Computer</a:t>
            </a:r>
            <a:r>
              <a:rPr kumimoji="0" lang="en-US" sz="4000" b="1" dirty="0">
                <a:solidFill>
                  <a:srgbClr val="FF9900"/>
                </a:solidFill>
                <a:latin typeface="Arial Rounded MT Bold" pitchFamily="34" charset="0"/>
              </a:rPr>
              <a:t> </a:t>
            </a:r>
            <a:r>
              <a:rPr kumimoji="0" lang="en-US" sz="4000" b="1" dirty="0">
                <a:solidFill>
                  <a:srgbClr val="000099"/>
                </a:solidFill>
                <a:latin typeface="Arial Rounded MT Bold" pitchFamily="34" charset="0"/>
              </a:rPr>
              <a:t>science</a:t>
            </a:r>
            <a:r>
              <a:rPr kumimoji="0" lang="en-US" sz="4000" b="1" dirty="0">
                <a:solidFill>
                  <a:srgbClr val="FF9900"/>
                </a:solidFill>
                <a:latin typeface="Arial Rounded MT Bold" pitchFamily="34" charset="0"/>
              </a:rPr>
              <a:t> </a:t>
            </a:r>
            <a:r>
              <a:rPr kumimoji="0" lang="en-US" sz="4000" b="1" dirty="0">
                <a:latin typeface="Arial Rounded MT Bold" pitchFamily="34" charset="0"/>
              </a:rPr>
              <a:t>and </a:t>
            </a:r>
            <a:r>
              <a:rPr kumimoji="0" lang="en-US" sz="4000" b="1" dirty="0">
                <a:solidFill>
                  <a:srgbClr val="00CC66"/>
                </a:solidFill>
                <a:latin typeface="Arial Rounded MT Bold" pitchFamily="34" charset="0"/>
              </a:rPr>
              <a:t>Informational technology </a:t>
            </a:r>
            <a:r>
              <a:rPr kumimoji="0" lang="en-US" sz="4000" b="1" dirty="0">
                <a:latin typeface="Arial Rounded MT Bold" pitchFamily="34" charset="0"/>
              </a:rPr>
              <a:t>merge to form a single </a:t>
            </a:r>
            <a:r>
              <a:rPr kumimoji="0" lang="en-US" sz="4000" b="1" dirty="0" smtClean="0">
                <a:latin typeface="Arial Rounded MT Bold" pitchFamily="34" charset="0"/>
              </a:rPr>
              <a:t>discipline</a:t>
            </a:r>
            <a:endParaRPr kumimoji="0" lang="en-US" sz="4000" b="1"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0251"/>
                                        </p:tgtEl>
                                        <p:attrNameLst>
                                          <p:attrName>ppt_x</p:attrName>
                                          <p:attrName>ppt_y</p:attrName>
                                        </p:attrNameLst>
                                      </p:cBhvr>
                                    </p:animMotion>
                                    <p:animRot by="1500000">
                                      <p:cBhvr>
                                        <p:cTn id="7" dur="1250" fill="hold">
                                          <p:stCondLst>
                                            <p:cond delay="0"/>
                                          </p:stCondLst>
                                        </p:cTn>
                                        <p:tgtEl>
                                          <p:spTgt spid="10251"/>
                                        </p:tgtEl>
                                        <p:attrNameLst>
                                          <p:attrName>r</p:attrName>
                                        </p:attrNameLst>
                                      </p:cBhvr>
                                    </p:animRot>
                                    <p:animRot by="-1500000">
                                      <p:cBhvr>
                                        <p:cTn id="8" dur="1250" fill="hold">
                                          <p:stCondLst>
                                            <p:cond delay="1250"/>
                                          </p:stCondLst>
                                        </p:cTn>
                                        <p:tgtEl>
                                          <p:spTgt spid="10251"/>
                                        </p:tgtEl>
                                        <p:attrNameLst>
                                          <p:attrName>r</p:attrName>
                                        </p:attrNameLst>
                                      </p:cBhvr>
                                    </p:animRot>
                                    <p:animRot by="-1500000">
                                      <p:cBhvr>
                                        <p:cTn id="9" dur="1250" fill="hold">
                                          <p:stCondLst>
                                            <p:cond delay="2500"/>
                                          </p:stCondLst>
                                        </p:cTn>
                                        <p:tgtEl>
                                          <p:spTgt spid="10251"/>
                                        </p:tgtEl>
                                        <p:attrNameLst>
                                          <p:attrName>r</p:attrName>
                                        </p:attrNameLst>
                                      </p:cBhvr>
                                    </p:animRot>
                                    <p:animRot by="1500000">
                                      <p:cBhvr>
                                        <p:cTn id="10" dur="1250" fill="hold">
                                          <p:stCondLst>
                                            <p:cond delay="3750"/>
                                          </p:stCondLst>
                                        </p:cTn>
                                        <p:tgtEl>
                                          <p:spTgt spid="10251"/>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0250">
                                            <p:txEl>
                                              <p:pRg st="0" end="0"/>
                                            </p:txEl>
                                          </p:spTgt>
                                        </p:tgtEl>
                                        <p:attrNameLst>
                                          <p:attrName>style.color</p:attrName>
                                        </p:attrNameLst>
                                      </p:cBhvr>
                                      <p:to>
                                        <a:schemeClr val="accent2"/>
                                      </p:to>
                                    </p:animClr>
                                    <p:animClr clrSpc="rgb" dir="cw">
                                      <p:cBhvr>
                                        <p:cTn id="13" dur="500" fill="hold"/>
                                        <p:tgtEl>
                                          <p:spTgt spid="10250">
                                            <p:txEl>
                                              <p:pRg st="0" end="0"/>
                                            </p:txEl>
                                          </p:spTgt>
                                        </p:tgtEl>
                                        <p:attrNameLst>
                                          <p:attrName>fillcolor</p:attrName>
                                        </p:attrNameLst>
                                      </p:cBhvr>
                                      <p:to>
                                        <a:schemeClr val="accent2"/>
                                      </p:to>
                                    </p:animClr>
                                    <p:set>
                                      <p:cBhvr>
                                        <p:cTn id="14" dur="500" fill="hold"/>
                                        <p:tgtEl>
                                          <p:spTgt spid="10250">
                                            <p:txEl>
                                              <p:pRg st="0" end="0"/>
                                            </p:txEl>
                                          </p:spTgt>
                                        </p:tgtEl>
                                        <p:attrNameLst>
                                          <p:attrName>fill.type</p:attrName>
                                        </p:attrNameLst>
                                      </p:cBhvr>
                                      <p:to>
                                        <p:strVal val="solid"/>
                                      </p:to>
                                    </p:set>
                                    <p:set>
                                      <p:cBhvr>
                                        <p:cTn id="15" dur="500" fill="hold"/>
                                        <p:tgtEl>
                                          <p:spTgt spid="10250">
                                            <p:txEl>
                                              <p:pRg st="0" end="0"/>
                                            </p:txEl>
                                          </p:spTgt>
                                        </p:tgtEl>
                                        <p:attrNameLst>
                                          <p:attrName>fill.on</p:attrName>
                                        </p:attrNameLst>
                                      </p:cBhvr>
                                      <p:to>
                                        <p:strVal val="true"/>
                                      </p:to>
                                    </p:set>
                                    <p:animRot by="120000">
                                      <p:cBhvr>
                                        <p:cTn id="16" dur="500" fill="hold">
                                          <p:stCondLst>
                                            <p:cond delay="0"/>
                                          </p:stCondLst>
                                        </p:cTn>
                                        <p:tgtEl>
                                          <p:spTgt spid="10250">
                                            <p:txEl>
                                              <p:pRg st="0" end="0"/>
                                            </p:txEl>
                                          </p:spTgt>
                                        </p:tgtEl>
                                        <p:attrNameLst>
                                          <p:attrName>r</p:attrName>
                                        </p:attrNameLst>
                                      </p:cBhvr>
                                    </p:animRot>
                                    <p:animRot by="-240000">
                                      <p:cBhvr>
                                        <p:cTn id="17" dur="1000" fill="hold">
                                          <p:stCondLst>
                                            <p:cond delay="1000"/>
                                          </p:stCondLst>
                                        </p:cTn>
                                        <p:tgtEl>
                                          <p:spTgt spid="10250">
                                            <p:txEl>
                                              <p:pRg st="0" end="0"/>
                                            </p:txEl>
                                          </p:spTgt>
                                        </p:tgtEl>
                                        <p:attrNameLst>
                                          <p:attrName>r</p:attrName>
                                        </p:attrNameLst>
                                      </p:cBhvr>
                                    </p:animRot>
                                    <p:animRot by="240000">
                                      <p:cBhvr>
                                        <p:cTn id="18" dur="1000" fill="hold">
                                          <p:stCondLst>
                                            <p:cond delay="2000"/>
                                          </p:stCondLst>
                                        </p:cTn>
                                        <p:tgtEl>
                                          <p:spTgt spid="10250">
                                            <p:txEl>
                                              <p:pRg st="0" end="0"/>
                                            </p:txEl>
                                          </p:spTgt>
                                        </p:tgtEl>
                                        <p:attrNameLst>
                                          <p:attrName>r</p:attrName>
                                        </p:attrNameLst>
                                      </p:cBhvr>
                                    </p:animRot>
                                    <p:animRot by="-240000">
                                      <p:cBhvr>
                                        <p:cTn id="19" dur="1000" fill="hold">
                                          <p:stCondLst>
                                            <p:cond delay="3000"/>
                                          </p:stCondLst>
                                        </p:cTn>
                                        <p:tgtEl>
                                          <p:spTgt spid="10250">
                                            <p:txEl>
                                              <p:pRg st="0" end="0"/>
                                            </p:txEl>
                                          </p:spTgt>
                                        </p:tgtEl>
                                        <p:attrNameLst>
                                          <p:attrName>r</p:attrName>
                                        </p:attrNameLst>
                                      </p:cBhvr>
                                    </p:animRot>
                                    <p:animRot by="120000">
                                      <p:cBhvr>
                                        <p:cTn id="20" dur="1000" fill="hold">
                                          <p:stCondLst>
                                            <p:cond delay="4000"/>
                                          </p:stCondLst>
                                        </p:cTn>
                                        <p:tgtEl>
                                          <p:spTgt spid="10250">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0245">
                                            <p:txEl>
                                              <p:pRg st="0" end="0"/>
                                            </p:txEl>
                                          </p:spTgt>
                                        </p:tgtEl>
                                        <p:attrNameLst>
                                          <p:attrName>ppt_x</p:attrName>
                                          <p:attrName>ppt_y</p:attrName>
                                        </p:attrNameLst>
                                      </p:cBhvr>
                                    </p:animMotion>
                                    <p:animRot by="1500000">
                                      <p:cBhvr>
                                        <p:cTn id="23" dur="1250" fill="hold">
                                          <p:stCondLst>
                                            <p:cond delay="0"/>
                                          </p:stCondLst>
                                        </p:cTn>
                                        <p:tgtEl>
                                          <p:spTgt spid="10245">
                                            <p:txEl>
                                              <p:pRg st="0" end="0"/>
                                            </p:txEl>
                                          </p:spTgt>
                                        </p:tgtEl>
                                        <p:attrNameLst>
                                          <p:attrName>r</p:attrName>
                                        </p:attrNameLst>
                                      </p:cBhvr>
                                    </p:animRot>
                                    <p:animRot by="-1500000">
                                      <p:cBhvr>
                                        <p:cTn id="24" dur="1250" fill="hold">
                                          <p:stCondLst>
                                            <p:cond delay="1250"/>
                                          </p:stCondLst>
                                        </p:cTn>
                                        <p:tgtEl>
                                          <p:spTgt spid="10245">
                                            <p:txEl>
                                              <p:pRg st="0" end="0"/>
                                            </p:txEl>
                                          </p:spTgt>
                                        </p:tgtEl>
                                        <p:attrNameLst>
                                          <p:attrName>r</p:attrName>
                                        </p:attrNameLst>
                                      </p:cBhvr>
                                    </p:animRot>
                                    <p:animRot by="-1500000">
                                      <p:cBhvr>
                                        <p:cTn id="25" dur="1250" fill="hold">
                                          <p:stCondLst>
                                            <p:cond delay="2500"/>
                                          </p:stCondLst>
                                        </p:cTn>
                                        <p:tgtEl>
                                          <p:spTgt spid="10245">
                                            <p:txEl>
                                              <p:pRg st="0" end="0"/>
                                            </p:txEl>
                                          </p:spTgt>
                                        </p:tgtEl>
                                        <p:attrNameLst>
                                          <p:attrName>r</p:attrName>
                                        </p:attrNameLst>
                                      </p:cBhvr>
                                    </p:animRot>
                                    <p:animRot by="1500000">
                                      <p:cBhvr>
                                        <p:cTn id="26" dur="1250" fill="hold">
                                          <p:stCondLst>
                                            <p:cond delay="3750"/>
                                          </p:stCondLst>
                                        </p:cTn>
                                        <p:tgtEl>
                                          <p:spTgt spid="10245">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0251"/>
                                        </p:tgtEl>
                                        <p:attrNameLst>
                                          <p:attrName>ppt_x</p:attrName>
                                          <p:attrName>ppt_y</p:attrName>
                                        </p:attrNameLst>
                                      </p:cBhvr>
                                      <p:rCtr x="-200" y="-2700"/>
                                    </p:animMotion>
                                    <p:animRot by="1500000">
                                      <p:cBhvr>
                                        <p:cTn id="29" dur="1250" fill="hold">
                                          <p:stCondLst>
                                            <p:cond delay="0"/>
                                          </p:stCondLst>
                                        </p:cTn>
                                        <p:tgtEl>
                                          <p:spTgt spid="10251"/>
                                        </p:tgtEl>
                                        <p:attrNameLst>
                                          <p:attrName>r</p:attrName>
                                        </p:attrNameLst>
                                      </p:cBhvr>
                                    </p:animRot>
                                    <p:animRot by="-1500000">
                                      <p:cBhvr>
                                        <p:cTn id="30" dur="1250" fill="hold">
                                          <p:stCondLst>
                                            <p:cond delay="1250"/>
                                          </p:stCondLst>
                                        </p:cTn>
                                        <p:tgtEl>
                                          <p:spTgt spid="10251"/>
                                        </p:tgtEl>
                                        <p:attrNameLst>
                                          <p:attrName>r</p:attrName>
                                        </p:attrNameLst>
                                      </p:cBhvr>
                                    </p:animRot>
                                    <p:animRot by="-1500000">
                                      <p:cBhvr>
                                        <p:cTn id="31" dur="1250" fill="hold">
                                          <p:stCondLst>
                                            <p:cond delay="2500"/>
                                          </p:stCondLst>
                                        </p:cTn>
                                        <p:tgtEl>
                                          <p:spTgt spid="10251"/>
                                        </p:tgtEl>
                                        <p:attrNameLst>
                                          <p:attrName>r</p:attrName>
                                        </p:attrNameLst>
                                      </p:cBhvr>
                                    </p:animRot>
                                    <p:animRot by="1500000">
                                      <p:cBhvr>
                                        <p:cTn id="32" dur="1250" fill="hold">
                                          <p:stCondLst>
                                            <p:cond delay="3750"/>
                                          </p:stCondLst>
                                        </p:cTn>
                                        <p:tgtEl>
                                          <p:spTgt spid="10251"/>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0250">
                                            <p:txEl>
                                              <p:pRg st="0" end="0"/>
                                            </p:txEl>
                                          </p:spTgt>
                                        </p:tgtEl>
                                        <p:attrNameLst>
                                          <p:attrName>ppt_x</p:attrName>
                                          <p:attrName>ppt_y</p:attrName>
                                        </p:attrNameLst>
                                      </p:cBhvr>
                                    </p:animMotion>
                                    <p:animRot by="1500000">
                                      <p:cBhvr>
                                        <p:cTn id="35" dur="1250" fill="hold">
                                          <p:stCondLst>
                                            <p:cond delay="0"/>
                                          </p:stCondLst>
                                        </p:cTn>
                                        <p:tgtEl>
                                          <p:spTgt spid="10250">
                                            <p:txEl>
                                              <p:pRg st="0" end="0"/>
                                            </p:txEl>
                                          </p:spTgt>
                                        </p:tgtEl>
                                        <p:attrNameLst>
                                          <p:attrName>r</p:attrName>
                                        </p:attrNameLst>
                                      </p:cBhvr>
                                    </p:animRot>
                                    <p:animRot by="-1500000">
                                      <p:cBhvr>
                                        <p:cTn id="36" dur="1250" fill="hold">
                                          <p:stCondLst>
                                            <p:cond delay="1250"/>
                                          </p:stCondLst>
                                        </p:cTn>
                                        <p:tgtEl>
                                          <p:spTgt spid="10250">
                                            <p:txEl>
                                              <p:pRg st="0" end="0"/>
                                            </p:txEl>
                                          </p:spTgt>
                                        </p:tgtEl>
                                        <p:attrNameLst>
                                          <p:attrName>r</p:attrName>
                                        </p:attrNameLst>
                                      </p:cBhvr>
                                    </p:animRot>
                                    <p:animRot by="-1500000">
                                      <p:cBhvr>
                                        <p:cTn id="37" dur="1250" fill="hold">
                                          <p:stCondLst>
                                            <p:cond delay="2500"/>
                                          </p:stCondLst>
                                        </p:cTn>
                                        <p:tgtEl>
                                          <p:spTgt spid="10250">
                                            <p:txEl>
                                              <p:pRg st="0" end="0"/>
                                            </p:txEl>
                                          </p:spTgt>
                                        </p:tgtEl>
                                        <p:attrNameLst>
                                          <p:attrName>r</p:attrName>
                                        </p:attrNameLst>
                                      </p:cBhvr>
                                    </p:animRot>
                                    <p:animRot by="1500000">
                                      <p:cBhvr>
                                        <p:cTn id="38" dur="1250" fill="hold">
                                          <p:stCondLst>
                                            <p:cond delay="3750"/>
                                          </p:stCondLst>
                                        </p:cTn>
                                        <p:tgtEl>
                                          <p:spTgt spid="10250">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0248"/>
                                        </p:tgtEl>
                                        <p:attrNameLst>
                                          <p:attrName>ppt_x</p:attrName>
                                          <p:attrName>ppt_y</p:attrName>
                                        </p:attrNameLst>
                                      </p:cBhvr>
                                    </p:animMotion>
                                    <p:animRot by="1500000">
                                      <p:cBhvr>
                                        <p:cTn id="41" dur="1250" fill="hold">
                                          <p:stCondLst>
                                            <p:cond delay="0"/>
                                          </p:stCondLst>
                                        </p:cTn>
                                        <p:tgtEl>
                                          <p:spTgt spid="10248"/>
                                        </p:tgtEl>
                                        <p:attrNameLst>
                                          <p:attrName>r</p:attrName>
                                        </p:attrNameLst>
                                      </p:cBhvr>
                                    </p:animRot>
                                    <p:animRot by="-1500000">
                                      <p:cBhvr>
                                        <p:cTn id="42" dur="1250" fill="hold">
                                          <p:stCondLst>
                                            <p:cond delay="1250"/>
                                          </p:stCondLst>
                                        </p:cTn>
                                        <p:tgtEl>
                                          <p:spTgt spid="10248"/>
                                        </p:tgtEl>
                                        <p:attrNameLst>
                                          <p:attrName>r</p:attrName>
                                        </p:attrNameLst>
                                      </p:cBhvr>
                                    </p:animRot>
                                    <p:animRot by="-1500000">
                                      <p:cBhvr>
                                        <p:cTn id="43" dur="1250" fill="hold">
                                          <p:stCondLst>
                                            <p:cond delay="2500"/>
                                          </p:stCondLst>
                                        </p:cTn>
                                        <p:tgtEl>
                                          <p:spTgt spid="10248"/>
                                        </p:tgtEl>
                                        <p:attrNameLst>
                                          <p:attrName>r</p:attrName>
                                        </p:attrNameLst>
                                      </p:cBhvr>
                                    </p:animRot>
                                    <p:animRot by="1500000">
                                      <p:cBhvr>
                                        <p:cTn id="44" dur="1250" fill="hold">
                                          <p:stCondLst>
                                            <p:cond delay="3750"/>
                                          </p:stCondLst>
                                        </p:cTn>
                                        <p:tgtEl>
                                          <p:spTgt spid="10248"/>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0244">
                                            <p:txEl>
                                              <p:pRg st="0" end="0"/>
                                            </p:txEl>
                                          </p:spTgt>
                                        </p:tgtEl>
                                        <p:attrNameLst>
                                          <p:attrName>ppt_x</p:attrName>
                                          <p:attrName>ppt_y</p:attrName>
                                        </p:attrNameLst>
                                      </p:cBhvr>
                                    </p:animMotion>
                                    <p:animRot by="1500000">
                                      <p:cBhvr>
                                        <p:cTn id="47" dur="1250" fill="hold">
                                          <p:stCondLst>
                                            <p:cond delay="0"/>
                                          </p:stCondLst>
                                        </p:cTn>
                                        <p:tgtEl>
                                          <p:spTgt spid="10244">
                                            <p:txEl>
                                              <p:pRg st="0" end="0"/>
                                            </p:txEl>
                                          </p:spTgt>
                                        </p:tgtEl>
                                        <p:attrNameLst>
                                          <p:attrName>r</p:attrName>
                                        </p:attrNameLst>
                                      </p:cBhvr>
                                    </p:animRot>
                                    <p:animRot by="-1500000">
                                      <p:cBhvr>
                                        <p:cTn id="48" dur="1250" fill="hold">
                                          <p:stCondLst>
                                            <p:cond delay="1250"/>
                                          </p:stCondLst>
                                        </p:cTn>
                                        <p:tgtEl>
                                          <p:spTgt spid="10244">
                                            <p:txEl>
                                              <p:pRg st="0" end="0"/>
                                            </p:txEl>
                                          </p:spTgt>
                                        </p:tgtEl>
                                        <p:attrNameLst>
                                          <p:attrName>r</p:attrName>
                                        </p:attrNameLst>
                                      </p:cBhvr>
                                    </p:animRot>
                                    <p:animRot by="-1500000">
                                      <p:cBhvr>
                                        <p:cTn id="49" dur="1250" fill="hold">
                                          <p:stCondLst>
                                            <p:cond delay="2500"/>
                                          </p:stCondLst>
                                        </p:cTn>
                                        <p:tgtEl>
                                          <p:spTgt spid="10244">
                                            <p:txEl>
                                              <p:pRg st="0" end="0"/>
                                            </p:txEl>
                                          </p:spTgt>
                                        </p:tgtEl>
                                        <p:attrNameLst>
                                          <p:attrName>r</p:attrName>
                                        </p:attrNameLst>
                                      </p:cBhvr>
                                    </p:animRot>
                                    <p:animRot by="1500000">
                                      <p:cBhvr>
                                        <p:cTn id="50" dur="1250" fill="hold">
                                          <p:stCondLst>
                                            <p:cond delay="3750"/>
                                          </p:stCondLst>
                                        </p:cTn>
                                        <p:tgtEl>
                                          <p:spTgt spid="1024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p:bldP spid="10248" grpId="0"/>
      <p:bldP spid="10250" grpId="0" build="allAtOnce"/>
      <p:bldP spid="10251" grpId="0"/>
      <p:bldP spid="1025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lstStyle/>
          <a:p>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7" name="Text Box 13"/>
          <p:cNvSpPr txBox="1">
            <a:spLocks noChangeArrowheads="1"/>
          </p:cNvSpPr>
          <p:nvPr/>
        </p:nvSpPr>
        <p:spPr bwMode="auto">
          <a:xfrm>
            <a:off x="900113" y="1428736"/>
            <a:ext cx="8064500" cy="3847207"/>
          </a:xfrm>
          <a:prstGeom prst="rect">
            <a:avLst/>
          </a:prstGeom>
          <a:noFill/>
          <a:ln w="9525">
            <a:noFill/>
            <a:miter lim="800000"/>
            <a:headEnd/>
            <a:tailEnd/>
          </a:ln>
          <a:effectLst/>
        </p:spPr>
        <p:txBody>
          <a:bodyPr wrap="square">
            <a:spAutoFit/>
          </a:bodyPr>
          <a:lstStyle/>
          <a:p>
            <a:pPr algn="l">
              <a:spcBef>
                <a:spcPct val="50000"/>
              </a:spcBef>
            </a:pPr>
            <a:r>
              <a:rPr kumimoji="0" lang="en-US" sz="4000" b="1" dirty="0">
                <a:solidFill>
                  <a:srgbClr val="0070C0"/>
                </a:solidFill>
                <a:latin typeface="Arial Rounded MT Bold" pitchFamily="34" charset="0"/>
              </a:rPr>
              <a:t>Bioinformatics</a:t>
            </a:r>
          </a:p>
          <a:p>
            <a:pPr algn="l">
              <a:spcBef>
                <a:spcPct val="50000"/>
              </a:spcBef>
            </a:pPr>
            <a:r>
              <a:rPr kumimoji="0" lang="en-US" sz="1800" b="1" dirty="0">
                <a:solidFill>
                  <a:srgbClr val="9900FF"/>
                </a:solidFill>
                <a:latin typeface="Arial Rounded MT Bold" pitchFamily="34" charset="0"/>
              </a:rPr>
              <a:t>The creation and advancement of algorithms, computational and statistical techniques for </a:t>
            </a:r>
            <a:r>
              <a:rPr kumimoji="0" lang="en-US" sz="1800" b="1" dirty="0">
                <a:solidFill>
                  <a:srgbClr val="FF0066"/>
                </a:solidFill>
                <a:latin typeface="Arial Rounded MT Bold" pitchFamily="34" charset="0"/>
              </a:rPr>
              <a:t>management</a:t>
            </a:r>
            <a:r>
              <a:rPr kumimoji="0" lang="en-US" sz="1800" b="1" dirty="0">
                <a:solidFill>
                  <a:srgbClr val="9900FF"/>
                </a:solidFill>
                <a:latin typeface="Arial Rounded MT Bold" pitchFamily="34" charset="0"/>
              </a:rPr>
              <a:t>  and analysis of biological data</a:t>
            </a:r>
            <a:r>
              <a:rPr kumimoji="0" lang="en-US" sz="1800" b="1" dirty="0" smtClean="0">
                <a:solidFill>
                  <a:srgbClr val="9900FF"/>
                </a:solidFill>
                <a:latin typeface="Arial Rounded MT Bold" pitchFamily="34" charset="0"/>
              </a:rPr>
              <a:t>.</a:t>
            </a:r>
          </a:p>
          <a:p>
            <a:pPr algn="l">
              <a:spcBef>
                <a:spcPct val="50000"/>
              </a:spcBef>
            </a:pPr>
            <a:endParaRPr lang="en-US" b="1" dirty="0">
              <a:solidFill>
                <a:srgbClr val="9900FF"/>
              </a:solidFill>
              <a:latin typeface="Arial Rounded MT Bold" pitchFamily="34" charset="0"/>
            </a:endParaRPr>
          </a:p>
          <a:p>
            <a:pPr algn="l">
              <a:spcBef>
                <a:spcPct val="50000"/>
              </a:spcBef>
            </a:pPr>
            <a:r>
              <a:rPr kumimoji="0" lang="en-US" sz="1800" b="1" dirty="0" smtClean="0">
                <a:solidFill>
                  <a:srgbClr val="9900FF"/>
                </a:solidFill>
                <a:latin typeface="Arial Rounded MT Bold" pitchFamily="34" charset="0"/>
              </a:rPr>
              <a:t> </a:t>
            </a:r>
            <a:endParaRPr kumimoji="0" lang="en-US" sz="1800" b="1" dirty="0">
              <a:solidFill>
                <a:srgbClr val="9900FF"/>
              </a:solidFill>
              <a:latin typeface="Arial Rounded MT Bold" pitchFamily="34" charset="0"/>
            </a:endParaRPr>
          </a:p>
          <a:p>
            <a:pPr algn="l">
              <a:spcBef>
                <a:spcPct val="50000"/>
              </a:spcBef>
            </a:pPr>
            <a:r>
              <a:rPr kumimoji="0" lang="en-US" sz="4000" b="1" dirty="0" smtClean="0">
                <a:solidFill>
                  <a:srgbClr val="0033CC"/>
                </a:solidFill>
                <a:latin typeface="Arial Rounded MT Bold" pitchFamily="34" charset="0"/>
              </a:rPr>
              <a:t>Clinical Bioinformatics</a:t>
            </a:r>
            <a:endParaRPr kumimoji="0" lang="en-US" sz="4000" b="1" dirty="0">
              <a:solidFill>
                <a:srgbClr val="0033CC"/>
              </a:solidFill>
              <a:latin typeface="Arial Rounded MT Bold" pitchFamily="34" charset="0"/>
            </a:endParaRPr>
          </a:p>
          <a:p>
            <a:pPr algn="l">
              <a:spcBef>
                <a:spcPct val="50000"/>
              </a:spcBef>
            </a:pPr>
            <a:r>
              <a:rPr kumimoji="0" lang="en-US" sz="1800" b="1" dirty="0">
                <a:solidFill>
                  <a:srgbClr val="0033CC"/>
                </a:solidFill>
                <a:latin typeface="Arial Rounded MT Bold" pitchFamily="34" charset="0"/>
              </a:rPr>
              <a:t>The </a:t>
            </a:r>
            <a:r>
              <a:rPr kumimoji="0" lang="en-US" sz="1800" b="1" dirty="0">
                <a:solidFill>
                  <a:srgbClr val="FF0066"/>
                </a:solidFill>
                <a:latin typeface="Arial Rounded MT Bold" pitchFamily="34" charset="0"/>
              </a:rPr>
              <a:t>hypothesis</a:t>
            </a:r>
            <a:r>
              <a:rPr kumimoji="0" lang="en-US" sz="1800" b="1" dirty="0">
                <a:solidFill>
                  <a:srgbClr val="0033CC"/>
                </a:solidFill>
                <a:latin typeface="Arial Rounded MT Bold" pitchFamily="34" charset="0"/>
              </a:rPr>
              <a:t> driven of a </a:t>
            </a:r>
            <a:r>
              <a:rPr kumimoji="0" lang="en-US" sz="1800" b="1" dirty="0" smtClean="0">
                <a:solidFill>
                  <a:srgbClr val="0033CC"/>
                </a:solidFill>
                <a:latin typeface="Arial Rounded MT Bold" pitchFamily="34" charset="0"/>
              </a:rPr>
              <a:t>medical </a:t>
            </a:r>
            <a:r>
              <a:rPr kumimoji="0" lang="en-US" sz="1800" b="1" dirty="0">
                <a:solidFill>
                  <a:srgbClr val="0033CC"/>
                </a:solidFill>
                <a:latin typeface="Arial Rounded MT Bold" pitchFamily="34" charset="0"/>
              </a:rPr>
              <a:t>subject using computers and carried out with experiment.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1277">
                                            <p:txEl>
                                              <p:pRg st="1" end="1"/>
                                            </p:txEl>
                                          </p:spTgt>
                                        </p:tgtEl>
                                        <p:attrNameLst>
                                          <p:attrName>style.visibility</p:attrName>
                                        </p:attrNameLst>
                                      </p:cBhvr>
                                      <p:to>
                                        <p:strVal val="visible"/>
                                      </p:to>
                                    </p:set>
                                    <p:animEffect transition="in" filter="dissolve">
                                      <p:cBhvr>
                                        <p:cTn id="55" dur="500"/>
                                        <p:tgtEl>
                                          <p:spTgt spid="1127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1277">
                                            <p:txEl>
                                              <p:pRg st="3" end="3"/>
                                            </p:txEl>
                                          </p:spTgt>
                                        </p:tgtEl>
                                        <p:attrNameLst>
                                          <p:attrName>style.visibility</p:attrName>
                                        </p:attrNameLst>
                                      </p:cBhvr>
                                      <p:to>
                                        <p:strVal val="visible"/>
                                      </p:to>
                                    </p:set>
                                    <p:animEffect transition="in" filter="dissolve">
                                      <p:cBhvr>
                                        <p:cTn id="60" dur="500"/>
                                        <p:tgtEl>
                                          <p:spTgt spid="1127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1277">
                                            <p:txEl>
                                              <p:pRg st="5" end="5"/>
                                            </p:txEl>
                                          </p:spTgt>
                                        </p:tgtEl>
                                        <p:attrNameLst>
                                          <p:attrName>style.visibility</p:attrName>
                                        </p:attrNameLst>
                                      </p:cBhvr>
                                      <p:to>
                                        <p:strVal val="visible"/>
                                      </p:to>
                                    </p:set>
                                    <p:animEffect transition="in" filter="dissolve">
                                      <p:cBhvr>
                                        <p:cTn id="65" dur="500"/>
                                        <p:tgtEl>
                                          <p:spTgt spid="112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r>
              <a:rPr lang="en-US" dirty="0" smtClean="0"/>
              <a:t/>
            </a:r>
            <a:br>
              <a:rPr lang="en-US" dirty="0" smtClean="0"/>
            </a:br>
            <a:r>
              <a:rPr lang="en-US" dirty="0"/>
              <a:t/>
            </a:r>
            <a:br>
              <a:rPr lang="en-US" dirty="0"/>
            </a:br>
            <a:r>
              <a:rPr lang="en-US" dirty="0" smtClean="0"/>
              <a:t/>
            </a:r>
            <a:br>
              <a:rPr lang="en-US" dirty="0" smtClean="0"/>
            </a:br>
            <a:r>
              <a:rPr lang="en-US" sz="3100" dirty="0" smtClean="0">
                <a:latin typeface="Arial Rounded MT Bold" pitchFamily="34" charset="0"/>
              </a:rPr>
              <a:t>To computerize the current knowledge of molecular interactions</a:t>
            </a:r>
            <a:r>
              <a:rPr lang="en-US" dirty="0" smtClean="0"/>
              <a:t/>
            </a:r>
            <a:br>
              <a:rPr lang="en-US" dirty="0" smtClean="0"/>
            </a:br>
            <a:r>
              <a:rPr lang="en-US" dirty="0" smtClean="0"/>
              <a:t/>
            </a:r>
            <a:br>
              <a:rPr lang="en-US" dirty="0" smtClean="0"/>
            </a:br>
            <a:r>
              <a:rPr lang="en-US" dirty="0" smtClean="0"/>
              <a:t>        </a:t>
            </a:r>
            <a:r>
              <a:rPr lang="en-US" sz="3600" b="1" dirty="0" smtClean="0">
                <a:solidFill>
                  <a:srgbClr val="00B050"/>
                </a:solidFill>
              </a:rPr>
              <a:t>Metabolic pathways </a:t>
            </a:r>
            <a:br>
              <a:rPr lang="en-US" sz="3600" b="1" dirty="0" smtClean="0">
                <a:solidFill>
                  <a:srgbClr val="00B050"/>
                </a:solidFill>
              </a:rPr>
            </a:br>
            <a:r>
              <a:rPr lang="en-US" sz="3600" b="1" dirty="0" smtClean="0">
                <a:solidFill>
                  <a:srgbClr val="00B050"/>
                </a:solidFill>
              </a:rPr>
              <a:t>          Regulatory pathways</a:t>
            </a:r>
            <a:br>
              <a:rPr lang="en-US" sz="3600" b="1" dirty="0" smtClean="0">
                <a:solidFill>
                  <a:srgbClr val="00B050"/>
                </a:solidFill>
              </a:rPr>
            </a:br>
            <a:r>
              <a:rPr lang="en-US" sz="3600" b="1" dirty="0" smtClean="0">
                <a:solidFill>
                  <a:srgbClr val="00B050"/>
                </a:solidFill>
              </a:rPr>
              <a:t>                       Molecular assemblies            </a:t>
            </a:r>
            <a:r>
              <a:rPr lang="en-US" dirty="0" smtClean="0"/>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3" name="Rectangle 2"/>
          <p:cNvSpPr txBox="1">
            <a:spLocks noChangeArrowheads="1"/>
          </p:cNvSpPr>
          <p:nvPr/>
        </p:nvSpPr>
        <p:spPr>
          <a:xfrm>
            <a:off x="428596" y="357166"/>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Biochemical</a:t>
            </a:r>
            <a:r>
              <a:rPr kumimoji="0" lang="en-US" sz="4400" b="0" i="0" u="none" strike="noStrike" kern="1200" cap="none" spc="0" normalizeH="0" baseline="0" noProof="0" dirty="0" smtClean="0">
                <a:ln>
                  <a:noFill/>
                </a:ln>
                <a:solidFill>
                  <a:srgbClr val="7030A0"/>
                </a:solidFill>
                <a:effectLst/>
                <a:uLnTx/>
                <a:uFillTx/>
                <a:latin typeface="+mj-lt"/>
                <a:ea typeface="+mj-ea"/>
                <a:cs typeface="+mj-cs"/>
              </a:rPr>
              <a:t> </a:t>
            </a:r>
            <a:r>
              <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rPr>
              <a:t>Pathways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dirty="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dirty="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3" name="Rectangle 2"/>
          <p:cNvSpPr txBox="1">
            <a:spLocks noChangeArrowheads="1"/>
          </p:cNvSpPr>
          <p:nvPr/>
        </p:nvSpPr>
        <p:spPr>
          <a:xfrm>
            <a:off x="500034" y="928670"/>
            <a:ext cx="7772400" cy="1470025"/>
          </a:xfrm>
          <a:prstGeom prst="rect">
            <a:avLst/>
          </a:prstGeom>
        </p:spPr>
        <p:txBody>
          <a:bodyPr vert="horz" lIns="91440" tIns="45720" rIns="91440" bIns="45720" rtlCol="1" anchor="ctr">
            <a:normAutofit/>
          </a:bodyPr>
          <a:lstStyle/>
          <a:p>
            <a:pPr lvl="0" algn="ctr">
              <a:spcBef>
                <a:spcPct val="0"/>
              </a:spcBef>
              <a:defRPr/>
            </a:pPr>
            <a:r>
              <a:rPr lang="en-US" sz="4400" dirty="0" smtClean="0">
                <a:solidFill>
                  <a:srgbClr val="7030A0"/>
                </a:solidFill>
                <a:latin typeface="Arial Rounded MT Bold" pitchFamily="34" charset="0"/>
              </a:rPr>
              <a:t>Current servers</a:t>
            </a:r>
            <a:endPar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endParaRPr>
          </a:p>
        </p:txBody>
      </p:sp>
      <p:sp>
        <p:nvSpPr>
          <p:cNvPr id="14" name="Rectangle 3"/>
          <p:cNvSpPr txBox="1">
            <a:spLocks noChangeArrowheads="1"/>
          </p:cNvSpPr>
          <p:nvPr/>
        </p:nvSpPr>
        <p:spPr>
          <a:xfrm>
            <a:off x="1500166" y="2500306"/>
            <a:ext cx="5943616" cy="2614618"/>
          </a:xfrm>
          <a:prstGeom prst="rect">
            <a:avLst/>
          </a:prstGeom>
        </p:spPr>
        <p:txBody>
          <a:bodyPr>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70C0"/>
                </a:solidFill>
                <a:effectLst/>
                <a:uLnTx/>
                <a:uFillTx/>
                <a:latin typeface="Arial Rounded MT Bold" pitchFamily="34" charset="0"/>
              </a:rPr>
              <a:t>BioCarta</a:t>
            </a:r>
            <a:endParaRPr kumimoji="0" lang="en-US" sz="3200" b="0" i="0" u="none" strike="noStrike" kern="1200" cap="none" spc="0" normalizeH="0" baseline="0" noProof="0" dirty="0" smtClean="0">
              <a:ln>
                <a:noFill/>
              </a:ln>
              <a:solidFill>
                <a:srgbClr val="0070C0"/>
              </a:solidFill>
              <a:effectLst/>
              <a:uLnTx/>
              <a:uFillTx/>
              <a:latin typeface="Arial Rounded MT Bold" pitchFamily="34" charset="0"/>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70C0"/>
                </a:solidFill>
                <a:effectLst/>
                <a:uLnTx/>
                <a:uFillTx/>
                <a:latin typeface="Arial Rounded MT Bold" pitchFamily="34" charset="0"/>
              </a:rPr>
              <a:t>KEGG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70C0"/>
                </a:solidFill>
                <a:effectLst/>
                <a:uLnTx/>
                <a:uFillTx/>
                <a:latin typeface="Arial Rounded MT Bold" pitchFamily="34" charset="0"/>
              </a:rPr>
              <a:t>MetaCyc</a:t>
            </a:r>
            <a:endParaRPr kumimoji="0" lang="en-US" sz="3200" b="0" i="0" u="none" strike="noStrike" kern="1200" cap="none" spc="0" normalizeH="0" baseline="0" noProof="0" dirty="0" smtClean="0">
              <a:ln>
                <a:noFill/>
              </a:ln>
              <a:solidFill>
                <a:srgbClr val="0070C0"/>
              </a:solidFill>
              <a:effectLst/>
              <a:uLnTx/>
              <a:uFillTx/>
              <a:latin typeface="Arial Rounded MT Bold" pitchFamily="34" charset="0"/>
            </a:endParaRP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3" name="Rectangle 2"/>
          <p:cNvSpPr txBox="1">
            <a:spLocks noChangeArrowheads="1"/>
          </p:cNvSpPr>
          <p:nvPr/>
        </p:nvSpPr>
        <p:spPr>
          <a:xfrm>
            <a:off x="428596" y="357166"/>
            <a:ext cx="7772400" cy="1470025"/>
          </a:xfrm>
          <a:prstGeom prst="rect">
            <a:avLst/>
          </a:prstGeom>
        </p:spPr>
        <p:txBody>
          <a:bodyPr vert="horz" lIns="91440" tIns="45720" rIns="91440" bIns="45720" rtlCol="1" anchor="ctr">
            <a:normAutofit/>
          </a:bodyPr>
          <a:lstStyle/>
          <a:p>
            <a:pPr lvl="0" algn="ctr">
              <a:spcBef>
                <a:spcPct val="0"/>
              </a:spcBef>
              <a:defRPr/>
            </a:pPr>
            <a:r>
              <a:rPr lang="en-US" sz="4400" dirty="0" smtClean="0">
                <a:solidFill>
                  <a:srgbClr val="7030A0"/>
                </a:solidFill>
                <a:latin typeface="Arial Rounded MT Bold" pitchFamily="34" charset="0"/>
              </a:rPr>
              <a:t>Sectors and Subsectors</a:t>
            </a:r>
            <a:endPar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endParaRPr>
          </a:p>
        </p:txBody>
      </p:sp>
      <p:pic>
        <p:nvPicPr>
          <p:cNvPr id="16" name="Picture 4"/>
          <p:cNvPicPr>
            <a:picLocks noChangeAspect="1" noChangeArrowheads="1"/>
          </p:cNvPicPr>
          <p:nvPr/>
        </p:nvPicPr>
        <p:blipFill>
          <a:blip r:embed="rId2"/>
          <a:srcRect/>
          <a:stretch>
            <a:fillRect/>
          </a:stretch>
        </p:blipFill>
        <p:spPr bwMode="auto">
          <a:xfrm>
            <a:off x="714349" y="1928802"/>
            <a:ext cx="7643866" cy="41433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gradFill rotWithShape="1">
            <a:gsLst>
              <a:gs pos="0">
                <a:srgbClr val="CCECFF"/>
              </a:gs>
              <a:gs pos="100000">
                <a:srgbClr val="FFCC66"/>
              </a:gs>
            </a:gsLst>
            <a:path path="rect">
              <a:fillToRect r="100000" b="100000"/>
            </a:path>
          </a:gradFill>
        </p:spPr>
        <p:txBody>
          <a:bodyPr>
            <a:normAutofit/>
          </a:bodyPr>
          <a:lstStyle/>
          <a:p>
            <a:pPr marL="609600" indent="-609600" rtl="0"/>
            <a:r>
              <a:rPr lang="en-US" dirty="0" smtClean="0"/>
              <a:t/>
            </a:r>
            <a:br>
              <a:rPr lang="en-US" dirty="0" smtClean="0"/>
            </a:br>
            <a:r>
              <a:rPr lang="en-US" dirty="0"/>
              <a:t/>
            </a:r>
            <a:br>
              <a:rPr lang="en-US" dirty="0"/>
            </a:br>
            <a:r>
              <a:rPr lang="en-US" dirty="0" smtClean="0"/>
              <a:t/>
            </a:r>
            <a:br>
              <a:rPr lang="en-US" dirty="0" smtClean="0"/>
            </a:b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11267" name="Text Box 3"/>
          <p:cNvSpPr txBox="1">
            <a:spLocks noChangeArrowheads="1"/>
          </p:cNvSpPr>
          <p:nvPr/>
        </p:nvSpPr>
        <p:spPr bwMode="auto">
          <a:xfrm rot="-2441521">
            <a:off x="0" y="476250"/>
            <a:ext cx="1944688" cy="519113"/>
          </a:xfrm>
          <a:prstGeom prst="rect">
            <a:avLst/>
          </a:prstGeom>
          <a:noFill/>
          <a:ln w="9525">
            <a:noFill/>
            <a:miter lim="800000"/>
            <a:headEnd/>
            <a:tailEnd/>
          </a:ln>
          <a:effectLst/>
        </p:spPr>
        <p:txBody>
          <a:bodyPr>
            <a:spAutoFit/>
          </a:bodyPr>
          <a:lstStyle/>
          <a:p>
            <a:pPr>
              <a:spcBef>
                <a:spcPct val="50000"/>
              </a:spcBef>
            </a:pPr>
            <a:r>
              <a:rPr kumimoji="0" lang="en-US" sz="2800">
                <a:solidFill>
                  <a:srgbClr val="33CCFF"/>
                </a:solidFill>
                <a:latin typeface="Bauhaus 93" pitchFamily="82" charset="0"/>
              </a:rPr>
              <a:t>DATA</a:t>
            </a:r>
          </a:p>
        </p:txBody>
      </p:sp>
      <p:sp>
        <p:nvSpPr>
          <p:cNvPr id="11268" name="Text Box 4"/>
          <p:cNvSpPr txBox="1">
            <a:spLocks noChangeArrowheads="1"/>
          </p:cNvSpPr>
          <p:nvPr/>
        </p:nvSpPr>
        <p:spPr bwMode="auto">
          <a:xfrm rot="-2441521">
            <a:off x="0" y="765175"/>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chemeClr val="bg1"/>
                </a:solidFill>
                <a:effectLst>
                  <a:outerShdw blurRad="38100" dist="38100" dir="2700000" algn="tl">
                    <a:srgbClr val="FFFFFF"/>
                  </a:outerShdw>
                </a:effectLst>
                <a:latin typeface="Bauhaus 93" pitchFamily="82" charset="0"/>
              </a:rPr>
              <a:t>DATA</a:t>
            </a:r>
          </a:p>
        </p:txBody>
      </p:sp>
      <p:sp>
        <p:nvSpPr>
          <p:cNvPr id="11269" name="Text Box 5"/>
          <p:cNvSpPr txBox="1">
            <a:spLocks noChangeArrowheads="1"/>
          </p:cNvSpPr>
          <p:nvPr/>
        </p:nvSpPr>
        <p:spPr bwMode="auto">
          <a:xfrm rot="3751331">
            <a:off x="2767806" y="-321469"/>
            <a:ext cx="1944688" cy="641350"/>
          </a:xfrm>
          <a:prstGeom prst="rect">
            <a:avLst/>
          </a:prstGeom>
          <a:noFill/>
          <a:ln w="9525">
            <a:noFill/>
            <a:miter lim="800000"/>
            <a:headEnd/>
            <a:tailEnd/>
          </a:ln>
          <a:effectLst/>
        </p:spPr>
        <p:txBody>
          <a:bodyPr>
            <a:spAutoFit/>
          </a:bodyPr>
          <a:lstStyle/>
          <a:p>
            <a:pPr>
              <a:spcBef>
                <a:spcPct val="50000"/>
              </a:spcBef>
            </a:pPr>
            <a:r>
              <a:rPr kumimoji="0" lang="en-US" sz="3600">
                <a:solidFill>
                  <a:srgbClr val="CCCC00"/>
                </a:solidFill>
                <a:latin typeface="Bauhaus 93" pitchFamily="82" charset="0"/>
              </a:rPr>
              <a:t>DATA</a:t>
            </a:r>
          </a:p>
        </p:txBody>
      </p:sp>
      <p:sp>
        <p:nvSpPr>
          <p:cNvPr id="11270" name="Text Box 6"/>
          <p:cNvSpPr txBox="1">
            <a:spLocks noChangeArrowheads="1"/>
          </p:cNvSpPr>
          <p:nvPr/>
        </p:nvSpPr>
        <p:spPr bwMode="auto">
          <a:xfrm rot="-2441521">
            <a:off x="-973138" y="4076700"/>
            <a:ext cx="1944688" cy="701675"/>
          </a:xfrm>
          <a:prstGeom prst="rect">
            <a:avLst/>
          </a:prstGeom>
          <a:noFill/>
          <a:ln w="9525">
            <a:noFill/>
            <a:miter lim="800000"/>
            <a:headEnd/>
            <a:tailEnd/>
          </a:ln>
          <a:effectLst/>
        </p:spPr>
        <p:txBody>
          <a:bodyPr>
            <a:spAutoFit/>
          </a:bodyPr>
          <a:lstStyle/>
          <a:p>
            <a:pPr>
              <a:spcBef>
                <a:spcPct val="50000"/>
              </a:spcBef>
            </a:pPr>
            <a:r>
              <a:rPr kumimoji="0" lang="en-US" sz="4000">
                <a:solidFill>
                  <a:srgbClr val="CCFFCC"/>
                </a:solidFill>
                <a:latin typeface="Bauhaus 93" pitchFamily="82" charset="0"/>
              </a:rPr>
              <a:t>DATA</a:t>
            </a:r>
          </a:p>
        </p:txBody>
      </p:sp>
      <p:sp>
        <p:nvSpPr>
          <p:cNvPr id="11271" name="Text Box 7"/>
          <p:cNvSpPr txBox="1">
            <a:spLocks noChangeArrowheads="1"/>
          </p:cNvSpPr>
          <p:nvPr/>
        </p:nvSpPr>
        <p:spPr bwMode="auto">
          <a:xfrm rot="-2441521">
            <a:off x="4859338" y="-381000"/>
            <a:ext cx="1944687" cy="762000"/>
          </a:xfrm>
          <a:prstGeom prst="rect">
            <a:avLst/>
          </a:prstGeom>
          <a:noFill/>
          <a:ln w="9525">
            <a:noFill/>
            <a:miter lim="800000"/>
            <a:headEnd/>
            <a:tailEnd/>
          </a:ln>
          <a:effectLst/>
        </p:spPr>
        <p:txBody>
          <a:bodyPr>
            <a:spAutoFit/>
          </a:bodyPr>
          <a:lstStyle/>
          <a:p>
            <a:pPr>
              <a:spcBef>
                <a:spcPct val="50000"/>
              </a:spcBef>
            </a:pPr>
            <a:r>
              <a:rPr kumimoji="0" lang="en-US" sz="4400">
                <a:solidFill>
                  <a:srgbClr val="00FFFF"/>
                </a:solidFill>
                <a:latin typeface="Bauhaus 93" pitchFamily="82" charset="0"/>
              </a:rPr>
              <a:t>DATA</a:t>
            </a:r>
          </a:p>
        </p:txBody>
      </p:sp>
      <p:sp>
        <p:nvSpPr>
          <p:cNvPr id="11272" name="Text Box 8"/>
          <p:cNvSpPr txBox="1">
            <a:spLocks noChangeArrowheads="1"/>
          </p:cNvSpPr>
          <p:nvPr/>
        </p:nvSpPr>
        <p:spPr bwMode="auto">
          <a:xfrm rot="-2441521">
            <a:off x="-180975" y="5516563"/>
            <a:ext cx="1944688" cy="823912"/>
          </a:xfrm>
          <a:prstGeom prst="rect">
            <a:avLst/>
          </a:prstGeom>
          <a:noFill/>
          <a:ln w="9525">
            <a:noFill/>
            <a:miter lim="800000"/>
            <a:headEnd/>
            <a:tailEnd/>
          </a:ln>
          <a:effectLst/>
        </p:spPr>
        <p:txBody>
          <a:bodyPr>
            <a:spAutoFit/>
          </a:bodyPr>
          <a:lstStyle/>
          <a:p>
            <a:pPr>
              <a:spcBef>
                <a:spcPct val="50000"/>
              </a:spcBef>
            </a:pPr>
            <a:r>
              <a:rPr kumimoji="0" lang="en-US" sz="4800" dirty="0">
                <a:solidFill>
                  <a:srgbClr val="FF9933"/>
                </a:solidFill>
                <a:latin typeface="Bauhaus 93" pitchFamily="82" charset="0"/>
              </a:rPr>
              <a:t>DATA</a:t>
            </a:r>
          </a:p>
        </p:txBody>
      </p:sp>
      <p:sp>
        <p:nvSpPr>
          <p:cNvPr id="11273" name="Text Box 9"/>
          <p:cNvSpPr txBox="1">
            <a:spLocks noChangeArrowheads="1"/>
          </p:cNvSpPr>
          <p:nvPr/>
        </p:nvSpPr>
        <p:spPr bwMode="auto">
          <a:xfrm rot="-2441521">
            <a:off x="3492500" y="5943600"/>
            <a:ext cx="1944688" cy="914400"/>
          </a:xfrm>
          <a:prstGeom prst="rect">
            <a:avLst/>
          </a:prstGeom>
          <a:noFill/>
          <a:ln w="9525">
            <a:noFill/>
            <a:miter lim="800000"/>
            <a:headEnd/>
            <a:tailEnd/>
          </a:ln>
          <a:effectLst/>
        </p:spPr>
        <p:txBody>
          <a:bodyPr>
            <a:spAutoFit/>
          </a:bodyPr>
          <a:lstStyle/>
          <a:p>
            <a:pPr>
              <a:spcBef>
                <a:spcPct val="50000"/>
              </a:spcBef>
            </a:pPr>
            <a:r>
              <a:rPr kumimoji="0" lang="en-US" sz="5400">
                <a:solidFill>
                  <a:srgbClr val="CC99FF"/>
                </a:solidFill>
                <a:latin typeface="Bauhaus 93" pitchFamily="82" charset="0"/>
              </a:rPr>
              <a:t>DATA</a:t>
            </a:r>
          </a:p>
        </p:txBody>
      </p:sp>
      <p:sp>
        <p:nvSpPr>
          <p:cNvPr id="11274" name="Text Box 10"/>
          <p:cNvSpPr txBox="1">
            <a:spLocks noChangeArrowheads="1"/>
          </p:cNvSpPr>
          <p:nvPr/>
        </p:nvSpPr>
        <p:spPr bwMode="auto">
          <a:xfrm rot="-2441521">
            <a:off x="6659563" y="404813"/>
            <a:ext cx="2951162" cy="1006475"/>
          </a:xfrm>
          <a:prstGeom prst="rect">
            <a:avLst/>
          </a:prstGeom>
          <a:noFill/>
          <a:ln w="9525">
            <a:noFill/>
            <a:miter lim="800000"/>
            <a:headEnd/>
            <a:tailEnd/>
          </a:ln>
          <a:effectLst/>
        </p:spPr>
        <p:txBody>
          <a:bodyPr>
            <a:spAutoFit/>
          </a:bodyPr>
          <a:lstStyle/>
          <a:p>
            <a:pPr>
              <a:spcBef>
                <a:spcPct val="50000"/>
              </a:spcBef>
            </a:pPr>
            <a:r>
              <a:rPr kumimoji="0" lang="en-US" sz="60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1275" name="Text Box 11"/>
          <p:cNvSpPr txBox="1">
            <a:spLocks noChangeArrowheads="1"/>
          </p:cNvSpPr>
          <p:nvPr/>
        </p:nvSpPr>
        <p:spPr bwMode="auto">
          <a:xfrm rot="-3273760">
            <a:off x="6444456" y="5758657"/>
            <a:ext cx="3106737" cy="1098550"/>
          </a:xfrm>
          <a:prstGeom prst="rect">
            <a:avLst/>
          </a:prstGeom>
          <a:noFill/>
          <a:ln w="9525">
            <a:noFill/>
            <a:miter lim="800000"/>
            <a:headEnd/>
            <a:tailEnd/>
          </a:ln>
          <a:effectLst/>
        </p:spPr>
        <p:txBody>
          <a:bodyPr>
            <a:spAutoFit/>
          </a:bodyPr>
          <a:lstStyle/>
          <a:p>
            <a:pPr>
              <a:spcBef>
                <a:spcPct val="50000"/>
              </a:spcBef>
            </a:pPr>
            <a:r>
              <a:rPr kumimoji="0" lang="en-US" sz="660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Bauhaus 93" pitchFamily="82" charset="0"/>
              </a:rPr>
              <a:t>DATA</a:t>
            </a:r>
          </a:p>
        </p:txBody>
      </p:sp>
      <p:sp>
        <p:nvSpPr>
          <p:cNvPr id="13" name="Rectangle 2"/>
          <p:cNvSpPr txBox="1">
            <a:spLocks noChangeArrowheads="1"/>
          </p:cNvSpPr>
          <p:nvPr/>
        </p:nvSpPr>
        <p:spPr>
          <a:xfrm>
            <a:off x="428596" y="357166"/>
            <a:ext cx="7772400" cy="1470025"/>
          </a:xfrm>
          <a:prstGeom prst="rect">
            <a:avLst/>
          </a:prstGeom>
        </p:spPr>
        <p:txBody>
          <a:bodyPr vert="horz" lIns="91440" tIns="45720" rIns="91440" bIns="45720" rtlCol="1" anchor="ctr">
            <a:normAutofit/>
          </a:bodyPr>
          <a:lstStyle/>
          <a:p>
            <a:pPr lvl="0" algn="ctr">
              <a:spcBef>
                <a:spcPct val="0"/>
              </a:spcBef>
              <a:defRPr/>
            </a:pPr>
            <a:r>
              <a:rPr lang="en-US" sz="4400" dirty="0" smtClean="0">
                <a:solidFill>
                  <a:srgbClr val="7030A0"/>
                </a:solidFill>
                <a:latin typeface="Arial Rounded MT Bold" pitchFamily="34" charset="0"/>
              </a:rPr>
              <a:t>Gene Databases</a:t>
            </a:r>
            <a:endParaRPr kumimoji="0" lang="en-US" sz="4400" b="0" i="0" u="none" strike="noStrike" kern="1200" cap="none" spc="0" normalizeH="0" baseline="0" noProof="0" dirty="0" smtClean="0">
              <a:ln>
                <a:noFill/>
              </a:ln>
              <a:solidFill>
                <a:srgbClr val="7030A0"/>
              </a:solidFill>
              <a:effectLst/>
              <a:uLnTx/>
              <a:uFillTx/>
              <a:latin typeface="Arial Rounded MT Bold" pitchFamily="34" charset="0"/>
              <a:ea typeface="+mj-ea"/>
              <a:cs typeface="+mj-cs"/>
            </a:endParaRPr>
          </a:p>
        </p:txBody>
      </p:sp>
      <p:sp>
        <p:nvSpPr>
          <p:cNvPr id="14" name="Rectangle 3"/>
          <p:cNvSpPr txBox="1">
            <a:spLocks noChangeArrowheads="1"/>
          </p:cNvSpPr>
          <p:nvPr/>
        </p:nvSpPr>
        <p:spPr>
          <a:xfrm>
            <a:off x="1500166" y="2500306"/>
            <a:ext cx="5943616" cy="2614618"/>
          </a:xfrm>
          <a:prstGeom prst="rect">
            <a:avLst/>
          </a:prstGeom>
        </p:spPr>
        <p:txBody>
          <a:bodyPr>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70C0"/>
                </a:solidFill>
                <a:effectLst/>
                <a:uLnTx/>
                <a:uFillTx/>
                <a:latin typeface="Arial Rounded MT Bold" pitchFamily="34" charset="0"/>
              </a:rPr>
              <a:t>BioCarta</a:t>
            </a:r>
            <a:endParaRPr kumimoji="0" lang="en-US" sz="3200" b="0" i="0" u="none" strike="noStrike" kern="1200" cap="none" spc="0" normalizeH="0" baseline="0" noProof="0" dirty="0" smtClean="0">
              <a:ln>
                <a:noFill/>
              </a:ln>
              <a:solidFill>
                <a:srgbClr val="0070C0"/>
              </a:solidFill>
              <a:effectLst/>
              <a:uLnTx/>
              <a:uFillTx/>
              <a:latin typeface="Arial Rounded MT Bold" pitchFamily="34" charset="0"/>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70C0"/>
                </a:solidFill>
                <a:effectLst/>
                <a:uLnTx/>
                <a:uFillTx/>
                <a:latin typeface="Arial Rounded MT Bold" pitchFamily="34" charset="0"/>
              </a:rPr>
              <a:t>KEEG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70C0"/>
                </a:solidFill>
                <a:effectLst/>
                <a:uLnTx/>
                <a:uFillTx/>
                <a:latin typeface="Arial Rounded MT Bold" pitchFamily="34" charset="0"/>
              </a:rPr>
              <a:t>MetaCyc</a:t>
            </a:r>
            <a:endParaRPr kumimoji="0" lang="en-US" sz="3200" b="0" i="0" u="none" strike="noStrike" kern="1200" cap="none" spc="0" normalizeH="0" baseline="0" noProof="0" dirty="0" smtClean="0">
              <a:ln>
                <a:noFill/>
              </a:ln>
              <a:solidFill>
                <a:srgbClr val="0070C0"/>
              </a:solidFill>
              <a:effectLst/>
              <a:uLnTx/>
              <a:uFillTx/>
              <a:latin typeface="Arial Rounded MT Bold" pitchFamily="34" charset="0"/>
            </a:endParaRP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4" descr="3DB"/>
          <p:cNvPicPr>
            <a:picLocks noChangeAspect="1" noChangeArrowheads="1"/>
          </p:cNvPicPr>
          <p:nvPr/>
        </p:nvPicPr>
        <p:blipFill>
          <a:blip r:embed="rId2"/>
          <a:srcRect/>
          <a:stretch>
            <a:fillRect/>
          </a:stretch>
        </p:blipFill>
        <p:spPr bwMode="auto">
          <a:xfrm>
            <a:off x="1403350" y="1989138"/>
            <a:ext cx="6408738" cy="3671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11275"/>
                                        </p:tgtEl>
                                        <p:attrNameLst>
                                          <p:attrName>ppt_x</p:attrName>
                                          <p:attrName>ppt_y</p:attrName>
                                        </p:attrNameLst>
                                      </p:cBhvr>
                                    </p:animMotion>
                                    <p:animRot by="1500000">
                                      <p:cBhvr>
                                        <p:cTn id="7" dur="1250" fill="hold">
                                          <p:stCondLst>
                                            <p:cond delay="0"/>
                                          </p:stCondLst>
                                        </p:cTn>
                                        <p:tgtEl>
                                          <p:spTgt spid="11275"/>
                                        </p:tgtEl>
                                        <p:attrNameLst>
                                          <p:attrName>r</p:attrName>
                                        </p:attrNameLst>
                                      </p:cBhvr>
                                    </p:animRot>
                                    <p:animRot by="-1500000">
                                      <p:cBhvr>
                                        <p:cTn id="8" dur="1250" fill="hold">
                                          <p:stCondLst>
                                            <p:cond delay="1250"/>
                                          </p:stCondLst>
                                        </p:cTn>
                                        <p:tgtEl>
                                          <p:spTgt spid="11275"/>
                                        </p:tgtEl>
                                        <p:attrNameLst>
                                          <p:attrName>r</p:attrName>
                                        </p:attrNameLst>
                                      </p:cBhvr>
                                    </p:animRot>
                                    <p:animRot by="-1500000">
                                      <p:cBhvr>
                                        <p:cTn id="9" dur="1250" fill="hold">
                                          <p:stCondLst>
                                            <p:cond delay="2500"/>
                                          </p:stCondLst>
                                        </p:cTn>
                                        <p:tgtEl>
                                          <p:spTgt spid="11275"/>
                                        </p:tgtEl>
                                        <p:attrNameLst>
                                          <p:attrName>r</p:attrName>
                                        </p:attrNameLst>
                                      </p:cBhvr>
                                    </p:animRot>
                                    <p:animRot by="1500000">
                                      <p:cBhvr>
                                        <p:cTn id="10" dur="1250" fill="hold">
                                          <p:stCondLst>
                                            <p:cond delay="3750"/>
                                          </p:stCondLst>
                                        </p:cTn>
                                        <p:tgtEl>
                                          <p:spTgt spid="11275"/>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Clr clrSpc="rgb" dir="cw">
                                      <p:cBhvr override="childStyle">
                                        <p:cTn id="12" dur="500" fill="hold"/>
                                        <p:tgtEl>
                                          <p:spTgt spid="11274">
                                            <p:txEl>
                                              <p:pRg st="0" end="0"/>
                                            </p:txEl>
                                          </p:spTgt>
                                        </p:tgtEl>
                                        <p:attrNameLst>
                                          <p:attrName>style.color</p:attrName>
                                        </p:attrNameLst>
                                      </p:cBhvr>
                                      <p:to>
                                        <a:schemeClr val="accent2"/>
                                      </p:to>
                                    </p:animClr>
                                    <p:animClr clrSpc="rgb" dir="cw">
                                      <p:cBhvr>
                                        <p:cTn id="13" dur="500" fill="hold"/>
                                        <p:tgtEl>
                                          <p:spTgt spid="11274">
                                            <p:txEl>
                                              <p:pRg st="0" end="0"/>
                                            </p:txEl>
                                          </p:spTgt>
                                        </p:tgtEl>
                                        <p:attrNameLst>
                                          <p:attrName>fillcolor</p:attrName>
                                        </p:attrNameLst>
                                      </p:cBhvr>
                                      <p:to>
                                        <a:schemeClr val="accent2"/>
                                      </p:to>
                                    </p:animClr>
                                    <p:set>
                                      <p:cBhvr>
                                        <p:cTn id="14" dur="500" fill="hold"/>
                                        <p:tgtEl>
                                          <p:spTgt spid="11274">
                                            <p:txEl>
                                              <p:pRg st="0" end="0"/>
                                            </p:txEl>
                                          </p:spTgt>
                                        </p:tgtEl>
                                        <p:attrNameLst>
                                          <p:attrName>fill.type</p:attrName>
                                        </p:attrNameLst>
                                      </p:cBhvr>
                                      <p:to>
                                        <p:strVal val="solid"/>
                                      </p:to>
                                    </p:set>
                                    <p:set>
                                      <p:cBhvr>
                                        <p:cTn id="15" dur="500" fill="hold"/>
                                        <p:tgtEl>
                                          <p:spTgt spid="11274">
                                            <p:txEl>
                                              <p:pRg st="0" end="0"/>
                                            </p:txEl>
                                          </p:spTgt>
                                        </p:tgtEl>
                                        <p:attrNameLst>
                                          <p:attrName>fill.on</p:attrName>
                                        </p:attrNameLst>
                                      </p:cBhvr>
                                      <p:to>
                                        <p:strVal val="true"/>
                                      </p:to>
                                    </p:set>
                                    <p:animRot by="120000">
                                      <p:cBhvr>
                                        <p:cTn id="16" dur="500" fill="hold">
                                          <p:stCondLst>
                                            <p:cond delay="0"/>
                                          </p:stCondLst>
                                        </p:cTn>
                                        <p:tgtEl>
                                          <p:spTgt spid="11274">
                                            <p:txEl>
                                              <p:pRg st="0" end="0"/>
                                            </p:txEl>
                                          </p:spTgt>
                                        </p:tgtEl>
                                        <p:attrNameLst>
                                          <p:attrName>r</p:attrName>
                                        </p:attrNameLst>
                                      </p:cBhvr>
                                    </p:animRot>
                                    <p:animRot by="-240000">
                                      <p:cBhvr>
                                        <p:cTn id="17" dur="1000" fill="hold">
                                          <p:stCondLst>
                                            <p:cond delay="1000"/>
                                          </p:stCondLst>
                                        </p:cTn>
                                        <p:tgtEl>
                                          <p:spTgt spid="11274">
                                            <p:txEl>
                                              <p:pRg st="0" end="0"/>
                                            </p:txEl>
                                          </p:spTgt>
                                        </p:tgtEl>
                                        <p:attrNameLst>
                                          <p:attrName>r</p:attrName>
                                        </p:attrNameLst>
                                      </p:cBhvr>
                                    </p:animRot>
                                    <p:animRot by="240000">
                                      <p:cBhvr>
                                        <p:cTn id="18" dur="1000" fill="hold">
                                          <p:stCondLst>
                                            <p:cond delay="2000"/>
                                          </p:stCondLst>
                                        </p:cTn>
                                        <p:tgtEl>
                                          <p:spTgt spid="11274">
                                            <p:txEl>
                                              <p:pRg st="0" end="0"/>
                                            </p:txEl>
                                          </p:spTgt>
                                        </p:tgtEl>
                                        <p:attrNameLst>
                                          <p:attrName>r</p:attrName>
                                        </p:attrNameLst>
                                      </p:cBhvr>
                                    </p:animRot>
                                    <p:animRot by="-240000">
                                      <p:cBhvr>
                                        <p:cTn id="19" dur="1000" fill="hold">
                                          <p:stCondLst>
                                            <p:cond delay="3000"/>
                                          </p:stCondLst>
                                        </p:cTn>
                                        <p:tgtEl>
                                          <p:spTgt spid="11274">
                                            <p:txEl>
                                              <p:pRg st="0" end="0"/>
                                            </p:txEl>
                                          </p:spTgt>
                                        </p:tgtEl>
                                        <p:attrNameLst>
                                          <p:attrName>r</p:attrName>
                                        </p:attrNameLst>
                                      </p:cBhvr>
                                    </p:animRot>
                                    <p:animRot by="120000">
                                      <p:cBhvr>
                                        <p:cTn id="20" dur="1000" fill="hold">
                                          <p:stCondLst>
                                            <p:cond delay="4000"/>
                                          </p:stCondLst>
                                        </p:cTn>
                                        <p:tgtEl>
                                          <p:spTgt spid="11274">
                                            <p:txEl>
                                              <p:pRg st="0" end="0"/>
                                            </p:txEl>
                                          </p:spTgt>
                                        </p:tgtEl>
                                        <p:attrNameLst>
                                          <p:attrName>r</p:attrName>
                                        </p:attrNameLst>
                                      </p:cBhvr>
                                    </p:animRot>
                                  </p:childTnLst>
                                </p:cTn>
                              </p:par>
                              <p:par>
                                <p:cTn id="21" presetID="34" presetClass="emph" presetSubtype="0" repeatCount="indefinite" fill="hold" nodeType="withEffect">
                                  <p:stCondLst>
                                    <p:cond delay="0"/>
                                  </p:stCondLst>
                                  <p:iterate type="lt">
                                    <p:tmPct val="10000"/>
                                  </p:iterate>
                                  <p:childTnLst>
                                    <p:animMotion origin="layout" path="M 0.0 0.0 L 0.0 -0.07213" pathEditMode="relative" ptsTypes="">
                                      <p:cBhvr>
                                        <p:cTn id="22" dur="2500" accel="50000" decel="50000" autoRev="1" fill="hold">
                                          <p:stCondLst>
                                            <p:cond delay="0"/>
                                          </p:stCondLst>
                                        </p:cTn>
                                        <p:tgtEl>
                                          <p:spTgt spid="11269">
                                            <p:txEl>
                                              <p:pRg st="0" end="0"/>
                                            </p:txEl>
                                          </p:spTgt>
                                        </p:tgtEl>
                                        <p:attrNameLst>
                                          <p:attrName>ppt_x</p:attrName>
                                          <p:attrName>ppt_y</p:attrName>
                                        </p:attrNameLst>
                                      </p:cBhvr>
                                    </p:animMotion>
                                    <p:animRot by="1500000">
                                      <p:cBhvr>
                                        <p:cTn id="23" dur="1250" fill="hold">
                                          <p:stCondLst>
                                            <p:cond delay="0"/>
                                          </p:stCondLst>
                                        </p:cTn>
                                        <p:tgtEl>
                                          <p:spTgt spid="11269">
                                            <p:txEl>
                                              <p:pRg st="0" end="0"/>
                                            </p:txEl>
                                          </p:spTgt>
                                        </p:tgtEl>
                                        <p:attrNameLst>
                                          <p:attrName>r</p:attrName>
                                        </p:attrNameLst>
                                      </p:cBhvr>
                                    </p:animRot>
                                    <p:animRot by="-1500000">
                                      <p:cBhvr>
                                        <p:cTn id="24" dur="1250" fill="hold">
                                          <p:stCondLst>
                                            <p:cond delay="1250"/>
                                          </p:stCondLst>
                                        </p:cTn>
                                        <p:tgtEl>
                                          <p:spTgt spid="11269">
                                            <p:txEl>
                                              <p:pRg st="0" end="0"/>
                                            </p:txEl>
                                          </p:spTgt>
                                        </p:tgtEl>
                                        <p:attrNameLst>
                                          <p:attrName>r</p:attrName>
                                        </p:attrNameLst>
                                      </p:cBhvr>
                                    </p:animRot>
                                    <p:animRot by="-1500000">
                                      <p:cBhvr>
                                        <p:cTn id="25" dur="1250" fill="hold">
                                          <p:stCondLst>
                                            <p:cond delay="2500"/>
                                          </p:stCondLst>
                                        </p:cTn>
                                        <p:tgtEl>
                                          <p:spTgt spid="11269">
                                            <p:txEl>
                                              <p:pRg st="0" end="0"/>
                                            </p:txEl>
                                          </p:spTgt>
                                        </p:tgtEl>
                                        <p:attrNameLst>
                                          <p:attrName>r</p:attrName>
                                        </p:attrNameLst>
                                      </p:cBhvr>
                                    </p:animRot>
                                    <p:animRot by="1500000">
                                      <p:cBhvr>
                                        <p:cTn id="26" dur="1250" fill="hold">
                                          <p:stCondLst>
                                            <p:cond delay="3750"/>
                                          </p:stCondLst>
                                        </p:cTn>
                                        <p:tgtEl>
                                          <p:spTgt spid="11269">
                                            <p:txEl>
                                              <p:pRg st="0" end="0"/>
                                            </p:txEl>
                                          </p:spTgt>
                                        </p:tgtEl>
                                        <p:attrNameLst>
                                          <p:attrName>r</p:attrName>
                                        </p:attrNameLst>
                                      </p:cBhvr>
                                    </p:animRot>
                                  </p:childTnLst>
                                </p:cTn>
                              </p:par>
                              <p:par>
                                <p:cTn id="27" presetID="34" presetClass="emph" presetSubtype="0" repeatCount="indefinite" fill="hold" grpId="1" nodeType="withEffect">
                                  <p:stCondLst>
                                    <p:cond delay="0"/>
                                  </p:stCondLst>
                                  <p:iterate type="lt">
                                    <p:tmPct val="10000"/>
                                  </p:iterate>
                                  <p:childTnLst>
                                    <p:animMotion origin="layout" path="M -2.77778E-6 2.56244E-6 L -0.00451 -0.05343 " pathEditMode="relative" rAng="0" ptsTypes="AA">
                                      <p:cBhvr>
                                        <p:cTn id="28" dur="2500" accel="50000" decel="50000" autoRev="1" fill="hold">
                                          <p:stCondLst>
                                            <p:cond delay="0"/>
                                          </p:stCondLst>
                                        </p:cTn>
                                        <p:tgtEl>
                                          <p:spTgt spid="11275"/>
                                        </p:tgtEl>
                                        <p:attrNameLst>
                                          <p:attrName>ppt_x</p:attrName>
                                          <p:attrName>ppt_y</p:attrName>
                                        </p:attrNameLst>
                                      </p:cBhvr>
                                      <p:rCtr x="-200" y="-2700"/>
                                    </p:animMotion>
                                    <p:animRot by="1500000">
                                      <p:cBhvr>
                                        <p:cTn id="29" dur="1250" fill="hold">
                                          <p:stCondLst>
                                            <p:cond delay="0"/>
                                          </p:stCondLst>
                                        </p:cTn>
                                        <p:tgtEl>
                                          <p:spTgt spid="11275"/>
                                        </p:tgtEl>
                                        <p:attrNameLst>
                                          <p:attrName>r</p:attrName>
                                        </p:attrNameLst>
                                      </p:cBhvr>
                                    </p:animRot>
                                    <p:animRot by="-1500000">
                                      <p:cBhvr>
                                        <p:cTn id="30" dur="1250" fill="hold">
                                          <p:stCondLst>
                                            <p:cond delay="1250"/>
                                          </p:stCondLst>
                                        </p:cTn>
                                        <p:tgtEl>
                                          <p:spTgt spid="11275"/>
                                        </p:tgtEl>
                                        <p:attrNameLst>
                                          <p:attrName>r</p:attrName>
                                        </p:attrNameLst>
                                      </p:cBhvr>
                                    </p:animRot>
                                    <p:animRot by="-1500000">
                                      <p:cBhvr>
                                        <p:cTn id="31" dur="1250" fill="hold">
                                          <p:stCondLst>
                                            <p:cond delay="2500"/>
                                          </p:stCondLst>
                                        </p:cTn>
                                        <p:tgtEl>
                                          <p:spTgt spid="11275"/>
                                        </p:tgtEl>
                                        <p:attrNameLst>
                                          <p:attrName>r</p:attrName>
                                        </p:attrNameLst>
                                      </p:cBhvr>
                                    </p:animRot>
                                    <p:animRot by="1500000">
                                      <p:cBhvr>
                                        <p:cTn id="32" dur="1250" fill="hold">
                                          <p:stCondLst>
                                            <p:cond delay="3750"/>
                                          </p:stCondLst>
                                        </p:cTn>
                                        <p:tgtEl>
                                          <p:spTgt spid="11275"/>
                                        </p:tgtEl>
                                        <p:attrNameLst>
                                          <p:attrName>r</p:attrName>
                                        </p:attrNameLst>
                                      </p:cBhvr>
                                    </p:animRot>
                                  </p:childTnLst>
                                </p:cTn>
                              </p:par>
                              <p:par>
                                <p:cTn id="3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4" dur="2500" accel="50000" decel="50000" autoRev="1" fill="hold">
                                          <p:stCondLst>
                                            <p:cond delay="0"/>
                                          </p:stCondLst>
                                        </p:cTn>
                                        <p:tgtEl>
                                          <p:spTgt spid="11274">
                                            <p:txEl>
                                              <p:pRg st="0" end="0"/>
                                            </p:txEl>
                                          </p:spTgt>
                                        </p:tgtEl>
                                        <p:attrNameLst>
                                          <p:attrName>ppt_x</p:attrName>
                                          <p:attrName>ppt_y</p:attrName>
                                        </p:attrNameLst>
                                      </p:cBhvr>
                                    </p:animMotion>
                                    <p:animRot by="1500000">
                                      <p:cBhvr>
                                        <p:cTn id="35" dur="1250" fill="hold">
                                          <p:stCondLst>
                                            <p:cond delay="0"/>
                                          </p:stCondLst>
                                        </p:cTn>
                                        <p:tgtEl>
                                          <p:spTgt spid="11274">
                                            <p:txEl>
                                              <p:pRg st="0" end="0"/>
                                            </p:txEl>
                                          </p:spTgt>
                                        </p:tgtEl>
                                        <p:attrNameLst>
                                          <p:attrName>r</p:attrName>
                                        </p:attrNameLst>
                                      </p:cBhvr>
                                    </p:animRot>
                                    <p:animRot by="-1500000">
                                      <p:cBhvr>
                                        <p:cTn id="36" dur="1250" fill="hold">
                                          <p:stCondLst>
                                            <p:cond delay="1250"/>
                                          </p:stCondLst>
                                        </p:cTn>
                                        <p:tgtEl>
                                          <p:spTgt spid="11274">
                                            <p:txEl>
                                              <p:pRg st="0" end="0"/>
                                            </p:txEl>
                                          </p:spTgt>
                                        </p:tgtEl>
                                        <p:attrNameLst>
                                          <p:attrName>r</p:attrName>
                                        </p:attrNameLst>
                                      </p:cBhvr>
                                    </p:animRot>
                                    <p:animRot by="-1500000">
                                      <p:cBhvr>
                                        <p:cTn id="37" dur="1250" fill="hold">
                                          <p:stCondLst>
                                            <p:cond delay="2500"/>
                                          </p:stCondLst>
                                        </p:cTn>
                                        <p:tgtEl>
                                          <p:spTgt spid="11274">
                                            <p:txEl>
                                              <p:pRg st="0" end="0"/>
                                            </p:txEl>
                                          </p:spTgt>
                                        </p:tgtEl>
                                        <p:attrNameLst>
                                          <p:attrName>r</p:attrName>
                                        </p:attrNameLst>
                                      </p:cBhvr>
                                    </p:animRot>
                                    <p:animRot by="1500000">
                                      <p:cBhvr>
                                        <p:cTn id="38" dur="1250" fill="hold">
                                          <p:stCondLst>
                                            <p:cond delay="3750"/>
                                          </p:stCondLst>
                                        </p:cTn>
                                        <p:tgtEl>
                                          <p:spTgt spid="11274">
                                            <p:txEl>
                                              <p:pRg st="0" end="0"/>
                                            </p:txEl>
                                          </p:spTgt>
                                        </p:tgtEl>
                                        <p:attrNameLst>
                                          <p:attrName>r</p:attrName>
                                        </p:attrNameLst>
                                      </p:cBhvr>
                                    </p:animRot>
                                  </p:childTnLst>
                                </p:cTn>
                              </p:par>
                              <p:par>
                                <p:cTn id="3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0" dur="2500" accel="50000" decel="50000" autoRev="1" fill="hold">
                                          <p:stCondLst>
                                            <p:cond delay="0"/>
                                          </p:stCondLst>
                                        </p:cTn>
                                        <p:tgtEl>
                                          <p:spTgt spid="11272"/>
                                        </p:tgtEl>
                                        <p:attrNameLst>
                                          <p:attrName>ppt_x</p:attrName>
                                          <p:attrName>ppt_y</p:attrName>
                                        </p:attrNameLst>
                                      </p:cBhvr>
                                    </p:animMotion>
                                    <p:animRot by="1500000">
                                      <p:cBhvr>
                                        <p:cTn id="41" dur="1250" fill="hold">
                                          <p:stCondLst>
                                            <p:cond delay="0"/>
                                          </p:stCondLst>
                                        </p:cTn>
                                        <p:tgtEl>
                                          <p:spTgt spid="11272"/>
                                        </p:tgtEl>
                                        <p:attrNameLst>
                                          <p:attrName>r</p:attrName>
                                        </p:attrNameLst>
                                      </p:cBhvr>
                                    </p:animRot>
                                    <p:animRot by="-1500000">
                                      <p:cBhvr>
                                        <p:cTn id="42" dur="1250" fill="hold">
                                          <p:stCondLst>
                                            <p:cond delay="1250"/>
                                          </p:stCondLst>
                                        </p:cTn>
                                        <p:tgtEl>
                                          <p:spTgt spid="11272"/>
                                        </p:tgtEl>
                                        <p:attrNameLst>
                                          <p:attrName>r</p:attrName>
                                        </p:attrNameLst>
                                      </p:cBhvr>
                                    </p:animRot>
                                    <p:animRot by="-1500000">
                                      <p:cBhvr>
                                        <p:cTn id="43" dur="1250" fill="hold">
                                          <p:stCondLst>
                                            <p:cond delay="2500"/>
                                          </p:stCondLst>
                                        </p:cTn>
                                        <p:tgtEl>
                                          <p:spTgt spid="11272"/>
                                        </p:tgtEl>
                                        <p:attrNameLst>
                                          <p:attrName>r</p:attrName>
                                        </p:attrNameLst>
                                      </p:cBhvr>
                                    </p:animRot>
                                    <p:animRot by="1500000">
                                      <p:cBhvr>
                                        <p:cTn id="44" dur="1250" fill="hold">
                                          <p:stCondLst>
                                            <p:cond delay="3750"/>
                                          </p:stCondLst>
                                        </p:cTn>
                                        <p:tgtEl>
                                          <p:spTgt spid="11272"/>
                                        </p:tgtEl>
                                        <p:attrNameLst>
                                          <p:attrName>r</p:attrName>
                                        </p:attrNameLst>
                                      </p:cBhvr>
                                    </p:animRot>
                                  </p:childTnLst>
                                </p:cTn>
                              </p:par>
                              <p:par>
                                <p:cTn id="4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6" dur="2500" accel="50000" decel="50000" autoRev="1" fill="hold">
                                          <p:stCondLst>
                                            <p:cond delay="0"/>
                                          </p:stCondLst>
                                        </p:cTn>
                                        <p:tgtEl>
                                          <p:spTgt spid="11268">
                                            <p:txEl>
                                              <p:pRg st="0" end="0"/>
                                            </p:txEl>
                                          </p:spTgt>
                                        </p:tgtEl>
                                        <p:attrNameLst>
                                          <p:attrName>ppt_x</p:attrName>
                                          <p:attrName>ppt_y</p:attrName>
                                        </p:attrNameLst>
                                      </p:cBhvr>
                                    </p:animMotion>
                                    <p:animRot by="1500000">
                                      <p:cBhvr>
                                        <p:cTn id="47" dur="1250" fill="hold">
                                          <p:stCondLst>
                                            <p:cond delay="0"/>
                                          </p:stCondLst>
                                        </p:cTn>
                                        <p:tgtEl>
                                          <p:spTgt spid="11268">
                                            <p:txEl>
                                              <p:pRg st="0" end="0"/>
                                            </p:txEl>
                                          </p:spTgt>
                                        </p:tgtEl>
                                        <p:attrNameLst>
                                          <p:attrName>r</p:attrName>
                                        </p:attrNameLst>
                                      </p:cBhvr>
                                    </p:animRot>
                                    <p:animRot by="-1500000">
                                      <p:cBhvr>
                                        <p:cTn id="48" dur="1250" fill="hold">
                                          <p:stCondLst>
                                            <p:cond delay="1250"/>
                                          </p:stCondLst>
                                        </p:cTn>
                                        <p:tgtEl>
                                          <p:spTgt spid="11268">
                                            <p:txEl>
                                              <p:pRg st="0" end="0"/>
                                            </p:txEl>
                                          </p:spTgt>
                                        </p:tgtEl>
                                        <p:attrNameLst>
                                          <p:attrName>r</p:attrName>
                                        </p:attrNameLst>
                                      </p:cBhvr>
                                    </p:animRot>
                                    <p:animRot by="-1500000">
                                      <p:cBhvr>
                                        <p:cTn id="49" dur="1250" fill="hold">
                                          <p:stCondLst>
                                            <p:cond delay="2500"/>
                                          </p:stCondLst>
                                        </p:cTn>
                                        <p:tgtEl>
                                          <p:spTgt spid="11268">
                                            <p:txEl>
                                              <p:pRg st="0" end="0"/>
                                            </p:txEl>
                                          </p:spTgt>
                                        </p:tgtEl>
                                        <p:attrNameLst>
                                          <p:attrName>r</p:attrName>
                                        </p:attrNameLst>
                                      </p:cBhvr>
                                    </p:animRot>
                                    <p:animRot by="1500000">
                                      <p:cBhvr>
                                        <p:cTn id="50" dur="1250" fill="hold">
                                          <p:stCondLst>
                                            <p:cond delay="3750"/>
                                          </p:stCondLst>
                                        </p:cTn>
                                        <p:tgtEl>
                                          <p:spTgt spid="112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11272" grpId="0"/>
      <p:bldP spid="11274" grpId="0" build="allAtOnce"/>
      <p:bldP spid="11275" grpId="0"/>
      <p:bldP spid="11275"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7"/>
</p:tagLst>
</file>

<file path=ppt/tags/tag2.xml><?xml version="1.0" encoding="utf-8"?>
<p:tagLst xmlns:a="http://schemas.openxmlformats.org/drawingml/2006/main" xmlns:r="http://schemas.openxmlformats.org/officeDocument/2006/relationships" xmlns:p="http://schemas.openxmlformats.org/presentationml/2006/main">
  <p:tag name="TIMING" val="|21.7"/>
</p:tagLst>
</file>

<file path=ppt/tags/tag3.xml><?xml version="1.0" encoding="utf-8"?>
<p:tagLst xmlns:a="http://schemas.openxmlformats.org/drawingml/2006/main" xmlns:r="http://schemas.openxmlformats.org/officeDocument/2006/relationships" xmlns:p="http://schemas.openxmlformats.org/presentationml/2006/main">
  <p:tag name="TIMING" val="|2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948</Words>
  <Application>Microsoft Office PowerPoint</Application>
  <PresentationFormat>On-screen Show (4:3)</PresentationFormat>
  <Paragraphs>457</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Dr. Mohammad Najafi  Iran University of Medical Sciences</vt:lpstr>
      <vt:lpstr>PowerPoint Presentation</vt:lpstr>
      <vt:lpstr>PowerPoint Presentation</vt:lpstr>
      <vt:lpstr>PowerPoint Presentation</vt:lpstr>
      <vt:lpstr>PowerPoint Presentation</vt:lpstr>
      <vt:lpstr>   To computerize the current knowledge of molecular interactions          Metabolic pathways            Regulatory pathways                        Molecular assemblies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References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mo-najafi</dc:creator>
  <cp:lastModifiedBy>Rakesh reddy S</cp:lastModifiedBy>
  <cp:revision>95</cp:revision>
  <dcterms:created xsi:type="dcterms:W3CDTF">2014-07-12T11:01:00Z</dcterms:created>
  <dcterms:modified xsi:type="dcterms:W3CDTF">2015-10-12T15:27:03Z</dcterms:modified>
</cp:coreProperties>
</file>