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56" r:id="rId4"/>
    <p:sldId id="257" r:id="rId5"/>
    <p:sldId id="258" r:id="rId6"/>
    <p:sldId id="259" r:id="rId7"/>
    <p:sldId id="260" r:id="rId8"/>
    <p:sldId id="269" r:id="rId9"/>
    <p:sldId id="270" r:id="rId10"/>
    <p:sldId id="271" r:id="rId11"/>
    <p:sldId id="272" r:id="rId12"/>
    <p:sldId id="273" r:id="rId13"/>
    <p:sldId id="274" r:id="rId14"/>
    <p:sldId id="275" r:id="rId15"/>
    <p:sldId id="278"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002383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a:solidFill>
                  <a:srgbClr val="9999FF"/>
                </a:solidFill>
                <a:latin typeface="Rockwell Extra Bold" pitchFamily="18" charset="0"/>
              </a:rPr>
              <a:t>ADMET</a:t>
            </a:r>
          </a:p>
        </p:txBody>
      </p:sp>
      <p:pic>
        <p:nvPicPr>
          <p:cNvPr id="8196" name="Picture 4" descr="adme"/>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676400"/>
            <a:ext cx="8229600" cy="5029200"/>
          </a:xfrm>
          <a:solidFill>
            <a:srgbClr val="9999FF"/>
          </a:solidFill>
          <a:ln>
            <a:solidFill>
              <a:srgbClr val="9999FF"/>
            </a:solidFill>
            <a:miter lim="800000"/>
            <a:headEnd/>
            <a:tailEnd/>
          </a:ln>
        </p:spPr>
      </p:pic>
    </p:spTree>
    <p:extLst>
      <p:ext uri="{BB962C8B-B14F-4D97-AF65-F5344CB8AC3E}">
        <p14:creationId xmlns:p14="http://schemas.microsoft.com/office/powerpoint/2010/main" val="3125107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a:solidFill>
                  <a:srgbClr val="9999FF"/>
                </a:solidFill>
                <a:latin typeface="Rockwell Extra Bold" pitchFamily="18" charset="0"/>
              </a:rPr>
              <a:t>DRUG R&amp;D</a:t>
            </a:r>
          </a:p>
        </p:txBody>
      </p:sp>
      <p:pic>
        <p:nvPicPr>
          <p:cNvPr id="1024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1524000"/>
            <a:ext cx="8610600" cy="2970213"/>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ChangeArrowheads="1"/>
          </p:cNvSpPr>
          <p:nvPr/>
        </p:nvSpPr>
        <p:spPr bwMode="auto">
          <a:xfrm>
            <a:off x="304800" y="4648200"/>
            <a:ext cx="8305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u="sng">
                <a:solidFill>
                  <a:srgbClr val="9999FF"/>
                </a:solidFill>
                <a:latin typeface="Rockwell Extra Bold" pitchFamily="18" charset="0"/>
              </a:rPr>
              <a:t>Drug discovery and development</a:t>
            </a:r>
          </a:p>
          <a:p>
            <a:pPr algn="l">
              <a:buFontTx/>
              <a:buChar char="•"/>
            </a:pPr>
            <a:r>
              <a:rPr lang="en-US">
                <a:solidFill>
                  <a:srgbClr val="9999FF"/>
                </a:solidFill>
                <a:latin typeface="Rockwell Extra Bold" pitchFamily="18" charset="0"/>
              </a:rPr>
              <a:t>10-15 years to develop a new medicine</a:t>
            </a:r>
          </a:p>
          <a:p>
            <a:pPr algn="l">
              <a:buFontTx/>
              <a:buChar char="•"/>
            </a:pPr>
            <a:r>
              <a:rPr lang="en-US">
                <a:solidFill>
                  <a:srgbClr val="9999FF"/>
                </a:solidFill>
                <a:latin typeface="Rockwell Extra Bold" pitchFamily="18" charset="0"/>
              </a:rPr>
              <a:t>Likelihood of success: 10% </a:t>
            </a:r>
          </a:p>
          <a:p>
            <a:pPr algn="l">
              <a:buFontTx/>
              <a:buChar char="•"/>
            </a:pPr>
            <a:r>
              <a:rPr lang="en-US">
                <a:solidFill>
                  <a:srgbClr val="9999FF"/>
                </a:solidFill>
                <a:latin typeface="Rockwell Extra Bold" pitchFamily="18" charset="0"/>
              </a:rPr>
              <a:t>Cost $800 million – 1 billion dollars (US)</a:t>
            </a:r>
          </a:p>
        </p:txBody>
      </p:sp>
    </p:spTree>
    <p:extLst>
      <p:ext uri="{BB962C8B-B14F-4D97-AF65-F5344CB8AC3E}">
        <p14:creationId xmlns:p14="http://schemas.microsoft.com/office/powerpoint/2010/main" val="2686515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a:solidFill>
                  <a:srgbClr val="9999FF"/>
                </a:solidFill>
                <a:latin typeface="Rockwell Extra Bold" pitchFamily="18" charset="0"/>
              </a:rPr>
              <a:t>Why drugs fail</a:t>
            </a:r>
          </a:p>
        </p:txBody>
      </p:sp>
      <p:pic>
        <p:nvPicPr>
          <p:cNvPr id="9220" name="Picture 4" descr="attrition-in-development1"/>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447800"/>
            <a:ext cx="91440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70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z="3600">
                <a:solidFill>
                  <a:srgbClr val="9999FF"/>
                </a:solidFill>
                <a:latin typeface="Rockwell Extra Bold" pitchFamily="18" charset="0"/>
              </a:rPr>
              <a:t>Importance of PK studies</a:t>
            </a:r>
          </a:p>
        </p:txBody>
      </p:sp>
      <p:sp>
        <p:nvSpPr>
          <p:cNvPr id="11267" name="Rectangle 3"/>
          <p:cNvSpPr>
            <a:spLocks noGrp="1" noChangeArrowheads="1"/>
          </p:cNvSpPr>
          <p:nvPr>
            <p:ph type="body" idx="1"/>
          </p:nvPr>
        </p:nvSpPr>
        <p:spPr/>
        <p:txBody>
          <a:bodyPr/>
          <a:lstStyle/>
          <a:p>
            <a:pPr>
              <a:buFont typeface="Monotype Sorts" pitchFamily="2" charset="2"/>
              <a:buChar char="­"/>
            </a:pPr>
            <a:r>
              <a:rPr lang="en-US" altLang="he-IL">
                <a:solidFill>
                  <a:srgbClr val="9999FF"/>
                </a:solidFill>
                <a:latin typeface="Rockwell Extra Bold" pitchFamily="18" charset="0"/>
              </a:rPr>
              <a:t>Patients may suffer:</a:t>
            </a:r>
          </a:p>
          <a:p>
            <a:pPr lvl="1">
              <a:buFont typeface="Monotype Sorts" pitchFamily="2" charset="2"/>
              <a:buChar char="§"/>
            </a:pPr>
            <a:r>
              <a:rPr lang="en-US" altLang="he-IL">
                <a:solidFill>
                  <a:srgbClr val="9999FF"/>
                </a:solidFill>
                <a:latin typeface="Rockwell Extra Bold" pitchFamily="18" charset="0"/>
              </a:rPr>
              <a:t>Toxic drugs may accumulate</a:t>
            </a:r>
          </a:p>
          <a:p>
            <a:pPr lvl="1">
              <a:buFont typeface="Monotype Sorts" pitchFamily="2" charset="2"/>
              <a:buChar char="§"/>
            </a:pPr>
            <a:endParaRPr lang="en-US" altLang="he-IL">
              <a:solidFill>
                <a:srgbClr val="9999FF"/>
              </a:solidFill>
              <a:latin typeface="Rockwell Extra Bold" pitchFamily="18" charset="0"/>
            </a:endParaRPr>
          </a:p>
          <a:p>
            <a:pPr lvl="1">
              <a:buFont typeface="Monotype Sorts" pitchFamily="2" charset="2"/>
              <a:buChar char="§"/>
            </a:pPr>
            <a:r>
              <a:rPr lang="en-US" altLang="he-IL">
                <a:solidFill>
                  <a:srgbClr val="9999FF"/>
                </a:solidFill>
                <a:latin typeface="Rockwell Extra Bold" pitchFamily="18" charset="0"/>
              </a:rPr>
              <a:t>Useful drugs may have no benefit because doses are too small to establish therapy</a:t>
            </a:r>
          </a:p>
          <a:p>
            <a:pPr lvl="1">
              <a:buFont typeface="Monotype Sorts" pitchFamily="2" charset="2"/>
              <a:buChar char="§"/>
            </a:pPr>
            <a:endParaRPr lang="en-US" altLang="he-IL">
              <a:solidFill>
                <a:srgbClr val="9999FF"/>
              </a:solidFill>
              <a:latin typeface="Rockwell Extra Bold" pitchFamily="18" charset="0"/>
            </a:endParaRPr>
          </a:p>
          <a:p>
            <a:pPr lvl="1">
              <a:buFont typeface="Monotype Sorts" pitchFamily="2" charset="2"/>
              <a:buChar char="§"/>
            </a:pPr>
            <a:r>
              <a:rPr lang="en-US" altLang="he-IL">
                <a:solidFill>
                  <a:srgbClr val="9999FF"/>
                </a:solidFill>
                <a:latin typeface="Rockwell Extra Bold" pitchFamily="18" charset="0"/>
              </a:rPr>
              <a:t>A drug can be rapidly metabolized.</a:t>
            </a:r>
            <a:endParaRPr lang="en-US">
              <a:solidFill>
                <a:srgbClr val="9999FF"/>
              </a:solidFill>
              <a:latin typeface="Rockwell Extra Bold" pitchFamily="18" charset="0"/>
            </a:endParaRPr>
          </a:p>
        </p:txBody>
      </p:sp>
    </p:spTree>
    <p:extLst>
      <p:ext uri="{BB962C8B-B14F-4D97-AF65-F5344CB8AC3E}">
        <p14:creationId xmlns:p14="http://schemas.microsoft.com/office/powerpoint/2010/main" val="838433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1295400" y="228600"/>
            <a:ext cx="7620000" cy="1143000"/>
          </a:xfrm>
          <a:noFill/>
          <a:ln/>
        </p:spPr>
        <p:txBody>
          <a:bodyPr anchor="b">
            <a:normAutofit fontScale="90000"/>
          </a:bodyPr>
          <a:lstStyle/>
          <a:p>
            <a:pPr algn="ctr"/>
            <a:r>
              <a:rPr lang="en-US" altLang="he-IL" sz="4000" b="0">
                <a:solidFill>
                  <a:srgbClr val="9999FF"/>
                </a:solidFill>
                <a:latin typeface="Rockwell Extra Bold" pitchFamily="18" charset="0"/>
              </a:rPr>
              <a:t>Routes Of Administration</a:t>
            </a:r>
          </a:p>
        </p:txBody>
      </p:sp>
      <p:sp>
        <p:nvSpPr>
          <p:cNvPr id="12293" name="Text Box 5"/>
          <p:cNvSpPr txBox="1">
            <a:spLocks noChangeArrowheads="1"/>
          </p:cNvSpPr>
          <p:nvPr/>
        </p:nvSpPr>
        <p:spPr bwMode="auto">
          <a:xfrm>
            <a:off x="2286000" y="1828800"/>
            <a:ext cx="4851400" cy="120015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3600">
                <a:solidFill>
                  <a:srgbClr val="9999FF"/>
                </a:solidFill>
                <a:latin typeface="Rockwell Extra Bold" pitchFamily="18" charset="0"/>
                <a:cs typeface="Times New Roman (Hebrew)" charset="-79"/>
              </a:rPr>
              <a:t>Routes Of Drug Administration</a:t>
            </a:r>
            <a:endParaRPr lang="en-US" altLang="en-US" sz="3600" b="1">
              <a:solidFill>
                <a:srgbClr val="9999FF"/>
              </a:solidFill>
              <a:latin typeface="Rockwell Extra Bold" pitchFamily="18" charset="0"/>
              <a:cs typeface="Times New Roman (Hebrew)" charset="-79"/>
            </a:endParaRPr>
          </a:p>
        </p:txBody>
      </p:sp>
      <p:sp>
        <p:nvSpPr>
          <p:cNvPr id="12294" name="Line 6"/>
          <p:cNvSpPr>
            <a:spLocks noChangeShapeType="1"/>
          </p:cNvSpPr>
          <p:nvPr/>
        </p:nvSpPr>
        <p:spPr bwMode="auto">
          <a:xfrm>
            <a:off x="6096000" y="3048000"/>
            <a:ext cx="8382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Text Box 7"/>
          <p:cNvSpPr txBox="1">
            <a:spLocks noChangeArrowheads="1"/>
          </p:cNvSpPr>
          <p:nvPr/>
        </p:nvSpPr>
        <p:spPr bwMode="auto">
          <a:xfrm>
            <a:off x="6172200" y="3810000"/>
            <a:ext cx="1828800" cy="466725"/>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a:solidFill>
                  <a:srgbClr val="9999FF"/>
                </a:solidFill>
                <a:latin typeface="Rockwell Extra Bold" pitchFamily="18" charset="0"/>
                <a:cs typeface="Times New Roman (Hebrew)" charset="-79"/>
              </a:rPr>
              <a:t>Enteral</a:t>
            </a:r>
          </a:p>
        </p:txBody>
      </p:sp>
      <p:sp>
        <p:nvSpPr>
          <p:cNvPr id="12296" name="Text Box 8"/>
          <p:cNvSpPr txBox="1">
            <a:spLocks noChangeArrowheads="1"/>
          </p:cNvSpPr>
          <p:nvPr/>
        </p:nvSpPr>
        <p:spPr bwMode="auto">
          <a:xfrm>
            <a:off x="1371600" y="3886200"/>
            <a:ext cx="2362200" cy="466725"/>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a:solidFill>
                  <a:srgbClr val="9999FF"/>
                </a:solidFill>
                <a:latin typeface="Rockwell Extra Bold" pitchFamily="18" charset="0"/>
                <a:cs typeface="Times New Roman (Hebrew)" charset="-79"/>
              </a:rPr>
              <a:t>Parenteral</a:t>
            </a:r>
          </a:p>
        </p:txBody>
      </p:sp>
      <p:sp>
        <p:nvSpPr>
          <p:cNvPr id="12297" name="Line 9"/>
          <p:cNvSpPr>
            <a:spLocks noChangeShapeType="1"/>
          </p:cNvSpPr>
          <p:nvPr/>
        </p:nvSpPr>
        <p:spPr bwMode="auto">
          <a:xfrm flipH="1">
            <a:off x="2362200" y="3048000"/>
            <a:ext cx="9144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Text Box 10"/>
          <p:cNvSpPr txBox="1">
            <a:spLocks noChangeArrowheads="1"/>
          </p:cNvSpPr>
          <p:nvPr/>
        </p:nvSpPr>
        <p:spPr bwMode="auto">
          <a:xfrm>
            <a:off x="7391400" y="5181600"/>
            <a:ext cx="8382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Oral</a:t>
            </a:r>
          </a:p>
        </p:txBody>
      </p:sp>
      <p:sp>
        <p:nvSpPr>
          <p:cNvPr id="12299" name="Text Box 11"/>
          <p:cNvSpPr txBox="1">
            <a:spLocks noChangeArrowheads="1"/>
          </p:cNvSpPr>
          <p:nvPr/>
        </p:nvSpPr>
        <p:spPr bwMode="auto">
          <a:xfrm>
            <a:off x="152400" y="5181600"/>
            <a:ext cx="14478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Injection</a:t>
            </a:r>
          </a:p>
        </p:txBody>
      </p:sp>
      <p:sp>
        <p:nvSpPr>
          <p:cNvPr id="12300" name="Text Box 12"/>
          <p:cNvSpPr txBox="1">
            <a:spLocks noChangeArrowheads="1"/>
          </p:cNvSpPr>
          <p:nvPr/>
        </p:nvSpPr>
        <p:spPr bwMode="auto">
          <a:xfrm>
            <a:off x="5638800" y="5181600"/>
            <a:ext cx="12192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Rectal</a:t>
            </a:r>
          </a:p>
        </p:txBody>
      </p:sp>
      <p:sp>
        <p:nvSpPr>
          <p:cNvPr id="12301" name="Text Box 13"/>
          <p:cNvSpPr txBox="1">
            <a:spLocks noChangeArrowheads="1"/>
          </p:cNvSpPr>
          <p:nvPr/>
        </p:nvSpPr>
        <p:spPr bwMode="auto">
          <a:xfrm>
            <a:off x="3200400" y="5181600"/>
            <a:ext cx="18288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Respiratory</a:t>
            </a:r>
            <a:endParaRPr lang="en-US" altLang="he-IL" sz="1800" u="sng">
              <a:solidFill>
                <a:srgbClr val="9999FF"/>
              </a:solidFill>
              <a:latin typeface="Rockwell Extra Bold" pitchFamily="18" charset="0"/>
              <a:cs typeface="Times New Roman (Hebrew)" charset="-79"/>
            </a:endParaRPr>
          </a:p>
        </p:txBody>
      </p:sp>
      <p:sp>
        <p:nvSpPr>
          <p:cNvPr id="12302" name="Text Box 14"/>
          <p:cNvSpPr txBox="1">
            <a:spLocks noChangeArrowheads="1"/>
          </p:cNvSpPr>
          <p:nvPr/>
        </p:nvSpPr>
        <p:spPr bwMode="auto">
          <a:xfrm>
            <a:off x="1676400" y="5181600"/>
            <a:ext cx="13716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Topical</a:t>
            </a:r>
          </a:p>
        </p:txBody>
      </p:sp>
      <p:sp>
        <p:nvSpPr>
          <p:cNvPr id="12303" name="Line 15"/>
          <p:cNvSpPr>
            <a:spLocks noChangeShapeType="1"/>
          </p:cNvSpPr>
          <p:nvPr/>
        </p:nvSpPr>
        <p:spPr bwMode="auto">
          <a:xfrm flipH="1">
            <a:off x="838200" y="4419600"/>
            <a:ext cx="9144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4" name="Line 16"/>
          <p:cNvSpPr>
            <a:spLocks noChangeShapeType="1"/>
          </p:cNvSpPr>
          <p:nvPr/>
        </p:nvSpPr>
        <p:spPr bwMode="auto">
          <a:xfrm>
            <a:off x="2362200" y="4419600"/>
            <a:ext cx="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5" name="Line 17"/>
          <p:cNvSpPr>
            <a:spLocks noChangeShapeType="1"/>
          </p:cNvSpPr>
          <p:nvPr/>
        </p:nvSpPr>
        <p:spPr bwMode="auto">
          <a:xfrm>
            <a:off x="3048000" y="4419600"/>
            <a:ext cx="10668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6" name="Line 18"/>
          <p:cNvSpPr>
            <a:spLocks noChangeShapeType="1"/>
          </p:cNvSpPr>
          <p:nvPr/>
        </p:nvSpPr>
        <p:spPr bwMode="auto">
          <a:xfrm>
            <a:off x="7239000" y="4419600"/>
            <a:ext cx="6096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7" name="Line 19"/>
          <p:cNvSpPr>
            <a:spLocks noChangeShapeType="1"/>
          </p:cNvSpPr>
          <p:nvPr/>
        </p:nvSpPr>
        <p:spPr bwMode="auto">
          <a:xfrm flipH="1">
            <a:off x="6172200" y="4419600"/>
            <a:ext cx="4572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2839290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7"/>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229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229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2296"/>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2307"/>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1230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9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230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2303"/>
                                        </p:tgtEl>
                                        <p:attrNameLst>
                                          <p:attrName>style.visibility</p:attrName>
                                        </p:attrNameLst>
                                      </p:cBhvr>
                                      <p:to>
                                        <p:strVal val="visible"/>
                                      </p:to>
                                    </p:set>
                                  </p:childTnLst>
                                </p:cTn>
                              </p:par>
                            </p:childTnLst>
                          </p:cTn>
                        </p:par>
                        <p:par>
                          <p:cTn id="41" fill="hold" nodeType="afterGroup">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12304"/>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499"/>
                                          </p:stCondLst>
                                        </p:cTn>
                                        <p:tgtEl>
                                          <p:spTgt spid="1230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29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230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2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autoUpdateAnimBg="0"/>
      <p:bldP spid="12294" grpId="0" animBg="1"/>
      <p:bldP spid="12295" grpId="0" animBg="1" autoUpdateAnimBg="0"/>
      <p:bldP spid="12296" grpId="0" animBg="1" autoUpdateAnimBg="0"/>
      <p:bldP spid="12297" grpId="0" animBg="1"/>
      <p:bldP spid="12298" grpId="0" animBg="1" autoUpdateAnimBg="0"/>
      <p:bldP spid="12299" grpId="0" animBg="1" autoUpdateAnimBg="0"/>
      <p:bldP spid="12300" grpId="0" animBg="1" autoUpdateAnimBg="0"/>
      <p:bldP spid="12301" grpId="0" animBg="1" autoUpdateAnimBg="0"/>
      <p:bldP spid="12302" grpId="0" animBg="1" autoUpdateAnimBg="0"/>
      <p:bldP spid="12303" grpId="0" animBg="1"/>
      <p:bldP spid="12304" grpId="0" animBg="1"/>
      <p:bldP spid="12305" grpId="0" animBg="1"/>
      <p:bldP spid="12306" grpId="0" animBg="1"/>
      <p:bldP spid="1230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71821005"/>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Editorial Board member: </a:t>
            </a:r>
          </a:p>
          <a:p>
            <a:pPr marL="0" indent="0">
              <a:buNone/>
            </a:pPr>
            <a:r>
              <a:rPr lang="en-US" b="1" i="1" dirty="0" smtClean="0">
                <a:latin typeface="Aharoni" pitchFamily="2" charset="-79"/>
                <a:cs typeface="Aharoni" pitchFamily="2" charset="-79"/>
              </a:rPr>
              <a:t>Mohammad </a:t>
            </a:r>
            <a:r>
              <a:rPr lang="en-US" b="1" i="1" dirty="0">
                <a:latin typeface="Aharoni" pitchFamily="2" charset="-79"/>
                <a:cs typeface="Aharoni" pitchFamily="2" charset="-79"/>
              </a:rPr>
              <a:t>S </a:t>
            </a:r>
            <a:r>
              <a:rPr lang="en-US" b="1" i="1" dirty="0" err="1">
                <a:latin typeface="Aharoni" pitchFamily="2" charset="-79"/>
                <a:cs typeface="Aharoni" pitchFamily="2" charset="-79"/>
              </a:rPr>
              <a:t>Shawaqfeh</a:t>
            </a:r>
            <a:r>
              <a:rPr lang="en-US" b="1" i="1" dirty="0">
                <a:latin typeface="Aharoni" pitchFamily="2" charset="-79"/>
                <a:cs typeface="Aharoni" pitchFamily="2" charset="-79"/>
              </a:rPr>
              <a:t> </a:t>
            </a:r>
          </a:p>
          <a:p>
            <a:pPr marL="0" indent="0">
              <a:buNone/>
            </a:pPr>
            <a:endParaRPr lang="en-US" sz="2400" b="1" dirty="0" smtClean="0"/>
          </a:p>
          <a:p>
            <a:pPr marL="0" indent="0">
              <a:buNone/>
            </a:pPr>
            <a:r>
              <a:rPr lang="en-US" sz="2400" b="1" dirty="0" smtClean="0"/>
              <a:t>E-signature: Mohammad S </a:t>
            </a:r>
            <a:r>
              <a:rPr lang="en-US" sz="2400" b="1" dirty="0" err="1" smtClean="0"/>
              <a:t>Shawaqfeh</a:t>
            </a:r>
            <a:endParaRPr lang="en-US" sz="2400" b="1" dirty="0"/>
          </a:p>
        </p:txBody>
      </p:sp>
    </p:spTree>
    <p:extLst>
      <p:ext uri="{BB962C8B-B14F-4D97-AF65-F5344CB8AC3E}">
        <p14:creationId xmlns:p14="http://schemas.microsoft.com/office/powerpoint/2010/main" val="14023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62164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a:t/>
            </a:r>
            <a:br>
              <a:rPr lang="en-US" b="0" dirty="0"/>
            </a:br>
            <a:r>
              <a:rPr lang="en-US" b="0" dirty="0"/>
              <a:t> Mohammad S </a:t>
            </a:r>
            <a:r>
              <a:rPr lang="en-US" b="0" dirty="0" err="1"/>
              <a:t>Shawaqfeh</a:t>
            </a:r>
            <a:r>
              <a:rPr lang="en-US" b="0" dirty="0"/>
              <a:t> </a:t>
            </a:r>
            <a:r>
              <a:rPr lang="en-US" dirty="0" smtClean="0">
                <a:hlinkClick r:id="rId2" tooltip="SHAZIA JAMSHED"/>
              </a:rPr>
              <a:t> </a:t>
            </a:r>
            <a:endParaRPr lang="en-US" dirty="0"/>
          </a:p>
        </p:txBody>
      </p:sp>
      <p:sp>
        <p:nvSpPr>
          <p:cNvPr id="3" name="Subtitle 2"/>
          <p:cNvSpPr>
            <a:spLocks noGrp="1"/>
          </p:cNvSpPr>
          <p:nvPr>
            <p:ph type="subTitle" idx="1"/>
          </p:nvPr>
        </p:nvSpPr>
        <p:spPr/>
        <p:txBody>
          <a:bodyPr/>
          <a:lstStyle/>
          <a:p>
            <a:r>
              <a:rPr lang="en-US" dirty="0" smtClean="0"/>
              <a:t>Editor PPT</a:t>
            </a:r>
            <a:endParaRPr lang="en-US" dirty="0"/>
          </a:p>
        </p:txBody>
      </p:sp>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638800"/>
            <a:ext cx="8183880" cy="396240"/>
          </a:xfrm>
        </p:spPr>
        <p:txBody>
          <a:bodyPr>
            <a:normAutofit fontScale="90000"/>
          </a:bodyPr>
          <a:lstStyle/>
          <a:p>
            <a:r>
              <a:rPr lang="en-US" dirty="0" smtClean="0"/>
              <a:t>Biography</a:t>
            </a:r>
            <a:endParaRPr lang="en-US" dirty="0"/>
          </a:p>
        </p:txBody>
      </p:sp>
      <p:sp>
        <p:nvSpPr>
          <p:cNvPr id="3" name="Content Placeholder 2"/>
          <p:cNvSpPr>
            <a:spLocks noGrp="1"/>
          </p:cNvSpPr>
          <p:nvPr>
            <p:ph idx="1"/>
          </p:nvPr>
        </p:nvSpPr>
        <p:spPr>
          <a:xfrm>
            <a:off x="502920" y="530352"/>
            <a:ext cx="8183880" cy="4575048"/>
          </a:xfrm>
        </p:spPr>
        <p:txBody>
          <a:bodyPr>
            <a:noAutofit/>
          </a:bodyPr>
          <a:lstStyle/>
          <a:p>
            <a:r>
              <a:rPr lang="en-US" sz="1300" dirty="0"/>
              <a:t>Mohammad S </a:t>
            </a:r>
            <a:r>
              <a:rPr lang="en-US" sz="1300" dirty="0" err="1"/>
              <a:t>Shawaqfeh</a:t>
            </a:r>
            <a:r>
              <a:rPr lang="en-US" sz="1300" dirty="0"/>
              <a:t> is an Assistant Professor at the Department of Pharmacy Practice for the College of Pharmacy at NOVA Southeastern University. Currently, Dr. </a:t>
            </a:r>
            <a:r>
              <a:rPr lang="en-US" sz="1300" dirty="0" err="1"/>
              <a:t>Shawaqfeh</a:t>
            </a:r>
            <a:r>
              <a:rPr lang="en-US" sz="1300" dirty="0"/>
              <a:t> is also has a practice site at Palm Beach Gardens Medical Center for Advanced internal Medicine. Dr. </a:t>
            </a:r>
            <a:r>
              <a:rPr lang="en-US" sz="1300" dirty="0" err="1"/>
              <a:t>Shawaqfeh</a:t>
            </a:r>
            <a:r>
              <a:rPr lang="en-US" sz="1300" dirty="0"/>
              <a:t> has been a long-time pharmacist since 1993 and practiced pharmacy in Jordan, </a:t>
            </a:r>
            <a:r>
              <a:rPr lang="en-US" sz="1300" dirty="0" err="1"/>
              <a:t>Saudia</a:t>
            </a:r>
            <a:r>
              <a:rPr lang="en-US" sz="1300" dirty="0"/>
              <a:t> Arabia, Bahrain and United States. Dr. </a:t>
            </a:r>
            <a:r>
              <a:rPr lang="en-US" sz="1300" dirty="0" err="1"/>
              <a:t>Shawaqfeh</a:t>
            </a:r>
            <a:r>
              <a:rPr lang="en-US" sz="1300" dirty="0"/>
              <a:t> also holds memberships in numerous professional associations such as the </a:t>
            </a:r>
            <a:r>
              <a:rPr lang="en-US" sz="1300" dirty="0" err="1"/>
              <a:t>AphA</a:t>
            </a:r>
            <a:r>
              <a:rPr lang="en-US" sz="1300" dirty="0"/>
              <a:t>, ACCP</a:t>
            </a:r>
            <a:r>
              <a:rPr lang="en-US" sz="1300" dirty="0" smtClean="0"/>
              <a:t>, ASHP, </a:t>
            </a:r>
            <a:r>
              <a:rPr lang="en-US" sz="1300" dirty="0"/>
              <a:t>AAPS, Jordan Pharmacist Association and Sigma Xi. Dr. </a:t>
            </a:r>
            <a:r>
              <a:rPr lang="en-US" sz="1300" dirty="0" err="1"/>
              <a:t>Shawaqfeh</a:t>
            </a:r>
            <a:r>
              <a:rPr lang="en-US" sz="1300" dirty="0"/>
              <a:t> received numerous scholarships to continue his education in pharmaceutical sciences. While studying, the research was an imminent part of Dr. </a:t>
            </a:r>
            <a:r>
              <a:rPr lang="en-US" sz="1300" dirty="0" err="1"/>
              <a:t>Shawaqfeh’s</a:t>
            </a:r>
            <a:r>
              <a:rPr lang="en-US" sz="1300" dirty="0"/>
              <a:t> career. The research areas focused on pharmacokinetics, drug metabolism, clinical pharmacy, pharmacogenomic, and transplantation. In addition, Dr. </a:t>
            </a:r>
            <a:r>
              <a:rPr lang="en-US" sz="1300" dirty="0" err="1"/>
              <a:t>Shawaqfeh</a:t>
            </a:r>
            <a:r>
              <a:rPr lang="en-US" sz="1300" dirty="0"/>
              <a:t> has a clinical pharmacist experience at world class renowned University of Pittsburgh Medical Center at drug Use and disease state management. Born in Jordan, Dr. </a:t>
            </a:r>
            <a:r>
              <a:rPr lang="en-US" sz="1300" dirty="0" err="1"/>
              <a:t>Shawaqfeh</a:t>
            </a:r>
            <a:r>
              <a:rPr lang="en-US" sz="1300" dirty="0"/>
              <a:t> received his Bachelor of Science (1993) and </a:t>
            </a:r>
            <a:r>
              <a:rPr lang="en-US" sz="1300" dirty="0" err="1"/>
              <a:t>diplome</a:t>
            </a:r>
            <a:r>
              <a:rPr lang="en-US" sz="1300" dirty="0"/>
              <a:t> (2000) degrees in pharmacy from the Jordan University of Science and Technology in Jordan. He was awarded his Master of Science in pharmacy (2006) and </a:t>
            </a:r>
            <a:r>
              <a:rPr lang="en-US" sz="1300" dirty="0" err="1"/>
              <a:t>Pharm.D</a:t>
            </a:r>
            <a:r>
              <a:rPr lang="en-US" sz="1300" dirty="0"/>
              <a:t>.(2007) degrees from University of Iowa. He also, earned his Clinical Science research Certificate (2011) from school of Medicine at University of Pittsburgh, PA, and recently awarded his PhD in Clinical Pharmaceutical sciences (2014) from University of Pittsburgh, School of Pharmacy. Dr. </a:t>
            </a:r>
            <a:r>
              <a:rPr lang="en-US" sz="1300" dirty="0" err="1"/>
              <a:t>Shawaqfeh</a:t>
            </a:r>
            <a:r>
              <a:rPr lang="en-US" sz="1300" dirty="0"/>
              <a:t> is starting his career at Nova Southeastern University with a balanced split between clinical services at practice site, teaching , research and community service. He is currently licensed to practice pharmacy in PA and FL and holds a consultant pharmacy License in FL.</a:t>
            </a:r>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 The primary goal of our research has been to identify factors that regulate the pharmacokinetics and pharmacodynamics of drugs in different patients populations in order to optimize drug therapy . We are interested in investigating the process of absorption, distribution, transport (p-glycoprotein and other transporters),metabolism (phase 1 and phase 2 pathways) and excretion of drugs in patients. My interest is in clinical pharmacokinetics and </a:t>
            </a:r>
            <a:r>
              <a:rPr lang="en-US" dirty="0" err="1"/>
              <a:t>biopharmaceutics</a:t>
            </a:r>
            <a:r>
              <a:rPr lang="en-US" dirty="0"/>
              <a:t> of drugs in different patient populations that include metabolism and drug-drug interactions. </a:t>
            </a:r>
            <a:r>
              <a:rPr lang="en-US" dirty="0" err="1"/>
              <a:t>Pharmacogenetic</a:t>
            </a:r>
            <a:r>
              <a:rPr lang="en-US" dirty="0"/>
              <a:t> testing is an area of interest as a tool to optimize therapies. An initiative towards Informatics research </a:t>
            </a:r>
            <a:r>
              <a:rPr lang="en-US" dirty="0" smtClean="0"/>
              <a:t>with an </a:t>
            </a:r>
            <a:r>
              <a:rPr lang="en-US" dirty="0"/>
              <a:t>evaluation of CPOE trends and benefits is a growing area of interest as well. 	</a:t>
            </a:r>
          </a:p>
          <a:p>
            <a:endParaRPr lang="en-US" dirty="0"/>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PRESENTATIONS </a:t>
            </a:r>
          </a:p>
        </p:txBody>
      </p:sp>
      <p:sp>
        <p:nvSpPr>
          <p:cNvPr id="4" name="Content Placeholder 3"/>
          <p:cNvSpPr>
            <a:spLocks noGrp="1"/>
          </p:cNvSpPr>
          <p:nvPr>
            <p:ph idx="1"/>
          </p:nvPr>
        </p:nvSpPr>
        <p:spPr/>
        <p:txBody>
          <a:bodyPr>
            <a:normAutofit fontScale="47500" lnSpcReduction="20000"/>
          </a:bodyPr>
          <a:lstStyle/>
          <a:p>
            <a:r>
              <a:rPr lang="en-US" dirty="0"/>
              <a:t>2014 Vitamin B6 deficiency following transplantation, podia presentation in HPD </a:t>
            </a:r>
          </a:p>
          <a:p>
            <a:pPr marL="0" indent="0">
              <a:buNone/>
            </a:pPr>
            <a:r>
              <a:rPr lang="en-US" dirty="0" smtClean="0"/>
              <a:t>     Research </a:t>
            </a:r>
            <a:r>
              <a:rPr lang="en-US" dirty="0"/>
              <a:t>D</a:t>
            </a:r>
            <a:r>
              <a:rPr lang="en-US" dirty="0" smtClean="0"/>
              <a:t>ay</a:t>
            </a:r>
            <a:r>
              <a:rPr lang="en-US" dirty="0"/>
              <a:t>, Nova Southeastern University, Davie, FL </a:t>
            </a:r>
          </a:p>
          <a:p>
            <a:r>
              <a:rPr lang="en-US" dirty="0"/>
              <a:t>2011 Mechanistic analysis of Vitamin B6 deficiency following small bowel </a:t>
            </a:r>
          </a:p>
          <a:p>
            <a:pPr marL="0" indent="0">
              <a:buNone/>
            </a:pPr>
            <a:r>
              <a:rPr lang="en-US" dirty="0" smtClean="0"/>
              <a:t>    Transplantation</a:t>
            </a:r>
            <a:r>
              <a:rPr lang="en-US" dirty="0"/>
              <a:t>, Podia Presentation in ISBTS, International </a:t>
            </a:r>
            <a:r>
              <a:rPr lang="en-US" dirty="0" smtClean="0"/>
              <a:t>Small </a:t>
            </a:r>
            <a:r>
              <a:rPr lang="en-US" dirty="0"/>
              <a:t>B</a:t>
            </a:r>
            <a:r>
              <a:rPr lang="en-US" dirty="0" smtClean="0"/>
              <a:t>owel  Transplantation</a:t>
            </a:r>
          </a:p>
          <a:p>
            <a:pPr marL="0" indent="0">
              <a:buNone/>
            </a:pPr>
            <a:r>
              <a:rPr lang="en-US" dirty="0"/>
              <a:t> </a:t>
            </a:r>
            <a:r>
              <a:rPr lang="en-US" dirty="0" smtClean="0"/>
              <a:t>   </a:t>
            </a:r>
            <a:r>
              <a:rPr lang="en-US" dirty="0" err="1"/>
              <a:t>S</a:t>
            </a:r>
            <a:r>
              <a:rPr lang="en-US" dirty="0" err="1" smtClean="0"/>
              <a:t>ymposium,Washington</a:t>
            </a:r>
            <a:r>
              <a:rPr lang="en-US" dirty="0" smtClean="0"/>
              <a:t> </a:t>
            </a:r>
            <a:r>
              <a:rPr lang="en-US" dirty="0"/>
              <a:t>D.C. 	</a:t>
            </a:r>
            <a:endParaRPr lang="en-US" dirty="0" smtClean="0"/>
          </a:p>
          <a:p>
            <a:r>
              <a:rPr lang="en-US" dirty="0" smtClean="0"/>
              <a:t>2010 Clinically </a:t>
            </a:r>
            <a:r>
              <a:rPr lang="en-US" dirty="0"/>
              <a:t>Relevant Drug Interactions Mediated By Drug Transporters, Pharmacy Grand </a:t>
            </a:r>
            <a:r>
              <a:rPr lang="en-US" dirty="0" smtClean="0"/>
              <a:t>Rounds</a:t>
            </a:r>
            <a:r>
              <a:rPr lang="en-US" dirty="0"/>
              <a:t>, ACPE Accredited, Sponsored by University of Pittsburgh Center for </a:t>
            </a:r>
            <a:r>
              <a:rPr lang="en-US" dirty="0" smtClean="0"/>
              <a:t>Continuing Education </a:t>
            </a:r>
            <a:r>
              <a:rPr lang="en-US" dirty="0"/>
              <a:t>in the Health Sciences. 	</a:t>
            </a:r>
          </a:p>
          <a:p>
            <a:r>
              <a:rPr lang="en-US" dirty="0"/>
              <a:t>2010 </a:t>
            </a:r>
            <a:r>
              <a:rPr lang="en-US" dirty="0" smtClean="0"/>
              <a:t>Therapeutic </a:t>
            </a:r>
            <a:r>
              <a:rPr lang="en-US" dirty="0"/>
              <a:t>Approaches to Acute Insomnia in Hospitalized Patients, University of </a:t>
            </a:r>
            <a:r>
              <a:rPr lang="en-US" dirty="0" smtClean="0"/>
              <a:t>Pittsburgh </a:t>
            </a:r>
            <a:r>
              <a:rPr lang="en-US" dirty="0"/>
              <a:t>Medical Center, Drug Use and Disease State Management Program. 	</a:t>
            </a:r>
          </a:p>
          <a:p>
            <a:r>
              <a:rPr lang="en-US" dirty="0"/>
              <a:t>2009 </a:t>
            </a:r>
            <a:r>
              <a:rPr lang="en-US" dirty="0" smtClean="0"/>
              <a:t>Expression </a:t>
            </a:r>
            <a:r>
              <a:rPr lang="en-US" dirty="0"/>
              <a:t>and activity of drug metabolizing enzymes and transporters during acute </a:t>
            </a:r>
            <a:r>
              <a:rPr lang="en-US" dirty="0" smtClean="0"/>
              <a:t>rejection </a:t>
            </a:r>
            <a:r>
              <a:rPr lang="en-US" dirty="0"/>
              <a:t>of transplanted non-metabolic organ (Limb Transplantation) 	</a:t>
            </a:r>
          </a:p>
          <a:p>
            <a:r>
              <a:rPr lang="en-US" dirty="0"/>
              <a:t>2008 </a:t>
            </a:r>
            <a:r>
              <a:rPr lang="en-US" dirty="0" smtClean="0"/>
              <a:t>Acute </a:t>
            </a:r>
            <a:r>
              <a:rPr lang="en-US" dirty="0"/>
              <a:t>rejection of the intestinal graft alters Oral absorption/Bioavailability of drugs in Small </a:t>
            </a:r>
            <a:r>
              <a:rPr lang="en-US" dirty="0" smtClean="0"/>
              <a:t>Bowel </a:t>
            </a:r>
            <a:r>
              <a:rPr lang="en-US" dirty="0"/>
              <a:t>Transplant Patients. 	</a:t>
            </a:r>
          </a:p>
          <a:p>
            <a:r>
              <a:rPr lang="en-US" dirty="0"/>
              <a:t>2008 </a:t>
            </a:r>
            <a:r>
              <a:rPr lang="en-US" dirty="0" smtClean="0"/>
              <a:t>Liquid </a:t>
            </a:r>
            <a:r>
              <a:rPr lang="en-US" dirty="0"/>
              <a:t>chromatography–mass spectrometric assay for the quantitation in human plasma </a:t>
            </a:r>
            <a:r>
              <a:rPr lang="en-US" dirty="0" smtClean="0"/>
              <a:t>of </a:t>
            </a:r>
            <a:r>
              <a:rPr lang="en-US" dirty="0"/>
              <a:t>ABT-888, an orally available, small molecule inhibitor of poly (ADP-ribose) polymerase. 	</a:t>
            </a:r>
          </a:p>
          <a:p>
            <a:endParaRPr lang="en-US" dirty="0"/>
          </a:p>
        </p:txBody>
      </p:sp>
    </p:spTree>
    <p:extLst>
      <p:ext uri="{BB962C8B-B14F-4D97-AF65-F5344CB8AC3E}">
        <p14:creationId xmlns:p14="http://schemas.microsoft.com/office/powerpoint/2010/main" val="21274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Pharmacokinetics</a:t>
            </a:r>
            <a:endParaRPr lang="en-US" dirty="0" smtClean="0"/>
          </a:p>
        </p:txBody>
      </p:sp>
      <p:sp>
        <p:nvSpPr>
          <p:cNvPr id="5123" name="Rectangle 3"/>
          <p:cNvSpPr>
            <a:spLocks noGrp="1" noChangeArrowheads="1"/>
          </p:cNvSpPr>
          <p:nvPr>
            <p:ph idx="1"/>
          </p:nvPr>
        </p:nvSpPr>
        <p:spPr/>
        <p:txBody>
          <a:bodyPr>
            <a:normAutofit/>
          </a:bodyPr>
          <a:lstStyle/>
          <a:p>
            <a:pPr marL="0" indent="0" algn="ctr">
              <a:buNone/>
            </a:pPr>
            <a:r>
              <a:rPr lang="en-US" dirty="0"/>
              <a:t>	</a:t>
            </a:r>
          </a:p>
          <a:p>
            <a:pPr marL="0" indent="0" algn="ctr">
              <a:buNone/>
            </a:pPr>
            <a:r>
              <a:rPr lang="en-US" dirty="0"/>
              <a:t>Pharmacokinetics, sometimes described as what the body does to a drug, refers to the movement of drug into, through, and out of the </a:t>
            </a:r>
            <a:r>
              <a:rPr lang="en-US" dirty="0" smtClean="0"/>
              <a:t>body.—</a:t>
            </a:r>
            <a:r>
              <a:rPr lang="en-US" dirty="0"/>
              <a:t>the time course of its absorption</a:t>
            </a:r>
            <a:endParaRPr lang="en-US" b="1" dirty="0"/>
          </a:p>
        </p:txBody>
      </p:sp>
    </p:spTree>
    <p:extLst>
      <p:ext uri="{BB962C8B-B14F-4D97-AF65-F5344CB8AC3E}">
        <p14:creationId xmlns:p14="http://schemas.microsoft.com/office/powerpoint/2010/main" val="90979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solidFill>
                  <a:srgbClr val="9999FF"/>
                </a:solidFill>
                <a:latin typeface="Rockwell Extra Bold" pitchFamily="18" charset="0"/>
              </a:rPr>
              <a:t>PHARMACOKINETICS</a:t>
            </a:r>
          </a:p>
        </p:txBody>
      </p:sp>
      <p:sp>
        <p:nvSpPr>
          <p:cNvPr id="2051" name="Rectangle 3"/>
          <p:cNvSpPr>
            <a:spLocks noGrp="1" noChangeArrowheads="1"/>
          </p:cNvSpPr>
          <p:nvPr>
            <p:ph type="subTitle" idx="1"/>
          </p:nvPr>
        </p:nvSpPr>
        <p:spPr/>
        <p:txBody>
          <a:bodyPr/>
          <a:lstStyle/>
          <a:p>
            <a:r>
              <a:rPr lang="en-US">
                <a:solidFill>
                  <a:schemeClr val="folHlink"/>
                </a:solidFill>
                <a:latin typeface="Rockwell Extra Bold" pitchFamily="18" charset="0"/>
              </a:rPr>
              <a:t>“What the body does to the drug”</a:t>
            </a:r>
          </a:p>
        </p:txBody>
      </p:sp>
    </p:spTree>
    <p:extLst>
      <p:ext uri="{BB962C8B-B14F-4D97-AF65-F5344CB8AC3E}">
        <p14:creationId xmlns:p14="http://schemas.microsoft.com/office/powerpoint/2010/main" val="3492017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1430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r>
              <a:rPr kumimoji="1" lang="en-US" altLang="he-IL" sz="4000" i="1">
                <a:solidFill>
                  <a:srgbClr val="9999FF"/>
                </a:solidFill>
                <a:latin typeface="Rockwell Extra Bold" pitchFamily="18" charset="0"/>
              </a:rPr>
              <a:t>Pharmacokinetics (PK)</a:t>
            </a:r>
            <a:endParaRPr kumimoji="1" lang="en-US" altLang="en-US" sz="4000">
              <a:solidFill>
                <a:srgbClr val="9999FF"/>
              </a:solidFill>
              <a:latin typeface="Rockwell Extra Bold" pitchFamily="18" charset="0"/>
            </a:endParaRPr>
          </a:p>
        </p:txBody>
      </p:sp>
      <p:sp>
        <p:nvSpPr>
          <p:cNvPr id="7173" name="Rectangle 5"/>
          <p:cNvSpPr>
            <a:spLocks noChangeArrowheads="1"/>
          </p:cNvSpPr>
          <p:nvPr/>
        </p:nvSpPr>
        <p:spPr bwMode="auto">
          <a:xfrm>
            <a:off x="304800" y="1905000"/>
            <a:ext cx="8534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study of the </a:t>
            </a:r>
            <a:r>
              <a:rPr kumimoji="1" lang="en-US" altLang="he-IL" sz="2800" b="1" i="1">
                <a:solidFill>
                  <a:srgbClr val="FF3300"/>
                </a:solidFill>
                <a:latin typeface="Rockwell Extra Bold" pitchFamily="18" charset="0"/>
              </a:rPr>
              <a:t>disposition</a:t>
            </a:r>
            <a:r>
              <a:rPr kumimoji="1" lang="en-US" altLang="he-IL" sz="2800">
                <a:solidFill>
                  <a:srgbClr val="9999FF"/>
                </a:solidFill>
                <a:latin typeface="Rockwell Extra Bold" pitchFamily="18" charset="0"/>
              </a:rPr>
              <a:t> of a drug</a:t>
            </a:r>
          </a:p>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disposition of a drug includes the processes of </a:t>
            </a:r>
            <a:r>
              <a:rPr kumimoji="1" lang="en-US" altLang="he-IL" sz="2800" b="1" i="1">
                <a:solidFill>
                  <a:srgbClr val="FF3300"/>
                </a:solidFill>
                <a:latin typeface="Rockwell Extra Bold" pitchFamily="18" charset="0"/>
              </a:rPr>
              <a:t>ADME</a:t>
            </a:r>
            <a:r>
              <a:rPr kumimoji="1" lang="en-US" altLang="he-IL" sz="2800">
                <a:solidFill>
                  <a:srgbClr val="FF3300"/>
                </a:solidFill>
                <a:latin typeface="Rockwell Extra Bold" pitchFamily="18" charset="0"/>
              </a:rPr>
              <a:t> </a:t>
            </a:r>
            <a:endParaRPr kumimoji="1" lang="en-US" altLang="he-IL" sz="2800">
              <a:solidFill>
                <a:srgbClr val="9999FF"/>
              </a:solidFill>
              <a:latin typeface="Rockwell Extra Bold" pitchFamily="18" charset="0"/>
            </a:endParaRP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A</a:t>
            </a:r>
            <a:r>
              <a:rPr kumimoji="1" lang="en-US" altLang="he-IL" sz="2800" b="1">
                <a:solidFill>
                  <a:srgbClr val="9999FF"/>
                </a:solidFill>
                <a:latin typeface="Rockwell Extra Bold" pitchFamily="18" charset="0"/>
              </a:rPr>
              <a:t>bsorption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D</a:t>
            </a:r>
            <a:r>
              <a:rPr kumimoji="1" lang="en-US" altLang="he-IL" sz="2800" b="1">
                <a:solidFill>
                  <a:srgbClr val="9999FF"/>
                </a:solidFill>
                <a:latin typeface="Rockwell Extra Bold" pitchFamily="18" charset="0"/>
              </a:rPr>
              <a:t>istribution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M</a:t>
            </a:r>
            <a:r>
              <a:rPr kumimoji="1" lang="en-US" altLang="he-IL" sz="2800" b="1">
                <a:solidFill>
                  <a:srgbClr val="9999FF"/>
                </a:solidFill>
                <a:latin typeface="Rockwell Extra Bold" pitchFamily="18" charset="0"/>
              </a:rPr>
              <a:t>etabolism</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E</a:t>
            </a:r>
            <a:r>
              <a:rPr kumimoji="1" lang="en-US" altLang="he-IL" sz="2800" b="1">
                <a:solidFill>
                  <a:srgbClr val="9999FF"/>
                </a:solidFill>
                <a:latin typeface="Rockwell Extra Bold" pitchFamily="18" charset="0"/>
              </a:rPr>
              <a:t>xcretion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en-US" sz="2800" b="1">
                <a:solidFill>
                  <a:srgbClr val="FF3300"/>
                </a:solidFill>
                <a:latin typeface="Rockwell Extra Bold" pitchFamily="18" charset="0"/>
              </a:rPr>
              <a:t>T</a:t>
            </a:r>
            <a:r>
              <a:rPr kumimoji="1" lang="en-US" altLang="en-US" sz="2800" b="1">
                <a:solidFill>
                  <a:srgbClr val="9999FF"/>
                </a:solidFill>
                <a:latin typeface="Rockwell Extra Bold" pitchFamily="18" charset="0"/>
              </a:rPr>
              <a:t>oxicity</a:t>
            </a:r>
          </a:p>
        </p:txBody>
      </p:sp>
      <p:sp>
        <p:nvSpPr>
          <p:cNvPr id="7174" name="AutoShape 6"/>
          <p:cNvSpPr>
            <a:spLocks noChangeArrowheads="1"/>
          </p:cNvSpPr>
          <p:nvPr/>
        </p:nvSpPr>
        <p:spPr bwMode="auto">
          <a:xfrm>
            <a:off x="4267200" y="5638800"/>
            <a:ext cx="914400" cy="914400"/>
          </a:xfrm>
          <a:prstGeom prst="bracketPair">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7175" name="Group 7"/>
          <p:cNvGrpSpPr>
            <a:grpSpLocks/>
          </p:cNvGrpSpPr>
          <p:nvPr/>
        </p:nvGrpSpPr>
        <p:grpSpPr bwMode="auto">
          <a:xfrm>
            <a:off x="4267200" y="4495800"/>
            <a:ext cx="2874963" cy="914400"/>
            <a:chOff x="2640" y="3168"/>
            <a:chExt cx="1811" cy="576"/>
          </a:xfrm>
        </p:grpSpPr>
        <p:sp>
          <p:nvSpPr>
            <p:cNvPr id="7176" name="AutoShape 8"/>
            <p:cNvSpPr>
              <a:spLocks/>
            </p:cNvSpPr>
            <p:nvPr/>
          </p:nvSpPr>
          <p:spPr bwMode="auto">
            <a:xfrm>
              <a:off x="2640" y="3168"/>
              <a:ext cx="96" cy="576"/>
            </a:xfrm>
            <a:prstGeom prst="rightBrace">
              <a:avLst>
                <a:gd name="adj1" fmla="val 50000"/>
                <a:gd name="adj2" fmla="val 50000"/>
              </a:avLst>
            </a:prstGeom>
            <a:noFill/>
            <a:ln w="190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7" name="Text Box 9"/>
            <p:cNvSpPr txBox="1">
              <a:spLocks noChangeArrowheads="1"/>
            </p:cNvSpPr>
            <p:nvPr/>
          </p:nvSpPr>
          <p:spPr bwMode="auto">
            <a:xfrm>
              <a:off x="2736" y="3301"/>
              <a:ext cx="171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eaLnBrk="0" hangingPunct="0">
                <a:spcBef>
                  <a:spcPct val="20000"/>
                </a:spcBef>
                <a:buClr>
                  <a:schemeClr val="accent2"/>
                </a:buClr>
                <a:buFont typeface="Monotype Sorts" pitchFamily="2" charset="2"/>
                <a:buNone/>
              </a:pPr>
              <a:r>
                <a:rPr kumimoji="1" lang="en-US" sz="2800" b="1">
                  <a:solidFill>
                    <a:srgbClr val="9999FF"/>
                  </a:solidFill>
                  <a:latin typeface="Rockwell Extra Bold" pitchFamily="18" charset="0"/>
                  <a:cs typeface="Times New Roman (Hebrew)" charset="-79"/>
                </a:rPr>
                <a:t>Elimination</a:t>
              </a:r>
            </a:p>
          </p:txBody>
        </p:sp>
      </p:grpSp>
    </p:spTree>
    <p:extLst>
      <p:ext uri="{BB962C8B-B14F-4D97-AF65-F5344CB8AC3E}">
        <p14:creationId xmlns:p14="http://schemas.microsoft.com/office/powerpoint/2010/main" val="1888986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TotalTime>
  <Words>916</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  Mohammad S Shawaqfeh  </vt:lpstr>
      <vt:lpstr>Biography</vt:lpstr>
      <vt:lpstr>Research Interests</vt:lpstr>
      <vt:lpstr>ORAL PRESENTATIONS </vt:lpstr>
      <vt:lpstr>Pharmacokinetics</vt:lpstr>
      <vt:lpstr>PHARMACOKINETICS</vt:lpstr>
      <vt:lpstr>PowerPoint Presentation</vt:lpstr>
      <vt:lpstr>ADMET</vt:lpstr>
      <vt:lpstr>DRUG R&amp;D</vt:lpstr>
      <vt:lpstr>Why drugs fail</vt:lpstr>
      <vt:lpstr>Importance of PK studies</vt:lpstr>
      <vt:lpstr>Routes Of Administration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rakesh-m</cp:lastModifiedBy>
  <cp:revision>12</cp:revision>
  <dcterms:created xsi:type="dcterms:W3CDTF">2014-10-08T08:45:06Z</dcterms:created>
  <dcterms:modified xsi:type="dcterms:W3CDTF">2014-10-13T05:49:33Z</dcterms:modified>
</cp:coreProperties>
</file>