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3" r:id="rId2"/>
    <p:sldId id="256" r:id="rId3"/>
    <p:sldId id="257" r:id="rId4"/>
    <p:sldId id="259" r:id="rId5"/>
    <p:sldId id="260" r:id="rId6"/>
    <p:sldId id="261" r:id="rId7"/>
    <p:sldId id="281" r:id="rId8"/>
    <p:sldId id="262" r:id="rId9"/>
    <p:sldId id="279" r:id="rId10"/>
    <p:sldId id="280" r:id="rId11"/>
    <p:sldId id="264" r:id="rId12"/>
    <p:sldId id="273" r:id="rId13"/>
    <p:sldId id="274" r:id="rId14"/>
    <p:sldId id="275" r:id="rId15"/>
    <p:sldId id="276" r:id="rId16"/>
    <p:sldId id="265" r:id="rId17"/>
    <p:sldId id="284" r:id="rId18"/>
    <p:sldId id="285" r:id="rId19"/>
  </p:sldIdLst>
  <p:sldSz cx="9144000" cy="6858000" type="screen4x3"/>
  <p:notesSz cx="6858000" cy="9144000"/>
  <p:defaultTextStyle>
    <a:defPPr>
      <a:defRPr lang="ar-BH"/>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4412" autoAdjust="0"/>
    <p:restoredTop sz="94579" autoAdjust="0"/>
  </p:normalViewPr>
  <p:slideViewPr>
    <p:cSldViewPr>
      <p:cViewPr>
        <p:scale>
          <a:sx n="83" d="100"/>
          <a:sy n="83" d="100"/>
        </p:scale>
        <p:origin x="-149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19" name="Footer Placeholder 18"/>
          <p:cNvSpPr>
            <a:spLocks noGrp="1"/>
          </p:cNvSpPr>
          <p:nvPr>
            <p:ph type="ftr" sz="quarter" idx="11"/>
          </p:nvPr>
        </p:nvSpPr>
        <p:spPr/>
        <p:txBody>
          <a:bodyPr/>
          <a:lstStyle/>
          <a:p>
            <a:endParaRPr lang="ar-BH"/>
          </a:p>
        </p:txBody>
      </p:sp>
      <p:sp>
        <p:nvSpPr>
          <p:cNvPr id="27" name="Slide Number Placeholder 26"/>
          <p:cNvSpPr>
            <a:spLocks noGrp="1"/>
          </p:cNvSpPr>
          <p:nvPr>
            <p:ph type="sldNum" sz="quarter" idx="12"/>
          </p:nvPr>
        </p:nvSpPr>
        <p:spPr/>
        <p:txBody>
          <a:bodyPr/>
          <a:lstStyle/>
          <a:p>
            <a:fld id="{06407011-7E76-448D-9C14-9D22F20E17AC}" type="slidenum">
              <a:rPr lang="ar-BH" smtClean="0"/>
              <a:pPr/>
              <a:t>‹#›</a:t>
            </a:fld>
            <a:endParaRPr lang="ar-BH"/>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5" name="Footer Placeholder 4"/>
          <p:cNvSpPr>
            <a:spLocks noGrp="1"/>
          </p:cNvSpPr>
          <p:nvPr>
            <p:ph type="ftr" sz="quarter" idx="11"/>
          </p:nvPr>
        </p:nvSpPr>
        <p:spPr/>
        <p:txBody>
          <a:bodyPr/>
          <a:lstStyle/>
          <a:p>
            <a:endParaRPr lang="ar-BH"/>
          </a:p>
        </p:txBody>
      </p:sp>
      <p:sp>
        <p:nvSpPr>
          <p:cNvPr id="6" name="Slide Number Placeholder 5"/>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5" name="Footer Placeholder 4"/>
          <p:cNvSpPr>
            <a:spLocks noGrp="1"/>
          </p:cNvSpPr>
          <p:nvPr>
            <p:ph type="ftr" sz="quarter" idx="11"/>
          </p:nvPr>
        </p:nvSpPr>
        <p:spPr/>
        <p:txBody>
          <a:bodyPr/>
          <a:lstStyle/>
          <a:p>
            <a:endParaRPr lang="ar-BH"/>
          </a:p>
        </p:txBody>
      </p:sp>
      <p:sp>
        <p:nvSpPr>
          <p:cNvPr id="6" name="Slide Number Placeholder 5"/>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5" name="Footer Placeholder 4"/>
          <p:cNvSpPr>
            <a:spLocks noGrp="1"/>
          </p:cNvSpPr>
          <p:nvPr>
            <p:ph type="ftr" sz="quarter" idx="11"/>
          </p:nvPr>
        </p:nvSpPr>
        <p:spPr/>
        <p:txBody>
          <a:bodyPr/>
          <a:lstStyle/>
          <a:p>
            <a:endParaRPr lang="ar-BH"/>
          </a:p>
        </p:txBody>
      </p:sp>
      <p:sp>
        <p:nvSpPr>
          <p:cNvPr id="6" name="Slide Number Placeholder 5"/>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5" name="Footer Placeholder 4"/>
          <p:cNvSpPr>
            <a:spLocks noGrp="1"/>
          </p:cNvSpPr>
          <p:nvPr>
            <p:ph type="ftr" sz="quarter" idx="11"/>
          </p:nvPr>
        </p:nvSpPr>
        <p:spPr/>
        <p:txBody>
          <a:bodyPr/>
          <a:lstStyle/>
          <a:p>
            <a:endParaRPr lang="ar-BH"/>
          </a:p>
        </p:txBody>
      </p:sp>
      <p:sp>
        <p:nvSpPr>
          <p:cNvPr id="6" name="Slide Number Placeholder 5"/>
          <p:cNvSpPr>
            <a:spLocks noGrp="1"/>
          </p:cNvSpPr>
          <p:nvPr>
            <p:ph type="sldNum" sz="quarter" idx="12"/>
          </p:nvPr>
        </p:nvSpPr>
        <p:spPr/>
        <p:txBody>
          <a:bodyPr/>
          <a:lstStyle/>
          <a:p>
            <a:fld id="{06407011-7E76-448D-9C14-9D22F20E17AC}" type="slidenum">
              <a:rPr lang="ar-BH" smtClean="0"/>
              <a:pPr/>
              <a:t>‹#›</a:t>
            </a:fld>
            <a:endParaRPr lang="ar-B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6" name="Footer Placeholder 5"/>
          <p:cNvSpPr>
            <a:spLocks noGrp="1"/>
          </p:cNvSpPr>
          <p:nvPr>
            <p:ph type="ftr" sz="quarter" idx="11"/>
          </p:nvPr>
        </p:nvSpPr>
        <p:spPr/>
        <p:txBody>
          <a:bodyPr/>
          <a:lstStyle/>
          <a:p>
            <a:endParaRPr lang="ar-BH"/>
          </a:p>
        </p:txBody>
      </p:sp>
      <p:sp>
        <p:nvSpPr>
          <p:cNvPr id="7" name="Slide Number Placeholder 6"/>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8" name="Footer Placeholder 7"/>
          <p:cNvSpPr>
            <a:spLocks noGrp="1"/>
          </p:cNvSpPr>
          <p:nvPr>
            <p:ph type="ftr" sz="quarter" idx="11"/>
          </p:nvPr>
        </p:nvSpPr>
        <p:spPr/>
        <p:txBody>
          <a:bodyPr/>
          <a:lstStyle/>
          <a:p>
            <a:endParaRPr lang="ar-BH"/>
          </a:p>
        </p:txBody>
      </p:sp>
      <p:sp>
        <p:nvSpPr>
          <p:cNvPr id="9" name="Slide Number Placeholder 8"/>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4" name="Footer Placeholder 3"/>
          <p:cNvSpPr>
            <a:spLocks noGrp="1"/>
          </p:cNvSpPr>
          <p:nvPr>
            <p:ph type="ftr" sz="quarter" idx="11"/>
          </p:nvPr>
        </p:nvSpPr>
        <p:spPr/>
        <p:txBody>
          <a:bodyPr/>
          <a:lstStyle/>
          <a:p>
            <a:endParaRPr lang="ar-BH"/>
          </a:p>
        </p:txBody>
      </p:sp>
      <p:sp>
        <p:nvSpPr>
          <p:cNvPr id="5" name="Slide Number Placeholder 4"/>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3" name="Footer Placeholder 2"/>
          <p:cNvSpPr>
            <a:spLocks noGrp="1"/>
          </p:cNvSpPr>
          <p:nvPr>
            <p:ph type="ftr" sz="quarter" idx="11"/>
          </p:nvPr>
        </p:nvSpPr>
        <p:spPr/>
        <p:txBody>
          <a:bodyPr/>
          <a:lstStyle/>
          <a:p>
            <a:endParaRPr lang="ar-BH"/>
          </a:p>
        </p:txBody>
      </p:sp>
      <p:sp>
        <p:nvSpPr>
          <p:cNvPr id="4" name="Slide Number Placeholder 3"/>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6" name="Footer Placeholder 5"/>
          <p:cNvSpPr>
            <a:spLocks noGrp="1"/>
          </p:cNvSpPr>
          <p:nvPr>
            <p:ph type="ftr" sz="quarter" idx="11"/>
          </p:nvPr>
        </p:nvSpPr>
        <p:spPr/>
        <p:txBody>
          <a:bodyPr/>
          <a:lstStyle/>
          <a:p>
            <a:endParaRPr lang="ar-BH"/>
          </a:p>
        </p:txBody>
      </p:sp>
      <p:sp>
        <p:nvSpPr>
          <p:cNvPr id="7" name="Slide Number Placeholder 6"/>
          <p:cNvSpPr>
            <a:spLocks noGrp="1"/>
          </p:cNvSpPr>
          <p:nvPr>
            <p:ph type="sldNum" sz="quarter" idx="12"/>
          </p:nvPr>
        </p:nvSpPr>
        <p:spPr/>
        <p:txBody>
          <a:bodyPr/>
          <a:lstStyle/>
          <a:p>
            <a:fld id="{06407011-7E76-448D-9C14-9D22F20E17AC}" type="slidenum">
              <a:rPr lang="ar-BH" smtClean="0"/>
              <a:pPr/>
              <a:t>‹#›</a:t>
            </a:fld>
            <a:endParaRPr lang="ar-B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325A03-8FF9-4108-B082-BE04886F7806}" type="datetimeFigureOut">
              <a:rPr lang="ar-BH" smtClean="0"/>
              <a:pPr/>
              <a:t>06/01/1437</a:t>
            </a:fld>
            <a:endParaRPr lang="ar-BH"/>
          </a:p>
        </p:txBody>
      </p:sp>
      <p:sp>
        <p:nvSpPr>
          <p:cNvPr id="6" name="Footer Placeholder 5"/>
          <p:cNvSpPr>
            <a:spLocks noGrp="1"/>
          </p:cNvSpPr>
          <p:nvPr>
            <p:ph type="ftr" sz="quarter" idx="11"/>
          </p:nvPr>
        </p:nvSpPr>
        <p:spPr/>
        <p:txBody>
          <a:bodyPr/>
          <a:lstStyle/>
          <a:p>
            <a:endParaRPr lang="ar-BH"/>
          </a:p>
        </p:txBody>
      </p:sp>
      <p:sp>
        <p:nvSpPr>
          <p:cNvPr id="7" name="Slide Number Placeholder 6"/>
          <p:cNvSpPr>
            <a:spLocks noGrp="1"/>
          </p:cNvSpPr>
          <p:nvPr>
            <p:ph type="sldNum" sz="quarter" idx="12"/>
          </p:nvPr>
        </p:nvSpPr>
        <p:spPr>
          <a:xfrm>
            <a:off x="8077200" y="6356350"/>
            <a:ext cx="609600" cy="365125"/>
          </a:xfrm>
        </p:spPr>
        <p:txBody>
          <a:bodyPr/>
          <a:lstStyle/>
          <a:p>
            <a:fld id="{06407011-7E76-448D-9C14-9D22F20E17AC}" type="slidenum">
              <a:rPr lang="ar-BH" smtClean="0"/>
              <a:pPr/>
              <a:t>‹#›</a:t>
            </a:fld>
            <a:endParaRPr lang="ar-BH"/>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9325A03-8FF9-4108-B082-BE04886F7806}" type="datetimeFigureOut">
              <a:rPr lang="ar-BH" smtClean="0"/>
              <a:pPr/>
              <a:t>06/01/1437</a:t>
            </a:fld>
            <a:endParaRPr lang="ar-BH"/>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BH"/>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407011-7E76-448D-9C14-9D22F20E17AC}" type="slidenum">
              <a:rPr lang="ar-BH" smtClean="0"/>
              <a:pPr/>
              <a:t>‹#›</a:t>
            </a:fld>
            <a:endParaRPr lang="ar-BH"/>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omicsgroup.org/journals/pregnancy-and-child-health.php"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omicsgroup.org/journals/womens-health-care.php" TargetMode="External"/><Relationship Id="rId4" Type="http://schemas.openxmlformats.org/officeDocument/2006/relationships/hyperlink" Target="http://omicsonline.org/reproductive-system-sexual-disorders.php"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11675" y="41275"/>
            <a:ext cx="8336127"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
        <p:nvSpPr>
          <p:cNvPr id="5" name="Flowchart: Display 4"/>
          <p:cNvSpPr/>
          <p:nvPr/>
        </p:nvSpPr>
        <p:spPr>
          <a:xfrm>
            <a:off x="13956" y="831850"/>
            <a:ext cx="8917609"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1675" y="5910262"/>
            <a:ext cx="6847533"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2"/>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218252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990600"/>
            <a:ext cx="8305800" cy="1200329"/>
          </a:xfrm>
          <a:prstGeom prst="rect">
            <a:avLst/>
          </a:prstGeom>
        </p:spPr>
        <p:txBody>
          <a:bodyPr wrap="square">
            <a:spAutoFit/>
          </a:bodyPr>
          <a:lstStyle/>
          <a:p>
            <a:pPr marL="342900" indent="-342900" algn="ctr" rtl="0">
              <a:buClr>
                <a:srgbClr val="000000"/>
              </a:buClr>
            </a:pPr>
            <a:r>
              <a:rPr lang="en-US" sz="2400" b="1" dirty="0" smtClean="0">
                <a:solidFill>
                  <a:srgbClr val="FF0000"/>
                </a:solidFill>
                <a:latin typeface="Arial" pitchFamily="34" charset="0"/>
                <a:cs typeface="Arial" pitchFamily="34" charset="0"/>
              </a:rPr>
              <a:t>Characterization of the </a:t>
            </a:r>
            <a:r>
              <a:rPr lang="en-US" sz="2400" b="1" dirty="0" err="1" smtClean="0">
                <a:solidFill>
                  <a:srgbClr val="FF0000"/>
                </a:solidFill>
                <a:latin typeface="Arial" pitchFamily="34" charset="0"/>
                <a:cs typeface="Arial" pitchFamily="34" charset="0"/>
              </a:rPr>
              <a:t>signalling</a:t>
            </a:r>
            <a:r>
              <a:rPr lang="en-US" sz="2400" b="1" dirty="0" smtClean="0">
                <a:solidFill>
                  <a:srgbClr val="FF0000"/>
                </a:solidFill>
                <a:latin typeface="Arial" pitchFamily="34" charset="0"/>
                <a:cs typeface="Arial" pitchFamily="34" charset="0"/>
              </a:rPr>
              <a:t> pathways of the Immune System-Released Activating Agent (ISRAA) during innate mechanisms of immunity</a:t>
            </a:r>
          </a:p>
        </p:txBody>
      </p:sp>
      <p:sp>
        <p:nvSpPr>
          <p:cNvPr id="30721" name="Rectangle 1"/>
          <p:cNvSpPr>
            <a:spLocks noChangeArrowheads="1"/>
          </p:cNvSpPr>
          <p:nvPr/>
        </p:nvSpPr>
        <p:spPr bwMode="auto">
          <a:xfrm>
            <a:off x="304800" y="2889409"/>
            <a:ext cx="8558753" cy="221599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Objectives of the Study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study the production of a group of cytokines known for their regulatory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functions by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hPBMCs</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triggered by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rISRAA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to characterize the signaling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pathways used by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rISRAA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 induce cytokine production by examining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Phosphorylation</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signaling proteins and nuclear translocation of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transcription factors involved in this process.</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66952"/>
            <a:ext cx="8153400" cy="3693319"/>
          </a:xfrm>
          <a:prstGeom prst="rect">
            <a:avLst/>
          </a:prstGeom>
        </p:spPr>
        <p:txBody>
          <a:bodyPr wrap="square">
            <a:spAutoFit/>
          </a:bodyPr>
          <a:lstStyle/>
          <a:p>
            <a:pPr marR="0" algn="l" rtl="0"/>
            <a:r>
              <a:rPr lang="en-US" sz="3600" b="1" baseline="0" dirty="0" smtClean="0">
                <a:solidFill>
                  <a:srgbClr val="FF0000"/>
                </a:solidFill>
                <a:latin typeface="Arial" pitchFamily="34" charset="0"/>
                <a:cs typeface="Arial" pitchFamily="34" charset="0"/>
              </a:rPr>
              <a:t>Pedagogical portfolio</a:t>
            </a:r>
          </a:p>
          <a:p>
            <a:pPr marR="0" algn="l" rtl="0"/>
            <a:endParaRPr lang="en-US" sz="3600" b="1" baseline="0" dirty="0" smtClean="0">
              <a:solidFill>
                <a:srgbClr val="FF0000"/>
              </a:solidFill>
              <a:latin typeface="Arial" pitchFamily="34" charset="0"/>
              <a:cs typeface="Arial" pitchFamily="34" charset="0"/>
            </a:endParaRPr>
          </a:p>
          <a:p>
            <a:pPr marR="0" algn="l" rtl="0">
              <a:lnSpc>
                <a:spcPct val="150000"/>
              </a:lnSpc>
            </a:pPr>
            <a:r>
              <a:rPr lang="en-US" b="1" baseline="0" dirty="0" smtClean="0">
                <a:latin typeface="Arial" pitchFamily="34" charset="0"/>
                <a:cs typeface="Arial" pitchFamily="34" charset="0"/>
              </a:rPr>
              <a:t>- Attended more than 30 national and international pedagogic courses</a:t>
            </a:r>
          </a:p>
          <a:p>
            <a:pPr marR="0" algn="l" rtl="0">
              <a:lnSpc>
                <a:spcPct val="150000"/>
              </a:lnSpc>
            </a:pPr>
            <a:r>
              <a:rPr lang="en-US" b="1" baseline="0" dirty="0" smtClean="0">
                <a:latin typeface="Arial" pitchFamily="34" charset="0"/>
                <a:cs typeface="Arial" pitchFamily="34" charset="0"/>
              </a:rPr>
              <a:t>- Participated as teacher for lecturing at foreign universities and in international meetings in more than 50 times</a:t>
            </a:r>
          </a:p>
          <a:p>
            <a:pPr marR="0" algn="l" rtl="0">
              <a:lnSpc>
                <a:spcPct val="150000"/>
              </a:lnSpc>
            </a:pPr>
            <a:r>
              <a:rPr lang="en-US" b="1" baseline="0" dirty="0" smtClean="0">
                <a:latin typeface="Arial" pitchFamily="34" charset="0"/>
                <a:cs typeface="Arial" pitchFamily="34" charset="0"/>
              </a:rPr>
              <a:t>- Presented more than 45 national and international seminars</a:t>
            </a:r>
          </a:p>
          <a:p>
            <a:pPr marR="0" algn="l" rtl="0">
              <a:lnSpc>
                <a:spcPct val="150000"/>
              </a:lnSpc>
            </a:pPr>
            <a:r>
              <a:rPr lang="en-US" b="1" baseline="0" dirty="0" smtClean="0">
                <a:latin typeface="Arial" pitchFamily="34" charset="0"/>
                <a:cs typeface="Arial" pitchFamily="34" charset="0"/>
              </a:rPr>
              <a:t>- Regular lecturing and tutoring of undergraduate and graduate students</a:t>
            </a:r>
          </a:p>
          <a:p>
            <a:pPr marR="0" algn="l" rtl="0">
              <a:lnSpc>
                <a:spcPct val="150000"/>
              </a:lnSpc>
            </a:pPr>
            <a:r>
              <a:rPr lang="en-US" b="1" baseline="0" dirty="0" smtClean="0">
                <a:latin typeface="Arial" pitchFamily="34" charset="0"/>
                <a:cs typeface="Arial" pitchFamily="34" charset="0"/>
              </a:rPr>
              <a:t>- Supervised more than 25 PhD, Licentiate (M Phil) and Masters.</a:t>
            </a:r>
            <a:endParaRPr lang="en-GB" b="1" baseline="0" dirty="0" smtClean="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0302" y="990600"/>
            <a:ext cx="4536498" cy="646331"/>
          </a:xfrm>
          <a:prstGeom prst="rect">
            <a:avLst/>
          </a:prstGeom>
        </p:spPr>
        <p:txBody>
          <a:bodyPr wrap="none">
            <a:spAutoFit/>
          </a:bodyPr>
          <a:lstStyle/>
          <a:p>
            <a:r>
              <a:rPr lang="en-US" sz="3600" b="1" dirty="0" smtClean="0">
                <a:solidFill>
                  <a:srgbClr val="FF0000"/>
                </a:solidFill>
                <a:latin typeface="Arial" pitchFamily="34" charset="0"/>
                <a:cs typeface="Arial" pitchFamily="34" charset="0"/>
              </a:rPr>
              <a:t>Views and thoughts</a:t>
            </a:r>
            <a:endParaRPr lang="ar-BH" sz="3600" b="1" dirty="0">
              <a:solidFill>
                <a:srgbClr val="FF0000"/>
              </a:solidFill>
              <a:latin typeface="Arial" pitchFamily="34" charset="0"/>
              <a:cs typeface="Arial" pitchFamily="34" charset="0"/>
            </a:endParaRPr>
          </a:p>
        </p:txBody>
      </p:sp>
      <p:sp>
        <p:nvSpPr>
          <p:cNvPr id="4" name="TextBox 3"/>
          <p:cNvSpPr txBox="1"/>
          <p:nvPr/>
        </p:nvSpPr>
        <p:spPr>
          <a:xfrm>
            <a:off x="435540" y="1764268"/>
            <a:ext cx="1531188" cy="369332"/>
          </a:xfrm>
          <a:prstGeom prst="rect">
            <a:avLst/>
          </a:prstGeom>
          <a:noFill/>
        </p:spPr>
        <p:txBody>
          <a:bodyPr wrap="none" rtlCol="1">
            <a:spAutoFit/>
          </a:bodyPr>
          <a:lstStyle/>
          <a:p>
            <a:r>
              <a:rPr lang="en-US" b="1" dirty="0" smtClean="0">
                <a:solidFill>
                  <a:srgbClr val="FF0000"/>
                </a:solidFill>
                <a:latin typeface="Arial" pitchFamily="34" charset="0"/>
                <a:cs typeface="Arial" pitchFamily="34" charset="0"/>
              </a:rPr>
              <a:t>Background</a:t>
            </a:r>
            <a:endParaRPr lang="ar-BH" b="1" dirty="0">
              <a:solidFill>
                <a:srgbClr val="FF0000"/>
              </a:solidFill>
              <a:latin typeface="Arial" pitchFamily="34" charset="0"/>
              <a:cs typeface="Arial" pitchFamily="34" charset="0"/>
            </a:endParaRPr>
          </a:p>
        </p:txBody>
      </p:sp>
      <p:sp>
        <p:nvSpPr>
          <p:cNvPr id="5" name="Rectangle 4"/>
          <p:cNvSpPr/>
          <p:nvPr/>
        </p:nvSpPr>
        <p:spPr>
          <a:xfrm>
            <a:off x="381000" y="2362200"/>
            <a:ext cx="8001000" cy="3231654"/>
          </a:xfrm>
          <a:prstGeom prst="rect">
            <a:avLst/>
          </a:prstGeom>
        </p:spPr>
        <p:txBody>
          <a:bodyPr wrap="square">
            <a:spAutoFit/>
          </a:bodyPr>
          <a:lstStyle/>
          <a:p>
            <a:pPr marR="0" algn="just" rtl="0"/>
            <a:r>
              <a:rPr lang="en-US" sz="2400" b="1" i="1" baseline="0" dirty="0" smtClean="0">
                <a:solidFill>
                  <a:srgbClr val="FF0000"/>
                </a:solidFill>
                <a:latin typeface="Arial"/>
              </a:rPr>
              <a:t>Professor Moiz Bakhiet </a:t>
            </a:r>
            <a:r>
              <a:rPr lang="en-US" b="1" i="1" baseline="0" dirty="0" smtClean="0">
                <a:latin typeface="Arial"/>
              </a:rPr>
              <a:t>is the Chief Executive Director (Founder) of Princess Al-</a:t>
            </a:r>
            <a:r>
              <a:rPr lang="en-US" b="1" i="1" baseline="0" dirty="0" err="1" smtClean="0">
                <a:latin typeface="Arial"/>
              </a:rPr>
              <a:t>Jawhara</a:t>
            </a:r>
            <a:r>
              <a:rPr lang="en-US" b="1" i="1" baseline="0" dirty="0" smtClean="0">
                <a:latin typeface="Arial"/>
              </a:rPr>
              <a:t> Center for Molecular Medicine, Genetics and Inherited Diseases. He is a Professor and Chairman of the Department of Molecular Medicine, College of Medicine and Medical Sciences, Arabian Gulf University and is a senior Consultant / Physician Neurologist at the University Medical Center, King Abdulla Medical City, Kingdom of Bahrain. Professor Bakhiet received his M.B.B.S. in 1985 from the Faculty of Medicine, University of Khartoum and his Ph.D. in Medical Sciences in 1993 from </a:t>
            </a:r>
            <a:r>
              <a:rPr lang="en-US" b="1" i="1" baseline="0" dirty="0" err="1" smtClean="0">
                <a:latin typeface="Arial"/>
              </a:rPr>
              <a:t>Karolinska</a:t>
            </a:r>
            <a:r>
              <a:rPr lang="en-US" b="1" i="1" baseline="0" dirty="0" smtClean="0">
                <a:latin typeface="Arial"/>
              </a:rPr>
              <a:t> </a:t>
            </a:r>
            <a:r>
              <a:rPr lang="en-US" b="1" i="1" baseline="0" dirty="0" err="1" smtClean="0">
                <a:latin typeface="Arial"/>
              </a:rPr>
              <a:t>Institutet</a:t>
            </a:r>
            <a:r>
              <a:rPr lang="en-US" b="1" i="1" baseline="0" dirty="0" smtClean="0">
                <a:latin typeface="Arial"/>
              </a:rPr>
              <a:t>, Stockholm, Sweden. He also obtained a Clinical Specialty in Neurology in 1993 from the Swedish Board of Health and Welfare.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84280"/>
            <a:ext cx="7620000" cy="3785652"/>
          </a:xfrm>
          <a:prstGeom prst="rect">
            <a:avLst/>
          </a:prstGeom>
        </p:spPr>
        <p:txBody>
          <a:bodyPr wrap="square">
            <a:spAutoFit/>
          </a:bodyPr>
          <a:lstStyle/>
          <a:p>
            <a:pPr marR="0" algn="just" rtl="0"/>
            <a:r>
              <a:rPr lang="en-US" b="1" baseline="0" dirty="0" smtClean="0">
                <a:latin typeface="Arial"/>
              </a:rPr>
              <a:t>In research and science, </a:t>
            </a:r>
            <a:r>
              <a:rPr lang="en-US" b="1" baseline="0" dirty="0" smtClean="0">
                <a:solidFill>
                  <a:srgbClr val="FF0000"/>
                </a:solidFill>
                <a:latin typeface="Arial"/>
              </a:rPr>
              <a:t>Professor Bakhiet </a:t>
            </a:r>
            <a:r>
              <a:rPr lang="en-US" b="1" baseline="0" dirty="0" smtClean="0">
                <a:latin typeface="Arial"/>
              </a:rPr>
              <a:t>described the first protein that acts as liaison between the nervous system and the immune system and discovered the gene for it, which helps to understand the mechanism of action of the innate immunity. This compound would open the door of hope to find a cure for diseases of the immune deficiency and will detect cases caused by which the immune system can cause diseases as a result of immune activation which leads to the destruction of tissue. He also described the relationship between the brain and immune cells and microbes and discovered the role of precise immune proteins in brain development. Furthermore, he illustrated how to control the immune proteins in the blood through some natural antibodies and depicted new method for monitoring the immune responses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834277"/>
            <a:ext cx="7848600" cy="2862322"/>
          </a:xfrm>
          <a:prstGeom prst="rect">
            <a:avLst/>
          </a:prstGeom>
        </p:spPr>
        <p:txBody>
          <a:bodyPr wrap="square">
            <a:spAutoFit/>
          </a:bodyPr>
          <a:lstStyle/>
          <a:p>
            <a:pPr marR="0" algn="just" rtl="0"/>
            <a:r>
              <a:rPr lang="en-US" b="1" baseline="0" dirty="0" smtClean="0">
                <a:latin typeface="Arial"/>
              </a:rPr>
              <a:t>In the field of Literature and Thought, </a:t>
            </a:r>
            <a:r>
              <a:rPr lang="en-US" b="1" baseline="0" dirty="0" smtClean="0">
                <a:solidFill>
                  <a:srgbClr val="FF0000"/>
                </a:solidFill>
                <a:latin typeface="Arial"/>
              </a:rPr>
              <a:t>Professor Moiz Bakhiet </a:t>
            </a:r>
            <a:r>
              <a:rPr lang="en-US" b="1" baseline="0" dirty="0" smtClean="0">
                <a:latin typeface="Arial"/>
              </a:rPr>
              <a:t>Published TWELVE poetry books which have been collected recently in THREE full collections of poetry. He participated in more than 100 National, Regional and International poem festivals and recitations and won several prices. He also has several creativity contributions in many cultural, intellectual and creative forums in different countries of the world such as the </a:t>
            </a:r>
            <a:r>
              <a:rPr lang="en-US" b="1" baseline="0" dirty="0" err="1" smtClean="0">
                <a:latin typeface="Arial"/>
              </a:rPr>
              <a:t>Mirbad</a:t>
            </a:r>
            <a:r>
              <a:rPr lang="en-US" b="1" baseline="0" dirty="0" smtClean="0">
                <a:latin typeface="Arial"/>
              </a:rPr>
              <a:t> Festival in Iraq, the XIII </a:t>
            </a:r>
            <a:r>
              <a:rPr lang="en-US" b="1" baseline="0" dirty="0" err="1" smtClean="0">
                <a:latin typeface="Arial"/>
              </a:rPr>
              <a:t>Ramtha</a:t>
            </a:r>
            <a:r>
              <a:rPr lang="en-US" b="1" baseline="0" dirty="0" smtClean="0">
                <a:latin typeface="Arial"/>
              </a:rPr>
              <a:t> Festival of Arabic poetry, Jordan. He presented several poem recitations in many Arab cities and in Europe, Americas and Asia and hosted by several TVs, radio and Arab and Western satellite channels.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91477"/>
            <a:ext cx="7543800" cy="2585323"/>
          </a:xfrm>
          <a:prstGeom prst="rect">
            <a:avLst/>
          </a:prstGeom>
        </p:spPr>
        <p:txBody>
          <a:bodyPr wrap="square">
            <a:spAutoFit/>
          </a:bodyPr>
          <a:lstStyle/>
          <a:p>
            <a:pPr marR="0" algn="just" rtl="0"/>
            <a:r>
              <a:rPr lang="en-US" b="1" baseline="0" dirty="0" smtClean="0">
                <a:solidFill>
                  <a:srgbClr val="FF0000"/>
                </a:solidFill>
                <a:latin typeface="Arial"/>
              </a:rPr>
              <a:t>Professor</a:t>
            </a:r>
            <a:r>
              <a:rPr lang="en-US" b="1" dirty="0" smtClean="0">
                <a:solidFill>
                  <a:srgbClr val="FF0000"/>
                </a:solidFill>
                <a:latin typeface="Arial"/>
              </a:rPr>
              <a:t> Bakhiet </a:t>
            </a:r>
            <a:r>
              <a:rPr lang="en-US" b="1" baseline="0" dirty="0" smtClean="0">
                <a:latin typeface="Arial"/>
              </a:rPr>
              <a:t>is one of the founders of the Arab Swedish Cultural Society, Chairman of the Association of Culture and Cultural Secretary of the Association of Medical Students at the University of Khartoum, provider of television programs and TV late shows in Sudan from 1985 until 1989 and a Founder of a major cultural forum on the Internet. In press and media, Professor Moiz Bakhiet has many writings releases, articles and poems since the beginning of the eighties in the undergraduate until now. Professor Bakhiet is a founder of the Sudanese Movement for Change.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0"/>
            <a:ext cx="2133918" cy="646331"/>
          </a:xfrm>
          <a:prstGeom prst="rect">
            <a:avLst/>
          </a:prstGeom>
        </p:spPr>
        <p:txBody>
          <a:bodyPr wrap="none">
            <a:spAutoFit/>
          </a:bodyPr>
          <a:lstStyle/>
          <a:p>
            <a:pPr marR="0" algn="l" rtl="0"/>
            <a:r>
              <a:rPr lang="en-US" sz="3600" b="1" baseline="0" dirty="0" smtClean="0">
                <a:solidFill>
                  <a:srgbClr val="FF0000"/>
                </a:solidFill>
                <a:latin typeface="Arial" pitchFamily="34" charset="0"/>
                <a:cs typeface="Arial" pitchFamily="34" charset="0"/>
              </a:rPr>
              <a:t>Message</a:t>
            </a:r>
          </a:p>
        </p:txBody>
      </p:sp>
      <p:sp>
        <p:nvSpPr>
          <p:cNvPr id="3" name="Rectangle 2"/>
          <p:cNvSpPr/>
          <p:nvPr/>
        </p:nvSpPr>
        <p:spPr>
          <a:xfrm>
            <a:off x="762000" y="2362200"/>
            <a:ext cx="7772400" cy="2308324"/>
          </a:xfrm>
          <a:prstGeom prst="rect">
            <a:avLst/>
          </a:prstGeom>
        </p:spPr>
        <p:txBody>
          <a:bodyPr wrap="square">
            <a:spAutoFit/>
          </a:bodyPr>
          <a:lstStyle/>
          <a:p>
            <a:pPr marR="0" algn="just" rtl="0"/>
            <a:r>
              <a:rPr lang="en-US" b="1" dirty="0" smtClean="0">
                <a:latin typeface="Arial"/>
              </a:rPr>
              <a:t>As a practicing doctor, I feel that research has added a lot to my daily practice for the benefit of my patients. Without research we will never be able to cope with the emerging diseases worldwide which have been influenced by life style, environment and genetics. We have to establish the culture of research among medical students and encourage young scientists by giving more opportunities to conduct front line research. Health authorities should realize the importance of research in providing better and cost effective management.</a:t>
            </a:r>
          </a:p>
        </p:txBody>
      </p:sp>
      <p:sp>
        <p:nvSpPr>
          <p:cNvPr id="4" name="TextBox 3"/>
          <p:cNvSpPr txBox="1"/>
          <p:nvPr/>
        </p:nvSpPr>
        <p:spPr>
          <a:xfrm>
            <a:off x="4953000" y="5181600"/>
            <a:ext cx="3345788" cy="830997"/>
          </a:xfrm>
          <a:prstGeom prst="rect">
            <a:avLst/>
          </a:prstGeom>
          <a:noFill/>
        </p:spPr>
        <p:txBody>
          <a:bodyPr wrap="none" rtlCol="1">
            <a:spAutoFit/>
          </a:bodyPr>
          <a:lstStyle/>
          <a:p>
            <a:r>
              <a:rPr lang="en-US" sz="4800" b="1" dirty="0" smtClean="0">
                <a:solidFill>
                  <a:srgbClr val="C00000"/>
                </a:solidFill>
                <a:latin typeface="Blackadder ITC" pitchFamily="82" charset="0"/>
              </a:rPr>
              <a:t>Moiz Bakhiet</a:t>
            </a:r>
            <a:endParaRPr lang="ar-BH" sz="4800" b="1" dirty="0">
              <a:solidFill>
                <a:srgbClr val="C00000"/>
              </a:solidFill>
              <a:latin typeface="Blackadder ITC" pitchFamily="82"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4"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Andrology Related Journals</a:t>
            </a:r>
            <a:br>
              <a:rPr lang="en-US" dirty="0" smtClean="0"/>
            </a:b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tx2">
                    <a:lumMod val="50000"/>
                  </a:schemeClr>
                </a:solidFill>
                <a:hlinkClick r:id="rId3"/>
              </a:rPr>
              <a:t>Journal of Pregnancy and Child Health</a:t>
            </a:r>
            <a:endParaRPr lang="en-US" sz="2000" dirty="0">
              <a:solidFill>
                <a:schemeClr val="tx2">
                  <a:lumMod val="50000"/>
                </a:schemeClr>
              </a:solidFill>
            </a:endParaRPr>
          </a:p>
          <a:p>
            <a:pPr marL="342900" indent="-342900">
              <a:buFont typeface="Wingdings" panose="05000000000000000000" pitchFamily="2" charset="2"/>
              <a:buChar char="Ø"/>
              <a:defRPr/>
            </a:pPr>
            <a:r>
              <a:rPr lang="en-US" sz="2000" dirty="0" smtClean="0">
                <a:solidFill>
                  <a:schemeClr val="tx2">
                    <a:lumMod val="50000"/>
                  </a:schemeClr>
                </a:solidFill>
                <a:hlinkClick r:id="rId4" tooltip="Reproductive System &amp; Sexual Disorders"/>
              </a:rPr>
              <a:t>Reproductive </a:t>
            </a:r>
            <a:r>
              <a:rPr lang="en-US" sz="2000" dirty="0">
                <a:solidFill>
                  <a:schemeClr val="tx2">
                    <a:lumMod val="50000"/>
                  </a:schemeClr>
                </a:solidFill>
                <a:hlinkClick r:id="rId4" tooltip="Reproductive System &amp; Sexual Disorders"/>
              </a:rPr>
              <a:t>System &amp; Sexual Disorders</a:t>
            </a:r>
            <a:endParaRPr lang="en-US" sz="2000" dirty="0">
              <a:solidFill>
                <a:schemeClr val="tx2">
                  <a:lumMod val="50000"/>
                </a:schemeClr>
              </a:solidFill>
            </a:endParaRPr>
          </a:p>
          <a:p>
            <a:pPr marL="342900" indent="-342900">
              <a:buFont typeface="Wingdings" panose="05000000000000000000" pitchFamily="2" charset="2"/>
              <a:buChar char="Ø"/>
              <a:defRPr/>
            </a:pPr>
            <a:r>
              <a:rPr lang="en-US" sz="2000" dirty="0">
                <a:solidFill>
                  <a:schemeClr val="tx2">
                    <a:lumMod val="50000"/>
                  </a:schemeClr>
                </a:solidFill>
                <a:hlinkClick r:id="rId5" tooltip="Journal of Women′s Health Care"/>
              </a:rPr>
              <a:t>Journal of Women′s Health </a:t>
            </a:r>
            <a:r>
              <a:rPr lang="en-US" sz="2000" dirty="0" smtClean="0">
                <a:solidFill>
                  <a:schemeClr val="tx2">
                    <a:lumMod val="50000"/>
                  </a:schemeClr>
                </a:solidFill>
                <a:hlinkClick r:id="rId5" tooltip="Journal of Women′s Health Care"/>
              </a:rPr>
              <a:t>Care</a:t>
            </a:r>
            <a:endParaRPr lang="en-US" sz="2000" dirty="0" smtClean="0">
              <a:solidFill>
                <a:schemeClr val="tx2">
                  <a:lumMod val="50000"/>
                </a:schemeClr>
              </a:solidFill>
            </a:endParaRPr>
          </a:p>
          <a:p>
            <a:pPr marL="342900" indent="-342900">
              <a:buFont typeface="Wingdings" panose="05000000000000000000" pitchFamily="2" charset="2"/>
              <a:buChar char="Ø"/>
              <a:defRPr/>
            </a:pPr>
            <a:r>
              <a:rPr lang="en-US" sz="2000" dirty="0">
                <a:solidFill>
                  <a:schemeClr val="tx2">
                    <a:lumMod val="50000"/>
                  </a:schemeClr>
                </a:solidFill>
              </a:rPr>
              <a:t>Gynecology</a:t>
            </a:r>
            <a:r>
              <a:rPr lang="en-US" sz="2000" b="1" dirty="0">
                <a:solidFill>
                  <a:schemeClr val="tx2">
                    <a:lumMod val="50000"/>
                  </a:schemeClr>
                </a:solidFill>
              </a:rPr>
              <a:t> </a:t>
            </a:r>
            <a:r>
              <a:rPr lang="en-US" sz="2000" dirty="0">
                <a:solidFill>
                  <a:schemeClr val="tx2">
                    <a:lumMod val="50000"/>
                  </a:schemeClr>
                </a:solidFill>
              </a:rPr>
              <a:t>&amp;</a:t>
            </a:r>
            <a:r>
              <a:rPr lang="en-US" sz="2000" b="1" dirty="0">
                <a:solidFill>
                  <a:schemeClr val="tx2">
                    <a:lumMod val="50000"/>
                  </a:schemeClr>
                </a:solidFill>
              </a:rPr>
              <a:t> </a:t>
            </a:r>
            <a:r>
              <a:rPr lang="en-US" sz="2000" dirty="0">
                <a:solidFill>
                  <a:schemeClr val="tx2">
                    <a:lumMod val="50000"/>
                  </a:schemeClr>
                </a:solidFill>
              </a:rPr>
              <a:t>Obstetrics</a:t>
            </a:r>
            <a:endParaRPr lang="en-US" sz="2000" dirty="0">
              <a:solidFill>
                <a:schemeClr val="tx2">
                  <a:lumMod val="50000"/>
                </a:schemeClr>
              </a:solidFill>
              <a:latin typeface="Estrangelo Edessa" panose="03080600000000000000" pitchFamily="66" charset="0"/>
              <a:cs typeface="Estrangelo Edessa" panose="03080600000000000000" pitchFamily="66" charset="0"/>
            </a:endParaRPr>
          </a:p>
        </p:txBody>
      </p:sp>
      <p:pic>
        <p:nvPicPr>
          <p:cNvPr id="15367" name="Picture 8" descr="C:\Users\rakesh-s\Desktop\gocr-header.jpg"/>
          <p:cNvPicPr>
            <a:picLocks noChangeAspect="1" noChangeArrowheads="1"/>
          </p:cNvPicPr>
          <p:nvPr/>
        </p:nvPicPr>
        <p:blipFill>
          <a:blip r:embed="rId6">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1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1"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915912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Moiz-Bakhiet.jpg"/>
          <p:cNvPicPr/>
          <p:nvPr/>
        </p:nvPicPr>
        <p:blipFill>
          <a:blip r:embed="rId2" cstate="print"/>
          <a:stretch>
            <a:fillRect/>
          </a:stretch>
        </p:blipFill>
        <p:spPr>
          <a:xfrm>
            <a:off x="6248400" y="1752600"/>
            <a:ext cx="2377441" cy="2743200"/>
          </a:xfrm>
          <a:prstGeom prst="rect">
            <a:avLst/>
          </a:prstGeom>
        </p:spPr>
      </p:pic>
      <p:sp>
        <p:nvSpPr>
          <p:cNvPr id="9" name="Rectangle 8"/>
          <p:cNvSpPr/>
          <p:nvPr/>
        </p:nvSpPr>
        <p:spPr>
          <a:xfrm>
            <a:off x="762000" y="1305342"/>
            <a:ext cx="4572000" cy="4247317"/>
          </a:xfrm>
          <a:prstGeom prst="rect">
            <a:avLst/>
          </a:prstGeom>
        </p:spPr>
        <p:txBody>
          <a:bodyPr>
            <a:spAutoFit/>
          </a:bodyPr>
          <a:lstStyle/>
          <a:p>
            <a:pPr lvl="0" algn="l" rtl="0"/>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Biography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algn="l" rtl="0">
              <a:spcAft>
                <a:spcPts val="0"/>
              </a:spcAft>
            </a:pPr>
            <a:endParaRPr lang="en-US" b="1" dirty="0" smtClean="0">
              <a:latin typeface="Times New Roman"/>
              <a:ea typeface="Times New Roman"/>
              <a:cs typeface="Arial"/>
            </a:endParaRPr>
          </a:p>
          <a:p>
            <a:pPr algn="l" rtl="0">
              <a:spcAft>
                <a:spcPts val="0"/>
              </a:spcAft>
            </a:pPr>
            <a:endParaRPr lang="en-US" b="1" dirty="0">
              <a:latin typeface="Times New Roman"/>
              <a:ea typeface="Times New Roman"/>
              <a:cs typeface="Arial"/>
            </a:endParaRPr>
          </a:p>
          <a:p>
            <a:pPr algn="l" rtl="0">
              <a:spcAft>
                <a:spcPts val="0"/>
              </a:spcAft>
            </a:pPr>
            <a:r>
              <a:rPr lang="en-US" b="1" dirty="0" smtClean="0">
                <a:latin typeface="Arial" pitchFamily="34" charset="0"/>
                <a:ea typeface="Times New Roman"/>
                <a:cs typeface="Arial" pitchFamily="34" charset="0"/>
              </a:rPr>
              <a:t>Moiz Bakhiet, MD, PhD,</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Professor and Chairman</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Department of Molecular Medicine</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CMMS – Arabian Gulf University </a:t>
            </a:r>
            <a:endParaRPr lang="en-US" dirty="0" smtClean="0">
              <a:latin typeface="Arial" pitchFamily="34" charset="0"/>
              <a:ea typeface="Times New Roman"/>
              <a:cs typeface="Arial" pitchFamily="34" charset="0"/>
            </a:endParaRPr>
          </a:p>
          <a:p>
            <a:pPr algn="l" rtl="0">
              <a:spcAft>
                <a:spcPts val="0"/>
              </a:spcAft>
            </a:pPr>
            <a:endParaRPr lang="en-US" b="1"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Consultant Neurologist</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King Abdulla Medical City</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Director, Princess Al-</a:t>
            </a:r>
            <a:r>
              <a:rPr lang="en-US" b="1" dirty="0" err="1" smtClean="0">
                <a:latin typeface="Arial" pitchFamily="34" charset="0"/>
                <a:ea typeface="Times New Roman"/>
                <a:cs typeface="Arial" pitchFamily="34" charset="0"/>
              </a:rPr>
              <a:t>Jawhara</a:t>
            </a:r>
            <a:r>
              <a:rPr lang="en-US" b="1" dirty="0" smtClean="0">
                <a:latin typeface="Arial" pitchFamily="34" charset="0"/>
                <a:ea typeface="Times New Roman"/>
                <a:cs typeface="Arial" pitchFamily="34" charset="0"/>
              </a:rPr>
              <a:t> Center for</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Molecular Medicine, Genetics and Inherited Disorders</a:t>
            </a:r>
            <a:endParaRPr lang="en-US" dirty="0" smtClean="0">
              <a:latin typeface="Arial" pitchFamily="34" charset="0"/>
              <a:ea typeface="Times New Roman"/>
              <a:cs typeface="Arial" pitchFamily="34" charset="0"/>
            </a:endParaRPr>
          </a:p>
          <a:p>
            <a:pPr algn="l" rtl="0">
              <a:spcAft>
                <a:spcPts val="0"/>
              </a:spcAft>
            </a:pPr>
            <a:r>
              <a:rPr lang="en-US" b="1" dirty="0" smtClean="0">
                <a:latin typeface="Arial" pitchFamily="34" charset="0"/>
                <a:ea typeface="Times New Roman"/>
                <a:cs typeface="Arial" pitchFamily="34" charset="0"/>
              </a:rPr>
              <a:t>Kingdom of Bahrain</a:t>
            </a:r>
            <a:endParaRPr lang="en-US" dirty="0">
              <a:latin typeface="Arial" pitchFamily="34" charset="0"/>
              <a:ea typeface="Times New Roman"/>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371600"/>
            <a:ext cx="7772400" cy="4939814"/>
          </a:xfrm>
          <a:prstGeom prst="rect">
            <a:avLst/>
          </a:prstGeom>
        </p:spPr>
        <p:txBody>
          <a:bodyPr wrap="square">
            <a:spAutoFit/>
          </a:bodyPr>
          <a:lstStyle/>
          <a:p>
            <a:pPr algn="l" rtl="0"/>
            <a:r>
              <a:rPr lang="en-US" sz="3600" b="1" dirty="0" smtClean="0">
                <a:solidFill>
                  <a:srgbClr val="FF0000"/>
                </a:solidFill>
                <a:latin typeface="Arial" pitchFamily="34" charset="0"/>
                <a:cs typeface="Arial" pitchFamily="34" charset="0"/>
              </a:rPr>
              <a:t>Personal</a:t>
            </a:r>
          </a:p>
          <a:p>
            <a:pPr algn="l" rtl="0">
              <a:lnSpc>
                <a:spcPct val="150000"/>
              </a:lnSpc>
              <a:buFont typeface="Arial" pitchFamily="34" charset="0"/>
              <a:buChar char="•"/>
            </a:pPr>
            <a:r>
              <a:rPr lang="en-US" b="1" dirty="0" smtClean="0">
                <a:latin typeface="Arial" pitchFamily="34" charset="0"/>
                <a:cs typeface="Arial" pitchFamily="34" charset="0"/>
              </a:rPr>
              <a:t>Nationality: Sudanese - Swedish (Double Nationality)</a:t>
            </a:r>
          </a:p>
          <a:p>
            <a:pPr algn="l" rtl="0">
              <a:lnSpc>
                <a:spcPct val="150000"/>
              </a:lnSpc>
              <a:buFont typeface="Arial" pitchFamily="34" charset="0"/>
              <a:buChar char="•"/>
            </a:pPr>
            <a:r>
              <a:rPr lang="en-US" b="1" dirty="0" smtClean="0">
                <a:latin typeface="Arial" pitchFamily="34" charset="0"/>
                <a:cs typeface="Arial" pitchFamily="34" charset="0"/>
              </a:rPr>
              <a:t>Languages: Arabic, English and Swedish </a:t>
            </a:r>
          </a:p>
          <a:p>
            <a:pPr algn="l" rtl="0">
              <a:lnSpc>
                <a:spcPct val="150000"/>
              </a:lnSpc>
              <a:buFont typeface="Arial" pitchFamily="34" charset="0"/>
              <a:buChar char="•"/>
            </a:pPr>
            <a:r>
              <a:rPr lang="en-US" b="1" dirty="0" smtClean="0">
                <a:latin typeface="Arial" pitchFamily="34" charset="0"/>
                <a:cs typeface="Arial" pitchFamily="34" charset="0"/>
              </a:rPr>
              <a:t>Marital status: Married with children</a:t>
            </a:r>
          </a:p>
          <a:p>
            <a:pPr algn="l" rtl="0">
              <a:lnSpc>
                <a:spcPct val="150000"/>
              </a:lnSpc>
              <a:buFont typeface="Arial" pitchFamily="34" charset="0"/>
              <a:buChar char="•"/>
            </a:pPr>
            <a:r>
              <a:rPr lang="en-US" b="1" dirty="0" smtClean="0">
                <a:latin typeface="Arial" pitchFamily="34" charset="0"/>
                <a:cs typeface="Arial" pitchFamily="34" charset="0"/>
              </a:rPr>
              <a:t>Work address: Arabian Gulf University P.O. Box 26671 Manama, Bahrain</a:t>
            </a:r>
          </a:p>
          <a:p>
            <a:pPr algn="l" rtl="0"/>
            <a:r>
              <a:rPr lang="en-US" b="1" dirty="0" smtClean="0">
                <a:latin typeface="Arial" pitchFamily="34" charset="0"/>
                <a:cs typeface="Arial" pitchFamily="34" charset="0"/>
              </a:rPr>
              <a:t>	Telephone: +973 39664120 (mobile) - +973 17237300 (Office)</a:t>
            </a:r>
          </a:p>
          <a:p>
            <a:pPr algn="l" rtl="0"/>
            <a:r>
              <a:rPr lang="en-US" b="1" dirty="0" smtClean="0">
                <a:latin typeface="Arial" pitchFamily="34" charset="0"/>
                <a:cs typeface="Arial" pitchFamily="34" charset="0"/>
              </a:rPr>
              <a:t>	Fax: + 973 17246022</a:t>
            </a:r>
          </a:p>
          <a:p>
            <a:pPr algn="l" rtl="0"/>
            <a:r>
              <a:rPr lang="en-US" b="1" dirty="0" smtClean="0">
                <a:latin typeface="Arial" pitchFamily="34" charset="0"/>
                <a:cs typeface="Arial" pitchFamily="34" charset="0"/>
              </a:rPr>
              <a:t>	</a:t>
            </a:r>
          </a:p>
          <a:p>
            <a:pPr algn="l" rtl="0"/>
            <a:r>
              <a:rPr lang="en-US" b="1" dirty="0" smtClean="0">
                <a:latin typeface="Arial" pitchFamily="34" charset="0"/>
                <a:cs typeface="Arial" pitchFamily="34" charset="0"/>
              </a:rPr>
              <a:t>	E-mail: moiz@agu.edu.bh</a:t>
            </a:r>
          </a:p>
          <a:p>
            <a:pPr algn="l" rtl="0"/>
            <a:endParaRPr lang="en-US" b="1" dirty="0" smtClean="0">
              <a:latin typeface="Arial" pitchFamily="34" charset="0"/>
              <a:cs typeface="Arial" pitchFamily="34" charset="0"/>
            </a:endParaRPr>
          </a:p>
          <a:p>
            <a:pPr algn="l" rtl="0">
              <a:buFont typeface="Arial" pitchFamily="34" charset="0"/>
              <a:buChar char="•"/>
            </a:pPr>
            <a:r>
              <a:rPr lang="en-US" b="1" dirty="0" smtClean="0">
                <a:latin typeface="Arial" pitchFamily="34" charset="0"/>
                <a:cs typeface="Arial" pitchFamily="34" charset="0"/>
              </a:rPr>
              <a:t>Home address: Villa 61, Road, 3603, Area 736 (</a:t>
            </a:r>
            <a:r>
              <a:rPr lang="en-US" b="1" dirty="0" err="1" smtClean="0">
                <a:latin typeface="Arial" pitchFamily="34" charset="0"/>
                <a:cs typeface="Arial" pitchFamily="34" charset="0"/>
              </a:rPr>
              <a:t>A’ali</a:t>
            </a:r>
            <a:r>
              <a:rPr lang="en-US" b="1" dirty="0" smtClean="0">
                <a:latin typeface="Arial" pitchFamily="34" charset="0"/>
                <a:cs typeface="Arial" pitchFamily="34" charset="0"/>
              </a:rPr>
              <a:t>)</a:t>
            </a:r>
          </a:p>
          <a:p>
            <a:pPr algn="l" rtl="0"/>
            <a:r>
              <a:rPr lang="en-US" b="1" dirty="0" smtClean="0">
                <a:latin typeface="Arial" pitchFamily="34" charset="0"/>
                <a:cs typeface="Arial" pitchFamily="34" charset="0"/>
              </a:rPr>
              <a:t>	Home telephone:  +973 17642347</a:t>
            </a:r>
          </a:p>
          <a:p>
            <a:pPr algn="l" rtl="0"/>
            <a:r>
              <a:rPr lang="en-US" b="1" dirty="0" smtClean="0">
                <a:latin typeface="Arial" pitchFamily="34" charset="0"/>
                <a:cs typeface="Arial" pitchFamily="34" charset="0"/>
              </a:rPr>
              <a:t>	Home Fax: +973 17643659</a:t>
            </a:r>
            <a:endParaRPr lang="en-US"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990601"/>
            <a:ext cx="7696200" cy="4247317"/>
          </a:xfrm>
          <a:prstGeom prst="rect">
            <a:avLst/>
          </a:prstGeom>
        </p:spPr>
        <p:txBody>
          <a:bodyPr wrap="square">
            <a:spAutoFit/>
          </a:bodyPr>
          <a:lstStyle/>
          <a:p>
            <a:pPr marR="0" algn="just" rtl="0">
              <a:lnSpc>
                <a:spcPct val="150000"/>
              </a:lnSpc>
            </a:pPr>
            <a:r>
              <a:rPr lang="en-US" sz="3600" b="1" baseline="0" dirty="0" smtClean="0">
                <a:solidFill>
                  <a:srgbClr val="FF0000"/>
                </a:solidFill>
                <a:latin typeface="Arial" pitchFamily="34" charset="0"/>
                <a:cs typeface="Arial" pitchFamily="34" charset="0"/>
              </a:rPr>
              <a:t>Clinical portfolio</a:t>
            </a:r>
          </a:p>
          <a:p>
            <a:pPr marR="0" algn="just" rtl="0">
              <a:lnSpc>
                <a:spcPct val="150000"/>
              </a:lnSpc>
            </a:pPr>
            <a:r>
              <a:rPr lang="en-US" b="1" baseline="0" dirty="0" smtClean="0">
                <a:latin typeface="Arial" pitchFamily="34" charset="0"/>
                <a:cs typeface="Arial" pitchFamily="34" charset="0"/>
              </a:rPr>
              <a:t>- Number of years as Consultant: 18 years </a:t>
            </a:r>
          </a:p>
          <a:p>
            <a:pPr marR="0" algn="just" rtl="0">
              <a:lnSpc>
                <a:spcPct val="150000"/>
              </a:lnSpc>
            </a:pPr>
            <a:r>
              <a:rPr lang="en-US" b="1" baseline="0" dirty="0" smtClean="0">
                <a:latin typeface="Arial" pitchFamily="34" charset="0"/>
                <a:cs typeface="Arial" pitchFamily="34" charset="0"/>
              </a:rPr>
              <a:t>- Number of years as specialist: 21 years</a:t>
            </a:r>
          </a:p>
          <a:p>
            <a:pPr marR="0" algn="just" rtl="0">
              <a:lnSpc>
                <a:spcPct val="150000"/>
              </a:lnSpc>
            </a:pPr>
            <a:r>
              <a:rPr lang="en-US" b="1" baseline="0" dirty="0" smtClean="0">
                <a:latin typeface="Arial" pitchFamily="34" charset="0"/>
                <a:cs typeface="Arial" pitchFamily="34" charset="0"/>
              </a:rPr>
              <a:t>- Experience of posts in inpatient and outpatient care: 29 years</a:t>
            </a:r>
          </a:p>
          <a:p>
            <a:pPr marR="0" algn="l" rtl="0">
              <a:lnSpc>
                <a:spcPct val="150000"/>
              </a:lnSpc>
            </a:pPr>
            <a:r>
              <a:rPr lang="en-US" b="1" baseline="0" dirty="0" smtClean="0">
                <a:latin typeface="Arial" pitchFamily="34" charset="0"/>
                <a:cs typeface="Arial" pitchFamily="34" charset="0"/>
              </a:rPr>
              <a:t>- Experience of on-call services: 29 years of standby duty</a:t>
            </a:r>
          </a:p>
          <a:p>
            <a:pPr marR="0" algn="l" rtl="0">
              <a:lnSpc>
                <a:spcPct val="150000"/>
              </a:lnSpc>
            </a:pPr>
            <a:r>
              <a:rPr lang="en-US" b="1" baseline="0" dirty="0" smtClean="0">
                <a:latin typeface="Arial" pitchFamily="34" charset="0"/>
                <a:cs typeface="Arial" pitchFamily="34" charset="0"/>
              </a:rPr>
              <a:t>- Special clinical competence/profile area: General Neurology and </a:t>
            </a:r>
            <a:r>
              <a:rPr lang="en-US" b="1" baseline="0" dirty="0" err="1" smtClean="0">
                <a:latin typeface="Arial" pitchFamily="34" charset="0"/>
                <a:cs typeface="Arial" pitchFamily="34" charset="0"/>
              </a:rPr>
              <a:t>Neuroimmunology</a:t>
            </a:r>
            <a:endParaRPr lang="en-US" b="1" baseline="0" dirty="0" smtClean="0">
              <a:latin typeface="Arial" pitchFamily="34" charset="0"/>
              <a:cs typeface="Arial" pitchFamily="34" charset="0"/>
            </a:endParaRPr>
          </a:p>
          <a:p>
            <a:pPr marR="0" algn="l" rtl="0">
              <a:lnSpc>
                <a:spcPct val="150000"/>
              </a:lnSpc>
            </a:pPr>
            <a:r>
              <a:rPr lang="en-US" b="1" baseline="0" dirty="0" smtClean="0">
                <a:latin typeface="Arial" pitchFamily="34" charset="0"/>
                <a:cs typeface="Arial" pitchFamily="34" charset="0"/>
              </a:rPr>
              <a:t>- Established the 1</a:t>
            </a:r>
            <a:r>
              <a:rPr lang="en-US" b="1" baseline="30000" dirty="0" smtClean="0">
                <a:latin typeface="Arial" pitchFamily="34" charset="0"/>
                <a:cs typeface="Arial" pitchFamily="34" charset="0"/>
              </a:rPr>
              <a:t>st</a:t>
            </a:r>
            <a:r>
              <a:rPr lang="en-US" b="1" baseline="0" dirty="0" smtClean="0">
                <a:latin typeface="Arial" pitchFamily="34" charset="0"/>
                <a:cs typeface="Arial" pitchFamily="34" charset="0"/>
              </a:rPr>
              <a:t> Center for Molecular Medicine in the Middle East</a:t>
            </a:r>
          </a:p>
          <a:p>
            <a:pPr marR="0" algn="just" rtl="0">
              <a:lnSpc>
                <a:spcPct val="150000"/>
              </a:lnSpc>
            </a:pPr>
            <a:endParaRPr lang="en-US" b="1" baseline="0" dirty="0" smtClean="0">
              <a:solidFill>
                <a:srgbClr val="FF0000"/>
              </a:solidFill>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06988"/>
            <a:ext cx="8382000" cy="5493812"/>
          </a:xfrm>
          <a:prstGeom prst="rect">
            <a:avLst/>
          </a:prstGeom>
        </p:spPr>
        <p:txBody>
          <a:bodyPr wrap="square">
            <a:spAutoFit/>
          </a:bodyPr>
          <a:lstStyle/>
          <a:p>
            <a:pPr marR="0" algn="just" rtl="0">
              <a:lnSpc>
                <a:spcPct val="150000"/>
              </a:lnSpc>
            </a:pPr>
            <a:r>
              <a:rPr lang="en-US" sz="3600" b="1" baseline="0" dirty="0" smtClean="0">
                <a:solidFill>
                  <a:srgbClr val="FF0000"/>
                </a:solidFill>
                <a:latin typeface="Arial" pitchFamily="34" charset="0"/>
                <a:cs typeface="Arial" pitchFamily="34" charset="0"/>
              </a:rPr>
              <a:t>Scientific portfolio</a:t>
            </a:r>
          </a:p>
          <a:p>
            <a:pPr marR="0" algn="l" rtl="0">
              <a:lnSpc>
                <a:spcPct val="150000"/>
              </a:lnSpc>
            </a:pPr>
            <a:r>
              <a:rPr lang="en-US" b="1" baseline="0" dirty="0" smtClean="0">
                <a:latin typeface="Arial" pitchFamily="34" charset="0"/>
                <a:cs typeface="Arial" pitchFamily="34" charset="0"/>
              </a:rPr>
              <a:t>- Published more than 100 papers in high rated scientific journals as Cell, Nature, J Exp. Med., J </a:t>
            </a:r>
            <a:r>
              <a:rPr lang="en-US" b="1" baseline="0" dirty="0" err="1" smtClean="0">
                <a:latin typeface="Arial" pitchFamily="34" charset="0"/>
                <a:cs typeface="Arial" pitchFamily="34" charset="0"/>
              </a:rPr>
              <a:t>Immunol</a:t>
            </a:r>
            <a:r>
              <a:rPr lang="en-US" b="1" baseline="0" dirty="0" smtClean="0">
                <a:latin typeface="Arial" pitchFamily="34" charset="0"/>
                <a:cs typeface="Arial" pitchFamily="34" charset="0"/>
              </a:rPr>
              <a:t>., etc</a:t>
            </a:r>
          </a:p>
          <a:p>
            <a:pPr marR="0" algn="l" rtl="0">
              <a:lnSpc>
                <a:spcPct val="150000"/>
              </a:lnSpc>
            </a:pPr>
            <a:r>
              <a:rPr lang="en-US" b="1" baseline="0" dirty="0" smtClean="0">
                <a:latin typeface="Arial" pitchFamily="34" charset="0"/>
                <a:cs typeface="Arial" pitchFamily="34" charset="0"/>
              </a:rPr>
              <a:t>- Published more than 40 abstracts</a:t>
            </a:r>
          </a:p>
          <a:p>
            <a:pPr marR="0" algn="l" rtl="0">
              <a:lnSpc>
                <a:spcPct val="150000"/>
              </a:lnSpc>
            </a:pPr>
            <a:r>
              <a:rPr lang="en-US" b="1" baseline="0" dirty="0" smtClean="0">
                <a:latin typeface="Arial" pitchFamily="34" charset="0"/>
                <a:cs typeface="Arial" pitchFamily="34" charset="0"/>
              </a:rPr>
              <a:t>- Research resulted in International Patents: </a:t>
            </a:r>
          </a:p>
          <a:p>
            <a:pPr marR="0" algn="l" rtl="0">
              <a:lnSpc>
                <a:spcPct val="150000"/>
              </a:lnSpc>
            </a:pPr>
            <a:r>
              <a:rPr lang="en-US" b="1" baseline="0" dirty="0" smtClean="0">
                <a:latin typeface="Arial" pitchFamily="34" charset="0"/>
                <a:cs typeface="Arial" pitchFamily="34" charset="0"/>
              </a:rPr>
              <a:t>    . Lymphocyte stimulating factor-P-CA2998004, AWAPATENT, 2000</a:t>
            </a:r>
          </a:p>
          <a:p>
            <a:pPr marR="0" algn="l" rtl="0">
              <a:lnSpc>
                <a:spcPct val="150000"/>
              </a:lnSpc>
            </a:pPr>
            <a:r>
              <a:rPr lang="da-DK" b="1" baseline="0" dirty="0" smtClean="0">
                <a:latin typeface="Arial" pitchFamily="34" charset="0"/>
                <a:cs typeface="Arial" pitchFamily="34" charset="0"/>
              </a:rPr>
              <a:t>    . Immune System Mediator, Patent No.: 0703887.0  PCT/EP2008/052399</a:t>
            </a:r>
          </a:p>
          <a:p>
            <a:pPr marR="0" algn="l" rtl="0">
              <a:lnSpc>
                <a:spcPct val="150000"/>
              </a:lnSpc>
            </a:pPr>
            <a:r>
              <a:rPr lang="en-US" b="1" baseline="0" dirty="0" smtClean="0">
                <a:latin typeface="Arial" pitchFamily="34" charset="0"/>
                <a:cs typeface="Arial" pitchFamily="34" charset="0"/>
              </a:rPr>
              <a:t>- Participated in many Ph.D. Examination Committees</a:t>
            </a:r>
          </a:p>
          <a:p>
            <a:pPr marR="0" algn="l" rtl="0">
              <a:lnSpc>
                <a:spcPct val="150000"/>
              </a:lnSpc>
            </a:pPr>
            <a:r>
              <a:rPr lang="en-US" b="1" baseline="0" dirty="0" smtClean="0">
                <a:latin typeface="Arial" pitchFamily="34" charset="0"/>
                <a:cs typeface="Arial" pitchFamily="34" charset="0"/>
              </a:rPr>
              <a:t>- Acted as potential reviewer for many journals and several foundations </a:t>
            </a:r>
          </a:p>
          <a:p>
            <a:pPr marR="0" algn="l" rtl="0">
              <a:lnSpc>
                <a:spcPct val="150000"/>
              </a:lnSpc>
            </a:pPr>
            <a:r>
              <a:rPr lang="en-US" b="1" baseline="0" dirty="0" smtClean="0">
                <a:latin typeface="Arial" pitchFamily="34" charset="0"/>
                <a:cs typeface="Arial" pitchFamily="34" charset="0"/>
              </a:rPr>
              <a:t>- Received several Awards and Fellowships</a:t>
            </a:r>
          </a:p>
          <a:p>
            <a:pPr marR="0" algn="l" rtl="0">
              <a:lnSpc>
                <a:spcPct val="150000"/>
              </a:lnSpc>
            </a:pPr>
            <a:r>
              <a:rPr lang="en-US" b="1" baseline="0" dirty="0" smtClean="0">
                <a:latin typeface="Arial" pitchFamily="34" charset="0"/>
                <a:cs typeface="Arial" pitchFamily="34" charset="0"/>
              </a:rPr>
              <a:t>- Actively participation in international scientific congresses</a:t>
            </a:r>
          </a:p>
          <a:p>
            <a:pPr marR="0" algn="l" rtl="0">
              <a:lnSpc>
                <a:spcPct val="150000"/>
              </a:lnSpc>
            </a:pPr>
            <a:endParaRPr lang="en-US" b="1" baseline="0" dirty="0" smtClean="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331" y="990600"/>
            <a:ext cx="4314001" cy="646331"/>
          </a:xfrm>
          <a:prstGeom prst="rect">
            <a:avLst/>
          </a:prstGeom>
        </p:spPr>
        <p:txBody>
          <a:bodyPr wrap="none">
            <a:spAutoFit/>
          </a:bodyPr>
          <a:lstStyle/>
          <a:p>
            <a:pPr marR="0" algn="just" rtl="0"/>
            <a:r>
              <a:rPr lang="en-US" sz="3600" b="1" baseline="0" dirty="0" smtClean="0">
                <a:solidFill>
                  <a:srgbClr val="002060"/>
                </a:solidFill>
                <a:latin typeface="Arial" pitchFamily="34" charset="0"/>
                <a:cs typeface="Arial" pitchFamily="34" charset="0"/>
              </a:rPr>
              <a:t>Research interests</a:t>
            </a:r>
          </a:p>
        </p:txBody>
      </p:sp>
      <p:sp>
        <p:nvSpPr>
          <p:cNvPr id="5" name="Rectangle 4"/>
          <p:cNvSpPr/>
          <p:nvPr/>
        </p:nvSpPr>
        <p:spPr>
          <a:xfrm>
            <a:off x="685800" y="2209800"/>
            <a:ext cx="7696200" cy="830997"/>
          </a:xfrm>
          <a:prstGeom prst="rect">
            <a:avLst/>
          </a:prstGeom>
        </p:spPr>
        <p:txBody>
          <a:bodyPr wrap="square">
            <a:spAutoFit/>
          </a:bodyPr>
          <a:lstStyle/>
          <a:p>
            <a:pPr marL="342900" indent="-342900" algn="ctr" rtl="0">
              <a:buClr>
                <a:srgbClr val="000000"/>
              </a:buClr>
            </a:pPr>
            <a:r>
              <a:rPr lang="en-US" sz="2400" b="1" dirty="0" smtClean="0">
                <a:solidFill>
                  <a:srgbClr val="FF0000"/>
                </a:solidFill>
                <a:latin typeface="Arial" pitchFamily="34" charset="0"/>
                <a:cs typeface="Arial" pitchFamily="34" charset="0"/>
              </a:rPr>
              <a:t>The validity of molecular tests in assessment of infertile men in kingdom of Bahrain</a:t>
            </a:r>
          </a:p>
        </p:txBody>
      </p:sp>
      <p:sp>
        <p:nvSpPr>
          <p:cNvPr id="6" name="Rectangle 1"/>
          <p:cNvSpPr>
            <a:spLocks noChangeArrowheads="1"/>
          </p:cNvSpPr>
          <p:nvPr/>
        </p:nvSpPr>
        <p:spPr bwMode="auto">
          <a:xfrm>
            <a:off x="838200" y="3352800"/>
            <a:ext cx="7772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fontAlgn="base">
              <a:spcBef>
                <a:spcPct val="0"/>
              </a:spcBef>
              <a:spcAft>
                <a:spcPct val="0"/>
              </a:spcAft>
            </a:pPr>
            <a:r>
              <a:rPr lang="en-US" sz="2400" b="1" dirty="0" smtClean="0">
                <a:latin typeface="Arial" pitchFamily="34" charset="0"/>
                <a:ea typeface="Times New Roman" pitchFamily="18" charset="0"/>
                <a:cs typeface="Arial" pitchFamily="34" charset="0"/>
              </a:rPr>
              <a:t>Objectives of the Study</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ar-BH"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algn="l" fontAlgn="base">
              <a:spcBef>
                <a:spcPct val="0"/>
              </a:spcBef>
              <a:spcAft>
                <a:spcPct val="0"/>
              </a:spcAf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Develop and justify of molecular assays to establish a new effective diagnostic approach for male infertility cases.</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447800"/>
            <a:ext cx="8305800" cy="1200329"/>
          </a:xfrm>
          <a:prstGeom prst="rect">
            <a:avLst/>
          </a:prstGeom>
        </p:spPr>
        <p:txBody>
          <a:bodyPr wrap="square">
            <a:spAutoFit/>
          </a:bodyPr>
          <a:lstStyle/>
          <a:p>
            <a:pPr marL="342900" indent="-342900" algn="ctr" rtl="0">
              <a:buClr>
                <a:srgbClr val="000000"/>
              </a:buClr>
            </a:pPr>
            <a:r>
              <a:rPr lang="en-US" sz="2400" b="1" baseline="0" dirty="0" smtClean="0">
                <a:solidFill>
                  <a:srgbClr val="FF0000"/>
                </a:solidFill>
                <a:latin typeface="Arial" pitchFamily="34" charset="0"/>
                <a:cs typeface="Arial" pitchFamily="34" charset="0"/>
              </a:rPr>
              <a:t>Genomic detection and characterization of potential therapeutic biomarkers in Bahraini patients with multiple sclerosis.</a:t>
            </a:r>
          </a:p>
        </p:txBody>
      </p:sp>
      <p:sp>
        <p:nvSpPr>
          <p:cNvPr id="3" name="Rectangle 2"/>
          <p:cNvSpPr/>
          <p:nvPr/>
        </p:nvSpPr>
        <p:spPr>
          <a:xfrm>
            <a:off x="685800" y="3048000"/>
            <a:ext cx="8001000" cy="1846659"/>
          </a:xfrm>
          <a:prstGeom prst="rect">
            <a:avLst/>
          </a:prstGeom>
        </p:spPr>
        <p:txBody>
          <a:bodyPr wrap="square">
            <a:spAutoFit/>
          </a:bodyPr>
          <a:lstStyle/>
          <a:p>
            <a:pPr algn="l" rtl="0"/>
            <a:r>
              <a:rPr lang="en-US" sz="2400" b="1" dirty="0" smtClean="0">
                <a:latin typeface="Arial" pitchFamily="34" charset="0"/>
                <a:ea typeface="Times New Roman" pitchFamily="18" charset="0"/>
                <a:cs typeface="Arial" pitchFamily="34" charset="0"/>
              </a:rPr>
              <a:t>Objectives of the Study</a:t>
            </a:r>
            <a:r>
              <a:rPr lang="en-US" sz="2400" b="1" dirty="0" smtClean="0">
                <a:solidFill>
                  <a:srgbClr val="000000"/>
                </a:solidFill>
                <a:latin typeface="Arial" pitchFamily="34" charset="0"/>
                <a:ea typeface="Times New Roman" pitchFamily="18" charset="0"/>
                <a:cs typeface="Arial" pitchFamily="34" charset="0"/>
              </a:rPr>
              <a:t>:</a:t>
            </a:r>
            <a:endParaRPr lang="ar-BH" sz="2400" b="1" dirty="0" smtClean="0">
              <a:solidFill>
                <a:srgbClr val="000000"/>
              </a:solidFill>
              <a:latin typeface="Arial" pitchFamily="34" charset="0"/>
              <a:ea typeface="Times New Roman" pitchFamily="18" charset="0"/>
              <a:cs typeface="Arial" pitchFamily="34" charset="0"/>
            </a:endParaRPr>
          </a:p>
          <a:p>
            <a:pPr algn="l" rtl="0"/>
            <a:endParaRPr lang="en-US" b="1" dirty="0" smtClean="0">
              <a:latin typeface="Arial" pitchFamily="34" charset="0"/>
              <a:cs typeface="Arial" pitchFamily="34" charset="0"/>
            </a:endParaRPr>
          </a:p>
          <a:p>
            <a:pPr algn="l" rtl="0"/>
            <a:r>
              <a:rPr lang="en-US" b="1" dirty="0" smtClean="0">
                <a:latin typeface="Arial" pitchFamily="34" charset="0"/>
                <a:cs typeface="Arial" pitchFamily="34" charset="0"/>
              </a:rPr>
              <a:t>This study aims to understand the molecular processes involved in the disease development of the recently emerged MS in our population using the Microarray technology to investigate differentially expressed novel genes in MS Bahraini patients compared to healthy subjects. </a:t>
            </a:r>
            <a:endParaRPr lang="ar-BH" b="1"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38071"/>
            <a:ext cx="8686800" cy="1200329"/>
          </a:xfrm>
          <a:prstGeom prst="rect">
            <a:avLst/>
          </a:prstGeom>
        </p:spPr>
        <p:txBody>
          <a:bodyPr wrap="square">
            <a:spAutoFit/>
          </a:bodyPr>
          <a:lstStyle/>
          <a:p>
            <a:pPr marL="342900" indent="-342900" algn="ctr" rtl="0">
              <a:buClr>
                <a:srgbClr val="000000"/>
              </a:buClr>
            </a:pPr>
            <a:r>
              <a:rPr lang="en-US" sz="2400" b="1" baseline="0" dirty="0" smtClean="0">
                <a:solidFill>
                  <a:srgbClr val="FF0000"/>
                </a:solidFill>
                <a:latin typeface="Arial" pitchFamily="34" charset="0"/>
                <a:cs typeface="Arial" pitchFamily="34" charset="0"/>
              </a:rPr>
              <a:t>The human Immune System-Released Activating Agent (ISRAA): A nervous-induced- </a:t>
            </a:r>
            <a:r>
              <a:rPr lang="en-US" sz="2400" b="1" baseline="0" dirty="0" err="1" smtClean="0">
                <a:solidFill>
                  <a:srgbClr val="FF0000"/>
                </a:solidFill>
                <a:latin typeface="Arial" pitchFamily="34" charset="0"/>
                <a:cs typeface="Arial" pitchFamily="34" charset="0"/>
              </a:rPr>
              <a:t>intron</a:t>
            </a:r>
            <a:r>
              <a:rPr lang="en-US" sz="2400" b="1" baseline="0" dirty="0" smtClean="0">
                <a:solidFill>
                  <a:srgbClr val="FF0000"/>
                </a:solidFill>
                <a:latin typeface="Arial" pitchFamily="34" charset="0"/>
                <a:cs typeface="Arial" pitchFamily="34" charset="0"/>
              </a:rPr>
              <a:t>-encoded molecule with potential </a:t>
            </a:r>
            <a:r>
              <a:rPr lang="en-US" sz="2400" b="1" baseline="0" dirty="0" err="1" smtClean="0">
                <a:solidFill>
                  <a:srgbClr val="FF0000"/>
                </a:solidFill>
                <a:latin typeface="Arial" pitchFamily="34" charset="0"/>
                <a:cs typeface="Arial" pitchFamily="34" charset="0"/>
              </a:rPr>
              <a:t>immunomodulatory</a:t>
            </a:r>
            <a:r>
              <a:rPr lang="en-US" sz="2400" b="1" baseline="0" dirty="0" smtClean="0">
                <a:solidFill>
                  <a:srgbClr val="FF0000"/>
                </a:solidFill>
                <a:latin typeface="Arial" pitchFamily="34" charset="0"/>
                <a:cs typeface="Arial" pitchFamily="34" charset="0"/>
              </a:rPr>
              <a:t> effects</a:t>
            </a:r>
          </a:p>
        </p:txBody>
      </p:sp>
      <p:sp>
        <p:nvSpPr>
          <p:cNvPr id="3" name="Rectangle 2"/>
          <p:cNvSpPr/>
          <p:nvPr/>
        </p:nvSpPr>
        <p:spPr>
          <a:xfrm>
            <a:off x="762000" y="2877741"/>
            <a:ext cx="7848600" cy="1846659"/>
          </a:xfrm>
          <a:prstGeom prst="rect">
            <a:avLst/>
          </a:prstGeom>
        </p:spPr>
        <p:txBody>
          <a:bodyPr wrap="square">
            <a:spAutoFit/>
          </a:bodyPr>
          <a:lstStyle/>
          <a:p>
            <a:pPr algn="l" rtl="0"/>
            <a:r>
              <a:rPr lang="en-US" sz="2400" b="1" dirty="0" smtClean="0">
                <a:latin typeface="Arial" pitchFamily="34" charset="0"/>
                <a:cs typeface="Arial" pitchFamily="34" charset="0"/>
              </a:rPr>
              <a:t>Objectives of the Study: </a:t>
            </a:r>
          </a:p>
          <a:p>
            <a:pPr algn="l" rtl="0"/>
            <a:endParaRPr lang="en-US" b="1" dirty="0" smtClean="0">
              <a:latin typeface="Arial" pitchFamily="34" charset="0"/>
              <a:cs typeface="Arial" pitchFamily="34" charset="0"/>
            </a:endParaRPr>
          </a:p>
          <a:p>
            <a:pPr algn="l" rtl="0"/>
            <a:r>
              <a:rPr lang="en-US" b="1" dirty="0" smtClean="0">
                <a:latin typeface="Arial" pitchFamily="34" charset="0"/>
                <a:cs typeface="Arial" pitchFamily="34" charset="0"/>
              </a:rPr>
              <a:t>To molecularly characterize the human ISRAA and determine its biological effects on human Peripheral Blood Mononuclear Cells (PMBCs), </a:t>
            </a:r>
            <a:r>
              <a:rPr lang="en-US" b="1" dirty="0" err="1" smtClean="0">
                <a:latin typeface="Arial" pitchFamily="34" charset="0"/>
                <a:cs typeface="Arial" pitchFamily="34" charset="0"/>
              </a:rPr>
              <a:t>immunosuppressed</a:t>
            </a:r>
            <a:r>
              <a:rPr lang="en-US" b="1" dirty="0" smtClean="0">
                <a:latin typeface="Arial" pitchFamily="34" charset="0"/>
                <a:cs typeface="Arial" pitchFamily="34" charset="0"/>
              </a:rPr>
              <a:t> cells and  on tumor cell lines. Additionally, to define the cell types responding to the human ISRAA. </a:t>
            </a:r>
            <a:endParaRPr lang="ar-BH"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682094"/>
            <a:ext cx="7696200" cy="1200329"/>
          </a:xfrm>
          <a:prstGeom prst="rect">
            <a:avLst/>
          </a:prstGeom>
        </p:spPr>
        <p:txBody>
          <a:bodyPr wrap="square">
            <a:spAutoFit/>
          </a:bodyPr>
          <a:lstStyle/>
          <a:p>
            <a:pPr marL="342900" indent="-342900" algn="ctr" rtl="0">
              <a:buClr>
                <a:srgbClr val="000000"/>
              </a:buClr>
            </a:pPr>
            <a:r>
              <a:rPr lang="en-US" sz="2400" b="1" dirty="0" smtClean="0">
                <a:solidFill>
                  <a:srgbClr val="FF0000"/>
                </a:solidFill>
                <a:latin typeface="Arial" pitchFamily="34" charset="0"/>
                <a:cs typeface="Arial" pitchFamily="34" charset="0"/>
              </a:rPr>
              <a:t>Establishment of detection assay for ISRAA and evaluation of its expression in patients with immunodeficiency and autoimmunity </a:t>
            </a:r>
          </a:p>
        </p:txBody>
      </p:sp>
      <p:sp>
        <p:nvSpPr>
          <p:cNvPr id="3" name="Rectangle 2"/>
          <p:cNvSpPr/>
          <p:nvPr/>
        </p:nvSpPr>
        <p:spPr>
          <a:xfrm>
            <a:off x="457200" y="2209800"/>
            <a:ext cx="8001000" cy="2954655"/>
          </a:xfrm>
          <a:prstGeom prst="rect">
            <a:avLst/>
          </a:prstGeom>
        </p:spPr>
        <p:txBody>
          <a:bodyPr wrap="square">
            <a:spAutoFit/>
          </a:bodyPr>
          <a:lstStyle/>
          <a:p>
            <a:pPr marR="0" algn="l" rtl="0"/>
            <a:r>
              <a:rPr lang="en-US" sz="2400" b="1" dirty="0" smtClean="0">
                <a:latin typeface="Arial" pitchFamily="34" charset="0"/>
                <a:cs typeface="Arial" pitchFamily="34" charset="0"/>
              </a:rPr>
              <a:t>Research Objectives</a:t>
            </a:r>
          </a:p>
          <a:p>
            <a:pPr marR="0" algn="l" rtl="0"/>
            <a:endParaRPr lang="ar-SA" dirty="0" smtClean="0">
              <a:latin typeface="Arial" pitchFamily="34" charset="0"/>
              <a:cs typeface="Arial" pitchFamily="34" charset="0"/>
            </a:endParaRPr>
          </a:p>
          <a:p>
            <a:pPr marR="0" algn="l" rtl="0">
              <a:buFont typeface="Arial" pitchFamily="34" charset="0"/>
              <a:buChar char="•"/>
            </a:pPr>
            <a:r>
              <a:rPr lang="en-US" b="1" dirty="0" smtClean="0">
                <a:latin typeface="Arial" pitchFamily="34" charset="0"/>
                <a:cs typeface="Arial" pitchFamily="34" charset="0"/>
              </a:rPr>
              <a:t>Generation of antibodies (Monoclonal And / or Polyclonal ) directed against ISRAA</a:t>
            </a:r>
          </a:p>
          <a:p>
            <a:pPr marR="0" algn="l" rtl="0"/>
            <a:endParaRPr lang="en-US" b="1" dirty="0" smtClean="0">
              <a:latin typeface="Arial" pitchFamily="34" charset="0"/>
              <a:cs typeface="Arial" pitchFamily="34" charset="0"/>
            </a:endParaRPr>
          </a:p>
          <a:p>
            <a:pPr algn="l" rtl="0">
              <a:buFont typeface="Arial" pitchFamily="34" charset="0"/>
              <a:buChar char="•"/>
            </a:pPr>
            <a:r>
              <a:rPr lang="en-US" b="1" dirty="0" smtClean="0">
                <a:latin typeface="Arial" pitchFamily="34" charset="0"/>
                <a:cs typeface="Arial" pitchFamily="34" charset="0"/>
              </a:rPr>
              <a:t>Establishment of a detected essay using these antibodies in ELISA, flow </a:t>
            </a:r>
            <a:r>
              <a:rPr lang="en-US" b="1" dirty="0" err="1" smtClean="0">
                <a:latin typeface="Arial" pitchFamily="34" charset="0"/>
                <a:cs typeface="Arial" pitchFamily="34" charset="0"/>
              </a:rPr>
              <a:t>cytometry</a:t>
            </a:r>
            <a:r>
              <a:rPr lang="en-US" b="1" dirty="0" smtClean="0">
                <a:latin typeface="Arial" pitchFamily="34" charset="0"/>
                <a:cs typeface="Arial" pitchFamily="34" charset="0"/>
              </a:rPr>
              <a:t> or </a:t>
            </a:r>
            <a:r>
              <a:rPr lang="en-US" b="1" dirty="0" err="1" smtClean="0">
                <a:latin typeface="Arial" pitchFamily="34" charset="0"/>
                <a:cs typeface="Arial" pitchFamily="34" charset="0"/>
              </a:rPr>
              <a:t>immunohistochemistry</a:t>
            </a:r>
            <a:r>
              <a:rPr lang="en-US" b="1" dirty="0" smtClean="0">
                <a:latin typeface="Arial" pitchFamily="34" charset="0"/>
                <a:cs typeface="Arial" pitchFamily="34" charset="0"/>
              </a:rPr>
              <a:t>.</a:t>
            </a:r>
          </a:p>
          <a:p>
            <a:pPr algn="l" rtl="0"/>
            <a:endParaRPr lang="en-US" b="1" dirty="0" smtClean="0">
              <a:latin typeface="Arial" pitchFamily="34" charset="0"/>
              <a:cs typeface="Arial" pitchFamily="34" charset="0"/>
            </a:endParaRPr>
          </a:p>
          <a:p>
            <a:pPr algn="l" rtl="0">
              <a:buFont typeface="Arial" pitchFamily="34" charset="0"/>
              <a:buChar char="•"/>
            </a:pPr>
            <a:r>
              <a:rPr lang="en-US" b="1" dirty="0" smtClean="0">
                <a:latin typeface="Arial" pitchFamily="34" charset="0"/>
                <a:cs typeface="Arial" pitchFamily="34" charset="0"/>
              </a:rPr>
              <a:t>Measurement of ISRAA level in patients with immunodeficiency and autoimmunity compared to health subjects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185</TotalTime>
  <Words>1367</Words>
  <Application>Microsoft Office PowerPoint</Application>
  <PresentationFormat>On-screen Show (4:3)</PresentationFormat>
  <Paragraphs>103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Moiz</dc:creator>
  <cp:lastModifiedBy>subbu</cp:lastModifiedBy>
  <cp:revision>17</cp:revision>
  <dcterms:created xsi:type="dcterms:W3CDTF">2014-07-29T22:19:46Z</dcterms:created>
  <dcterms:modified xsi:type="dcterms:W3CDTF">2015-10-19T08:39:19Z</dcterms:modified>
</cp:coreProperties>
</file>