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9B6A-13F6-4DC6-A07C-29521E4DB19D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5D57-2A41-4007-B387-B18D7A17E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61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9B6A-13F6-4DC6-A07C-29521E4DB19D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5D57-2A41-4007-B387-B18D7A17E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802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9B6A-13F6-4DC6-A07C-29521E4DB19D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5D57-2A41-4007-B387-B18D7A17E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3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9B6A-13F6-4DC6-A07C-29521E4DB19D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5D57-2A41-4007-B387-B18D7A17E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6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9B6A-13F6-4DC6-A07C-29521E4DB19D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5D57-2A41-4007-B387-B18D7A17E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71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9B6A-13F6-4DC6-A07C-29521E4DB19D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5D57-2A41-4007-B387-B18D7A17E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678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9B6A-13F6-4DC6-A07C-29521E4DB19D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5D57-2A41-4007-B387-B18D7A17E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91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9B6A-13F6-4DC6-A07C-29521E4DB19D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5D57-2A41-4007-B387-B18D7A17E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28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9B6A-13F6-4DC6-A07C-29521E4DB19D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5D57-2A41-4007-B387-B18D7A17E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40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9B6A-13F6-4DC6-A07C-29521E4DB19D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5D57-2A41-4007-B387-B18D7A17E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05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9B6A-13F6-4DC6-A07C-29521E4DB19D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5D57-2A41-4007-B387-B18D7A17E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851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59B6A-13F6-4DC6-A07C-29521E4DB19D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B5D57-2A41-4007-B387-B18D7A17E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820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onlinelibrary.wiley.com/doi/10.1002/ece3.1040/ful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cedren.no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micsonline.org/membership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1512168"/>
          </a:xfrm>
        </p:spPr>
        <p:txBody>
          <a:bodyPr/>
          <a:lstStyle/>
          <a:p>
            <a:r>
              <a:rPr lang="nb-NO" dirty="0" smtClean="0"/>
              <a:t> Professor Ole Kristian Berg 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Department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Biology</a:t>
            </a:r>
            <a:endParaRPr lang="nb-NO" dirty="0" smtClean="0"/>
          </a:p>
          <a:p>
            <a:r>
              <a:rPr lang="nb-NO" dirty="0" smtClean="0"/>
              <a:t>NTNU – Norwegian </a:t>
            </a:r>
            <a:r>
              <a:rPr lang="nb-NO" dirty="0" err="1" smtClean="0"/>
              <a:t>University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Science</a:t>
            </a:r>
            <a:r>
              <a:rPr lang="nb-NO" dirty="0" smtClean="0"/>
              <a:t> and Technology </a:t>
            </a:r>
            <a:endParaRPr lang="nb-N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6412" y="44624"/>
            <a:ext cx="2551176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25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Fish </a:t>
            </a:r>
            <a:r>
              <a:rPr lang="nb-NO" dirty="0" err="1" smtClean="0"/>
              <a:t>Ecology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sz="3800" dirty="0" smtClean="0"/>
              <a:t>Bioenergetics:</a:t>
            </a:r>
            <a:r>
              <a:rPr lang="en-GB" dirty="0"/>
              <a:t> </a:t>
            </a:r>
            <a:endParaRPr lang="nb-NO" dirty="0"/>
          </a:p>
          <a:p>
            <a:r>
              <a:rPr lang="nb-NO" dirty="0"/>
              <a:t>Ulvan, E., A. Finstad, O. Ugedal &amp;  O. K. Berg  2012.   </a:t>
            </a:r>
            <a:r>
              <a:rPr lang="en-GB" dirty="0"/>
              <a:t>Direct and indirect climatic drivers of biotic interactions: ice-cover and carbon runoff shaping Arctic char </a:t>
            </a:r>
            <a:r>
              <a:rPr lang="en-GB" i="1" dirty="0" err="1"/>
              <a:t>Salvelinus</a:t>
            </a:r>
            <a:r>
              <a:rPr lang="en-GB" i="1" dirty="0"/>
              <a:t> </a:t>
            </a:r>
            <a:r>
              <a:rPr lang="en-GB" i="1" dirty="0" err="1"/>
              <a:t>alpinus</a:t>
            </a:r>
            <a:r>
              <a:rPr lang="en-GB" i="1" dirty="0"/>
              <a:t> </a:t>
            </a:r>
            <a:r>
              <a:rPr lang="en-GB" dirty="0"/>
              <a:t>and brown trout </a:t>
            </a:r>
            <a:r>
              <a:rPr lang="en-GB" i="1" dirty="0" err="1"/>
              <a:t>Salmo</a:t>
            </a:r>
            <a:r>
              <a:rPr lang="en-GB" i="1" dirty="0"/>
              <a:t> </a:t>
            </a:r>
            <a:r>
              <a:rPr lang="en-GB" i="1" dirty="0" err="1"/>
              <a:t>trutta</a:t>
            </a:r>
            <a:r>
              <a:rPr lang="en-GB" dirty="0"/>
              <a:t> competitive asymmetries. </a:t>
            </a:r>
            <a:r>
              <a:rPr lang="nb-NO" dirty="0" err="1"/>
              <a:t>Oecologia</a:t>
            </a:r>
            <a:r>
              <a:rPr lang="nb-NO" dirty="0"/>
              <a:t> 168: 277-287.</a:t>
            </a:r>
          </a:p>
          <a:p>
            <a:pPr marL="0" indent="0">
              <a:buNone/>
            </a:pPr>
            <a:r>
              <a:rPr lang="nb-NO" sz="3800" dirty="0" err="1" smtClean="0"/>
              <a:t>Competition</a:t>
            </a:r>
            <a:r>
              <a:rPr lang="nb-NO" sz="3800" dirty="0" smtClean="0"/>
              <a:t>:</a:t>
            </a:r>
            <a:r>
              <a:rPr lang="nb-NO" sz="3800" dirty="0"/>
              <a:t> </a:t>
            </a:r>
          </a:p>
          <a:p>
            <a:r>
              <a:rPr lang="nb-NO" dirty="0"/>
              <a:t>Berg, O.K., G. Bremset, K. Hanssen &amp; M. Puffer 2014.  </a:t>
            </a:r>
            <a:r>
              <a:rPr lang="en-GB" dirty="0"/>
              <a:t>Selective segregation in intraspecific competition between juvenile Atlantic salmon (</a:t>
            </a:r>
            <a:r>
              <a:rPr lang="en-GB" i="1" dirty="0" err="1"/>
              <a:t>Salmo</a:t>
            </a:r>
            <a:r>
              <a:rPr lang="en-GB" i="1" dirty="0"/>
              <a:t> </a:t>
            </a:r>
            <a:r>
              <a:rPr lang="en-GB" i="1" dirty="0" err="1"/>
              <a:t>salar</a:t>
            </a:r>
            <a:r>
              <a:rPr lang="en-GB" dirty="0"/>
              <a:t>) and brown trout (</a:t>
            </a:r>
            <a:r>
              <a:rPr lang="en-GB" i="1" dirty="0" err="1"/>
              <a:t>Salmo</a:t>
            </a:r>
            <a:r>
              <a:rPr lang="en-GB" i="1" dirty="0"/>
              <a:t> </a:t>
            </a:r>
            <a:r>
              <a:rPr lang="en-GB" i="1" dirty="0" err="1"/>
              <a:t>trutta</a:t>
            </a:r>
            <a:r>
              <a:rPr lang="en-GB" dirty="0"/>
              <a:t>). </a:t>
            </a:r>
            <a:r>
              <a:rPr lang="en-US" dirty="0"/>
              <a:t>Ecol. </a:t>
            </a:r>
            <a:r>
              <a:rPr lang="en-US" dirty="0" err="1"/>
              <a:t>Freshw</a:t>
            </a:r>
            <a:r>
              <a:rPr lang="en-US" dirty="0"/>
              <a:t>. Fish     </a:t>
            </a:r>
            <a:r>
              <a:rPr lang="nb-NO" dirty="0"/>
              <a:t>DOI: 10.1111/eff.12107</a:t>
            </a:r>
          </a:p>
          <a:p>
            <a:pPr marL="0" indent="0">
              <a:buNone/>
            </a:pPr>
            <a:r>
              <a:rPr lang="en-GB" sz="3800" dirty="0" smtClean="0"/>
              <a:t>Conservation biology:</a:t>
            </a:r>
            <a:r>
              <a:rPr lang="en-GB" sz="3800" dirty="0"/>
              <a:t> </a:t>
            </a:r>
            <a:endParaRPr lang="nb-NO" sz="3800" dirty="0"/>
          </a:p>
          <a:p>
            <a:r>
              <a:rPr lang="en-GB" dirty="0"/>
              <a:t>Sandlund, O.T., S. Karlsson, E.B. </a:t>
            </a:r>
            <a:r>
              <a:rPr lang="en-GB" dirty="0" err="1"/>
              <a:t>Thorstad</a:t>
            </a:r>
            <a:r>
              <a:rPr lang="en-GB" dirty="0"/>
              <a:t>, K. Hindar, O.K. Berg, K..P. Matthew. &amp; I.C. </a:t>
            </a:r>
            <a:r>
              <a:rPr lang="en-GB" dirty="0" err="1"/>
              <a:t>Norum</a:t>
            </a:r>
            <a:r>
              <a:rPr lang="en-GB" dirty="0"/>
              <a:t> 2014. Spatial and temporal genetic structure of an endemic river-resident Atlantic salmon (</a:t>
            </a:r>
            <a:r>
              <a:rPr lang="en-GB" i="1" dirty="0" err="1"/>
              <a:t>Salmo</a:t>
            </a:r>
            <a:r>
              <a:rPr lang="en-GB" i="1" dirty="0"/>
              <a:t> </a:t>
            </a:r>
            <a:r>
              <a:rPr lang="en-GB" i="1" dirty="0" err="1"/>
              <a:t>salar</a:t>
            </a:r>
            <a:r>
              <a:rPr lang="en-GB" dirty="0"/>
              <a:t>) after millennia of  isolation.  Ecology and Evolution </a:t>
            </a:r>
            <a:r>
              <a:rPr lang="en-GB" dirty="0" smtClean="0"/>
              <a:t>4:1538-1554.</a:t>
            </a:r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</a:t>
            </a:r>
            <a:r>
              <a:rPr lang="en-US" u="sng" dirty="0" smtClean="0">
                <a:hlinkClick r:id="rId2"/>
              </a:rPr>
              <a:t>onlinelibrary.wiley.com/doi/10.1002/ece3.1040/full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9730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Aquaculture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nn-NO" sz="1800" dirty="0" smtClean="0">
                <a:solidFill>
                  <a:prstClr val="black"/>
                </a:solidFill>
              </a:rPr>
              <a:t>Lipid </a:t>
            </a:r>
            <a:r>
              <a:rPr lang="nn-NO" sz="1800" dirty="0" err="1" smtClean="0">
                <a:solidFill>
                  <a:prstClr val="black"/>
                </a:solidFill>
              </a:rPr>
              <a:t>stores</a:t>
            </a:r>
            <a:endParaRPr lang="nn-NO" sz="1800" dirty="0" smtClean="0">
              <a:solidFill>
                <a:prstClr val="black"/>
              </a:solidFill>
            </a:endParaRPr>
          </a:p>
          <a:p>
            <a:r>
              <a:rPr lang="en-GB" sz="1400" dirty="0"/>
              <a:t>O.K. Berg, A.G. Finstad, Ø. Solem, O. Ugedal, T. </a:t>
            </a:r>
            <a:r>
              <a:rPr lang="en-GB" sz="1400" dirty="0" err="1"/>
              <a:t>Forseth</a:t>
            </a:r>
            <a:r>
              <a:rPr lang="en-GB" sz="1400" dirty="0"/>
              <a:t>, E. </a:t>
            </a:r>
            <a:r>
              <a:rPr lang="en-GB" sz="1400" dirty="0" err="1"/>
              <a:t>Niemelä</a:t>
            </a:r>
            <a:r>
              <a:rPr lang="en-GB" sz="1400" dirty="0"/>
              <a:t>, J.V. Arnekleiv, A. Lohrmann &amp; T.F. </a:t>
            </a:r>
            <a:r>
              <a:rPr lang="en-GB" sz="1400" dirty="0" err="1"/>
              <a:t>Næsje</a:t>
            </a:r>
            <a:r>
              <a:rPr lang="en-GB" sz="1400" dirty="0"/>
              <a:t> 2009. Pre-winter lipid stores in young-of-year Atlantic salmon along a north-south gradient. J. Fish Biol. 74: 1383-1393.</a:t>
            </a:r>
            <a:endParaRPr lang="nb-NO" sz="1400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Environmental effects of aquaculture</a:t>
            </a:r>
            <a:r>
              <a:rPr lang="en-GB" sz="1800" dirty="0"/>
              <a:t> </a:t>
            </a:r>
            <a:endParaRPr lang="nn-NO" sz="1300" dirty="0">
              <a:solidFill>
                <a:prstClr val="black"/>
              </a:solidFill>
            </a:endParaRPr>
          </a:p>
          <a:p>
            <a:r>
              <a:rPr lang="en-GB" sz="1400" dirty="0"/>
              <a:t>Solem, Ø.  &amp; O. K. Berg 2011. Morphological differences in </a:t>
            </a:r>
            <a:r>
              <a:rPr lang="en-GB" sz="1400" dirty="0" err="1"/>
              <a:t>parr</a:t>
            </a:r>
            <a:r>
              <a:rPr lang="en-GB" sz="1400" dirty="0"/>
              <a:t> of Atlantic salmon along a north - south latitude gradient in Norway. J. Fish Biol. 78: 1451-1469.</a:t>
            </a:r>
            <a:endParaRPr lang="nb-NO" sz="1400" dirty="0"/>
          </a:p>
          <a:p>
            <a:pPr marL="0" lvl="0" indent="0">
              <a:buNone/>
            </a:pPr>
            <a:endParaRPr lang="nn-NO" sz="1300" dirty="0">
              <a:solidFill>
                <a:prstClr val="black"/>
              </a:solidFill>
            </a:endParaRPr>
          </a:p>
          <a:p>
            <a:pPr lvl="0"/>
            <a:r>
              <a:rPr lang="nn-NO" sz="1300" dirty="0" smtClean="0">
                <a:solidFill>
                  <a:prstClr val="black"/>
                </a:solidFill>
              </a:rPr>
              <a:t>Solem</a:t>
            </a:r>
            <a:r>
              <a:rPr lang="nn-NO" sz="1300" dirty="0">
                <a:solidFill>
                  <a:prstClr val="black"/>
                </a:solidFill>
              </a:rPr>
              <a:t>, Ø, E. </a:t>
            </a:r>
            <a:r>
              <a:rPr lang="nn-NO" sz="1300" dirty="0" err="1">
                <a:solidFill>
                  <a:prstClr val="black"/>
                </a:solidFill>
              </a:rPr>
              <a:t>Verspoor</a:t>
            </a:r>
            <a:r>
              <a:rPr lang="nn-NO" sz="1300" dirty="0">
                <a:solidFill>
                  <a:prstClr val="black"/>
                </a:solidFill>
              </a:rPr>
              <a:t>, J. V. Arnekleiv, O. K. Berg, J. Koksvik, K. Hindar, S. O., Karlsson, L. </a:t>
            </a:r>
            <a:r>
              <a:rPr lang="nn-NO" sz="1300" dirty="0" err="1">
                <a:solidFill>
                  <a:prstClr val="black"/>
                </a:solidFill>
              </a:rPr>
              <a:t>Rønnning</a:t>
            </a:r>
            <a:r>
              <a:rPr lang="nn-NO" sz="1300" dirty="0">
                <a:solidFill>
                  <a:prstClr val="black"/>
                </a:solidFill>
              </a:rPr>
              <a:t> &amp; G. Kjærstad 2014.  M</a:t>
            </a:r>
            <a:r>
              <a:rPr lang="en-GB" sz="1300" dirty="0" err="1">
                <a:solidFill>
                  <a:prstClr val="black"/>
                </a:solidFill>
              </a:rPr>
              <a:t>orphological</a:t>
            </a:r>
            <a:r>
              <a:rPr lang="en-GB" sz="1300" dirty="0">
                <a:solidFill>
                  <a:prstClr val="black"/>
                </a:solidFill>
              </a:rPr>
              <a:t> and </a:t>
            </a:r>
            <a:r>
              <a:rPr lang="en-GB" sz="1300" dirty="0" err="1">
                <a:solidFill>
                  <a:prstClr val="black"/>
                </a:solidFill>
              </a:rPr>
              <a:t>genetical</a:t>
            </a:r>
            <a:r>
              <a:rPr lang="en-GB" sz="1300" dirty="0">
                <a:solidFill>
                  <a:prstClr val="black"/>
                </a:solidFill>
              </a:rPr>
              <a:t> comparison between natural produced </a:t>
            </a:r>
            <a:r>
              <a:rPr lang="en-GB" sz="1300" dirty="0" err="1">
                <a:solidFill>
                  <a:prstClr val="black"/>
                </a:solidFill>
              </a:rPr>
              <a:t>smolts</a:t>
            </a:r>
            <a:r>
              <a:rPr lang="en-GB" sz="1300" dirty="0">
                <a:solidFill>
                  <a:prstClr val="black"/>
                </a:solidFill>
              </a:rPr>
              <a:t> of Atlantic salmon </a:t>
            </a:r>
            <a:r>
              <a:rPr lang="en-GB" sz="1300" i="1" dirty="0" err="1">
                <a:solidFill>
                  <a:prstClr val="black"/>
                </a:solidFill>
              </a:rPr>
              <a:t>Salmo</a:t>
            </a:r>
            <a:r>
              <a:rPr lang="en-GB" sz="1300" i="1" dirty="0">
                <a:solidFill>
                  <a:prstClr val="black"/>
                </a:solidFill>
              </a:rPr>
              <a:t> </a:t>
            </a:r>
            <a:r>
              <a:rPr lang="en-GB" sz="1300" i="1" dirty="0" err="1">
                <a:solidFill>
                  <a:prstClr val="black"/>
                </a:solidFill>
              </a:rPr>
              <a:t>salar</a:t>
            </a:r>
            <a:r>
              <a:rPr lang="en-GB" sz="1300" dirty="0">
                <a:solidFill>
                  <a:prstClr val="black"/>
                </a:solidFill>
              </a:rPr>
              <a:t>, brown trout </a:t>
            </a:r>
            <a:r>
              <a:rPr lang="nn-NO" sz="1300" i="1" dirty="0">
                <a:solidFill>
                  <a:prstClr val="black"/>
                </a:solidFill>
              </a:rPr>
              <a:t>S. </a:t>
            </a:r>
            <a:r>
              <a:rPr lang="nn-NO" sz="1300" i="1" dirty="0" err="1">
                <a:solidFill>
                  <a:prstClr val="black"/>
                </a:solidFill>
              </a:rPr>
              <a:t>trutta</a:t>
            </a:r>
            <a:r>
              <a:rPr lang="nn-NO" sz="1300" dirty="0">
                <a:solidFill>
                  <a:prstClr val="black"/>
                </a:solidFill>
              </a:rPr>
              <a:t> and </a:t>
            </a:r>
            <a:r>
              <a:rPr lang="nn-NO" sz="1300" dirty="0" err="1">
                <a:solidFill>
                  <a:prstClr val="black"/>
                </a:solidFill>
              </a:rPr>
              <a:t>their</a:t>
            </a:r>
            <a:r>
              <a:rPr lang="nn-NO" sz="1300" dirty="0">
                <a:solidFill>
                  <a:prstClr val="black"/>
                </a:solidFill>
              </a:rPr>
              <a:t> hybrids.  Fisheries Management and  </a:t>
            </a:r>
            <a:r>
              <a:rPr lang="nn-NO" sz="1300" dirty="0" err="1">
                <a:solidFill>
                  <a:prstClr val="black"/>
                </a:solidFill>
              </a:rPr>
              <a:t>Ecology</a:t>
            </a:r>
            <a:r>
              <a:rPr lang="nn-NO" sz="1300" dirty="0">
                <a:solidFill>
                  <a:prstClr val="black"/>
                </a:solidFill>
              </a:rPr>
              <a:t>  </a:t>
            </a:r>
            <a:endParaRPr lang="nb-NO" sz="1300" dirty="0">
              <a:solidFill>
                <a:prstClr val="black"/>
              </a:solidFill>
            </a:endParaRPr>
          </a:p>
          <a:p>
            <a:pPr lvl="0"/>
            <a:endParaRPr lang="nb-NO" sz="1300" dirty="0">
              <a:solidFill>
                <a:prstClr val="black"/>
              </a:solidFill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8777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Hydropower</a:t>
            </a:r>
            <a:r>
              <a:rPr lang="nb-NO" dirty="0" smtClean="0"/>
              <a:t> </a:t>
            </a:r>
            <a:r>
              <a:rPr lang="nb-NO" dirty="0" err="1" smtClean="0"/>
              <a:t>inetractions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fish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CEDREN – Centre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Environmental</a:t>
            </a:r>
            <a:r>
              <a:rPr lang="nb-NO" dirty="0" smtClean="0"/>
              <a:t> Design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Renewable</a:t>
            </a:r>
            <a:r>
              <a:rPr lang="nb-NO" dirty="0" smtClean="0"/>
              <a:t> Energy </a:t>
            </a:r>
          </a:p>
          <a:p>
            <a:pPr lvl="1"/>
            <a:r>
              <a:rPr lang="nb-NO" dirty="0" smtClean="0">
                <a:hlinkClick r:id="rId2"/>
              </a:rPr>
              <a:t>http://cedren.no/</a:t>
            </a:r>
            <a:endParaRPr lang="nb-NO" dirty="0" smtClean="0"/>
          </a:p>
          <a:p>
            <a:pPr lvl="1"/>
            <a:r>
              <a:rPr lang="nb-NO" dirty="0" err="1" smtClean="0"/>
              <a:t>Effects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salmonid</a:t>
            </a:r>
            <a:r>
              <a:rPr lang="nb-NO" dirty="0" smtClean="0"/>
              <a:t> </a:t>
            </a:r>
            <a:r>
              <a:rPr lang="nb-NO" dirty="0" err="1" smtClean="0"/>
              <a:t>fishes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/>
              <a:t> </a:t>
            </a:r>
            <a:r>
              <a:rPr lang="nb-NO" dirty="0" smtClean="0"/>
              <a:t>rapid </a:t>
            </a:r>
            <a:r>
              <a:rPr lang="nb-NO" dirty="0" err="1" smtClean="0"/>
              <a:t>variations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discharge</a:t>
            </a:r>
            <a:endParaRPr lang="nb-NO" dirty="0" smtClean="0"/>
          </a:p>
          <a:p>
            <a:pPr lvl="0"/>
            <a:endParaRPr lang="nb-NO" sz="1500" dirty="0" smtClean="0">
              <a:solidFill>
                <a:prstClr val="black"/>
              </a:solidFill>
            </a:endParaRPr>
          </a:p>
          <a:p>
            <a:pPr lvl="0"/>
            <a:r>
              <a:rPr lang="nb-NO" sz="1500" dirty="0" smtClean="0">
                <a:solidFill>
                  <a:prstClr val="black"/>
                </a:solidFill>
              </a:rPr>
              <a:t>Puffer</a:t>
            </a:r>
            <a:r>
              <a:rPr lang="nb-NO" sz="1500" dirty="0">
                <a:solidFill>
                  <a:prstClr val="black"/>
                </a:solidFill>
              </a:rPr>
              <a:t>, M., </a:t>
            </a:r>
            <a:r>
              <a:rPr lang="nb-NO" sz="1500" dirty="0" err="1">
                <a:solidFill>
                  <a:prstClr val="black"/>
                </a:solidFill>
              </a:rPr>
              <a:t>O.K.Berg</a:t>
            </a:r>
            <a:r>
              <a:rPr lang="nb-NO" sz="1500" dirty="0">
                <a:solidFill>
                  <a:prstClr val="black"/>
                </a:solidFill>
              </a:rPr>
              <a:t>, A. Huusko, T. Vehanen &amp; T. Forseth 2014.  </a:t>
            </a:r>
            <a:r>
              <a:rPr lang="en-US" sz="1500" dirty="0">
                <a:solidFill>
                  <a:prstClr val="black"/>
                </a:solidFill>
              </a:rPr>
              <a:t>Effects of </a:t>
            </a:r>
            <a:r>
              <a:rPr lang="en-US" sz="1500" dirty="0" err="1">
                <a:solidFill>
                  <a:prstClr val="black"/>
                </a:solidFill>
              </a:rPr>
              <a:t>hydropeaking</a:t>
            </a:r>
            <a:r>
              <a:rPr lang="en-US" sz="1500" dirty="0">
                <a:solidFill>
                  <a:prstClr val="black"/>
                </a:solidFill>
              </a:rPr>
              <a:t> on growth, energetics and </a:t>
            </a:r>
            <a:r>
              <a:rPr lang="en-US" sz="1500" dirty="0" err="1">
                <a:solidFill>
                  <a:prstClr val="black"/>
                </a:solidFill>
              </a:rPr>
              <a:t>behaviour</a:t>
            </a:r>
            <a:r>
              <a:rPr lang="en-US" sz="1500" dirty="0">
                <a:solidFill>
                  <a:prstClr val="black"/>
                </a:solidFill>
              </a:rPr>
              <a:t> on juvenile Atlantic salmon (</a:t>
            </a:r>
            <a:r>
              <a:rPr lang="en-US" sz="1500" i="1" dirty="0" err="1">
                <a:solidFill>
                  <a:prstClr val="black"/>
                </a:solidFill>
              </a:rPr>
              <a:t>Salmo</a:t>
            </a:r>
            <a:r>
              <a:rPr lang="en-US" sz="1500" i="1" dirty="0">
                <a:solidFill>
                  <a:prstClr val="black"/>
                </a:solidFill>
              </a:rPr>
              <a:t> </a:t>
            </a:r>
            <a:r>
              <a:rPr lang="en-US" sz="1500" i="1" dirty="0" err="1">
                <a:solidFill>
                  <a:prstClr val="black"/>
                </a:solidFill>
              </a:rPr>
              <a:t>salar</a:t>
            </a:r>
            <a:r>
              <a:rPr lang="en-US" sz="1500" dirty="0">
                <a:solidFill>
                  <a:prstClr val="black"/>
                </a:solidFill>
              </a:rPr>
              <a:t> L.). </a:t>
            </a:r>
            <a:r>
              <a:rPr lang="en-GB" sz="1500" dirty="0">
                <a:solidFill>
                  <a:prstClr val="black"/>
                </a:solidFill>
              </a:rPr>
              <a:t>River Research and Applications </a:t>
            </a:r>
            <a:endParaRPr lang="nb-NO" sz="1500" dirty="0">
              <a:solidFill>
                <a:prstClr val="black"/>
              </a:solidFill>
            </a:endParaRPr>
          </a:p>
          <a:p>
            <a:pPr lvl="1"/>
            <a:endParaRPr lang="nb-NO" dirty="0" smtClean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5858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7412" name="Picture 2" descr="C:\Users\rakesh-s\Desktop\2-2nd-de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34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3" descr="C:\Users\rakesh-s\Desktop\membershi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91000"/>
            <a:ext cx="9144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819400" y="30163"/>
            <a:ext cx="7086600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OMICS Group </a:t>
            </a:r>
            <a:r>
              <a:rPr lang="en-US" sz="2400" b="1" dirty="0">
                <a:solidFill>
                  <a:schemeClr val="accent5">
                    <a:lumMod val="1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Open Access Membership</a:t>
            </a:r>
            <a:br>
              <a:rPr lang="en-US" sz="2400" b="1" dirty="0">
                <a:solidFill>
                  <a:schemeClr val="accent5">
                    <a:lumMod val="1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endParaRPr lang="en-US" sz="2400" dirty="0">
              <a:solidFill>
                <a:schemeClr val="accent5">
                  <a:lumMod val="10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Teardrop 6"/>
          <p:cNvSpPr/>
          <p:nvPr/>
        </p:nvSpPr>
        <p:spPr>
          <a:xfrm>
            <a:off x="1295400" y="630238"/>
            <a:ext cx="7696200" cy="3560762"/>
          </a:xfrm>
          <a:prstGeom prst="teardrop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>
                <a:latin typeface="Calisto MT" panose="02040603050505030304" pitchFamily="18" charset="0"/>
              </a:rPr>
              <a:t>OMICS </a:t>
            </a:r>
            <a:r>
              <a:rPr lang="en-US" smtClean="0">
                <a:latin typeface="Calisto MT" panose="02040603050505030304" pitchFamily="18" charset="0"/>
              </a:rPr>
              <a:t>International Membership </a:t>
            </a:r>
            <a:r>
              <a:rPr lang="en-US" dirty="0">
                <a:latin typeface="Calisto MT" panose="02040603050505030304" pitchFamily="18" charset="0"/>
              </a:rPr>
              <a:t>enables academic and research institutions, funders and corporations to actively encourage open access in scholarly communication and the dissemination of research published by their authors.</a:t>
            </a:r>
          </a:p>
          <a:p>
            <a:pPr>
              <a:defRPr/>
            </a:pPr>
            <a:r>
              <a:rPr lang="en-US" dirty="0">
                <a:latin typeface="Calisto MT" panose="02040603050505030304" pitchFamily="18" charset="0"/>
              </a:rPr>
              <a:t>For more details and benefits, click on the link below:</a:t>
            </a:r>
          </a:p>
          <a:p>
            <a:pPr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Calisto MT" panose="02040603050505030304" pitchFamily="18" charset="0"/>
                <a:hlinkClick r:id="rId4"/>
              </a:rPr>
              <a:t>http://omicsonline.org/membership.php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Calisto MT" panose="0204060305050503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927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163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Professor Ole Kristian Berg </vt:lpstr>
      <vt:lpstr>Fish Ecology</vt:lpstr>
      <vt:lpstr>Aquaculture </vt:lpstr>
      <vt:lpstr>Hydropower inetractions with fish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aniket-k</dc:creator>
  <cp:lastModifiedBy>Balaji Daram</cp:lastModifiedBy>
  <cp:revision>4</cp:revision>
  <dcterms:created xsi:type="dcterms:W3CDTF">2014-09-02T05:40:33Z</dcterms:created>
  <dcterms:modified xsi:type="dcterms:W3CDTF">2015-10-19T12:26:02Z</dcterms:modified>
</cp:coreProperties>
</file>