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9" r:id="rId2"/>
    <p:sldId id="280" r:id="rId3"/>
    <p:sldId id="256" r:id="rId4"/>
    <p:sldId id="258" r:id="rId5"/>
    <p:sldId id="259" r:id="rId6"/>
    <p:sldId id="260" r:id="rId7"/>
    <p:sldId id="261" r:id="rId8"/>
    <p:sldId id="286" r:id="rId9"/>
    <p:sldId id="287" r:id="rId10"/>
    <p:sldId id="288" r:id="rId11"/>
    <p:sldId id="281" r:id="rId12"/>
    <p:sldId id="282" r:id="rId13"/>
    <p:sldId id="2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11/7/2014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11/7/2014</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11/7/2014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11/7/2014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Group</a:t>
            </a:r>
            <a:endParaRPr lang="en-US" sz="5400" dirty="0">
              <a:solidFill>
                <a:srgbClr val="F7964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r>
              <a:rPr lang="en-US" dirty="0">
                <a:solidFill>
                  <a:srgbClr val="0070C0"/>
                </a:solidFill>
              </a:rPr>
              <a:t>OMICS Group International through its Open Access Initiative is committed to make genuine and reliable contributions to the scientific community. OMICS Group hosts over </a:t>
            </a:r>
            <a:r>
              <a:rPr lang="en-US" b="1" dirty="0">
                <a:solidFill>
                  <a:srgbClr val="0070C0"/>
                </a:solidFill>
              </a:rPr>
              <a:t>400</a:t>
            </a:r>
            <a:r>
              <a:rPr lang="en-US" dirty="0">
                <a:solidFill>
                  <a:srgbClr val="0070C0"/>
                </a:solidFill>
              </a:rPr>
              <a:t> leading-edge peer reviewed Open Access Journals and organizes over </a:t>
            </a:r>
            <a:r>
              <a:rPr lang="en-US" b="1" dirty="0">
                <a:solidFill>
                  <a:srgbClr val="0070C0"/>
                </a:solidFill>
              </a:rPr>
              <a:t>300</a:t>
            </a:r>
            <a:r>
              <a:rPr lang="en-US" dirty="0">
                <a:solidFill>
                  <a:srgbClr val="0070C0"/>
                </a:solidFill>
              </a:rPr>
              <a:t> International Conferences annually all over the world. OMICS Publishing Group journals have over </a:t>
            </a:r>
            <a:r>
              <a:rPr lang="en-US" b="1" dirty="0">
                <a:solidFill>
                  <a:srgbClr val="0070C0"/>
                </a:solidFill>
              </a:rPr>
              <a:t>3 million</a:t>
            </a:r>
            <a:r>
              <a:rPr lang="en-US" dirty="0">
                <a:solidFill>
                  <a:srgbClr val="0070C0"/>
                </a:solidFill>
              </a:rPr>
              <a:t> readers and the fame and success of the same can be attributed to the strong editorial board which contains over </a:t>
            </a:r>
            <a:r>
              <a:rPr lang="en-US" b="1" dirty="0">
                <a:solidFill>
                  <a:srgbClr val="0070C0"/>
                </a:solidFill>
              </a:rPr>
              <a:t>30000</a:t>
            </a:r>
            <a:r>
              <a:rPr lang="en-US" dirty="0">
                <a:solidFill>
                  <a:srgbClr val="0070C0"/>
                </a:solidFill>
              </a:rPr>
              <a:t> eminent personalities that ensure a rapid, quality and quick review process. OMICS Group signed an agreement with more than </a:t>
            </a:r>
            <a:r>
              <a:rPr lang="en-US" b="1" dirty="0">
                <a:solidFill>
                  <a:srgbClr val="0070C0"/>
                </a:solidFill>
              </a:rPr>
              <a:t>1000</a:t>
            </a:r>
            <a:r>
              <a:rPr lang="en-US" dirty="0">
                <a:solidFill>
                  <a:srgbClr val="0070C0"/>
                </a:solidFill>
              </a:rPr>
              <a:t> International Societies to make healthcare information Open Access.</a:t>
            </a:r>
          </a:p>
        </p:txBody>
      </p:sp>
    </p:spTree>
    <p:extLst>
      <p:ext uri="{BB962C8B-B14F-4D97-AF65-F5344CB8AC3E}">
        <p14:creationId xmlns:p14="http://schemas.microsoft.com/office/powerpoint/2010/main" val="1455341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lstStyle/>
          <a:p>
            <a:r>
              <a:rPr lang="en-IN" b="1" dirty="0" err="1"/>
              <a:t>Pediatric</a:t>
            </a:r>
            <a:r>
              <a:rPr lang="en-IN" b="1" dirty="0"/>
              <a:t> dentistry </a:t>
            </a:r>
            <a:endParaRPr lang="en-IN" dirty="0"/>
          </a:p>
        </p:txBody>
      </p:sp>
      <p:sp>
        <p:nvSpPr>
          <p:cNvPr id="3" name="Content Placeholder 2"/>
          <p:cNvSpPr>
            <a:spLocks noGrp="1"/>
          </p:cNvSpPr>
          <p:nvPr>
            <p:ph idx="1"/>
          </p:nvPr>
        </p:nvSpPr>
        <p:spPr>
          <a:xfrm>
            <a:off x="457200" y="1752600"/>
            <a:ext cx="8229600" cy="4821936"/>
          </a:xfrm>
        </p:spPr>
        <p:txBody>
          <a:bodyPr/>
          <a:lstStyle/>
          <a:p>
            <a:r>
              <a:rPr lang="en-IN" dirty="0">
                <a:latin typeface="Arabic Typesetting" pitchFamily="66" charset="-78"/>
                <a:cs typeface="Arabic Typesetting" pitchFamily="66" charset="-78"/>
              </a:rPr>
              <a:t>Early detection is essential to maintain oral health, modify aberrant habits, and treat as needed and as simply as possible</a:t>
            </a:r>
            <a:r>
              <a:rPr lang="en-IN" dirty="0" smtClean="0">
                <a:latin typeface="Arabic Typesetting" pitchFamily="66" charset="-78"/>
                <a:cs typeface="Arabic Typesetting" pitchFamily="66" charset="-78"/>
              </a:rPr>
              <a:t>.</a:t>
            </a:r>
          </a:p>
          <a:p>
            <a:r>
              <a:rPr lang="en-IN" dirty="0">
                <a:latin typeface="Arabic Typesetting" pitchFamily="66" charset="-78"/>
                <a:cs typeface="Arabic Typesetting" pitchFamily="66" charset="-78"/>
              </a:rPr>
              <a:t>Additionally, parents are given a program of preventative home care (brushing/flossing/fluorides), a caries risk assessment, information on finger, thumb, and pacifier habits, advice on preventing injuries to the mouth and teeth of children, diet </a:t>
            </a:r>
            <a:r>
              <a:rPr lang="en-IN" dirty="0" err="1">
                <a:latin typeface="Arabic Typesetting" pitchFamily="66" charset="-78"/>
                <a:cs typeface="Arabic Typesetting" pitchFamily="66" charset="-78"/>
              </a:rPr>
              <a:t>counseling</a:t>
            </a:r>
            <a:r>
              <a:rPr lang="en-IN" dirty="0">
                <a:latin typeface="Arabic Typesetting" pitchFamily="66" charset="-78"/>
                <a:cs typeface="Arabic Typesetting" pitchFamily="66" charset="-78"/>
              </a:rPr>
              <a:t>, and information on growth and </a:t>
            </a:r>
            <a:r>
              <a:rPr lang="en-IN" dirty="0" smtClean="0">
                <a:latin typeface="Arabic Typesetting" pitchFamily="66" charset="-78"/>
                <a:cs typeface="Arabic Typesetting" pitchFamily="66" charset="-78"/>
              </a:rPr>
              <a:t>development.</a:t>
            </a:r>
            <a:endParaRPr lang="en-IN"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432136"/>
            <a:ext cx="3943350" cy="207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993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Oral Health &amp; Hygiene</a:t>
            </a:r>
            <a:endParaRPr lang="en-US" dirty="0"/>
          </a:p>
        </p:txBody>
      </p:sp>
      <p:sp>
        <p:nvSpPr>
          <p:cNvPr id="7" name="Vertical Scroll 6"/>
          <p:cNvSpPr/>
          <p:nvPr/>
        </p:nvSpPr>
        <p:spPr>
          <a:xfrm>
            <a:off x="-124113"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smtClean="0">
                <a:solidFill>
                  <a:schemeClr val="accent2">
                    <a:lumMod val="20000"/>
                    <a:lumOff val="80000"/>
                  </a:schemeClr>
                </a:solidFill>
              </a:rPr>
              <a:t>Oral Cancer </a:t>
            </a:r>
            <a:endParaRPr lang="en-US" sz="2000"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Oral Health</a:t>
            </a:r>
            <a:endParaRPr lang="en-US" sz="2000" u="sng"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a:solidFill>
                  <a:schemeClr val="accent2">
                    <a:lumMod val="20000"/>
                    <a:lumOff val="80000"/>
                  </a:schemeClr>
                </a:solidFill>
              </a:rPr>
              <a:t>Dentistry </a:t>
            </a:r>
            <a:endParaRPr lang="en-US" sz="2000" u="sng" dirty="0" smtClean="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Dental Bonding</a:t>
            </a:r>
          </a:p>
          <a:p>
            <a:pPr marL="342900" indent="-342900">
              <a:buFont typeface="Wingdings" panose="05000000000000000000" pitchFamily="2" charset="2"/>
              <a:buChar char="Ø"/>
              <a:defRPr/>
            </a:pPr>
            <a:r>
              <a:rPr lang="en-US" sz="2000" u="sng" dirty="0">
                <a:solidFill>
                  <a:schemeClr val="accent2">
                    <a:lumMod val="20000"/>
                    <a:lumOff val="80000"/>
                  </a:schemeClr>
                </a:solidFill>
              </a:rPr>
              <a:t>Dental </a:t>
            </a:r>
            <a:r>
              <a:rPr lang="en-US" sz="2000" u="sng" dirty="0" smtClean="0">
                <a:solidFill>
                  <a:schemeClr val="accent2">
                    <a:lumMod val="20000"/>
                    <a:lumOff val="80000"/>
                  </a:schemeClr>
                </a:solidFill>
              </a:rPr>
              <a:t>caries</a:t>
            </a:r>
          </a:p>
          <a:p>
            <a:pPr marL="342900" indent="-342900">
              <a:buFont typeface="Wingdings" panose="05000000000000000000" pitchFamily="2" charset="2"/>
              <a:buChar char="Ø"/>
              <a:defRPr/>
            </a:pPr>
            <a:r>
              <a:rPr lang="en-US" sz="2000" u="sng" dirty="0">
                <a:solidFill>
                  <a:schemeClr val="accent2">
                    <a:lumMod val="20000"/>
                    <a:lumOff val="80000"/>
                  </a:schemeClr>
                </a:solidFill>
              </a:rPr>
              <a:t>Smoking </a:t>
            </a:r>
            <a:r>
              <a:rPr lang="en-US" sz="2000" u="sng" dirty="0" smtClean="0">
                <a:solidFill>
                  <a:schemeClr val="accent2">
                    <a:lumMod val="20000"/>
                    <a:lumOff val="80000"/>
                  </a:schemeClr>
                </a:solidFill>
              </a:rPr>
              <a:t>cessation</a:t>
            </a:r>
          </a:p>
          <a:p>
            <a:pPr marL="342900" indent="-342900">
              <a:buFont typeface="Wingdings" panose="05000000000000000000" pitchFamily="2" charset="2"/>
              <a:buChar char="Ø"/>
              <a:defRPr/>
            </a:pPr>
            <a:r>
              <a:rPr lang="en-US" sz="2000" u="sng" dirty="0">
                <a:solidFill>
                  <a:schemeClr val="accent2">
                    <a:lumMod val="20000"/>
                    <a:lumOff val="80000"/>
                  </a:schemeClr>
                </a:solidFill>
              </a:rPr>
              <a:t>Pediatric dentistry </a:t>
            </a:r>
            <a:endParaRPr lang="en-US" sz="2000" u="sng" dirty="0">
              <a:solidFill>
                <a:schemeClr val="accent2">
                  <a:lumMod val="20000"/>
                  <a:lumOff val="80000"/>
                </a:scheme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556" y="4327694"/>
            <a:ext cx="3559043" cy="2368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2400" dirty="0"/>
              <a:t>International Conference and Exhibition on </a:t>
            </a:r>
            <a:r>
              <a:rPr lang="en-IN" sz="2400" b="1" dirty="0"/>
              <a:t>Dentistry </a:t>
            </a:r>
            <a:endParaRPr lang="en-IN" sz="2400" b="1" dirty="0" smtClean="0"/>
          </a:p>
          <a:p>
            <a:pPr>
              <a:defRPr/>
            </a:pPr>
            <a:r>
              <a:rPr lang="en-IN" sz="2400" dirty="0" smtClean="0"/>
              <a:t>     March </a:t>
            </a:r>
            <a:r>
              <a:rPr lang="en-IN" sz="2400" dirty="0"/>
              <a:t>18-20, 2015 </a:t>
            </a:r>
            <a:r>
              <a:rPr lang="en-IN" sz="2400" dirty="0" err="1"/>
              <a:t>Crowne</a:t>
            </a:r>
            <a:r>
              <a:rPr lang="en-IN" sz="2400" dirty="0"/>
              <a:t> Plaza, Dubai, UAE </a:t>
            </a:r>
            <a:r>
              <a:rPr lang="en-US" sz="2400" dirty="0">
                <a:solidFill>
                  <a:schemeClr val="accent2">
                    <a:lumMod val="20000"/>
                    <a:lumOff val="80000"/>
                  </a:schemeClr>
                </a:solidFill>
              </a:rPr>
              <a:t> </a:t>
            </a:r>
            <a:endParaRPr lang="en-US" sz="2200" dirty="0">
              <a:solidFill>
                <a:schemeClr val="accent2">
                  <a:lumMod val="20000"/>
                  <a:lumOff val="80000"/>
                </a:schemeClr>
              </a:solidFill>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Oral Health &amp; Hygiene</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2951224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US" smtClean="0"/>
          </a:p>
        </p:txBody>
      </p:sp>
      <p:sp>
        <p:nvSpPr>
          <p:cNvPr id="25603" name="Content Placeholder 2"/>
          <p:cNvSpPr>
            <a:spLocks noGrp="1"/>
          </p:cNvSpPr>
          <p:nvPr>
            <p:ph idx="1"/>
          </p:nvPr>
        </p:nvSpPr>
        <p:spPr/>
        <p:txBody>
          <a:bodyPr/>
          <a:lstStyle/>
          <a:p>
            <a:endParaRPr lang="en-US" smtClean="0"/>
          </a:p>
        </p:txBody>
      </p:sp>
      <p:pic>
        <p:nvPicPr>
          <p:cNvPr id="2560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533400" y="685800"/>
            <a:ext cx="8451850" cy="4287839"/>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4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400" dirty="0">
                <a:latin typeface="Calisto MT" panose="02040603050505030304" pitchFamily="18" charset="0"/>
              </a:rPr>
              <a:t>For more details and benefits, click on the link below:</a:t>
            </a:r>
          </a:p>
          <a:p>
            <a:pPr>
              <a:defRPr/>
            </a:pPr>
            <a:r>
              <a:rPr lang="en-US" sz="2400" dirty="0">
                <a:solidFill>
                  <a:schemeClr val="accent4">
                    <a:lumMod val="10000"/>
                  </a:schemeClr>
                </a:solidFill>
                <a:latin typeface="Calisto MT" panose="02040603050505030304" pitchFamily="18" charset="0"/>
                <a:hlinkClick r:id="rId4"/>
              </a:rPr>
              <a:t>http://omicsonline.org/membership.php</a:t>
            </a:r>
            <a:r>
              <a:rPr lang="en-US" sz="24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155666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696516" y="1143000"/>
            <a:ext cx="7750968" cy="4283868"/>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base">
              <a:spcBef>
                <a:spcPct val="0"/>
              </a:spcBef>
              <a:spcAft>
                <a:spcPct val="0"/>
              </a:spcAft>
              <a:defRPr/>
            </a:pPr>
            <a:r>
              <a:rPr lang="en-IN" sz="1600" dirty="0">
                <a:solidFill>
                  <a:srgbClr val="1F497D">
                    <a:lumMod val="10000"/>
                  </a:srgbClr>
                </a:solidFill>
                <a:latin typeface="Times New Roman" pitchFamily="18" charset="0"/>
                <a:cs typeface="Times New Roman" pitchFamily="18" charset="0"/>
              </a:rPr>
              <a:t>OMICS Group welcomes submissions that are original and technically so as to serve both the developing world and developed countries in the best possible way.</a:t>
            </a:r>
          </a:p>
          <a:p>
            <a:pPr algn="ctr" fontAlgn="base">
              <a:spcBef>
                <a:spcPct val="0"/>
              </a:spcBef>
              <a:spcAft>
                <a:spcPct val="0"/>
              </a:spcAft>
              <a:defRPr/>
            </a:pPr>
            <a:r>
              <a:rPr lang="en-US" sz="1600" dirty="0">
                <a:solidFill>
                  <a:srgbClr val="1F497D">
                    <a:lumMod val="10000"/>
                  </a:srgbClr>
                </a:solidFill>
                <a:latin typeface="Times New Roman" pitchFamily="18" charset="0"/>
                <a:cs typeface="Times New Roman" pitchFamily="18" charset="0"/>
              </a:rPr>
              <a:t>OMICS Journals  are poised in excellence by publishing high quality research. </a:t>
            </a:r>
            <a:r>
              <a:rPr lang="en-IN" sz="1600" dirty="0">
                <a:solidFill>
                  <a:srgbClr val="1F497D">
                    <a:lumMod val="10000"/>
                  </a:srgbClr>
                </a:solidFill>
                <a:latin typeface="Times New Roman" pitchFamily="18" charset="0"/>
                <a:cs typeface="Times New Roman" pitchFamily="18" charset="0"/>
              </a:rPr>
              <a:t>OMICS Group follows an Editorial Manager® System peer review process and boasts of a strong and active editorial board.</a:t>
            </a:r>
            <a:endParaRPr lang="en-US" sz="1600" dirty="0">
              <a:solidFill>
                <a:srgbClr val="1F497D">
                  <a:lumMod val="10000"/>
                </a:srgbClr>
              </a:solidFill>
              <a:latin typeface="Times New Roman" pitchFamily="18" charset="0"/>
              <a:cs typeface="Times New Roman" pitchFamily="18" charset="0"/>
            </a:endParaRPr>
          </a:p>
          <a:p>
            <a:pPr algn="ctr" fontAlgn="base">
              <a:spcBef>
                <a:spcPct val="0"/>
              </a:spcBef>
              <a:spcAft>
                <a:spcPct val="0"/>
              </a:spcAft>
              <a:defRPr/>
            </a:pPr>
            <a:r>
              <a:rPr lang="en-US" sz="1600" dirty="0">
                <a:solidFill>
                  <a:srgbClr val="1F497D">
                    <a:lumMod val="10000"/>
                  </a:srgbClr>
                </a:solidFill>
                <a:latin typeface="Times New Roman" pitchFamily="18" charset="0"/>
                <a:cs typeface="Times New Roman" pitchFamily="18" charset="0"/>
              </a:rPr>
              <a:t>Editors and reviewers are experts in their field and provide anonymous, unbiased and detailed reviews of all submissions.</a:t>
            </a:r>
          </a:p>
          <a:p>
            <a:pPr algn="ctr" fontAlgn="base">
              <a:spcBef>
                <a:spcPct val="0"/>
              </a:spcBef>
              <a:spcAft>
                <a:spcPct val="0"/>
              </a:spcAft>
              <a:defRPr/>
            </a:pPr>
            <a:r>
              <a:rPr lang="en-IN" sz="1600" dirty="0">
                <a:solidFill>
                  <a:srgbClr val="1F497D">
                    <a:lumMod val="10000"/>
                  </a:srgbClr>
                </a:solidFill>
                <a:latin typeface="Times New Roman" pitchFamily="18" charset="0"/>
                <a:cs typeface="Times New Roman"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r>
              <a:rPr lang="en-IN" sz="1600" dirty="0" smtClean="0">
                <a:solidFill>
                  <a:srgbClr val="1F497D">
                    <a:lumMod val="10000"/>
                  </a:srgbClr>
                </a:solidFill>
                <a:latin typeface="Times New Roman" pitchFamily="18" charset="0"/>
                <a:cs typeface="Times New Roman" pitchFamily="18" charset="0"/>
              </a:rPr>
              <a:t>.</a:t>
            </a:r>
            <a:endParaRPr lang="en-US" sz="1600" dirty="0">
              <a:solidFill>
                <a:prstClr val="black"/>
              </a:solidFill>
              <a:latin typeface="Times New Roman" pitchFamily="18" charset="0"/>
              <a:cs typeface="Times New Roman" pitchFamily="18" charset="0"/>
            </a:endParaRPr>
          </a:p>
        </p:txBody>
      </p:sp>
      <p:sp>
        <p:nvSpPr>
          <p:cNvPr id="6" name="Rectangle 5"/>
          <p:cNvSpPr/>
          <p:nvPr/>
        </p:nvSpPr>
        <p:spPr>
          <a:xfrm>
            <a:off x="1066800" y="5638799"/>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base">
              <a:spcBef>
                <a:spcPct val="0"/>
              </a:spcBef>
              <a:spcAft>
                <a:spcPct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4BACC6">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4BACC6">
                    <a:lumMod val="10000"/>
                  </a:srgbClr>
                </a:solidFill>
                <a:latin typeface="Microsoft YaHei" panose="020B0503020204020204" pitchFamily="34" charset="-122"/>
                <a:ea typeface="Microsoft YaHei" panose="020B0503020204020204" pitchFamily="34" charset="-122"/>
              </a:rPr>
              <a:t> </a:t>
            </a:r>
          </a:p>
          <a:p>
            <a:pPr algn="ctr" fontAlgn="base">
              <a:spcBef>
                <a:spcPct val="0"/>
              </a:spcBef>
              <a:spcAft>
                <a:spcPct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04800" y="277812"/>
            <a:ext cx="8534400" cy="536575"/>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defRPr/>
            </a:pPr>
            <a:r>
              <a:rPr lang="en-US" sz="2400" b="1" dirty="0" smtClean="0">
                <a:solidFill>
                  <a:srgbClr val="8064A2">
                    <a:lumMod val="10000"/>
                  </a:srgbClr>
                </a:solidFill>
                <a:latin typeface="Baskerville Old Face" panose="02020602080505020303" pitchFamily="18" charset="0"/>
              </a:rPr>
              <a:t>OMICS Journals are welcoming Submissions</a:t>
            </a:r>
            <a:endParaRPr lang="en-US" sz="2400" dirty="0">
              <a:solidFill>
                <a:srgbClr val="8064A2">
                  <a:lumMod val="10000"/>
                </a:srgbClr>
              </a:solidFill>
            </a:endParaRPr>
          </a:p>
        </p:txBody>
      </p:sp>
    </p:spTree>
    <p:extLst>
      <p:ext uri="{BB962C8B-B14F-4D97-AF65-F5344CB8AC3E}">
        <p14:creationId xmlns:p14="http://schemas.microsoft.com/office/powerpoint/2010/main" val="1133295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Journal of Oral Hygiene &amp; Health</a:t>
            </a:r>
            <a:endParaRPr lang="en-US" b="1" dirty="0"/>
          </a:p>
        </p:txBody>
      </p:sp>
      <p:sp>
        <p:nvSpPr>
          <p:cNvPr id="8" name="Rectangle 7"/>
          <p:cNvSpPr/>
          <p:nvPr/>
        </p:nvSpPr>
        <p:spPr>
          <a:xfrm>
            <a:off x="228600" y="3733800"/>
            <a:ext cx="8458199"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Omar </a:t>
            </a:r>
            <a:r>
              <a:rPr lang="es-E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Abd</a:t>
            </a:r>
            <a:r>
              <a:rPr lang="es-E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El </a:t>
            </a:r>
            <a:r>
              <a:rPr lang="es-E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Sadek</a:t>
            </a:r>
            <a:r>
              <a:rPr lang="es-E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El </a:t>
            </a:r>
            <a:r>
              <a:rPr lang="es-E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Meligy</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301250"/>
            <a:ext cx="2133599" cy="2805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King Abdulaziz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09992"/>
            <a:ext cx="2517035" cy="2768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262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Omar El </a:t>
            </a:r>
            <a:r>
              <a:rPr lang="en-IN" sz="2000" dirty="0" err="1">
                <a:latin typeface="Times New Roman" pitchFamily="18" charset="0"/>
                <a:cs typeface="Times New Roman" pitchFamily="18" charset="0"/>
              </a:rPr>
              <a:t>Meligy</a:t>
            </a:r>
            <a:r>
              <a:rPr lang="en-IN" sz="2000" dirty="0">
                <a:latin typeface="Times New Roman" pitchFamily="18" charset="0"/>
                <a:cs typeface="Times New Roman" pitchFamily="18" charset="0"/>
              </a:rPr>
              <a:t> is a Professor of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Dentistry at King </a:t>
            </a:r>
            <a:r>
              <a:rPr lang="en-IN" sz="2000" dirty="0" err="1">
                <a:latin typeface="Times New Roman" pitchFamily="18" charset="0"/>
                <a:cs typeface="Times New Roman" pitchFamily="18" charset="0"/>
              </a:rPr>
              <a:t>Abdulaziz</a:t>
            </a:r>
            <a:r>
              <a:rPr lang="en-IN" sz="2000" dirty="0">
                <a:latin typeface="Times New Roman" pitchFamily="18" charset="0"/>
                <a:cs typeface="Times New Roman" pitchFamily="18" charset="0"/>
              </a:rPr>
              <a:t> and Alexandria Universities. He received his B.D.S. (1990), M. Sc. (1995) and Ph. D. (2001) from Alexandria University, Egypt and became a Lecturer of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Dentistry at Alexandria University</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He was a Research Scholar in School of Dentistry, Indiana University, USA from 1998 till 2000. After his three-year career as a lecturer at the Faculty of Dentistry, Alexandria University, he moved to Jeddah, Saudi Arabia, where he was offered a position at King </a:t>
            </a:r>
            <a:r>
              <a:rPr lang="en-IN" sz="2000" dirty="0" err="1">
                <a:latin typeface="Times New Roman" pitchFamily="18" charset="0"/>
                <a:cs typeface="Times New Roman" pitchFamily="18" charset="0"/>
              </a:rPr>
              <a:t>Abdulaziz</a:t>
            </a:r>
            <a:r>
              <a:rPr lang="en-IN" sz="2000" dirty="0">
                <a:latin typeface="Times New Roman" pitchFamily="18" charset="0"/>
                <a:cs typeface="Times New Roman" pitchFamily="18" charset="0"/>
              </a:rPr>
              <a:t> University. </a:t>
            </a:r>
            <a:endParaRPr lang="en-IN" sz="2000" dirty="0" smtClean="0">
              <a:latin typeface="Times New Roman" pitchFamily="18" charset="0"/>
              <a:cs typeface="Times New Roman" pitchFamily="18" charset="0"/>
            </a:endParaRPr>
          </a:p>
          <a:p>
            <a:r>
              <a:rPr lang="en-IN" sz="2000" dirty="0">
                <a:latin typeface="Times New Roman" pitchFamily="18" charset="0"/>
                <a:cs typeface="Times New Roman" pitchFamily="18" charset="0"/>
              </a:rPr>
              <a:t>In addition to teaching, treating patients and conducting research, he is a contributor in the books Principles of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Dentistry and Pulpal Response Following </a:t>
            </a:r>
            <a:r>
              <a:rPr lang="en-IN" sz="2000" dirty="0" err="1">
                <a:latin typeface="Times New Roman" pitchFamily="18" charset="0"/>
                <a:cs typeface="Times New Roman" pitchFamily="18" charset="0"/>
              </a:rPr>
              <a:t>Pulpotomy</a:t>
            </a:r>
            <a:r>
              <a:rPr lang="en-IN" sz="2000" dirty="0">
                <a:latin typeface="Times New Roman" pitchFamily="18" charset="0"/>
                <a:cs typeface="Times New Roman" pitchFamily="18" charset="0"/>
              </a:rPr>
              <a:t>. Currently he resides in Jeddah, Saudi Arabia.</a:t>
            </a: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223060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p:txBody>
          <a:bodyPr>
            <a:normAutofit/>
          </a:bodyPr>
          <a:lstStyle/>
          <a:p>
            <a:pPr marL="109728" indent="0">
              <a:buNone/>
            </a:pPr>
            <a:r>
              <a:rPr lang="en-IN" sz="4000" dirty="0">
                <a:latin typeface="Arabic Typesetting" pitchFamily="66" charset="-78"/>
                <a:cs typeface="Arabic Typesetting" pitchFamily="66" charset="-78"/>
              </a:rPr>
              <a:t>His research interests are in pulp therapy and restorative and </a:t>
            </a:r>
            <a:r>
              <a:rPr lang="en-IN" sz="4000" dirty="0" err="1" smtClean="0">
                <a:latin typeface="Arabic Typesetting" pitchFamily="66" charset="-78"/>
                <a:cs typeface="Arabic Typesetting" pitchFamily="66" charset="-78"/>
              </a:rPr>
              <a:t>Pediatric</a:t>
            </a:r>
            <a:r>
              <a:rPr lang="en-IN" sz="4000" dirty="0" smtClean="0">
                <a:latin typeface="Arabic Typesetting" pitchFamily="66" charset="-78"/>
                <a:cs typeface="Arabic Typesetting" pitchFamily="66" charset="-78"/>
              </a:rPr>
              <a:t> dentistry.</a:t>
            </a:r>
            <a:endParaRPr lang="en-US" sz="4000" dirty="0"/>
          </a:p>
        </p:txBody>
      </p:sp>
    </p:spTree>
    <p:extLst>
      <p:ext uri="{BB962C8B-B14F-4D97-AF65-F5344CB8AC3E}">
        <p14:creationId xmlns:p14="http://schemas.microsoft.com/office/powerpoint/2010/main" val="346965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a:bodyPr>
          <a:lstStyle/>
          <a:p>
            <a:r>
              <a:rPr lang="en-IN" sz="3000" dirty="0" err="1">
                <a:latin typeface="Arabic Typesetting" pitchFamily="66" charset="-78"/>
                <a:cs typeface="Arabic Typesetting" pitchFamily="66" charset="-78"/>
              </a:rPr>
              <a:t>Sulaiman</a:t>
            </a:r>
            <a:r>
              <a:rPr lang="en-IN" sz="3000" dirty="0">
                <a:latin typeface="Arabic Typesetting" pitchFamily="66" charset="-78"/>
                <a:cs typeface="Arabic Typesetting" pitchFamily="66" charset="-78"/>
              </a:rPr>
              <a:t> Mohammed </a:t>
            </a:r>
            <a:r>
              <a:rPr lang="en-IN" sz="3000" dirty="0" err="1">
                <a:latin typeface="Arabic Typesetting" pitchFamily="66" charset="-78"/>
                <a:cs typeface="Arabic Typesetting" pitchFamily="66" charset="-78"/>
              </a:rPr>
              <a:t>Allazzam</a:t>
            </a:r>
            <a:r>
              <a:rPr lang="en-IN" sz="3000" dirty="0">
                <a:latin typeface="Arabic Typesetting" pitchFamily="66" charset="-78"/>
                <a:cs typeface="Arabic Typesetting" pitchFamily="66" charset="-78"/>
              </a:rPr>
              <a:t>, Sumer </a:t>
            </a:r>
            <a:r>
              <a:rPr lang="en-IN" sz="3000" dirty="0" err="1">
                <a:latin typeface="Arabic Typesetting" pitchFamily="66" charset="-78"/>
                <a:cs typeface="Arabic Typesetting" pitchFamily="66" charset="-78"/>
              </a:rPr>
              <a:t>Madani</a:t>
            </a:r>
            <a:r>
              <a:rPr lang="en-IN" sz="3000" dirty="0">
                <a:latin typeface="Arabic Typesetting" pitchFamily="66" charset="-78"/>
                <a:cs typeface="Arabic Typesetting" pitchFamily="66" charset="-78"/>
              </a:rPr>
              <a:t> </a:t>
            </a:r>
            <a:r>
              <a:rPr lang="en-IN" sz="3000" dirty="0" err="1">
                <a:latin typeface="Arabic Typesetting" pitchFamily="66" charset="-78"/>
                <a:cs typeface="Arabic Typesetting" pitchFamily="66" charset="-78"/>
              </a:rPr>
              <a:t>Alaki</a:t>
            </a:r>
            <a:r>
              <a:rPr lang="en-IN" sz="3000" dirty="0">
                <a:latin typeface="Arabic Typesetting" pitchFamily="66" charset="-78"/>
                <a:cs typeface="Arabic Typesetting" pitchFamily="66" charset="-78"/>
              </a:rPr>
              <a:t>, Omar Abdel </a:t>
            </a:r>
            <a:r>
              <a:rPr lang="en-IN" sz="3000" dirty="0" err="1">
                <a:latin typeface="Arabic Typesetting" pitchFamily="66" charset="-78"/>
                <a:cs typeface="Arabic Typesetting" pitchFamily="66" charset="-78"/>
              </a:rPr>
              <a:t>Sadek</a:t>
            </a:r>
            <a:r>
              <a:rPr lang="en-IN" sz="3000" dirty="0">
                <a:latin typeface="Arabic Typesetting" pitchFamily="66" charset="-78"/>
                <a:cs typeface="Arabic Typesetting" pitchFamily="66" charset="-78"/>
              </a:rPr>
              <a:t> El </a:t>
            </a:r>
            <a:r>
              <a:rPr lang="en-IN" sz="3000" dirty="0" err="1" smtClean="0">
                <a:latin typeface="Arabic Typesetting" pitchFamily="66" charset="-78"/>
                <a:cs typeface="Arabic Typesetting" pitchFamily="66" charset="-78"/>
              </a:rPr>
              <a:t>Meligy</a:t>
            </a:r>
            <a:r>
              <a:rPr lang="en-IN" sz="3000" dirty="0" smtClean="0">
                <a:latin typeface="Arabic Typesetting" pitchFamily="66" charset="-78"/>
                <a:cs typeface="Arabic Typesetting" pitchFamily="66" charset="-78"/>
              </a:rPr>
              <a:t> (2014</a:t>
            </a:r>
            <a:r>
              <a:rPr lang="en-IN" sz="3000" dirty="0">
                <a:latin typeface="Arabic Typesetting" pitchFamily="66" charset="-78"/>
                <a:cs typeface="Arabic Typesetting" pitchFamily="66" charset="-78"/>
              </a:rPr>
              <a:t>) Molar incisor </a:t>
            </a:r>
            <a:r>
              <a:rPr lang="en-IN" sz="3000" dirty="0" err="1">
                <a:latin typeface="Arabic Typesetting" pitchFamily="66" charset="-78"/>
                <a:cs typeface="Arabic Typesetting" pitchFamily="66" charset="-78"/>
              </a:rPr>
              <a:t>hypomineralization</a:t>
            </a:r>
            <a:r>
              <a:rPr lang="en-IN" sz="3000" dirty="0">
                <a:latin typeface="Arabic Typesetting" pitchFamily="66" charset="-78"/>
                <a:cs typeface="Arabic Typesetting" pitchFamily="66" charset="-78"/>
              </a:rPr>
              <a:t>, prevalence, and </a:t>
            </a:r>
            <a:r>
              <a:rPr lang="en-IN" sz="3000" dirty="0" err="1">
                <a:latin typeface="Arabic Typesetting" pitchFamily="66" charset="-78"/>
                <a:cs typeface="Arabic Typesetting" pitchFamily="66" charset="-78"/>
              </a:rPr>
              <a:t>etiology</a:t>
            </a:r>
            <a:r>
              <a:rPr lang="en-IN" sz="3000" dirty="0">
                <a:latin typeface="Arabic Typesetting" pitchFamily="66" charset="-78"/>
                <a:cs typeface="Arabic Typesetting" pitchFamily="66" charset="-78"/>
              </a:rPr>
              <a:t>. </a:t>
            </a:r>
            <a:r>
              <a:rPr lang="en-IN" sz="3000" dirty="0" err="1">
                <a:latin typeface="Arabic Typesetting" pitchFamily="66" charset="-78"/>
                <a:cs typeface="Arabic Typesetting" pitchFamily="66" charset="-78"/>
              </a:rPr>
              <a:t>Int</a:t>
            </a:r>
            <a:r>
              <a:rPr lang="en-IN" sz="3000" dirty="0">
                <a:latin typeface="Arabic Typesetting" pitchFamily="66" charset="-78"/>
                <a:cs typeface="Arabic Typesetting" pitchFamily="66" charset="-78"/>
              </a:rPr>
              <a:t> J Dent 2014 8;2014:234508. </a:t>
            </a:r>
            <a:r>
              <a:rPr lang="en-IN" sz="3000" dirty="0" err="1">
                <a:latin typeface="Arabic Typesetting" pitchFamily="66" charset="-78"/>
                <a:cs typeface="Arabic Typesetting" pitchFamily="66" charset="-78"/>
              </a:rPr>
              <a:t>Epub</a:t>
            </a:r>
            <a:r>
              <a:rPr lang="en-IN" sz="3000" dirty="0">
                <a:latin typeface="Arabic Typesetting" pitchFamily="66" charset="-78"/>
                <a:cs typeface="Arabic Typesetting" pitchFamily="66" charset="-78"/>
              </a:rPr>
              <a:t> 2014 May 8</a:t>
            </a:r>
            <a:r>
              <a:rPr lang="en-IN" sz="3000" dirty="0" smtClean="0">
                <a:latin typeface="Arabic Typesetting" pitchFamily="66" charset="-78"/>
                <a:cs typeface="Arabic Typesetting" pitchFamily="66" charset="-78"/>
              </a:rPr>
              <a:t>.</a:t>
            </a:r>
          </a:p>
          <a:p>
            <a:r>
              <a:rPr lang="en-IN" sz="3000" dirty="0">
                <a:latin typeface="Arabic Typesetting" pitchFamily="66" charset="-78"/>
                <a:cs typeface="Arabic Typesetting" pitchFamily="66" charset="-78"/>
              </a:rPr>
              <a:t>DR. OMAR ABDEL SADEK EL MELIGY*, DR. DAVID R. AVERY</a:t>
            </a:r>
            <a:r>
              <a:rPr lang="en-IN" sz="3000" dirty="0" smtClean="0">
                <a:latin typeface="Arabic Typesetting" pitchFamily="66" charset="-78"/>
                <a:cs typeface="Arabic Typesetting" pitchFamily="66" charset="-78"/>
              </a:rPr>
              <a:t>** (2007</a:t>
            </a:r>
            <a:r>
              <a:rPr lang="en-IN" sz="3000" dirty="0">
                <a:latin typeface="Arabic Typesetting" pitchFamily="66" charset="-78"/>
                <a:cs typeface="Arabic Typesetting" pitchFamily="66" charset="-78"/>
              </a:rPr>
              <a:t>) Comparison of </a:t>
            </a:r>
            <a:r>
              <a:rPr lang="en-IN" sz="3000" dirty="0" err="1">
                <a:latin typeface="Arabic Typesetting" pitchFamily="66" charset="-78"/>
                <a:cs typeface="Arabic Typesetting" pitchFamily="66" charset="-78"/>
              </a:rPr>
              <a:t>apexification</a:t>
            </a:r>
            <a:r>
              <a:rPr lang="en-IN" sz="3000" dirty="0">
                <a:latin typeface="Arabic Typesetting" pitchFamily="66" charset="-78"/>
                <a:cs typeface="Arabic Typesetting" pitchFamily="66" charset="-78"/>
              </a:rPr>
              <a:t> with mineral trioxide aggregate and calcium </a:t>
            </a:r>
            <a:r>
              <a:rPr lang="en-IN" sz="3000" dirty="0" smtClean="0">
                <a:latin typeface="Arabic Typesetting" pitchFamily="66" charset="-78"/>
                <a:cs typeface="Arabic Typesetting" pitchFamily="66" charset="-78"/>
              </a:rPr>
              <a:t>hydroxide. </a:t>
            </a:r>
            <a:r>
              <a:rPr lang="fr-FR" sz="3000" dirty="0" err="1">
                <a:latin typeface="Arabic Typesetting" pitchFamily="66" charset="-78"/>
                <a:cs typeface="Arabic Typesetting" pitchFamily="66" charset="-78"/>
              </a:rPr>
              <a:t>Saudi</a:t>
            </a:r>
            <a:r>
              <a:rPr lang="fr-FR" sz="3000" dirty="0">
                <a:latin typeface="Arabic Typesetting" pitchFamily="66" charset="-78"/>
                <a:cs typeface="Arabic Typesetting" pitchFamily="66" charset="-78"/>
              </a:rPr>
              <a:t> Dental Journal 2007;18(SI)-Abstr.038</a:t>
            </a:r>
          </a:p>
          <a:p>
            <a:endParaRPr lang="en-IN" sz="3000" dirty="0" smtClean="0">
              <a:latin typeface="Arabic Typesetting" pitchFamily="66" charset="-78"/>
              <a:cs typeface="Arabic Typesetting" pitchFamily="66" charset="-78"/>
            </a:endParaRPr>
          </a:p>
          <a:p>
            <a:endParaRPr lang="en-IN" sz="30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2428541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fontScale="90000"/>
          </a:bodyPr>
          <a:lstStyle/>
          <a:p>
            <a:r>
              <a:rPr lang="en-IN" b="1" dirty="0" err="1"/>
              <a:t>Pediatric</a:t>
            </a:r>
            <a:r>
              <a:rPr lang="en-IN" b="1" dirty="0"/>
              <a:t> dentistry </a:t>
            </a:r>
            <a:endParaRPr lang="en-IN" b="1" dirty="0"/>
          </a:p>
        </p:txBody>
      </p:sp>
      <p:sp>
        <p:nvSpPr>
          <p:cNvPr id="3" name="Content Placeholder 2"/>
          <p:cNvSpPr>
            <a:spLocks noGrp="1"/>
          </p:cNvSpPr>
          <p:nvPr>
            <p:ph idx="1"/>
          </p:nvPr>
        </p:nvSpPr>
        <p:spPr>
          <a:xfrm>
            <a:off x="304800" y="1752600"/>
            <a:ext cx="8382000" cy="2286000"/>
          </a:xfrm>
        </p:spPr>
        <p:txBody>
          <a:bodyPr>
            <a:normAutofit/>
          </a:bodyPr>
          <a:lstStyle/>
          <a:p>
            <a:pPr>
              <a:buFont typeface="Arial" pitchFamily="34" charset="0"/>
              <a:buChar char="•"/>
            </a:pPr>
            <a:r>
              <a:rPr lang="en-IN" dirty="0" err="1">
                <a:latin typeface="Arabic Typesetting" pitchFamily="66" charset="-78"/>
                <a:cs typeface="Arabic Typesetting" pitchFamily="66" charset="-78"/>
              </a:rPr>
              <a:t>Pediatric</a:t>
            </a:r>
            <a:r>
              <a:rPr lang="en-IN" dirty="0">
                <a:latin typeface="Arabic Typesetting" pitchFamily="66" charset="-78"/>
                <a:cs typeface="Arabic Typesetting" pitchFamily="66" charset="-78"/>
              </a:rPr>
              <a:t> dentistry </a:t>
            </a:r>
            <a:r>
              <a:rPr lang="en-IN" dirty="0" smtClean="0">
                <a:latin typeface="Arabic Typesetting" pitchFamily="66" charset="-78"/>
                <a:cs typeface="Arabic Typesetting" pitchFamily="66" charset="-78"/>
              </a:rPr>
              <a:t>or </a:t>
            </a:r>
            <a:r>
              <a:rPr lang="en-IN" dirty="0" err="1">
                <a:latin typeface="Arabic Typesetting" pitchFamily="66" charset="-78"/>
                <a:cs typeface="Arabic Typesetting" pitchFamily="66" charset="-78"/>
              </a:rPr>
              <a:t>paedodontics</a:t>
            </a:r>
            <a:r>
              <a:rPr lang="en-IN" dirty="0">
                <a:latin typeface="Arabic Typesetting" pitchFamily="66" charset="-78"/>
                <a:cs typeface="Arabic Typesetting" pitchFamily="66" charset="-78"/>
              </a:rPr>
              <a:t> </a:t>
            </a:r>
            <a:r>
              <a:rPr lang="en-IN" dirty="0" smtClean="0">
                <a:latin typeface="Arabic Typesetting" pitchFamily="66" charset="-78"/>
                <a:cs typeface="Arabic Typesetting" pitchFamily="66" charset="-78"/>
              </a:rPr>
              <a:t> is </a:t>
            </a:r>
            <a:r>
              <a:rPr lang="en-IN" dirty="0">
                <a:latin typeface="Arabic Typesetting" pitchFamily="66" charset="-78"/>
                <a:cs typeface="Arabic Typesetting" pitchFamily="66" charset="-78"/>
              </a:rPr>
              <a:t>the branch of dentistry dealing with children from birth through </a:t>
            </a:r>
            <a:r>
              <a:rPr lang="en-IN" dirty="0" smtClean="0">
                <a:latin typeface="Arabic Typesetting" pitchFamily="66" charset="-78"/>
                <a:cs typeface="Arabic Typesetting" pitchFamily="66" charset="-78"/>
              </a:rPr>
              <a:t>adolescence.</a:t>
            </a:r>
          </a:p>
          <a:p>
            <a:pPr>
              <a:buFont typeface="Arial" pitchFamily="34" charset="0"/>
              <a:buChar char="•"/>
            </a:pPr>
            <a:r>
              <a:rPr lang="en-IN" dirty="0">
                <a:latin typeface="Arabic Typesetting" pitchFamily="66" charset="-78"/>
                <a:cs typeface="Arabic Typesetting" pitchFamily="66" charset="-78"/>
              </a:rPr>
              <a:t>The specialties recognized by the American Dental </a:t>
            </a:r>
            <a:r>
              <a:rPr lang="en-IN" dirty="0" smtClean="0">
                <a:latin typeface="Arabic Typesetting" pitchFamily="66" charset="-78"/>
                <a:cs typeface="Arabic Typesetting" pitchFamily="66" charset="-78"/>
              </a:rPr>
              <a:t>Association, Royal </a:t>
            </a:r>
            <a:r>
              <a:rPr lang="en-IN" dirty="0">
                <a:latin typeface="Arabic Typesetting" pitchFamily="66" charset="-78"/>
                <a:cs typeface="Arabic Typesetting" pitchFamily="66" charset="-78"/>
              </a:rPr>
              <a:t>College of Dentists of Canada</a:t>
            </a:r>
            <a:r>
              <a:rPr lang="en-IN" dirty="0" smtClean="0">
                <a:latin typeface="Arabic Typesetting" pitchFamily="66" charset="-78"/>
                <a:cs typeface="Arabic Typesetting" pitchFamily="66" charset="-78"/>
              </a:rPr>
              <a:t>, </a:t>
            </a:r>
            <a:r>
              <a:rPr lang="en-IN" dirty="0">
                <a:latin typeface="Arabic Typesetting" pitchFamily="66" charset="-78"/>
                <a:cs typeface="Arabic Typesetting" pitchFamily="66" charset="-78"/>
              </a:rPr>
              <a:t>and Royal Australasian College of Dental Surgeons</a:t>
            </a:r>
            <a:r>
              <a:rPr lang="en-IN" dirty="0" smtClean="0">
                <a:latin typeface="Arabic Typesetting" pitchFamily="66" charset="-78"/>
                <a:cs typeface="Arabic Typesetting" pitchFamily="66" charset="-78"/>
              </a:rPr>
              <a:t>.</a:t>
            </a:r>
            <a:endParaRPr lang="en-US" dirty="0" smtClean="0">
              <a:latin typeface="Arabic Typesetting" pitchFamily="66" charset="-78"/>
              <a:cs typeface="Arabic Typesetting" pitchFamily="66" charset="-78"/>
            </a:endParaRP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2" descr="data:image/jpeg;base64,/9j/4AAQSkZJRgABAQAAAQABAAD/2wCEAAkGBhAQEA8NDxAPDw8NDw0ODg8PDQ4PDw8NFRAVFBQQFBUXGyYeFxkjGRISIC8gIycpLCwsFR4xNTAqNSYrLCkBCQoKDgwOGA8PFCocHB0sMDUqLCkpKSkxKSwpKikvLCkpLCwpKS8tKSwsKSkpKSwpKSksKSkpKSwpLCwsLCwpLP/AABEIALcBEwMBIgACEQEDEQH/xAAcAAEBAAIDAQEAAAAAAAAAAAAAAQIFAwQGBwj/xAA4EAACAgEDAgMFBgUDBQAAAAAAAQIRAwQSIQUxBkFREyJhcZEHFIGhwdEjMkJS4WKx8DNyc7Lx/8QAGgEBAQADAQEAAAAAAAAAAAAAAAECAwUGBP/EACQRAQACAgEEAgIDAAAAAAAAAAABAgMRIQQFEjEiYTJxQVGR/9oADAMBAAIRAxEAPwD7gCFAhSFsIWQACNgpAAAAAhQOtq9VtXHf19DW/fMnnJnQ13WVjnNyTlByfbuvkckep6eW3+LCDkrjGclCT/BnAzdRbJfVbev4dSuCaViZr7/lsI6yV93R3seqvv8AsaV54rvOFLz3xr52dXXeLNJguMsm+dL3Ma3Pntz2X1M8PUXrPM/6wth8vxh6tSvkHU6PneTBiyyW15IqdeifKR3Dt1ncRLn2jU6QMBlRAAAIUgCyWVogAjKQogKQCMFIwBAAAACu0ACCAAIAAAQpGAAAEMckqTfomzJHX6jkrFkf+lr68GF58azLKkbtEPn3X875+r/E8J1jNdXzTfLfkuKPX+Is19lSpRuu7Xc8P1F+9+f58nkcfyvt7CvGN11Pl8UnxV2vkbbFk3zilzUYRXfl0aXHI9B4Y0+/UYYeUsuNfhuR9Xhu0MJt41mX3PR4tmPHD+yEI/SKRzAHpo4jTyM8zsABUQFIAIUgAjKQCApCgQpABAwAMTIxAoIArtFICC0QAIAEAAAKMAAQ13X8lYWv7mkbJml8SZklBP8A1Nr8KPk6y3jhtL6OmrvLV898RaxNKC4STb+Mn5nkuoZoOGz+qL9OGb7rEuXwqb9eTyuq5k+3d8nmcNdy9TaNV4cOJHtPs7wueswryjJ5Hx/bFs8nHSuMYzf9XCXZ16nv/sq096iU/wCzFL6tpfudDBHllr+3zdTbWG0/T6mAD0Ly4AQICwwAAIAAAEIUgEYAKBAxYAxKQAAArtkAIAAAAACACgFAAAeX8WZfer0guPi7PUHiPFeb+JkfpS+iOZ3O+sOv7l0O318sv6eD6nLl3xtfn3VK+x5rLPlPzb4deZ6vrOWLlBSSbcbm13cmq7/ijzWphCORxVuMXz7yVnDwPQ2nawy7rc90pUlF2kkfT/snw+7qJ/8Ajgvzf7Hy7Cl6efHy9D7F9mOCtJOf9+aVfKMUv3On0cbyw+Dr51hl7AAh3HnVIAEAAAIUgAAlhRkKQIhC2QAQpAIACgCAK7YAIAAAAEAAABYIUCM+ddf1PvTk0nbnafz7n0HUz2wnL0jJ/kfMOu5e/P0Xn8Th92t+NXY7XX5Wl5PW5Gra4afH1Xkaabt9+b7/ALm11r47+fr8P8o18tO6U21738q3e8/ic/FxDtX9s9PHlet9v1PuHgTBs0GH/V7Sf1k/2PimDA4ySl3pOrtq/U+9eHsOzS6aHphx382r/U6nb4+cy5PcrfCsfbYAA7DhgAYAllIAIUjIABABCkKhRAQAAQAAQqgAA7bAshBQQAUgIBSWUAQAAdPrE2sGRrvSX1aTPl3X5U5Jvntw7s+k+I5tYJV5tJ/mfJ+sZ+WvzT7nne6TvNEfTv8Aa6/CZ+2l187SXxb9Ph+h0MeOTdLv+3mdvUztpX5V/wA9TqRXNJP8PQ+anp07Nj0+5tQ7pyt+rb45/wCeZ9/wY9sYx/tjGP0SR8Q8I43PU4cVfz5sVv0ipWfcr/P/AGOx2+OLS4Xc7fKsKCFR03KCMpAFkAIBCkAEZSBCyMAohbIRsKWBZAgAZJFVCFAHZBAmQUAAGQMEAAjYCTpN969Dr6LXRzRco3SlKDT4aknTOjj6jPFkyQ1OTBtyT3aRKcYZJY2v5NrfLTvlGy08oVcNqTt+7Xd93wBr8XR53q/a6iebHqJrJhhNJfd0o1si13VqzwvWPC+6Trlc1LG1/wCrPpsuz+VHmNdptspKDpS7LyTPmz9NTLzaH0Yeovi/GXzLWeGsseVTripXF19DWvp2fG7ranabUl29D6nk1MlxOKkuVfkzqSxYpv8A6KUu6biqPhnoderPvjuU65hqfs56HL7zDPJPbjU5J1xe2l8+59Us0fhvDSnPtVRXFfFm55fPG2lSp3Z0cOKMVdQ52bNOW3lLMtmNkbfNd1ffjk3NLOyWSwAJYZCikACAIQCsgJYVSMEYAEsAWymJCjPcgYFA7IMbFmIysWY2LAysGNjcBTihqoSk8dptK+6fnyvmcn+fTg62DSrHdJU25bqSdvuwNb4g6Lpszw6jLjWTJo5vJhanKLjKuV7vdfA1Oi6lOMdRuUZOsk9PeWGOcoRuVNLvFevoaHrXTuoQz5MkYVpZZcmRTxzjJVL+px3W/k0ep6bqtNHHbniy5MTjinJYalGco3t2JNxvnhfE1+5bPUOt4E8XS1vtoTjslBXFOSd09smq5rs+fU2usjzfozz0c6wazQ6j7tiwx1ryYJzxSXE5Rbg5JpWntXZceZ6PVy72uafKTa/wWPTGfbTZ5cc+dnWUvPu/yMtdqEnzx8+Doz1HmmvSvj62Ta6eg6J4u0Pu6b7xjjnc80Hjm3CTnCVSq/LlU/PyPS3258+f2Pzr1/pWXPB9TXtMGSDeKWGUnt2xlUMvFd/NM9T9lP2ka7UZJ6HUQeolFfwM0oyg1taTjkkk+EvNq74MoYzD7DJP1D/+ksSl5maK5EslnDqtTsUXsnk3ThCsaTcU3W9217q8wOewSzr59fjhOGOclGWW1jUuFNr+lP1+AHYsWY2UBYsjACyJglgZGNggFJYABkIxYACwUc24KRg2SyDlcjFSJZAM7G4wbCYFbdp3xTTjSpvyd+Rk8hgcc8iTSfeV1w64V8vyIND4z6lm0uL71iiszi3BYJN41kck0vfSaTvnlUeB614/nhjhz45PDqZSSy4ci35Iya5xzW1cqrXPPFUb37VPErxYcenxyUY5ckVlyq/djfZcVx3d+h8f0fVcuKWTVQ1TnsypRjkipPLJPmSXLSUW6ZrnlsiH0DF9qebVScM+l02XDBrHlxxU1lxaimlPHNvzlXlxf4n0bp08mXTYMuoj7LJLHGWSG7c4323fGqs+MeDOvyjm9pqtNKWLM3PHqOHDHOUb96o02/i+LZ9h6X13DnisTcY5JRT9m5K9nbdH1iarZJrbUsvDddw13iXSzeKLhLDOUclpT3e5Fp81/U+3HB5V4t387lJ3bX8ifHZpdl8D03XPvWnluWP7xp/Srkvk0m/yPO6nrOnn2jlw5G+Y7ZSjL1XCu/iZeUMdO9gypLbSSrbXlz+h4zHpdR07rGDUaLHCX3qOWMMU5OOFZZRrIpy8ly5J/JHoFq1LylFLm5LbXyR5T7QdVWPTwhKSvI3cLctu25SXNlrbng8X3XD4ixrBLLmlD2mGKWpx4JPKoZ9ik8cXVvuq+Z3emdSjnxQzqM8anFNwyxUckPhJeTPgvhvwlmz4dmbXzno8ssGWMMbcll2JpKe7lJLik/8AY+t6fPj9msL5hSW11/KuIq/OqX0NzDT0sMsW9yfLjdblzG+HXp8TKM+/wPKdD6Zi00nOE5yW148ant/h4dzksafdxt3TN9HWp+n+QjLU9XxY7U8kE04qnOMXy6v3nXr9GZax4Jxh7V4pRclLHucacr4cX5vldjiyLHNNThCSl3UoRkn800XDjxxUYqMax37NKEUoLtUaXCrjgDu2WzrY50qcnJ88ur/IyWby5+nBRzWLOL2iHtAOWyWce8bwM7FmG4bgMgYbhuAysGG4WBlQMdwA7FEoyIAobSiwJQothAY7SSx2mn2aafyOQWB5DxJ9m2l1vs1N5cccSaSxyq0/Pm+Tz2u+x7RQjHHDJkgm1Gbkllk4/lS7cn08xcfh+Rjr+l8nj8nhLBDR/dsSisShVtb8c4xlualjvltpq+GeB8ReCNXjmtf0m9kousML3Y0+XsUuY/gfX9J1GM8ubAsc4ex2rdKLUJf9p3JQXp347E8YlYtMPinTfEOqjqMGo1ssspx00oY45JQxpZZNKTkuFu4dRN9qMmeUZZHinGKUpSnKSjFRUW2+/PY9j4l8F6XXw9nnjLhtxlBpST/U8Vn+w6NOOPqGqjBprY23Fr0dPk02wzM+22Mka9PG6rxLihbbi7SXLSXa/m/wRw6HBk1ObDq5PasblsxuPFVtv6Hs9B9h2LFJSc1NrtJpt/R8HptJ4Fhj83KvWv0NtccV5Yzfbz3T8e2MYxSil2SSSXyX4s2EJNdjfLw6lwkR9Eo2MNtPp889q3cOuUpOSX4vudmGskduXSqOKXT2E2yx9RZ2IdRZ0npGjF4WgNrHXnLHXGlUWjHLiUklK2lKMly1yuz4IN+tQm0/NXXfg5VqDRxzs5I6lgbn25lHOaeOoORap+X48/QI2qzp9qZl7U1kdUZS1SSv0/Eo2PtBvOitR5GazgdzeFM6yymSmB2NwOD2hQNgmWzCy2Bk2DCxYGaKYJiwM7Otr1lcP4Esccm6DvJFyi4X7y482vM5rJYGe46b02T2/tVNezcFFwak26/JHZ3DcQZbiNmNksoybJZNxLAyBjY3BGRi0RtiwrCWJHHLTI57JYHTnpDglol6GykY7QjVT0ZxS0ht5QMHiCtO9MYPAbeWE4pYANZ7JkcTYSwHHLAEdK32X1/Qz3s5pYTD2QGKynLDMcfsxGAHJg10ZScFe6KTdxaVfM7ftUqtpN9ue7OrFGGp0cMqSmn7r3RabTUq7pk5VsYzB56fh1ttrUZUm7q2/wBQTleHsrIpgGSLuJvAAu4biAC2NxAAbG4ACORNwAEsbgAG4bgAG4OQAEsWAERsWQALI2ABjZGAFYtHG4gAYOBxSgAEYuJwLSVkeXfkpx2PHuTxd73JVxIADmoqQAFAAH//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192108"/>
            <a:ext cx="3533775" cy="2351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2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IN" b="1" dirty="0" err="1"/>
              <a:t>Pediatric</a:t>
            </a:r>
            <a:r>
              <a:rPr lang="en-IN" b="1" dirty="0"/>
              <a:t> dentistry </a:t>
            </a:r>
            <a:endParaRPr lang="en-IN" dirty="0"/>
          </a:p>
        </p:txBody>
      </p:sp>
      <p:sp>
        <p:nvSpPr>
          <p:cNvPr id="3" name="Content Placeholder 2"/>
          <p:cNvSpPr>
            <a:spLocks noGrp="1"/>
          </p:cNvSpPr>
          <p:nvPr>
            <p:ph idx="1"/>
          </p:nvPr>
        </p:nvSpPr>
        <p:spPr>
          <a:xfrm>
            <a:off x="457200" y="1752600"/>
            <a:ext cx="8229600" cy="4821936"/>
          </a:xfrm>
        </p:spPr>
        <p:txBody>
          <a:bodyPr>
            <a:normAutofit/>
          </a:bodyPr>
          <a:lstStyle/>
          <a:p>
            <a:r>
              <a:rPr lang="en-IN" dirty="0" err="1">
                <a:latin typeface="Arabic Typesetting" pitchFamily="66" charset="-78"/>
                <a:cs typeface="Arabic Typesetting" pitchFamily="66" charset="-78"/>
              </a:rPr>
              <a:t>Pediatric</a:t>
            </a:r>
            <a:r>
              <a:rPr lang="en-IN" dirty="0">
                <a:latin typeface="Arabic Typesetting" pitchFamily="66" charset="-78"/>
                <a:cs typeface="Arabic Typesetting" pitchFamily="66" charset="-78"/>
              </a:rPr>
              <a:t> </a:t>
            </a:r>
            <a:r>
              <a:rPr lang="en-IN" dirty="0" smtClean="0">
                <a:latin typeface="Arabic Typesetting" pitchFamily="66" charset="-78"/>
                <a:cs typeface="Arabic Typesetting" pitchFamily="66" charset="-78"/>
              </a:rPr>
              <a:t>dentists  </a:t>
            </a:r>
            <a:r>
              <a:rPr lang="en-IN" dirty="0">
                <a:latin typeface="Arabic Typesetting" pitchFamily="66" charset="-78"/>
                <a:cs typeface="Arabic Typesetting" pitchFamily="66" charset="-78"/>
              </a:rPr>
              <a:t>promote the dental health of children as well as serve as educational resources for parents. It is recommended by the American Academy of </a:t>
            </a:r>
            <a:r>
              <a:rPr lang="en-IN" dirty="0" err="1">
                <a:latin typeface="Arabic Typesetting" pitchFamily="66" charset="-78"/>
                <a:cs typeface="Arabic Typesetting" pitchFamily="66" charset="-78"/>
              </a:rPr>
              <a:t>Pediatric</a:t>
            </a:r>
            <a:r>
              <a:rPr lang="en-IN" dirty="0">
                <a:latin typeface="Arabic Typesetting" pitchFamily="66" charset="-78"/>
                <a:cs typeface="Arabic Typesetting" pitchFamily="66" charset="-78"/>
              </a:rPr>
              <a:t> Dentistry (AAPD) and the American Academy of </a:t>
            </a:r>
            <a:r>
              <a:rPr lang="en-IN" dirty="0" err="1">
                <a:latin typeface="Arabic Typesetting" pitchFamily="66" charset="-78"/>
                <a:cs typeface="Arabic Typesetting" pitchFamily="66" charset="-78"/>
              </a:rPr>
              <a:t>Pediatrics</a:t>
            </a:r>
            <a:r>
              <a:rPr lang="en-IN" dirty="0">
                <a:latin typeface="Arabic Typesetting" pitchFamily="66" charset="-78"/>
                <a:cs typeface="Arabic Typesetting" pitchFamily="66" charset="-78"/>
              </a:rPr>
              <a:t> (AAP) that a dental visit should occur within six months after the presence of the first tooth or by a child's first birthday.</a:t>
            </a:r>
            <a:endParaRPr lang="en-IN" dirty="0" smtClean="0">
              <a:latin typeface="Arabic Typesetting" pitchFamily="66" charset="-78"/>
              <a:cs typeface="Arabic Typesetting" pitchFamily="66" charset="-7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222072"/>
            <a:ext cx="4391025" cy="221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419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IN" b="1" dirty="0" err="1"/>
              <a:t>Pediatric</a:t>
            </a:r>
            <a:r>
              <a:rPr lang="en-IN" b="1" dirty="0"/>
              <a:t> dentistry </a:t>
            </a:r>
            <a:endParaRPr lang="en-IN" dirty="0"/>
          </a:p>
        </p:txBody>
      </p:sp>
      <p:sp>
        <p:nvSpPr>
          <p:cNvPr id="3" name="Content Placeholder 2"/>
          <p:cNvSpPr>
            <a:spLocks noGrp="1"/>
          </p:cNvSpPr>
          <p:nvPr>
            <p:ph idx="1"/>
          </p:nvPr>
        </p:nvSpPr>
        <p:spPr>
          <a:xfrm>
            <a:off x="457200" y="1600200"/>
            <a:ext cx="8229600" cy="4974336"/>
          </a:xfrm>
        </p:spPr>
        <p:txBody>
          <a:bodyPr/>
          <a:lstStyle/>
          <a:p>
            <a:r>
              <a:rPr lang="en-IN" dirty="0">
                <a:latin typeface="Arabic Typesetting" pitchFamily="66" charset="-78"/>
                <a:cs typeface="Arabic Typesetting" pitchFamily="66" charset="-78"/>
              </a:rPr>
              <a:t>The AAPD has said that it is important to establish a comprehensive and accessible </a:t>
            </a:r>
            <a:r>
              <a:rPr lang="en-IN" dirty="0" smtClean="0">
                <a:latin typeface="Arabic Typesetting" pitchFamily="66" charset="-78"/>
                <a:cs typeface="Arabic Typesetting" pitchFamily="66" charset="-78"/>
              </a:rPr>
              <a:t>on-going </a:t>
            </a:r>
            <a:r>
              <a:rPr lang="en-IN" dirty="0">
                <a:latin typeface="Arabic Typesetting" pitchFamily="66" charset="-78"/>
                <a:cs typeface="Arabic Typesetting" pitchFamily="66" charset="-78"/>
              </a:rPr>
              <a:t>relationship between the dentist and patient – referring to this as the patient's "dental home</a:t>
            </a:r>
            <a:r>
              <a:rPr lang="en-IN" dirty="0" smtClean="0">
                <a:latin typeface="Arabic Typesetting" pitchFamily="66" charset="-78"/>
                <a:cs typeface="Arabic Typesetting" pitchFamily="66" charset="-78"/>
              </a:rPr>
              <a:t>".</a:t>
            </a:r>
          </a:p>
          <a:p>
            <a:r>
              <a:rPr lang="en-IN" dirty="0">
                <a:latin typeface="Arabic Typesetting" pitchFamily="66" charset="-78"/>
                <a:cs typeface="Arabic Typesetting" pitchFamily="66" charset="-78"/>
              </a:rPr>
              <a:t>This is because early oral examination aids in the detection of the early stages of tooth decay.</a:t>
            </a:r>
            <a:endParaRPr lang="en-IN"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4024690"/>
            <a:ext cx="3569277" cy="2366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36986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766</TotalTime>
  <Words>809</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Urban</vt:lpstr>
      <vt:lpstr>PowerPoint Presentation</vt:lpstr>
      <vt:lpstr>PowerPoint Presentation</vt:lpstr>
      <vt:lpstr>PowerPoint Presentation</vt:lpstr>
      <vt:lpstr>Biography</vt:lpstr>
      <vt:lpstr>Research Interest</vt:lpstr>
      <vt:lpstr>Recent Publications</vt:lpstr>
      <vt:lpstr>Pediatric dentistry </vt:lpstr>
      <vt:lpstr>Pediatric dentistry </vt:lpstr>
      <vt:lpstr>Pediatric dentistry </vt:lpstr>
      <vt:lpstr>Pediatric dentistry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Sunil singh</cp:lastModifiedBy>
  <cp:revision>48</cp:revision>
  <dcterms:created xsi:type="dcterms:W3CDTF">2014-10-15T12:46:57Z</dcterms:created>
  <dcterms:modified xsi:type="dcterms:W3CDTF">2014-11-07T12:13:57Z</dcterms:modified>
</cp:coreProperties>
</file>