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228" y="1670271"/>
            <a:ext cx="5210503" cy="5193858"/>
          </a:xfrm>
          <a:prstGeom prst="rect">
            <a:avLst/>
          </a:prstGeom>
        </p:spPr>
        <p:txBody>
          <a:bodyPr wrap="square">
            <a:spAutoFit/>
          </a:bodyPr>
          <a:lstStyle/>
          <a:p>
            <a:pPr>
              <a:lnSpc>
                <a:spcPct val="150000"/>
              </a:lnSpc>
            </a:pPr>
            <a:r>
              <a:rPr lang="en-IN" sz="2800" b="1" dirty="0"/>
              <a:t>Patrick </a:t>
            </a:r>
            <a:r>
              <a:rPr lang="en-IN" sz="2800" b="1" dirty="0" err="1"/>
              <a:t>Eberechi</a:t>
            </a:r>
            <a:r>
              <a:rPr lang="en-IN" sz="2800" b="1" dirty="0"/>
              <a:t> </a:t>
            </a:r>
            <a:r>
              <a:rPr lang="en-IN" sz="2800" b="1" dirty="0" err="1"/>
              <a:t>Akpaka</a:t>
            </a:r>
            <a:endParaRPr lang="en-IN" sz="2800" b="1" dirty="0"/>
          </a:p>
          <a:p>
            <a:pPr>
              <a:lnSpc>
                <a:spcPct val="150000"/>
              </a:lnSpc>
            </a:pPr>
            <a:r>
              <a:rPr lang="en-IN" sz="2800" b="1" dirty="0"/>
              <a:t>Department of Para-Clinical Sciences</a:t>
            </a:r>
          </a:p>
          <a:p>
            <a:pPr>
              <a:lnSpc>
                <a:spcPct val="150000"/>
              </a:lnSpc>
            </a:pPr>
            <a:r>
              <a:rPr lang="en-IN" sz="2800" b="1" dirty="0"/>
              <a:t>The University of the West Indies</a:t>
            </a:r>
          </a:p>
          <a:p>
            <a:pPr>
              <a:lnSpc>
                <a:spcPct val="150000"/>
              </a:lnSpc>
            </a:pPr>
            <a:r>
              <a:rPr lang="en-IN" sz="2800" b="1" dirty="0"/>
              <a:t>West Indies</a:t>
            </a:r>
          </a:p>
          <a:p>
            <a:pPr>
              <a:lnSpc>
                <a:spcPct val="150000"/>
              </a:lnSpc>
            </a:pPr>
            <a:r>
              <a:rPr lang="en-IN" sz="2800" b="1" dirty="0"/>
              <a:t>Tel: 868-645-2640   </a:t>
            </a:r>
          </a:p>
          <a:p>
            <a:pPr>
              <a:lnSpc>
                <a:spcPct val="150000"/>
              </a:lnSpc>
            </a:pPr>
            <a:r>
              <a:rPr lang="en-IN" sz="2800" b="1" dirty="0"/>
              <a:t>Fax: 868-663-3797</a:t>
            </a:r>
            <a:endParaRPr lang="en-US" sz="2400" dirty="0">
              <a:latin typeface="Times New Roman" pitchFamily="18" charset="0"/>
              <a:cs typeface="Times New Roman" pitchFamily="18" charset="0"/>
            </a:endParaRPr>
          </a:p>
        </p:txBody>
      </p:sp>
      <p:sp>
        <p:nvSpPr>
          <p:cNvPr id="5" name="Rectangle 4"/>
          <p:cNvSpPr/>
          <p:nvPr/>
        </p:nvSpPr>
        <p:spPr>
          <a:xfrm>
            <a:off x="2362200" y="1215034"/>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Patrick Eberechi Akpak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984" y="2151993"/>
            <a:ext cx="2474631" cy="346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046988"/>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Akpaka</a:t>
            </a:r>
            <a:r>
              <a:rPr lang="en-IN" sz="2400" dirty="0"/>
              <a:t>, </a:t>
            </a:r>
            <a:r>
              <a:rPr lang="en-IN" sz="2400" dirty="0" err="1"/>
              <a:t>Eberechi</a:t>
            </a:r>
            <a:r>
              <a:rPr lang="en-IN" sz="2400" dirty="0"/>
              <a:t> Patrick obtained his MBBS degree from the University of Nigeria, Enugu Campus and Doctor of Medicine degree (DM in Microbiology) from University of the West Indies, Mona Kingston </a:t>
            </a:r>
            <a:r>
              <a:rPr lang="en-IN" sz="2400" dirty="0" err="1"/>
              <a:t>Jamiaca</a:t>
            </a:r>
            <a:r>
              <a:rPr lang="en-IN" sz="2400" dirty="0"/>
              <a:t>. He is currently a Senior lecturer at the University of the West Indies, St. Augustine Campus and Consultant in Microbiology with the South West Regional Health and Tobago Regional Health Authorities in Trinidad &amp; Tobago.</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200329"/>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Akpaka</a:t>
            </a:r>
            <a:r>
              <a:rPr lang="en-IN" sz="2400" dirty="0"/>
              <a:t> research interest include Molecular epidemiology of multidrug resistant bacteria , Infections of public health interests.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124206"/>
          </a:xfrm>
          <a:prstGeom prst="rect">
            <a:avLst/>
          </a:prstGeom>
        </p:spPr>
        <p:txBody>
          <a:bodyPr wrap="square">
            <a:spAutoFit/>
          </a:bodyPr>
          <a:lstStyle/>
          <a:p>
            <a:r>
              <a:rPr lang="en-IN" sz="2400" b="1" dirty="0"/>
              <a:t>An Unusual Case of Clostridium </a:t>
            </a:r>
            <a:r>
              <a:rPr lang="en-IN" sz="2400" b="1" dirty="0" err="1"/>
              <a:t>difficile</a:t>
            </a:r>
            <a:r>
              <a:rPr lang="en-IN" sz="2400" b="1" dirty="0"/>
              <a:t> Infection in Trinidad and </a:t>
            </a:r>
            <a:r>
              <a:rPr lang="en-IN" sz="2400" b="1" dirty="0" smtClean="0"/>
              <a:t>Tobago</a:t>
            </a:r>
          </a:p>
          <a:p>
            <a:r>
              <a:rPr lang="en-US" sz="2400" dirty="0" err="1"/>
              <a:t>Lemar</a:t>
            </a:r>
            <a:r>
              <a:rPr lang="en-US" sz="2400" dirty="0"/>
              <a:t> Blake, Patrick </a:t>
            </a:r>
            <a:r>
              <a:rPr lang="en-US" sz="2400" dirty="0" err="1"/>
              <a:t>Eberechi</a:t>
            </a:r>
            <a:r>
              <a:rPr lang="en-US" sz="2400" dirty="0"/>
              <a:t> </a:t>
            </a:r>
            <a:r>
              <a:rPr lang="en-US" sz="2400" dirty="0" err="1"/>
              <a:t>Akpaka</a:t>
            </a:r>
            <a:r>
              <a:rPr lang="en-US" sz="2400" dirty="0"/>
              <a:t>, </a:t>
            </a:r>
            <a:r>
              <a:rPr lang="en-US" sz="2400" dirty="0" err="1"/>
              <a:t>Adash</a:t>
            </a:r>
            <a:r>
              <a:rPr lang="en-US" sz="2400" dirty="0"/>
              <a:t> </a:t>
            </a:r>
            <a:r>
              <a:rPr lang="en-US" sz="2400" dirty="0" err="1"/>
              <a:t>Ramsubahag</a:t>
            </a:r>
            <a:r>
              <a:rPr lang="en-US" sz="2400" dirty="0"/>
              <a:t>, </a:t>
            </a:r>
            <a:r>
              <a:rPr lang="en-US" sz="2400" dirty="0" err="1"/>
              <a:t>Renea</a:t>
            </a:r>
            <a:r>
              <a:rPr lang="en-US" sz="2400" dirty="0"/>
              <a:t> Ali and </a:t>
            </a:r>
            <a:r>
              <a:rPr lang="en-US" sz="2400" dirty="0" err="1"/>
              <a:t>Asongna</a:t>
            </a:r>
            <a:r>
              <a:rPr lang="en-US" sz="2400" dirty="0"/>
              <a:t> T. </a:t>
            </a:r>
            <a:r>
              <a:rPr lang="en-US" sz="2400" dirty="0" err="1"/>
              <a:t>Folefoc</a:t>
            </a:r>
            <a:endParaRPr lang="en-US" sz="2400" b="1" dirty="0" smtClean="0"/>
          </a:p>
          <a:p>
            <a:endParaRPr lang="en-IN" sz="2400" b="1" dirty="0" smtClean="0"/>
          </a:p>
          <a:p>
            <a:r>
              <a:rPr lang="en-IN" sz="2400" b="1" dirty="0" smtClean="0"/>
              <a:t>Use </a:t>
            </a:r>
            <a:r>
              <a:rPr lang="en-IN" sz="2400" b="1" dirty="0"/>
              <a:t>of Dot Blots Analysis in the Separation of Anti-HIV Antibodies in </a:t>
            </a:r>
            <a:r>
              <a:rPr lang="en-IN" sz="2400" b="1" dirty="0" smtClean="0"/>
              <a:t>Animals</a:t>
            </a:r>
          </a:p>
          <a:p>
            <a:r>
              <a:rPr lang="en-IN" sz="2400" dirty="0"/>
              <a:t>Angel Alberto </a:t>
            </a:r>
            <a:r>
              <a:rPr lang="en-IN" sz="2400" dirty="0" err="1"/>
              <a:t>Justiz</a:t>
            </a:r>
            <a:r>
              <a:rPr lang="en-IN" sz="2400" dirty="0"/>
              <a:t> </a:t>
            </a:r>
            <a:r>
              <a:rPr lang="en-IN" sz="2400" dirty="0" err="1"/>
              <a:t>Vaillant</a:t>
            </a:r>
            <a:r>
              <a:rPr lang="en-IN" sz="2400" dirty="0"/>
              <a:t>, Norma McFarlane-Anderson, Patrick </a:t>
            </a:r>
            <a:r>
              <a:rPr lang="en-IN" sz="2400" dirty="0" err="1"/>
              <a:t>Eberechi</a:t>
            </a:r>
            <a:r>
              <a:rPr lang="en-IN" sz="2400" dirty="0"/>
              <a:t> </a:t>
            </a:r>
            <a:r>
              <a:rPr lang="en-IN" sz="2400" dirty="0" err="1"/>
              <a:t>Akpaka</a:t>
            </a:r>
            <a:r>
              <a:rPr lang="en-IN" sz="2400" dirty="0"/>
              <a:t>, Monica P </a:t>
            </a:r>
            <a:r>
              <a:rPr lang="en-IN" sz="2400" dirty="0" err="1"/>
              <a:t>Smikle</a:t>
            </a:r>
            <a:r>
              <a:rPr lang="en-IN" sz="2400" dirty="0"/>
              <a:t>, </a:t>
            </a:r>
            <a:r>
              <a:rPr lang="en-IN" sz="2400" dirty="0" err="1"/>
              <a:t>Niurka</a:t>
            </a:r>
            <a:r>
              <a:rPr lang="en-IN" sz="2400" dirty="0"/>
              <a:t> Ramirez and Armando Cadiz</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7772400" cy="5262979"/>
          </a:xfrm>
          <a:prstGeom prst="rect">
            <a:avLst/>
          </a:prstGeom>
        </p:spPr>
        <p:txBody>
          <a:bodyPr wrap="square">
            <a:spAutoFit/>
          </a:bodyPr>
          <a:lstStyle/>
          <a:p>
            <a:r>
              <a:rPr lang="en-IN" sz="2400" b="1" dirty="0"/>
              <a:t>Case Reports on the Use of Intravenous </a:t>
            </a:r>
            <a:r>
              <a:rPr lang="en-IN" sz="2400" b="1" dirty="0" err="1"/>
              <a:t>Immunoglobulins</a:t>
            </a:r>
            <a:r>
              <a:rPr lang="en-IN" sz="2400" b="1" dirty="0"/>
              <a:t> (IVIG) in the Treatment of Systemic Lupus </a:t>
            </a:r>
            <a:r>
              <a:rPr lang="en-IN" sz="2400" b="1" dirty="0" err="1"/>
              <a:t>Erythematosus</a:t>
            </a:r>
            <a:r>
              <a:rPr lang="en-IN" sz="2400" b="1" dirty="0"/>
              <a:t> (SLE</a:t>
            </a:r>
            <a:r>
              <a:rPr lang="en-IN" sz="2400" b="1" dirty="0" smtClean="0"/>
              <a:t>)</a:t>
            </a:r>
          </a:p>
          <a:p>
            <a:endParaRPr lang="de-DE" sz="2400" dirty="0" smtClean="0"/>
          </a:p>
          <a:p>
            <a:r>
              <a:rPr lang="de-DE" sz="2400" dirty="0" smtClean="0"/>
              <a:t>Angel </a:t>
            </a:r>
            <a:r>
              <a:rPr lang="de-DE" sz="2400" dirty="0"/>
              <a:t>Alberto Justiz Vaillant, Niurka Ramirez, Armando Cadiz and Patrick Eberechi Akpaka</a:t>
            </a:r>
            <a:endParaRPr lang="en-US" sz="2400" dirty="0" smtClean="0"/>
          </a:p>
          <a:p>
            <a:endParaRPr lang="en-US" sz="2400" dirty="0"/>
          </a:p>
          <a:p>
            <a:r>
              <a:rPr lang="en-US" sz="2400" b="1" dirty="0"/>
              <a:t>Purification of Immunoglobulin Y (</a:t>
            </a:r>
            <a:r>
              <a:rPr lang="en-US" sz="2400" b="1" dirty="0" err="1"/>
              <a:t>IgY</a:t>
            </a:r>
            <a:r>
              <a:rPr lang="en-US" sz="2400" b="1" dirty="0"/>
              <a:t>) from the Ostrich (</a:t>
            </a:r>
            <a:r>
              <a:rPr lang="en-US" sz="2400" b="1" dirty="0" err="1"/>
              <a:t>Struthio</a:t>
            </a:r>
            <a:r>
              <a:rPr lang="en-US" sz="2400" b="1" dirty="0"/>
              <a:t> </a:t>
            </a:r>
            <a:r>
              <a:rPr lang="en-US" sz="2400" b="1" dirty="0" err="1"/>
              <a:t>camelus</a:t>
            </a:r>
            <a:r>
              <a:rPr lang="en-US" sz="2400" b="1" dirty="0"/>
              <a:t>) by Staphylococcal Protein A (</a:t>
            </a:r>
            <a:r>
              <a:rPr lang="en-US" sz="2400" b="1" dirty="0" err="1"/>
              <a:t>SpA</a:t>
            </a:r>
            <a:r>
              <a:rPr lang="en-US" sz="2400" b="1" dirty="0"/>
              <a:t>) Affinity Chromatography.</a:t>
            </a:r>
            <a:endParaRPr lang="en-US" sz="2400" b="1" dirty="0"/>
          </a:p>
          <a:p>
            <a:endParaRPr lang="en-US" sz="2400" dirty="0" smtClean="0"/>
          </a:p>
          <a:p>
            <a:r>
              <a:rPr lang="en-US" sz="2400" dirty="0" smtClean="0"/>
              <a:t>Angel </a:t>
            </a:r>
            <a:r>
              <a:rPr lang="en-US" sz="2400" dirty="0"/>
              <a:t>Alberto </a:t>
            </a:r>
            <a:r>
              <a:rPr lang="en-US" sz="2400" dirty="0" err="1"/>
              <a:t>Justiz</a:t>
            </a:r>
            <a:r>
              <a:rPr lang="en-US" sz="2400" dirty="0"/>
              <a:t> </a:t>
            </a:r>
            <a:r>
              <a:rPr lang="en-US" sz="2400" dirty="0" err="1"/>
              <a:t>Vaillant</a:t>
            </a:r>
            <a:r>
              <a:rPr lang="en-US" sz="2400" dirty="0"/>
              <a:t>, Patrick </a:t>
            </a:r>
            <a:r>
              <a:rPr lang="en-US" sz="2400" dirty="0" err="1"/>
              <a:t>Eberechi</a:t>
            </a:r>
            <a:r>
              <a:rPr lang="en-US" sz="2400" dirty="0"/>
              <a:t> </a:t>
            </a:r>
            <a:r>
              <a:rPr lang="en-US" sz="2400" dirty="0" err="1"/>
              <a:t>Akpaka</a:t>
            </a:r>
            <a:r>
              <a:rPr lang="en-US" sz="2400" dirty="0"/>
              <a:t>, Norman McFarlane-Anderson, Monica P </a:t>
            </a:r>
            <a:r>
              <a:rPr lang="en-US" sz="2400" dirty="0" err="1"/>
              <a:t>Smikle</a:t>
            </a:r>
            <a:r>
              <a:rPr lang="en-US" sz="2400" dirty="0"/>
              <a:t> and Brian Wisdom</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4007" y="1905000"/>
            <a:ext cx="8875986" cy="4524315"/>
          </a:xfrm>
          <a:prstGeom prst="rect">
            <a:avLst/>
          </a:prstGeom>
          <a:noFill/>
        </p:spPr>
        <p:txBody>
          <a:bodyPr wrap="square" rtlCol="0">
            <a:spAutoFit/>
          </a:bodyPr>
          <a:lstStyle/>
          <a:p>
            <a:r>
              <a:rPr lang="en-IN" sz="2400" b="1" dirty="0"/>
              <a:t>The Chicken and Egg System for the Development of Anti-</a:t>
            </a:r>
            <a:r>
              <a:rPr lang="en-IN" sz="2400" b="1" dirty="0" err="1"/>
              <a:t>Idiotypic</a:t>
            </a:r>
            <a:r>
              <a:rPr lang="en-IN" sz="2400" b="1" dirty="0"/>
              <a:t> Vaccines</a:t>
            </a:r>
            <a:r>
              <a:rPr lang="en-US" sz="2400" b="1" dirty="0" smtClean="0"/>
              <a:t>.</a:t>
            </a:r>
            <a:endParaRPr lang="en-US" sz="2400" b="1" dirty="0"/>
          </a:p>
          <a:p>
            <a:endParaRPr lang="en-US" sz="2400" dirty="0" smtClean="0"/>
          </a:p>
          <a:p>
            <a:r>
              <a:rPr lang="en-US" sz="2400" dirty="0" smtClean="0"/>
              <a:t>Angel </a:t>
            </a:r>
            <a:r>
              <a:rPr lang="en-US" sz="2400" dirty="0"/>
              <a:t>Alberto </a:t>
            </a:r>
            <a:r>
              <a:rPr lang="en-US" sz="2400" dirty="0" err="1"/>
              <a:t>Justiz</a:t>
            </a:r>
            <a:r>
              <a:rPr lang="en-US" sz="2400" dirty="0"/>
              <a:t> </a:t>
            </a:r>
            <a:r>
              <a:rPr lang="en-US" sz="2400" dirty="0" err="1"/>
              <a:t>Vaillant</a:t>
            </a:r>
            <a:r>
              <a:rPr lang="en-US" sz="2400" dirty="0"/>
              <a:t>, Patrick </a:t>
            </a:r>
            <a:r>
              <a:rPr lang="en-US" sz="2400" dirty="0" err="1"/>
              <a:t>Eberechi</a:t>
            </a:r>
            <a:r>
              <a:rPr lang="en-US" sz="2400" dirty="0"/>
              <a:t> </a:t>
            </a:r>
            <a:r>
              <a:rPr lang="en-US" sz="2400" dirty="0" err="1"/>
              <a:t>Akpaka</a:t>
            </a:r>
            <a:r>
              <a:rPr lang="en-US" sz="2400" dirty="0"/>
              <a:t>, Norma McFarlane-Anderson, Monica P. </a:t>
            </a:r>
            <a:r>
              <a:rPr lang="en-US" sz="2400" dirty="0" err="1"/>
              <a:t>Smikle</a:t>
            </a:r>
            <a:r>
              <a:rPr lang="en-US" sz="2400" dirty="0"/>
              <a:t> and Wisdom Brian</a:t>
            </a:r>
          </a:p>
          <a:p>
            <a:endParaRPr lang="en-US" sz="2400" dirty="0"/>
          </a:p>
          <a:p>
            <a:r>
              <a:rPr lang="en-US" sz="2400" b="1" dirty="0"/>
              <a:t>In vitro Inhibition of Staphylococcus </a:t>
            </a:r>
            <a:r>
              <a:rPr lang="en-US" sz="2400" b="1" dirty="0" err="1"/>
              <a:t>aureus</a:t>
            </a:r>
            <a:r>
              <a:rPr lang="en-US" sz="2400" b="1" dirty="0"/>
              <a:t> Isolates by Anti-Anti-</a:t>
            </a:r>
            <a:r>
              <a:rPr lang="en-US" sz="2400" b="1" dirty="0" err="1"/>
              <a:t>Idiotypic</a:t>
            </a:r>
            <a:r>
              <a:rPr lang="en-US" sz="2400" b="1" dirty="0"/>
              <a:t> Antibodies to Staphylococcal Protein (</a:t>
            </a:r>
            <a:r>
              <a:rPr lang="en-US" sz="2400" b="1" dirty="0" err="1"/>
              <a:t>SpA</a:t>
            </a:r>
            <a:r>
              <a:rPr lang="en-US" sz="2400" b="1" dirty="0" smtClean="0"/>
              <a:t>)</a:t>
            </a:r>
          </a:p>
          <a:p>
            <a:endParaRPr lang="en-US" sz="2400" dirty="0" smtClean="0"/>
          </a:p>
          <a:p>
            <a:r>
              <a:rPr lang="en-US" sz="2400" dirty="0" smtClean="0"/>
              <a:t>Angel </a:t>
            </a:r>
            <a:r>
              <a:rPr lang="en-US" sz="2400" dirty="0"/>
              <a:t>Alberto </a:t>
            </a:r>
            <a:r>
              <a:rPr lang="en-US" sz="2400" dirty="0" err="1"/>
              <a:t>Justiz</a:t>
            </a:r>
            <a:r>
              <a:rPr lang="en-US" sz="2400" dirty="0"/>
              <a:t> </a:t>
            </a:r>
            <a:r>
              <a:rPr lang="en-US" sz="2400" dirty="0" err="1"/>
              <a:t>Vaillant</a:t>
            </a:r>
            <a:r>
              <a:rPr lang="en-US" sz="2400" dirty="0"/>
              <a:t>, Patrick </a:t>
            </a:r>
            <a:r>
              <a:rPr lang="en-US" sz="2400" dirty="0" err="1"/>
              <a:t>Eberechi</a:t>
            </a:r>
            <a:r>
              <a:rPr lang="en-US" sz="2400" dirty="0"/>
              <a:t> </a:t>
            </a:r>
            <a:r>
              <a:rPr lang="en-US" sz="2400" dirty="0" err="1"/>
              <a:t>Akpaka</a:t>
            </a:r>
            <a:r>
              <a:rPr lang="en-US" sz="2400" dirty="0"/>
              <a:t>, Monica </a:t>
            </a:r>
            <a:r>
              <a:rPr lang="en-US" sz="2400" dirty="0" err="1"/>
              <a:t>Smikle</a:t>
            </a:r>
            <a:r>
              <a:rPr lang="en-US" sz="2400" dirty="0"/>
              <a:t> and Norma McFarlane-Anderson</a:t>
            </a:r>
          </a:p>
          <a:p>
            <a:endParaRPr lang="en-US" sz="2400" dirty="0"/>
          </a:p>
        </p:txBody>
      </p:sp>
      <p:sp>
        <p:nvSpPr>
          <p:cNvPr id="7" name="TextBox 6"/>
          <p:cNvSpPr txBox="1"/>
          <p:nvPr/>
        </p:nvSpPr>
        <p:spPr>
          <a:xfrm>
            <a:off x="5510048" y="4566031"/>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920</TotalTime>
  <Words>660</Words>
  <Application>Microsoft Office PowerPoint</Application>
  <PresentationFormat>On-screen Show (4:3)</PresentationFormat>
  <Paragraphs>56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74</cp:revision>
  <dcterms:created xsi:type="dcterms:W3CDTF">2014-10-01T07:08:05Z</dcterms:created>
  <dcterms:modified xsi:type="dcterms:W3CDTF">2015-12-03T06:53:41Z</dcterms:modified>
</cp:coreProperties>
</file>