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sldIdLst>
    <p:sldId id="345" r:id="rId2"/>
    <p:sldId id="346" r:id="rId3"/>
    <p:sldId id="256" r:id="rId4"/>
    <p:sldId id="257" r:id="rId5"/>
    <p:sldId id="341" r:id="rId6"/>
    <p:sldId id="260" r:id="rId7"/>
    <p:sldId id="333" r:id="rId8"/>
    <p:sldId id="334" r:id="rId9"/>
    <p:sldId id="347" r:id="rId10"/>
    <p:sldId id="348" r:id="rId11"/>
    <p:sldId id="349"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656" y="-2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A46A11-D320-4319-BB19-6AF34A8AC94B}" type="datetimeFigureOut">
              <a:rPr lang="en-US" smtClean="0"/>
              <a:t>12/3/2015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E54FC7-E7F6-46BE-91CA-F07215B68C83}" type="slidenum">
              <a:rPr lang="en-US" smtClean="0"/>
              <a:t>‹#›</a:t>
            </a:fld>
            <a:endParaRPr lang="en-US"/>
          </a:p>
        </p:txBody>
      </p:sp>
    </p:spTree>
    <p:extLst>
      <p:ext uri="{BB962C8B-B14F-4D97-AF65-F5344CB8AC3E}">
        <p14:creationId xmlns:p14="http://schemas.microsoft.com/office/powerpoint/2010/main" val="2421474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E54FC7-E7F6-46BE-91CA-F07215B68C83}" type="slidenum">
              <a:rPr lang="en-US" smtClean="0"/>
              <a:t>3</a:t>
            </a:fld>
            <a:endParaRPr lang="en-US"/>
          </a:p>
        </p:txBody>
      </p:sp>
    </p:spTree>
    <p:extLst>
      <p:ext uri="{BB962C8B-B14F-4D97-AF65-F5344CB8AC3E}">
        <p14:creationId xmlns:p14="http://schemas.microsoft.com/office/powerpoint/2010/main" val="9338866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897EF42-4468-45B4-839B-0223E8CED2DD}" type="datetimeFigureOut">
              <a:rPr lang="en-US" smtClean="0"/>
              <a:t>12/3/2015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F925245-6EC2-4710-A17C-F03DBAEE8AC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97EF42-4468-45B4-839B-0223E8CED2DD}" type="datetimeFigureOut">
              <a:rPr lang="en-US" smtClean="0"/>
              <a:t>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97EF42-4468-45B4-839B-0223E8CED2DD}" type="datetimeFigureOut">
              <a:rPr lang="en-US" smtClean="0"/>
              <a:t>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97EF42-4468-45B4-839B-0223E8CED2DD}" type="datetimeFigureOut">
              <a:rPr lang="en-US" smtClean="0"/>
              <a:t>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897EF42-4468-45B4-839B-0223E8CED2DD}" type="datetimeFigureOut">
              <a:rPr lang="en-US" smtClean="0"/>
              <a:t>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25245-6EC2-4710-A17C-F03DBAEE8AC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897EF42-4468-45B4-839B-0223E8CED2DD}" type="datetimeFigureOut">
              <a:rPr lang="en-US" smtClean="0"/>
              <a:t>12/3/2015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897EF42-4468-45B4-839B-0223E8CED2DD}" type="datetimeFigureOut">
              <a:rPr lang="en-US" smtClean="0"/>
              <a:t>12/3/2015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897EF42-4468-45B4-839B-0223E8CED2DD}" type="datetimeFigureOut">
              <a:rPr lang="en-US" smtClean="0"/>
              <a:t>12/3/2015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97EF42-4468-45B4-839B-0223E8CED2DD}" type="datetimeFigureOut">
              <a:rPr lang="en-US" smtClean="0"/>
              <a:t>12/3/2015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897EF42-4468-45B4-839B-0223E8CED2DD}" type="datetimeFigureOut">
              <a:rPr lang="en-US" smtClean="0"/>
              <a:t>12/3/2015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897EF42-4468-45B4-839B-0223E8CED2DD}" type="datetimeFigureOut">
              <a:rPr lang="en-US" smtClean="0"/>
              <a:t>12/3/2015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DF925245-6EC2-4710-A17C-F03DBAEE8AC6}"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897EF42-4468-45B4-839B-0223E8CED2DD}" type="datetimeFigureOut">
              <a:rPr lang="en-US" smtClean="0"/>
              <a:t>12/3/2015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F925245-6EC2-4710-A17C-F03DBAEE8AC6}"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hyperlink" Target="http://omicsonline.org/membership.php"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omicsonline.org/Submitmanuscript.php" TargetMode="Externa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rakesh-s\Desktop\spring-ppt-template-green-blue-nature-plants-backgrounds-wallpapers-960x35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 y="0"/>
            <a:ext cx="9137650" cy="284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Subtitle 2"/>
          <p:cNvSpPr txBox="1">
            <a:spLocks/>
          </p:cNvSpPr>
          <p:nvPr/>
        </p:nvSpPr>
        <p:spPr>
          <a:xfrm>
            <a:off x="2133600" y="819563"/>
            <a:ext cx="6556375" cy="758347"/>
          </a:xfrm>
          <a:prstGeom prst="rect">
            <a:avLst/>
          </a:prstGeom>
        </p:spPr>
        <p:txBody>
          <a:bodyPr>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defRPr/>
            </a:pPr>
            <a:r>
              <a:rPr lang="en-US" sz="5400" smtClean="0">
                <a:solidFill>
                  <a:schemeClr val="accent6"/>
                </a:solidFill>
                <a:latin typeface="Stencil" panose="040409050D0802020404" pitchFamily="82" charset="0"/>
              </a:rPr>
              <a:t>OMICS international</a:t>
            </a:r>
            <a:endParaRPr lang="en-US" sz="5400" dirty="0">
              <a:solidFill>
                <a:schemeClr val="accent6"/>
              </a:solidFill>
              <a:latin typeface="Stencil" panose="040409050D0802020404" pitchFamily="82" charset="0"/>
            </a:endParaRPr>
          </a:p>
        </p:txBody>
      </p:sp>
      <p:sp>
        <p:nvSpPr>
          <p:cNvPr id="3076" name="Rectangle 8"/>
          <p:cNvSpPr>
            <a:spLocks noChangeArrowheads="1"/>
          </p:cNvSpPr>
          <p:nvPr/>
        </p:nvSpPr>
        <p:spPr bwMode="auto">
          <a:xfrm>
            <a:off x="2209800" y="6372225"/>
            <a:ext cx="50196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sz="2000">
                <a:solidFill>
                  <a:srgbClr val="7030A0"/>
                </a:solidFill>
                <a:cs typeface="Arial" pitchFamily="34" charset="0"/>
              </a:rPr>
              <a:t>Contact us at: contact.omics@omicsonline.org</a:t>
            </a:r>
          </a:p>
        </p:txBody>
      </p:sp>
      <p:sp>
        <p:nvSpPr>
          <p:cNvPr id="2" name="Folded Corner 1"/>
          <p:cNvSpPr/>
          <p:nvPr/>
        </p:nvSpPr>
        <p:spPr>
          <a:xfrm>
            <a:off x="6350" y="2849563"/>
            <a:ext cx="9137650" cy="3922712"/>
          </a:xfrm>
          <a:prstGeom prst="foldedCorner">
            <a:avLst/>
          </a:prstGeom>
        </p:spPr>
        <p:style>
          <a:lnRef idx="1">
            <a:schemeClr val="accent5"/>
          </a:lnRef>
          <a:fillRef idx="2">
            <a:schemeClr val="accent5"/>
          </a:fillRef>
          <a:effectRef idx="1">
            <a:schemeClr val="accent5"/>
          </a:effectRef>
          <a:fontRef idx="minor">
            <a:schemeClr val="dk1"/>
          </a:fontRef>
        </p:style>
        <p:txBody>
          <a:bodyPr anchor="ctr"/>
          <a:lstStyle/>
          <a:p>
            <a:pPr>
              <a:defRPr/>
            </a:pPr>
            <a:r>
              <a:rPr lang="en-US" sz="2200" dirty="0">
                <a:solidFill>
                  <a:srgbClr val="0070C0"/>
                </a:solidFill>
                <a:latin typeface="Nyala" panose="02000504070300020003" pitchFamily="2" charset="0"/>
              </a:rPr>
              <a:t>OMICS </a:t>
            </a:r>
            <a:r>
              <a:rPr lang="en-US" sz="2200" dirty="0" smtClean="0">
                <a:solidFill>
                  <a:srgbClr val="0070C0"/>
                </a:solidFill>
                <a:latin typeface="Nyala" panose="02000504070300020003" pitchFamily="2" charset="0"/>
              </a:rPr>
              <a:t>International </a:t>
            </a:r>
            <a:r>
              <a:rPr lang="en-US" sz="2200" dirty="0">
                <a:solidFill>
                  <a:srgbClr val="0070C0"/>
                </a:solidFill>
                <a:latin typeface="Nyala" panose="02000504070300020003" pitchFamily="2" charset="0"/>
              </a:rPr>
              <a:t>through its Open Access Initiative is committed to make genuine and reliable contributions to the scientific community. OMICS International hosts over </a:t>
            </a:r>
            <a:r>
              <a:rPr lang="en-US" sz="2200" b="1" dirty="0" smtClean="0">
                <a:solidFill>
                  <a:srgbClr val="0070C0"/>
                </a:solidFill>
                <a:latin typeface="Nyala" panose="02000504070300020003" pitchFamily="2" charset="0"/>
              </a:rPr>
              <a:t>700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leading-edge peer reviewed Open Access Journals and organizes over </a:t>
            </a:r>
            <a:r>
              <a:rPr lang="en-US" sz="2200" b="1" dirty="0" smtClean="0">
                <a:solidFill>
                  <a:srgbClr val="0070C0"/>
                </a:solidFill>
                <a:latin typeface="Nyala" panose="02000504070300020003" pitchFamily="2" charset="0"/>
              </a:rPr>
              <a:t>1000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International Conferences annually all over the world. OMICS International journals have over </a:t>
            </a:r>
            <a:r>
              <a:rPr lang="en-US" sz="2200" b="1" dirty="0" smtClean="0">
                <a:solidFill>
                  <a:srgbClr val="0070C0"/>
                </a:solidFill>
                <a:latin typeface="Nyala" panose="02000504070300020003" pitchFamily="2" charset="0"/>
              </a:rPr>
              <a:t>10 </a:t>
            </a:r>
            <a:r>
              <a:rPr lang="en-US" sz="2200" b="1" dirty="0">
                <a:solidFill>
                  <a:srgbClr val="0070C0"/>
                </a:solidFill>
                <a:latin typeface="Nyala" panose="02000504070300020003" pitchFamily="2" charset="0"/>
              </a:rPr>
              <a:t>million</a:t>
            </a:r>
            <a:r>
              <a:rPr lang="en-US" sz="2200" dirty="0">
                <a:solidFill>
                  <a:srgbClr val="0070C0"/>
                </a:solidFill>
                <a:latin typeface="Nyala" panose="02000504070300020003" pitchFamily="2" charset="0"/>
              </a:rPr>
              <a:t> readers and the fame and success of the same can be attributed to the strong editorial board which contains over </a:t>
            </a:r>
            <a:r>
              <a:rPr lang="en-US" sz="2200" b="1" dirty="0" smtClean="0">
                <a:solidFill>
                  <a:srgbClr val="0070C0"/>
                </a:solidFill>
                <a:latin typeface="Nyala" panose="02000504070300020003" pitchFamily="2" charset="0"/>
              </a:rPr>
              <a:t>50000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eminent personalities that ensure a rapid, quality and quick review process. OMICS International signed an agreement with more than </a:t>
            </a:r>
            <a:r>
              <a:rPr lang="en-US" sz="2200" b="1" dirty="0">
                <a:solidFill>
                  <a:srgbClr val="0070C0"/>
                </a:solidFill>
                <a:latin typeface="Nyala" panose="02000504070300020003" pitchFamily="2" charset="0"/>
              </a:rPr>
              <a:t>1000</a:t>
            </a:r>
            <a:r>
              <a:rPr lang="en-US" sz="2200" dirty="0">
                <a:solidFill>
                  <a:srgbClr val="0070C0"/>
                </a:solidFill>
                <a:latin typeface="Nyala" panose="02000504070300020003" pitchFamily="2" charset="0"/>
              </a:rPr>
              <a:t> International Societies to make healthcare information Open Access.</a:t>
            </a:r>
          </a:p>
        </p:txBody>
      </p:sp>
      <p:pic>
        <p:nvPicPr>
          <p:cNvPr id="7" name="Picture 2" descr="C:\Users\pramoda-e\Desktop\OMICS 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914400"/>
            <a:ext cx="2133600" cy="19351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5797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1" descr="C:\Users\rakesh-s\Desktop\speak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962400"/>
            <a:ext cx="91440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Horizontal Scroll 5"/>
          <p:cNvSpPr/>
          <p:nvPr/>
        </p:nvSpPr>
        <p:spPr>
          <a:xfrm>
            <a:off x="346075" y="914400"/>
            <a:ext cx="8229600" cy="3429000"/>
          </a:xfrm>
          <a:prstGeom prst="horizontalScroll">
            <a:avLst/>
          </a:prstGeom>
        </p:spPr>
        <p:style>
          <a:lnRef idx="3">
            <a:schemeClr val="lt1"/>
          </a:lnRef>
          <a:fillRef idx="1">
            <a:schemeClr val="accent2"/>
          </a:fillRef>
          <a:effectRef idx="1">
            <a:schemeClr val="accent2"/>
          </a:effectRef>
          <a:fontRef idx="minor">
            <a:schemeClr val="lt1"/>
          </a:fontRef>
        </p:style>
        <p:txBody>
          <a:bodyPr anchor="ctr"/>
          <a:lstStyle/>
          <a:p>
            <a:pPr marL="285750" indent="-285750">
              <a:buFont typeface="Wingdings" panose="05000000000000000000" pitchFamily="2" charset="2"/>
              <a:buChar char="Ø"/>
              <a:defRPr/>
            </a:pPr>
            <a:r>
              <a:rPr lang="en-IN" dirty="0"/>
              <a:t>Allergy Conference </a:t>
            </a:r>
            <a:endParaRPr lang="en-IN" dirty="0" smtClean="0"/>
          </a:p>
          <a:p>
            <a:pPr marL="285750" indent="-285750">
              <a:buFont typeface="Wingdings" panose="05000000000000000000" pitchFamily="2" charset="2"/>
              <a:buChar char="Ø"/>
              <a:defRPr/>
            </a:pPr>
            <a:r>
              <a:rPr lang="en-IN" dirty="0"/>
              <a:t>4th Bacteriology and Infectious Diseases </a:t>
            </a:r>
            <a:r>
              <a:rPr lang="en-IN" dirty="0" smtClean="0"/>
              <a:t>Conference</a:t>
            </a:r>
          </a:p>
          <a:p>
            <a:pPr marL="285750" indent="-285750">
              <a:buFont typeface="Wingdings" panose="05000000000000000000" pitchFamily="2" charset="2"/>
              <a:buChar char="Ø"/>
              <a:defRPr/>
            </a:pPr>
            <a:r>
              <a:rPr lang="en-IN" dirty="0"/>
              <a:t>2nd Infectious Diseases Congress</a:t>
            </a:r>
            <a:endParaRPr lang="en-US" dirty="0" smtClean="0"/>
          </a:p>
        </p:txBody>
      </p:sp>
      <p:sp>
        <p:nvSpPr>
          <p:cNvPr id="7" name="Double Wave 6"/>
          <p:cNvSpPr/>
          <p:nvPr/>
        </p:nvSpPr>
        <p:spPr>
          <a:xfrm>
            <a:off x="160585" y="-14436"/>
            <a:ext cx="8777288" cy="1435100"/>
          </a:xfrm>
          <a:prstGeom prst="doubleWave">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r>
              <a:rPr lang="en-US" sz="3600" dirty="0" smtClean="0"/>
              <a:t>Journal of </a:t>
            </a:r>
            <a:r>
              <a:rPr lang="en-US" sz="3600" dirty="0"/>
              <a:t>Air &amp; Water Borne Diseases</a:t>
            </a:r>
            <a:r>
              <a:rPr lang="en-US" sz="3600" dirty="0" smtClean="0"/>
              <a:t/>
            </a:r>
            <a:br>
              <a:rPr lang="en-US" sz="3600" dirty="0" smtClean="0"/>
            </a:br>
            <a:r>
              <a:rPr lang="en-US" sz="3600" dirty="0" smtClean="0"/>
              <a:t>Related Conferences</a:t>
            </a:r>
            <a:endParaRPr lang="en-US" sz="3600" dirty="0"/>
          </a:p>
        </p:txBody>
      </p:sp>
    </p:spTree>
    <p:extLst>
      <p:ext uri="{BB962C8B-B14F-4D97-AF65-F5344CB8AC3E}">
        <p14:creationId xmlns:p14="http://schemas.microsoft.com/office/powerpoint/2010/main" val="3439387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endParaRPr lang="en-US" dirty="0"/>
          </a:p>
        </p:txBody>
      </p:sp>
      <p:pic>
        <p:nvPicPr>
          <p:cNvPr id="17412" name="Picture 2" descr="C:\Users\rakesh-s\Desktop\2-2nd-de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434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3" descr="C:\Users\rakesh-s\Desktop\membershi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191000"/>
            <a:ext cx="91440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1600200" y="0"/>
            <a:ext cx="7086600" cy="830262"/>
          </a:xfrm>
          <a:prstGeom prst="rect">
            <a:avLst/>
          </a:prstGeom>
        </p:spPr>
        <p:txBody>
          <a:bodyPr>
            <a:spAutoFit/>
          </a:bodyPr>
          <a:lstStyle/>
          <a:p>
            <a:pPr>
              <a:defRPr/>
            </a:pPr>
            <a:r>
              <a:rPr lang="en-US" sz="2400" b="1" dirty="0">
                <a:solidFill>
                  <a:schemeClr val="accent5">
                    <a:lumMod val="10000"/>
                  </a:schemeClr>
                </a:solidFill>
                <a:latin typeface="Andalus" panose="02020603050405020304" pitchFamily="18" charset="-78"/>
                <a:cs typeface="Andalus" panose="02020603050405020304" pitchFamily="18" charset="-78"/>
              </a:rPr>
              <a:t>OMICS International </a:t>
            </a:r>
            <a:r>
              <a:rPr lang="en-US" sz="2400" b="1" dirty="0" smtClean="0">
                <a:solidFill>
                  <a:schemeClr val="accent5">
                    <a:lumMod val="10000"/>
                  </a:schemeClr>
                </a:solidFill>
                <a:latin typeface="Andalus" panose="02020603050405020304" pitchFamily="18" charset="-78"/>
                <a:cs typeface="Andalus" panose="02020603050405020304" pitchFamily="18" charset="-78"/>
              </a:rPr>
              <a:t>Open </a:t>
            </a:r>
            <a:r>
              <a:rPr lang="en-US" sz="2400" b="1" dirty="0">
                <a:solidFill>
                  <a:schemeClr val="accent5">
                    <a:lumMod val="10000"/>
                  </a:schemeClr>
                </a:solidFill>
                <a:latin typeface="Andalus" panose="02020603050405020304" pitchFamily="18" charset="-78"/>
                <a:cs typeface="Andalus" panose="02020603050405020304" pitchFamily="18" charset="-78"/>
              </a:rPr>
              <a:t>Access Membership</a:t>
            </a:r>
            <a:br>
              <a:rPr lang="en-US" sz="2400" b="1" dirty="0">
                <a:solidFill>
                  <a:schemeClr val="accent5">
                    <a:lumMod val="10000"/>
                  </a:schemeClr>
                </a:solidFill>
                <a:latin typeface="Andalus" panose="02020603050405020304" pitchFamily="18" charset="-78"/>
                <a:cs typeface="Andalus" panose="02020603050405020304" pitchFamily="18" charset="-78"/>
              </a:rPr>
            </a:br>
            <a:endParaRPr lang="en-US" sz="2400" dirty="0">
              <a:solidFill>
                <a:schemeClr val="accent5">
                  <a:lumMod val="10000"/>
                </a:schemeClr>
              </a:solidFill>
              <a:latin typeface="Andalus" panose="02020603050405020304" pitchFamily="18" charset="-78"/>
              <a:cs typeface="Andalus" panose="02020603050405020304" pitchFamily="18" charset="-78"/>
            </a:endParaRPr>
          </a:p>
        </p:txBody>
      </p:sp>
      <p:sp>
        <p:nvSpPr>
          <p:cNvPr id="7" name="Teardrop 6"/>
          <p:cNvSpPr/>
          <p:nvPr/>
        </p:nvSpPr>
        <p:spPr>
          <a:xfrm>
            <a:off x="1295400" y="630238"/>
            <a:ext cx="7696200" cy="3560762"/>
          </a:xfrm>
          <a:prstGeom prst="teardrop">
            <a:avLst/>
          </a:prstGeom>
          <a:solidFill>
            <a:schemeClr val="accent3">
              <a:lumMod val="75000"/>
            </a:schemeClr>
          </a:solidFill>
        </p:spPr>
        <p:style>
          <a:lnRef idx="1">
            <a:schemeClr val="accent5"/>
          </a:lnRef>
          <a:fillRef idx="2">
            <a:schemeClr val="accent5"/>
          </a:fillRef>
          <a:effectRef idx="1">
            <a:schemeClr val="accent5"/>
          </a:effectRef>
          <a:fontRef idx="minor">
            <a:schemeClr val="dk1"/>
          </a:fontRef>
        </p:style>
        <p:txBody>
          <a:bodyPr anchor="ctr"/>
          <a:lstStyle/>
          <a:p>
            <a:pPr>
              <a:defRPr/>
            </a:pPr>
            <a:r>
              <a:rPr lang="en-US" sz="1800" dirty="0">
                <a:latin typeface="Calisto MT" panose="02040603050505030304" pitchFamily="18" charset="0"/>
              </a:rPr>
              <a:t>OMICS </a:t>
            </a:r>
            <a:r>
              <a:rPr lang="en-US" sz="1800" dirty="0" smtClean="0">
                <a:latin typeface="Calisto MT" panose="02040603050505030304" pitchFamily="18" charset="0"/>
              </a:rPr>
              <a:t>International </a:t>
            </a:r>
            <a:r>
              <a:rPr lang="en-US" sz="1800" dirty="0">
                <a:latin typeface="Calisto MT" panose="02040603050505030304" pitchFamily="18" charset="0"/>
              </a:rPr>
              <a:t>Open Access Membership enables academic and research institutions, funders and corporations to actively encourage open access in scholarly communication and the dissemination of research published by their authors.</a:t>
            </a:r>
          </a:p>
          <a:p>
            <a:pPr>
              <a:defRPr/>
            </a:pPr>
            <a:r>
              <a:rPr lang="en-US" sz="1800" dirty="0">
                <a:latin typeface="Calisto MT" panose="02040603050505030304" pitchFamily="18" charset="0"/>
              </a:rPr>
              <a:t>For more details and benefits, click on the link below:</a:t>
            </a:r>
          </a:p>
          <a:p>
            <a:pPr>
              <a:defRPr/>
            </a:pPr>
            <a:r>
              <a:rPr lang="en-US" sz="1800" dirty="0">
                <a:solidFill>
                  <a:schemeClr val="accent4">
                    <a:lumMod val="10000"/>
                  </a:schemeClr>
                </a:solidFill>
                <a:latin typeface="Calisto MT" panose="02040603050505030304" pitchFamily="18" charset="0"/>
                <a:hlinkClick r:id="rId4"/>
              </a:rPr>
              <a:t>http://omicsonline.org/membership.php</a:t>
            </a:r>
            <a:r>
              <a:rPr lang="en-US" sz="1800" dirty="0">
                <a:solidFill>
                  <a:schemeClr val="accent4">
                    <a:lumMod val="10000"/>
                  </a:schemeClr>
                </a:solidFill>
                <a:latin typeface="Calisto MT" panose="02040603050505030304" pitchFamily="18" charset="0"/>
              </a:rPr>
              <a:t> </a:t>
            </a:r>
          </a:p>
        </p:txBody>
      </p:sp>
    </p:spTree>
    <p:extLst>
      <p:ext uri="{BB962C8B-B14F-4D97-AF65-F5344CB8AC3E}">
        <p14:creationId xmlns:p14="http://schemas.microsoft.com/office/powerpoint/2010/main" val="29302493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rakesh-s\Desktop\blue_light_background_04_vector_18188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3663"/>
            <a:ext cx="9144000" cy="692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lowchart: Display 4"/>
          <p:cNvSpPr/>
          <p:nvPr/>
        </p:nvSpPr>
        <p:spPr>
          <a:xfrm>
            <a:off x="14288" y="381000"/>
            <a:ext cx="9129712" cy="5410200"/>
          </a:xfrm>
          <a:prstGeom prst="flowChartDisplay">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en-IN" sz="2000" dirty="0">
                <a:solidFill>
                  <a:schemeClr val="bg2">
                    <a:lumMod val="10000"/>
                  </a:schemeClr>
                </a:solidFill>
                <a:latin typeface="Centaur" panose="02030504050205020304" pitchFamily="18" charset="0"/>
              </a:rPr>
              <a:t>OMICS International </a:t>
            </a:r>
            <a:r>
              <a:rPr lang="en-IN" sz="2000" dirty="0" smtClean="0">
                <a:solidFill>
                  <a:schemeClr val="bg2">
                    <a:lumMod val="10000"/>
                  </a:schemeClr>
                </a:solidFill>
                <a:latin typeface="Centaur" panose="02030504050205020304" pitchFamily="18" charset="0"/>
              </a:rPr>
              <a:t>welcomes </a:t>
            </a:r>
            <a:r>
              <a:rPr lang="en-IN" sz="2000" dirty="0">
                <a:solidFill>
                  <a:schemeClr val="bg2">
                    <a:lumMod val="10000"/>
                  </a:schemeClr>
                </a:solidFill>
                <a:latin typeface="Centaur" panose="02030504050205020304" pitchFamily="18" charset="0"/>
              </a:rPr>
              <a:t>submissions that are original and technically so as to serve both the developing world and developed countries in the best possible way.</a:t>
            </a:r>
          </a:p>
          <a:p>
            <a:pPr algn="ctr">
              <a:defRPr/>
            </a:pPr>
            <a:r>
              <a:rPr lang="en-US" sz="2000" dirty="0">
                <a:solidFill>
                  <a:schemeClr val="bg2">
                    <a:lumMod val="10000"/>
                  </a:schemeClr>
                </a:solidFill>
                <a:latin typeface="Centaur" panose="02030504050205020304" pitchFamily="18" charset="0"/>
              </a:rPr>
              <a:t>OMICS Journals  are poised in excellence by publishing high quality research. </a:t>
            </a:r>
            <a:r>
              <a:rPr lang="en-IN" sz="2000" dirty="0">
                <a:solidFill>
                  <a:schemeClr val="bg2">
                    <a:lumMod val="10000"/>
                  </a:schemeClr>
                </a:solidFill>
                <a:latin typeface="Centaur" panose="02030504050205020304" pitchFamily="18" charset="0"/>
              </a:rPr>
              <a:t>OMICS International follows an Editorial Manager® System peer review process and boasts of a strong and active editorial board.</a:t>
            </a:r>
            <a:endParaRPr lang="en-US" sz="2000" dirty="0">
              <a:solidFill>
                <a:schemeClr val="bg2">
                  <a:lumMod val="10000"/>
                </a:schemeClr>
              </a:solidFill>
              <a:latin typeface="Centaur" panose="02030504050205020304" pitchFamily="18" charset="0"/>
            </a:endParaRPr>
          </a:p>
          <a:p>
            <a:pPr algn="ctr">
              <a:defRPr/>
            </a:pPr>
            <a:r>
              <a:rPr lang="en-US" sz="2000" dirty="0">
                <a:solidFill>
                  <a:schemeClr val="bg2">
                    <a:lumMod val="10000"/>
                  </a:schemeClr>
                </a:solidFill>
                <a:latin typeface="Centaur" panose="02030504050205020304" pitchFamily="18" charset="0"/>
              </a:rPr>
              <a:t>Editors and reviewers are experts in their field and provide anonymous, unbiased and detailed reviews of all submissions.</a:t>
            </a:r>
          </a:p>
          <a:p>
            <a:pPr algn="ctr">
              <a:defRPr/>
            </a:pPr>
            <a:r>
              <a:rPr lang="en-IN" sz="2000" dirty="0">
                <a:solidFill>
                  <a:schemeClr val="bg2">
                    <a:lumMod val="10000"/>
                  </a:schemeClr>
                </a:solidFill>
                <a:latin typeface="Centaur" panose="02030504050205020304" pitchFamily="18" charset="0"/>
              </a:rPr>
              <a:t>The journal gives the options of multiple language translations for all the articles and all archived articles are available in HTML, XML, PDF and audio formats. Also, all the published articles are archived in repositories and indexing services like DOAJ, CAS, Google Scholar, Scientific Commons, Index Copernicus, EBSCO, HINARI and GALE.</a:t>
            </a:r>
            <a:endParaRPr lang="en-US" sz="2000" dirty="0">
              <a:solidFill>
                <a:schemeClr val="bg2">
                  <a:lumMod val="10000"/>
                </a:schemeClr>
              </a:solidFill>
              <a:latin typeface="Centaur" panose="02030504050205020304" pitchFamily="18" charset="0"/>
            </a:endParaRPr>
          </a:p>
          <a:p>
            <a:pPr>
              <a:defRPr/>
            </a:pPr>
            <a:endParaRPr lang="en-US" sz="2000" dirty="0"/>
          </a:p>
        </p:txBody>
      </p:sp>
      <p:sp>
        <p:nvSpPr>
          <p:cNvPr id="6" name="Rectangle 5"/>
          <p:cNvSpPr/>
          <p:nvPr/>
        </p:nvSpPr>
        <p:spPr>
          <a:xfrm>
            <a:off x="319088" y="5910263"/>
            <a:ext cx="7010400" cy="922337"/>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en-US" b="1" dirty="0">
                <a:solidFill>
                  <a:srgbClr val="0070C0"/>
                </a:solidFill>
                <a:latin typeface="Microsoft YaHei" panose="020B0503020204020204" pitchFamily="34" charset="-122"/>
                <a:ea typeface="Microsoft YaHei" panose="020B0503020204020204" pitchFamily="34" charset="-122"/>
              </a:rPr>
              <a:t>For more details please visit our website: </a:t>
            </a:r>
            <a:r>
              <a:rPr lang="en-US" b="1" dirty="0">
                <a:solidFill>
                  <a:schemeClr val="accent5">
                    <a:lumMod val="10000"/>
                  </a:schemeClr>
                </a:solidFill>
                <a:latin typeface="Microsoft YaHei" panose="020B0503020204020204" pitchFamily="34" charset="-122"/>
                <a:ea typeface="Microsoft YaHei" panose="020B0503020204020204" pitchFamily="34" charset="-122"/>
                <a:hlinkClick r:id="rId3"/>
              </a:rPr>
              <a:t>http://omicsonline.org/Submitmanuscript.php</a:t>
            </a:r>
            <a:r>
              <a:rPr lang="en-US" b="1" dirty="0">
                <a:solidFill>
                  <a:schemeClr val="accent5">
                    <a:lumMod val="10000"/>
                  </a:schemeClr>
                </a:solidFill>
                <a:latin typeface="Microsoft YaHei" panose="020B0503020204020204" pitchFamily="34" charset="-122"/>
                <a:ea typeface="Microsoft YaHei" panose="020B0503020204020204" pitchFamily="34" charset="-122"/>
              </a:rPr>
              <a:t> </a:t>
            </a:r>
          </a:p>
          <a:p>
            <a:pPr>
              <a:defRPr/>
            </a:pPr>
            <a:endParaRPr lang="en-US" dirty="0">
              <a:solidFill>
                <a:srgbClr val="0070C0"/>
              </a:solidFill>
              <a:latin typeface="Microsoft YaHei" panose="020B0503020204020204" pitchFamily="34" charset="-122"/>
              <a:ea typeface="Microsoft YaHei" panose="020B0503020204020204" pitchFamily="34" charset="-122"/>
            </a:endParaRPr>
          </a:p>
        </p:txBody>
      </p:sp>
      <p:sp>
        <p:nvSpPr>
          <p:cNvPr id="7" name="Title 1"/>
          <p:cNvSpPr txBox="1">
            <a:spLocks/>
          </p:cNvSpPr>
          <p:nvPr/>
        </p:nvSpPr>
        <p:spPr>
          <a:xfrm>
            <a:off x="319088" y="41275"/>
            <a:ext cx="8534400" cy="831850"/>
          </a:xfrm>
          <a:prstGeom prst="rect">
            <a:avLst/>
          </a:prstGeom>
        </p:spPr>
        <p:txBody>
          <a:bodyPr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3200" b="1" dirty="0" smtClean="0">
                <a:solidFill>
                  <a:schemeClr val="accent4">
                    <a:lumMod val="10000"/>
                  </a:schemeClr>
                </a:solidFill>
                <a:latin typeface="Baskerville Old Face" panose="02020602080505020303" pitchFamily="18" charset="0"/>
              </a:rPr>
              <a:t>OMICS Journals are welcoming Submissions</a:t>
            </a:r>
            <a:r>
              <a:rPr lang="en-US" sz="3200" b="1" dirty="0" smtClean="0">
                <a:solidFill>
                  <a:schemeClr val="accent4">
                    <a:lumMod val="10000"/>
                  </a:schemeClr>
                </a:solidFill>
              </a:rPr>
              <a:t/>
            </a:r>
            <a:br>
              <a:rPr lang="en-US" sz="3200" b="1" dirty="0" smtClean="0">
                <a:solidFill>
                  <a:schemeClr val="accent4">
                    <a:lumMod val="10000"/>
                  </a:schemeClr>
                </a:solidFill>
              </a:rPr>
            </a:br>
            <a:endParaRPr lang="en-US" sz="3200" dirty="0">
              <a:solidFill>
                <a:schemeClr val="accent4">
                  <a:lumMod val="10000"/>
                </a:schemeClr>
              </a:solidFill>
            </a:endParaRPr>
          </a:p>
        </p:txBody>
      </p:sp>
    </p:spTree>
    <p:extLst>
      <p:ext uri="{BB962C8B-B14F-4D97-AF65-F5344CB8AC3E}">
        <p14:creationId xmlns:p14="http://schemas.microsoft.com/office/powerpoint/2010/main" val="1515215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4366" y="2316602"/>
            <a:ext cx="5210503" cy="3901196"/>
          </a:xfrm>
          <a:prstGeom prst="rect">
            <a:avLst/>
          </a:prstGeom>
        </p:spPr>
        <p:txBody>
          <a:bodyPr wrap="square">
            <a:spAutoFit/>
          </a:bodyPr>
          <a:lstStyle/>
          <a:p>
            <a:pPr>
              <a:lnSpc>
                <a:spcPct val="150000"/>
              </a:lnSpc>
            </a:pPr>
            <a:r>
              <a:rPr lang="en-IN" sz="2800" b="1" dirty="0"/>
              <a:t>Paul M Southern Jr.</a:t>
            </a:r>
          </a:p>
          <a:p>
            <a:pPr>
              <a:lnSpc>
                <a:spcPct val="150000"/>
              </a:lnSpc>
            </a:pPr>
            <a:r>
              <a:rPr lang="en-IN" sz="2800" b="1" dirty="0"/>
              <a:t>Professor </a:t>
            </a:r>
          </a:p>
          <a:p>
            <a:pPr>
              <a:lnSpc>
                <a:spcPct val="150000"/>
              </a:lnSpc>
            </a:pPr>
            <a:r>
              <a:rPr lang="en-IN" sz="2800" b="1" dirty="0"/>
              <a:t>Pathology and Internal Medicine </a:t>
            </a:r>
          </a:p>
          <a:p>
            <a:pPr>
              <a:lnSpc>
                <a:spcPct val="150000"/>
              </a:lnSpc>
            </a:pPr>
            <a:r>
              <a:rPr lang="en-IN" sz="2800" b="1" dirty="0"/>
              <a:t>UT </a:t>
            </a:r>
            <a:r>
              <a:rPr lang="en-IN" sz="2800" b="1" dirty="0" smtClean="0"/>
              <a:t>South western</a:t>
            </a:r>
            <a:endParaRPr lang="en-IN" sz="2800" b="1" dirty="0"/>
          </a:p>
          <a:p>
            <a:pPr>
              <a:lnSpc>
                <a:spcPct val="150000"/>
              </a:lnSpc>
            </a:pPr>
            <a:r>
              <a:rPr lang="en-IN" sz="2800" b="1" dirty="0"/>
              <a:t>USA</a:t>
            </a:r>
            <a:endParaRPr lang="en-US" sz="2400" dirty="0">
              <a:latin typeface="Times New Roman" pitchFamily="18" charset="0"/>
              <a:cs typeface="Times New Roman" pitchFamily="18" charset="0"/>
            </a:endParaRPr>
          </a:p>
        </p:txBody>
      </p:sp>
      <p:sp>
        <p:nvSpPr>
          <p:cNvPr id="5" name="Rectangle 4"/>
          <p:cNvSpPr/>
          <p:nvPr/>
        </p:nvSpPr>
        <p:spPr>
          <a:xfrm>
            <a:off x="2343807" y="1383200"/>
            <a:ext cx="3886200" cy="523220"/>
          </a:xfrm>
          <a:prstGeom prst="rect">
            <a:avLst/>
          </a:prstGeom>
        </p:spPr>
        <p:txBody>
          <a:bodyPr wrap="square">
            <a:spAutoFit/>
          </a:bodyPr>
          <a:lstStyle/>
          <a:p>
            <a:pPr algn="ctr"/>
            <a:r>
              <a:rPr lang="en-US" sz="2800" b="1" dirty="0" smtClean="0">
                <a:latin typeface="Times New Roman" pitchFamily="18" charset="0"/>
                <a:cs typeface="Times New Roman" pitchFamily="18" charset="0"/>
              </a:rPr>
              <a:t>Editorial Board</a:t>
            </a:r>
          </a:p>
        </p:txBody>
      </p:sp>
      <p:sp>
        <p:nvSpPr>
          <p:cNvPr id="7" name="TextBox 6"/>
          <p:cNvSpPr txBox="1"/>
          <p:nvPr/>
        </p:nvSpPr>
        <p:spPr>
          <a:xfrm>
            <a:off x="6248400" y="4267200"/>
            <a:ext cx="2209800" cy="369332"/>
          </a:xfrm>
          <a:prstGeom prst="rect">
            <a:avLst/>
          </a:prstGeom>
          <a:noFill/>
        </p:spPr>
        <p:txBody>
          <a:bodyPr wrap="square" rtlCol="0">
            <a:spAutoFit/>
          </a:bodyPr>
          <a:lstStyle/>
          <a:p>
            <a:endParaRPr lang="en-US" dirty="0"/>
          </a:p>
        </p:txBody>
      </p:sp>
      <p:pic>
        <p:nvPicPr>
          <p:cNvPr id="1026" name="Picture 2" descr="C:\Users\manjula-p\Desktop\AWBD heade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595"/>
            <a:ext cx="9144000" cy="1209605"/>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Paul M Southern J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5772" y="2462638"/>
            <a:ext cx="2228193" cy="31194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48736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8393" y="2398216"/>
            <a:ext cx="8763000" cy="1938992"/>
          </a:xfrm>
          <a:prstGeom prst="rect">
            <a:avLst/>
          </a:prstGeom>
        </p:spPr>
        <p:txBody>
          <a:bodyPr wrap="square">
            <a:spAutoFit/>
          </a:bodyPr>
          <a:lstStyle/>
          <a:p>
            <a:pPr marL="342900" indent="-342900" algn="just">
              <a:buFont typeface="Arial" pitchFamily="34" charset="0"/>
              <a:buChar char="•"/>
            </a:pPr>
            <a:r>
              <a:rPr lang="en-IN" sz="2400" dirty="0" err="1"/>
              <a:t>Dr</a:t>
            </a:r>
            <a:r>
              <a:rPr lang="en-IN" sz="2400" dirty="0" err="1" smtClean="0"/>
              <a:t>.</a:t>
            </a:r>
            <a:r>
              <a:rPr lang="en-IN" sz="2400" dirty="0" smtClean="0"/>
              <a:t> Southern </a:t>
            </a:r>
            <a:r>
              <a:rPr lang="en-IN" sz="2400" dirty="0"/>
              <a:t>has completed his medical school from the university of Texas </a:t>
            </a:r>
            <a:r>
              <a:rPr lang="en-IN" sz="2400" dirty="0" err="1"/>
              <a:t>Southwestern</a:t>
            </a:r>
            <a:r>
              <a:rPr lang="en-IN" sz="2400" dirty="0"/>
              <a:t> Medical School. He is now working as a professor in the department of pathology and internal medicine at university of Texas </a:t>
            </a:r>
            <a:r>
              <a:rPr lang="en-IN" sz="2400" dirty="0" err="1"/>
              <a:t>Southwestern</a:t>
            </a:r>
            <a:r>
              <a:rPr lang="en-IN" sz="2400" dirty="0"/>
              <a:t> Medical School</a:t>
            </a:r>
            <a:r>
              <a:rPr lang="en-US" sz="2400" dirty="0" smtClean="0"/>
              <a:t>. </a:t>
            </a:r>
            <a:endParaRPr lang="en-US" sz="2200" dirty="0">
              <a:latin typeface="Times New Roman" pitchFamily="18" charset="0"/>
              <a:cs typeface="Times New Roman" pitchFamily="18" charset="0"/>
            </a:endParaRPr>
          </a:p>
        </p:txBody>
      </p:sp>
      <p:sp>
        <p:nvSpPr>
          <p:cNvPr id="6" name="Rectangle 5"/>
          <p:cNvSpPr/>
          <p:nvPr/>
        </p:nvSpPr>
        <p:spPr>
          <a:xfrm>
            <a:off x="297717" y="1705718"/>
            <a:ext cx="1569661" cy="461665"/>
          </a:xfrm>
          <a:prstGeom prst="rect">
            <a:avLst/>
          </a:prstGeom>
          <a:noFill/>
        </p:spPr>
        <p:txBody>
          <a:bodyPr vert="horz" lIns="91440" tIns="45720" rIns="91440" bIns="45720" rtlCol="0" anchor="ctr">
            <a:normAutofit/>
          </a:bodyPr>
          <a:lstStyle/>
          <a:p>
            <a:pPr algn="ctr">
              <a:spcBef>
                <a:spcPct val="0"/>
              </a:spcBef>
            </a:pPr>
            <a:r>
              <a:rPr lang="en-US" sz="2400" b="1" dirty="0">
                <a:solidFill>
                  <a:srgbClr val="FF0000"/>
                </a:solidFill>
                <a:latin typeface="Times New Roman" pitchFamily="18" charset="0"/>
                <a:ea typeface="+mj-ea"/>
                <a:cs typeface="Times New Roman" pitchFamily="18" charset="0"/>
              </a:rPr>
              <a:t>Biography</a:t>
            </a:r>
          </a:p>
        </p:txBody>
      </p:sp>
      <p:sp>
        <p:nvSpPr>
          <p:cNvPr id="8" name="Rectangle 7"/>
          <p:cNvSpPr/>
          <p:nvPr/>
        </p:nvSpPr>
        <p:spPr>
          <a:xfrm>
            <a:off x="8001000" y="6368534"/>
            <a:ext cx="838200" cy="369332"/>
          </a:xfrm>
          <a:prstGeom prst="rect">
            <a:avLst/>
          </a:prstGeom>
        </p:spPr>
        <p:txBody>
          <a:bodyPr wrap="square">
            <a:spAutoFit/>
          </a:bodyPr>
          <a:lstStyle/>
          <a:p>
            <a:r>
              <a:rPr lang="en-US" b="1" dirty="0" smtClean="0"/>
              <a:t>&gt; &gt; &gt;</a:t>
            </a:r>
            <a:endParaRPr lang="en-US" b="1" dirty="0"/>
          </a:p>
        </p:txBody>
      </p:sp>
      <p:pic>
        <p:nvPicPr>
          <p:cNvPr id="9"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78576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2286000"/>
            <a:ext cx="8001000" cy="461665"/>
          </a:xfrm>
          <a:prstGeom prst="rect">
            <a:avLst/>
          </a:prstGeom>
        </p:spPr>
        <p:txBody>
          <a:bodyPr wrap="square">
            <a:spAutoFit/>
          </a:bodyPr>
          <a:lstStyle/>
          <a:p>
            <a:pPr marL="342900" indent="-342900" algn="just">
              <a:buFont typeface="Arial" pitchFamily="34" charset="0"/>
              <a:buChar char="•"/>
            </a:pPr>
            <a:r>
              <a:rPr lang="en-IN" sz="2400" dirty="0" err="1"/>
              <a:t>Chagas</a:t>
            </a:r>
            <a:r>
              <a:rPr lang="en-IN" sz="2400" dirty="0"/>
              <a:t> </a:t>
            </a:r>
            <a:r>
              <a:rPr lang="en-IN" sz="2400" dirty="0" err="1"/>
              <a:t>Disease,Tropical</a:t>
            </a:r>
            <a:r>
              <a:rPr lang="en-IN" sz="2400" dirty="0"/>
              <a:t> Infectious Diseases</a:t>
            </a:r>
            <a:endParaRPr lang="en-US" sz="2400" dirty="0">
              <a:latin typeface="Times New Roman" pitchFamily="18" charset="0"/>
              <a:cs typeface="Times New Roman" pitchFamily="18" charset="0"/>
            </a:endParaRPr>
          </a:p>
        </p:txBody>
      </p:sp>
      <p:pic>
        <p:nvPicPr>
          <p:cNvPr id="4"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2175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5310" y="1595735"/>
            <a:ext cx="1808508" cy="461665"/>
          </a:xfrm>
          <a:prstGeom prst="rect">
            <a:avLst/>
          </a:prstGeom>
          <a:noFill/>
        </p:spPr>
        <p:txBody>
          <a:bodyPr vert="horz" lIns="91440" tIns="45720" rIns="91440" bIns="45720" rtlCol="0" anchor="ctr">
            <a:normAutofit/>
          </a:bodyPr>
          <a:lstStyle/>
          <a:p>
            <a:pPr algn="ctr">
              <a:spcBef>
                <a:spcPct val="0"/>
              </a:spcBef>
            </a:pPr>
            <a:r>
              <a:rPr lang="en-US" sz="2400" b="1" dirty="0">
                <a:solidFill>
                  <a:srgbClr val="FF0000"/>
                </a:solidFill>
                <a:latin typeface="Times New Roman" pitchFamily="18" charset="0"/>
                <a:ea typeface="+mj-ea"/>
                <a:cs typeface="Times New Roman" pitchFamily="18" charset="0"/>
              </a:rPr>
              <a:t>Publications</a:t>
            </a:r>
          </a:p>
        </p:txBody>
      </p:sp>
      <p:sp>
        <p:nvSpPr>
          <p:cNvPr id="3" name="Rectangle 2"/>
          <p:cNvSpPr/>
          <p:nvPr/>
        </p:nvSpPr>
        <p:spPr>
          <a:xfrm>
            <a:off x="34159" y="2109952"/>
            <a:ext cx="8534400" cy="3416320"/>
          </a:xfrm>
          <a:prstGeom prst="rect">
            <a:avLst/>
          </a:prstGeom>
        </p:spPr>
        <p:txBody>
          <a:bodyPr wrap="square">
            <a:spAutoFit/>
          </a:bodyPr>
          <a:lstStyle/>
          <a:p>
            <a:r>
              <a:rPr lang="en-IN" sz="2400" b="1" dirty="0"/>
              <a:t>Clinical and Laboratory Features of Epidemic St. Louis </a:t>
            </a:r>
            <a:r>
              <a:rPr lang="en-IN" sz="2400" b="1" dirty="0" smtClean="0"/>
              <a:t>Encephalitis</a:t>
            </a:r>
          </a:p>
          <a:p>
            <a:endParaRPr lang="en-US" sz="2400" dirty="0" smtClean="0"/>
          </a:p>
          <a:p>
            <a:r>
              <a:rPr lang="en-US" sz="2400" dirty="0" smtClean="0"/>
              <a:t>Paul m. Southern, </a:t>
            </a:r>
            <a:r>
              <a:rPr lang="en-US" sz="2400" dirty="0" err="1" smtClean="0"/>
              <a:t>james</a:t>
            </a:r>
            <a:r>
              <a:rPr lang="en-US" sz="2400" dirty="0" smtClean="0"/>
              <a:t> w. Smith, </a:t>
            </a:r>
            <a:r>
              <a:rPr lang="en-US" sz="2400" dirty="0" err="1" smtClean="0"/>
              <a:t>james</a:t>
            </a:r>
            <a:r>
              <a:rPr lang="en-US" sz="2400" dirty="0" smtClean="0"/>
              <a:t> p. </a:t>
            </a:r>
            <a:r>
              <a:rPr lang="en-US" sz="2400" dirty="0" err="1" smtClean="0"/>
              <a:t>Luby</a:t>
            </a:r>
            <a:r>
              <a:rPr lang="en-US" sz="2400" dirty="0" smtClean="0"/>
              <a:t>, jack a. Barnett and jay p. Sanford.</a:t>
            </a:r>
          </a:p>
          <a:p>
            <a:endParaRPr lang="en-US" sz="2400" b="1" dirty="0" smtClean="0"/>
          </a:p>
          <a:p>
            <a:r>
              <a:rPr lang="en-IN" sz="2400" b="1" dirty="0" smtClean="0"/>
              <a:t>Case report: </a:t>
            </a:r>
            <a:r>
              <a:rPr lang="en-IN" sz="2400" b="1" dirty="0" err="1" smtClean="0"/>
              <a:t>ophthalmomyiasis</a:t>
            </a:r>
            <a:r>
              <a:rPr lang="en-IN" sz="2400" b="1" dirty="0" smtClean="0"/>
              <a:t> </a:t>
            </a:r>
            <a:r>
              <a:rPr lang="en-IN" sz="2400" b="1" dirty="0" err="1" smtClean="0"/>
              <a:t>externa</a:t>
            </a:r>
            <a:r>
              <a:rPr lang="en-IN" sz="2400" b="1" dirty="0" smtClean="0"/>
              <a:t> in </a:t>
            </a:r>
            <a:r>
              <a:rPr lang="en-IN" sz="2400" b="1" dirty="0" err="1" smtClean="0"/>
              <a:t>dallas</a:t>
            </a:r>
            <a:r>
              <a:rPr lang="en-IN" sz="2400" b="1" dirty="0" smtClean="0"/>
              <a:t> county, </a:t>
            </a:r>
            <a:r>
              <a:rPr lang="en-IN" sz="2400" b="1" dirty="0" err="1" smtClean="0"/>
              <a:t>texas</a:t>
            </a:r>
            <a:endParaRPr lang="en-IN" sz="2400" b="1" dirty="0" smtClean="0"/>
          </a:p>
          <a:p>
            <a:r>
              <a:rPr lang="en-IN" sz="2400" dirty="0"/>
              <a:t>Paul M. Southern</a:t>
            </a:r>
            <a:endParaRPr lang="en-US" sz="2200" dirty="0">
              <a:latin typeface="Times New Roman" pitchFamily="18" charset="0"/>
              <a:cs typeface="Times New Roman" pitchFamily="18" charset="0"/>
            </a:endParaRPr>
          </a:p>
        </p:txBody>
      </p:sp>
      <p:pic>
        <p:nvPicPr>
          <p:cNvPr id="5"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56511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1676400"/>
            <a:ext cx="7772400" cy="4154984"/>
          </a:xfrm>
          <a:prstGeom prst="rect">
            <a:avLst/>
          </a:prstGeom>
        </p:spPr>
        <p:txBody>
          <a:bodyPr wrap="square">
            <a:spAutoFit/>
          </a:bodyPr>
          <a:lstStyle/>
          <a:p>
            <a:r>
              <a:rPr lang="en-IN" sz="2400" b="1" dirty="0"/>
              <a:t>Gram-Negative Bacillary Necrotizing Pneumonia: A Bacteriologic and </a:t>
            </a:r>
            <a:r>
              <a:rPr lang="en-IN" sz="2400" b="1" dirty="0" err="1"/>
              <a:t>Histopathologic</a:t>
            </a:r>
            <a:r>
              <a:rPr lang="en-IN" sz="2400" b="1" dirty="0"/>
              <a:t> </a:t>
            </a:r>
            <a:r>
              <a:rPr lang="en-IN" sz="2400" b="1" dirty="0" smtClean="0"/>
              <a:t>Correlation</a:t>
            </a:r>
          </a:p>
          <a:p>
            <a:endParaRPr lang="en-US" sz="2400" dirty="0" smtClean="0"/>
          </a:p>
          <a:p>
            <a:r>
              <a:rPr lang="en-US" sz="2400" dirty="0" smtClean="0"/>
              <a:t>Benita </a:t>
            </a:r>
            <a:r>
              <a:rPr lang="en-US" sz="2400" dirty="0"/>
              <a:t>B. Mays, Grace D. Thomas, J. S. Leonard Jr., Paul M. Southern Jr., Alan K. Pierce and Jay P. Sanford</a:t>
            </a:r>
          </a:p>
          <a:p>
            <a:endParaRPr lang="en-US" sz="2400" dirty="0"/>
          </a:p>
          <a:p>
            <a:r>
              <a:rPr lang="en-IN" sz="2400" b="1" dirty="0"/>
              <a:t>Splenic abscess with Vibrio </a:t>
            </a:r>
            <a:r>
              <a:rPr lang="en-IN" sz="2400" b="1" dirty="0" err="1"/>
              <a:t>cholerae</a:t>
            </a:r>
            <a:r>
              <a:rPr lang="en-IN" sz="2400" b="1" dirty="0"/>
              <a:t> masking pancreatic </a:t>
            </a:r>
            <a:r>
              <a:rPr lang="en-IN" sz="2400" b="1" dirty="0" smtClean="0"/>
              <a:t>cancer</a:t>
            </a:r>
          </a:p>
          <a:p>
            <a:endParaRPr lang="en-US" sz="2400" dirty="0" smtClean="0"/>
          </a:p>
          <a:p>
            <a:r>
              <a:rPr lang="en-US" sz="2400" dirty="0" smtClean="0"/>
              <a:t>Dominick </a:t>
            </a:r>
            <a:r>
              <a:rPr lang="en-US" sz="2400" dirty="0" err="1"/>
              <a:t>Cavuotia</a:t>
            </a:r>
            <a:r>
              <a:rPr lang="en-US" sz="2400" dirty="0"/>
              <a:t>, Michael </a:t>
            </a:r>
            <a:r>
              <a:rPr lang="en-US" sz="2400" dirty="0" err="1"/>
              <a:t>Foglib</a:t>
            </a:r>
            <a:r>
              <a:rPr lang="en-US" sz="2400" dirty="0"/>
              <a:t>, Reade </a:t>
            </a:r>
            <a:r>
              <a:rPr lang="en-US" sz="2400" dirty="0" err="1"/>
              <a:t>Quintona</a:t>
            </a:r>
            <a:r>
              <a:rPr lang="en-US" sz="2400" dirty="0"/>
              <a:t>, Rita M </a:t>
            </a:r>
            <a:r>
              <a:rPr lang="en-US" sz="2400" dirty="0" err="1"/>
              <a:t>Gandera</a:t>
            </a:r>
            <a:r>
              <a:rPr lang="en-US" sz="2400" dirty="0"/>
              <a:t>, Paul M </a:t>
            </a:r>
            <a:r>
              <a:rPr lang="en-US" sz="2400" dirty="0" smtClean="0"/>
              <a:t>Southern</a:t>
            </a:r>
            <a:r>
              <a:rPr lang="en-US" sz="2400" dirty="0"/>
              <a:t>.</a:t>
            </a:r>
            <a:endParaRPr lang="en-US" sz="2400" dirty="0"/>
          </a:p>
        </p:txBody>
      </p:sp>
    </p:spTree>
    <p:extLst>
      <p:ext uri="{BB962C8B-B14F-4D97-AF65-F5344CB8AC3E}">
        <p14:creationId xmlns:p14="http://schemas.microsoft.com/office/powerpoint/2010/main" val="3589317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7221" y="1981200"/>
            <a:ext cx="8875986" cy="4524315"/>
          </a:xfrm>
          <a:prstGeom prst="rect">
            <a:avLst/>
          </a:prstGeom>
          <a:noFill/>
        </p:spPr>
        <p:txBody>
          <a:bodyPr wrap="square" rtlCol="0">
            <a:spAutoFit/>
          </a:bodyPr>
          <a:lstStyle/>
          <a:p>
            <a:r>
              <a:rPr lang="en-IN" sz="2400" b="1" dirty="0"/>
              <a:t>Pseudomonas </a:t>
            </a:r>
            <a:r>
              <a:rPr lang="en-IN" sz="2400" b="1" dirty="0" err="1"/>
              <a:t>testosteroni</a:t>
            </a:r>
            <a:r>
              <a:rPr lang="en-IN" sz="2400" b="1" dirty="0"/>
              <a:t> Infections: Eighteen Recent Cases and a Review of the </a:t>
            </a:r>
            <a:r>
              <a:rPr lang="en-IN" sz="2400" b="1" dirty="0" smtClean="0"/>
              <a:t>Literature</a:t>
            </a:r>
          </a:p>
          <a:p>
            <a:endParaRPr lang="en-US" sz="2400" dirty="0" smtClean="0"/>
          </a:p>
          <a:p>
            <a:r>
              <a:rPr lang="en-US" sz="2400" dirty="0" smtClean="0"/>
              <a:t>Daniel </a:t>
            </a:r>
            <a:r>
              <a:rPr lang="en-US" sz="2400" dirty="0"/>
              <a:t>J. </a:t>
            </a:r>
            <a:r>
              <a:rPr lang="en-US" sz="2400" dirty="0" err="1"/>
              <a:t>Barbaro</a:t>
            </a:r>
            <a:r>
              <a:rPr lang="en-US" sz="2400" dirty="0"/>
              <a:t>, Philip A. </a:t>
            </a:r>
            <a:r>
              <a:rPr lang="en-US" sz="2400" dirty="0" err="1"/>
              <a:t>Mackowiak</a:t>
            </a:r>
            <a:r>
              <a:rPr lang="en-US" sz="2400" dirty="0"/>
              <a:t>, Suzanne S. Barth, and Paul M. Southern .</a:t>
            </a:r>
            <a:endParaRPr lang="en-US" sz="2400" dirty="0" smtClean="0"/>
          </a:p>
          <a:p>
            <a:endParaRPr lang="en-US" sz="2400" dirty="0"/>
          </a:p>
          <a:p>
            <a:r>
              <a:rPr lang="en-IN" sz="2400" b="1" dirty="0" err="1"/>
              <a:t>Polymicrobial</a:t>
            </a:r>
            <a:r>
              <a:rPr lang="en-IN" sz="2400" b="1" dirty="0"/>
              <a:t> Sepsis: An Analysis of 184 Cases Using Log Linear Models</a:t>
            </a:r>
            <a:r>
              <a:rPr lang="en-IN" sz="2400" b="1" dirty="0" smtClean="0"/>
              <a:t>.</a:t>
            </a:r>
          </a:p>
          <a:p>
            <a:endParaRPr lang="en-US" sz="2400" dirty="0" smtClean="0"/>
          </a:p>
          <a:p>
            <a:r>
              <a:rPr lang="en-US" sz="2400" dirty="0" err="1" smtClean="0"/>
              <a:t>Mackowiak</a:t>
            </a:r>
            <a:r>
              <a:rPr lang="en-US" sz="2400" dirty="0" smtClean="0"/>
              <a:t>, </a:t>
            </a:r>
            <a:r>
              <a:rPr lang="en-US" sz="2400" dirty="0" err="1" smtClean="0"/>
              <a:t>philip</a:t>
            </a:r>
            <a:r>
              <a:rPr lang="en-US" sz="2400" dirty="0" smtClean="0"/>
              <a:t> a. M.D, </a:t>
            </a:r>
            <a:r>
              <a:rPr lang="en-US" sz="2400" dirty="0" err="1" smtClean="0"/>
              <a:t>browne</a:t>
            </a:r>
            <a:r>
              <a:rPr lang="en-US" sz="2400" dirty="0" smtClean="0"/>
              <a:t>, </a:t>
            </a:r>
            <a:r>
              <a:rPr lang="en-US" sz="2400" dirty="0" err="1" smtClean="0"/>
              <a:t>richard</a:t>
            </a:r>
            <a:r>
              <a:rPr lang="en-US" sz="2400" dirty="0" smtClean="0"/>
              <a:t> h, southern </a:t>
            </a:r>
            <a:r>
              <a:rPr lang="en-US" sz="2400" dirty="0" err="1" smtClean="0"/>
              <a:t>paul</a:t>
            </a:r>
            <a:r>
              <a:rPr lang="en-US" sz="2400" dirty="0" smtClean="0"/>
              <a:t> m, smith, </a:t>
            </a:r>
            <a:r>
              <a:rPr lang="en-US" sz="2400" dirty="0" err="1" smtClean="0"/>
              <a:t>james</a:t>
            </a:r>
            <a:r>
              <a:rPr lang="en-US" sz="2400" dirty="0" smtClean="0"/>
              <a:t> w. </a:t>
            </a:r>
            <a:endParaRPr lang="en-US" sz="2400" dirty="0" smtClean="0"/>
          </a:p>
          <a:p>
            <a:endParaRPr lang="en-US" sz="2400" dirty="0"/>
          </a:p>
        </p:txBody>
      </p:sp>
      <p:sp>
        <p:nvSpPr>
          <p:cNvPr id="7" name="TextBox 6"/>
          <p:cNvSpPr txBox="1"/>
          <p:nvPr/>
        </p:nvSpPr>
        <p:spPr>
          <a:xfrm>
            <a:off x="5486400" y="4557770"/>
            <a:ext cx="2514600" cy="369332"/>
          </a:xfrm>
          <a:prstGeom prst="rect">
            <a:avLst/>
          </a:prstGeom>
          <a:noFill/>
        </p:spPr>
        <p:txBody>
          <a:bodyPr wrap="square" rtlCol="0">
            <a:spAutoFit/>
          </a:bodyPr>
          <a:lstStyle/>
          <a:p>
            <a:endParaRPr lang="en-US" dirty="0"/>
          </a:p>
        </p:txBody>
      </p:sp>
      <p:pic>
        <p:nvPicPr>
          <p:cNvPr id="4"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02791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endParaRPr lang="en-US"/>
          </a:p>
        </p:txBody>
      </p:sp>
      <p:pic>
        <p:nvPicPr>
          <p:cNvPr id="1536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25" y="0"/>
            <a:ext cx="9191625" cy="695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txBox="1">
            <a:spLocks/>
          </p:cNvSpPr>
          <p:nvPr/>
        </p:nvSpPr>
        <p:spPr>
          <a:xfrm>
            <a:off x="623887" y="225425"/>
            <a:ext cx="8229600" cy="1143000"/>
          </a:xfrm>
          <a:prstGeom prst="rect">
            <a:avLst/>
          </a:prstGeom>
        </p:spPr>
        <p:style>
          <a:lnRef idx="1">
            <a:schemeClr val="accent3"/>
          </a:lnRef>
          <a:fillRef idx="2">
            <a:schemeClr val="accent3"/>
          </a:fillRef>
          <a:effectRef idx="1">
            <a:schemeClr val="accent3"/>
          </a:effectRef>
          <a:fontRef idx="minor">
            <a:schemeClr val="dk1"/>
          </a:fontRef>
        </p:style>
        <p:txBody>
          <a:bodyPr anchor="ctr">
            <a:normAutofit fontScale="82500" lnSpcReduction="10000"/>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defRPr/>
            </a:pPr>
            <a:r>
              <a:rPr lang="en-US" dirty="0" smtClean="0"/>
              <a:t>Journal of Air &amp; Water Borne Diseases</a:t>
            </a:r>
          </a:p>
          <a:p>
            <a:pPr>
              <a:defRPr/>
            </a:pPr>
            <a:r>
              <a:rPr lang="en-US" dirty="0" smtClean="0"/>
              <a:t>Related Journals</a:t>
            </a:r>
            <a:endParaRPr lang="en-US" dirty="0"/>
          </a:p>
        </p:txBody>
      </p:sp>
      <p:sp>
        <p:nvSpPr>
          <p:cNvPr id="7" name="Vertical Scroll 6"/>
          <p:cNvSpPr/>
          <p:nvPr/>
        </p:nvSpPr>
        <p:spPr>
          <a:xfrm>
            <a:off x="-108826" y="1627188"/>
            <a:ext cx="5864225" cy="5486400"/>
          </a:xfrm>
          <a:prstGeom prst="verticalScroll">
            <a:avLst/>
          </a:prstGeom>
        </p:spPr>
        <p:style>
          <a:lnRef idx="1">
            <a:schemeClr val="accent3"/>
          </a:lnRef>
          <a:fillRef idx="3">
            <a:schemeClr val="accent3"/>
          </a:fillRef>
          <a:effectRef idx="2">
            <a:schemeClr val="accent3"/>
          </a:effectRef>
          <a:fontRef idx="minor">
            <a:schemeClr val="lt1"/>
          </a:fontRef>
        </p:style>
        <p:txBody>
          <a:bodyPr anchor="ctr"/>
          <a:lstStyle/>
          <a:p>
            <a:pPr marL="342900" indent="-342900">
              <a:buFont typeface="Wingdings" panose="05000000000000000000" pitchFamily="2" charset="2"/>
              <a:buChar char="Ø"/>
              <a:defRPr/>
            </a:pPr>
            <a:r>
              <a:rPr lang="en-US" sz="2800" dirty="0">
                <a:solidFill>
                  <a:schemeClr val="bg1"/>
                </a:solidFill>
                <a:latin typeface="Estrangelo Edessa" panose="03080600000000000000" pitchFamily="66" charset="0"/>
                <a:cs typeface="Estrangelo Edessa" panose="03080600000000000000" pitchFamily="66" charset="0"/>
              </a:rPr>
              <a:t>Journal of Bacteriology &amp; </a:t>
            </a:r>
            <a:r>
              <a:rPr lang="en-US" sz="2800" dirty="0" smtClean="0">
                <a:solidFill>
                  <a:schemeClr val="bg1"/>
                </a:solidFill>
                <a:latin typeface="Estrangelo Edessa" panose="03080600000000000000" pitchFamily="66" charset="0"/>
                <a:cs typeface="Estrangelo Edessa" panose="03080600000000000000" pitchFamily="66" charset="0"/>
              </a:rPr>
              <a:t>Parasitology</a:t>
            </a:r>
          </a:p>
          <a:p>
            <a:pPr marL="342900" indent="-342900">
              <a:buFont typeface="Wingdings" panose="05000000000000000000" pitchFamily="2" charset="2"/>
              <a:buChar char="Ø"/>
              <a:defRPr/>
            </a:pPr>
            <a:r>
              <a:rPr lang="en-IN" sz="2800" dirty="0">
                <a:solidFill>
                  <a:schemeClr val="bg1"/>
                </a:solidFill>
                <a:latin typeface="Estrangelo Edessa" panose="03080600000000000000" pitchFamily="66" charset="0"/>
                <a:cs typeface="Estrangelo Edessa" panose="03080600000000000000" pitchFamily="66" charset="0"/>
              </a:rPr>
              <a:t>Journal of Medical Microbiology &amp; </a:t>
            </a:r>
            <a:r>
              <a:rPr lang="en-IN" sz="2800" dirty="0" smtClean="0">
                <a:solidFill>
                  <a:schemeClr val="bg1"/>
                </a:solidFill>
                <a:latin typeface="Estrangelo Edessa" panose="03080600000000000000" pitchFamily="66" charset="0"/>
                <a:cs typeface="Estrangelo Edessa" panose="03080600000000000000" pitchFamily="66" charset="0"/>
              </a:rPr>
              <a:t>Diagnosis</a:t>
            </a:r>
          </a:p>
          <a:p>
            <a:pPr marL="342900" indent="-342900">
              <a:buFont typeface="Wingdings" panose="05000000000000000000" pitchFamily="2" charset="2"/>
              <a:buChar char="Ø"/>
              <a:defRPr/>
            </a:pPr>
            <a:r>
              <a:rPr lang="en-IN" sz="2800" dirty="0">
                <a:solidFill>
                  <a:schemeClr val="bg1"/>
                </a:solidFill>
                <a:latin typeface="Estrangelo Edessa" panose="03080600000000000000" pitchFamily="66" charset="0"/>
                <a:cs typeface="Estrangelo Edessa" panose="03080600000000000000" pitchFamily="66" charset="0"/>
              </a:rPr>
              <a:t>Journal of Microbial &amp; Biochemical </a:t>
            </a:r>
            <a:r>
              <a:rPr lang="en-IN" sz="2800" dirty="0" smtClean="0">
                <a:solidFill>
                  <a:schemeClr val="bg1"/>
                </a:solidFill>
                <a:latin typeface="Estrangelo Edessa" panose="03080600000000000000" pitchFamily="66" charset="0"/>
                <a:cs typeface="Estrangelo Edessa" panose="03080600000000000000" pitchFamily="66" charset="0"/>
              </a:rPr>
              <a:t>Technology</a:t>
            </a:r>
          </a:p>
          <a:p>
            <a:pPr marL="342900" indent="-342900">
              <a:buFont typeface="Wingdings" panose="05000000000000000000" pitchFamily="2" charset="2"/>
              <a:buChar char="Ø"/>
              <a:defRPr/>
            </a:pPr>
            <a:r>
              <a:rPr lang="en-IN" sz="2800" dirty="0">
                <a:solidFill>
                  <a:schemeClr val="bg1"/>
                </a:solidFill>
                <a:latin typeface="Estrangelo Edessa" panose="03080600000000000000" pitchFamily="66" charset="0"/>
                <a:cs typeface="Estrangelo Edessa" panose="03080600000000000000" pitchFamily="66" charset="0"/>
              </a:rPr>
              <a:t>Journal of Plant Pathology &amp; </a:t>
            </a:r>
            <a:r>
              <a:rPr lang="en-IN" sz="2800" dirty="0" smtClean="0">
                <a:solidFill>
                  <a:schemeClr val="bg1"/>
                </a:solidFill>
                <a:latin typeface="Estrangelo Edessa" panose="03080600000000000000" pitchFamily="66" charset="0"/>
                <a:cs typeface="Estrangelo Edessa" panose="03080600000000000000" pitchFamily="66" charset="0"/>
              </a:rPr>
              <a:t>Microbiology</a:t>
            </a:r>
          </a:p>
          <a:p>
            <a:pPr marL="342900" indent="-342900">
              <a:buFont typeface="Wingdings" panose="05000000000000000000" pitchFamily="2" charset="2"/>
              <a:buChar char="Ø"/>
              <a:defRPr/>
            </a:pPr>
            <a:r>
              <a:rPr lang="en-US" sz="2800" dirty="0">
                <a:solidFill>
                  <a:schemeClr val="bg1"/>
                </a:solidFill>
                <a:latin typeface="Estrangelo Edessa" panose="03080600000000000000" pitchFamily="66" charset="0"/>
                <a:cs typeface="Estrangelo Edessa" panose="03080600000000000000" pitchFamily="66" charset="0"/>
              </a:rPr>
              <a:t>Journal of Vaccines &amp; Vaccination</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2080" y="3861048"/>
            <a:ext cx="3561407" cy="29969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6679150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968</TotalTime>
  <Words>585</Words>
  <Application>Microsoft Office PowerPoint</Application>
  <PresentationFormat>On-screen Show (4:3)</PresentationFormat>
  <Paragraphs>56</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Vinay Chandra Vipperla</dc:creator>
  <cp:lastModifiedBy>Manjula Podila</cp:lastModifiedBy>
  <cp:revision>73</cp:revision>
  <dcterms:created xsi:type="dcterms:W3CDTF">2014-10-01T07:08:05Z</dcterms:created>
  <dcterms:modified xsi:type="dcterms:W3CDTF">2015-12-03T07:48:40Z</dcterms:modified>
</cp:coreProperties>
</file>