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4" r:id="rId6"/>
    <p:sldId id="26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10/9/2014</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10/9/2014</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vutbr.cz/en/research-and-development/results?vav_id=100132#vysledek-100132" TargetMode="External"/><Relationship Id="rId3" Type="http://schemas.openxmlformats.org/officeDocument/2006/relationships/hyperlink" Target="http://www.vutbr.cz/en/research-and-development/results?vav_id=98495#vysledek-98495" TargetMode="External"/><Relationship Id="rId7" Type="http://schemas.openxmlformats.org/officeDocument/2006/relationships/hyperlink" Target="http://www.igi-global.com/book/meta-heuristics-optimization-algorithms-engineering/66379" TargetMode="External"/><Relationship Id="rId2" Type="http://schemas.openxmlformats.org/officeDocument/2006/relationships/hyperlink" Target="http://www.vutbr.cz/en/research-and-development/results?vav_id=101647#vysledek-101647" TargetMode="External"/><Relationship Id="rId1" Type="http://schemas.openxmlformats.org/officeDocument/2006/relationships/slideLayout" Target="../slideLayouts/slideLayout2.xml"/><Relationship Id="rId6" Type="http://schemas.openxmlformats.org/officeDocument/2006/relationships/hyperlink" Target="http://www.vutbr.cz/en/research-and-development/results?vav_id=101509#vysledek-101509" TargetMode="External"/><Relationship Id="rId5" Type="http://schemas.openxmlformats.org/officeDocument/2006/relationships/hyperlink" Target="http://www.vutbr.cz/en/research-and-development/results?vav_id=102634#vysledek-102634" TargetMode="External"/><Relationship Id="rId4" Type="http://schemas.openxmlformats.org/officeDocument/2006/relationships/hyperlink" Target="http://www.amazon.com/Multilingual-Dictionary-of-Forecasting-ebook/dp/B00BM3EBAY/ref=sr_1_3?ie=UTF8&amp;qid=1361989960&amp;sr=8-3&amp;keywords=zdenek+broz" TargetMode="External"/><Relationship Id="rId9" Type="http://schemas.openxmlformats.org/officeDocument/2006/relationships/hyperlink" Target="http://www.springer.com/physics/complexity/book/978-3-642-33226-5"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fbm.vutbr.cz/cs/fakulta/organizacni-struktura?uid=UI" TargetMode="External"/><Relationship Id="rId2" Type="http://schemas.openxmlformats.org/officeDocument/2006/relationships/hyperlink" Target="http://www.fbm.vutbr.cz/"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dirty="0" err="1"/>
              <a:t>Petr</a:t>
            </a:r>
            <a:r>
              <a:rPr lang="en-US" dirty="0"/>
              <a:t> </a:t>
            </a:r>
            <a:r>
              <a:rPr lang="en-US" dirty="0" err="1"/>
              <a:t>Dostal</a:t>
            </a:r>
            <a:endParaRPr lang="en-US" dirty="0"/>
          </a:p>
        </p:txBody>
      </p:sp>
      <p:sp>
        <p:nvSpPr>
          <p:cNvPr id="3" name="Subtitle 2"/>
          <p:cNvSpPr>
            <a:spLocks noGrp="1"/>
          </p:cNvSpPr>
          <p:nvPr>
            <p:ph type="subTitle" idx="1"/>
          </p:nvPr>
        </p:nvSpPr>
        <p:spPr>
          <a:xfrm>
            <a:off x="1371600" y="1981200"/>
            <a:ext cx="6400800" cy="3657600"/>
          </a:xfrm>
        </p:spPr>
        <p:txBody>
          <a:bodyPr>
            <a:normAutofit/>
          </a:bodyPr>
          <a:lstStyle/>
          <a:p>
            <a:r>
              <a:rPr lang="en-US" dirty="0">
                <a:solidFill>
                  <a:schemeClr val="tx1"/>
                </a:solidFill>
              </a:rPr>
              <a:t>Prof. </a:t>
            </a:r>
            <a:r>
              <a:rPr lang="en-US" dirty="0" err="1">
                <a:solidFill>
                  <a:schemeClr val="tx1"/>
                </a:solidFill>
              </a:rPr>
              <a:t>Ing</a:t>
            </a:r>
            <a:r>
              <a:rPr lang="en-US" dirty="0">
                <a:solidFill>
                  <a:schemeClr val="tx1"/>
                </a:solidFill>
              </a:rPr>
              <a:t>. </a:t>
            </a:r>
            <a:r>
              <a:rPr lang="en-US" dirty="0" err="1">
                <a:solidFill>
                  <a:schemeClr val="tx1"/>
                </a:solidFill>
              </a:rPr>
              <a:t>Dostál</a:t>
            </a:r>
            <a:r>
              <a:rPr lang="en-US" dirty="0">
                <a:solidFill>
                  <a:schemeClr val="tx1"/>
                </a:solidFill>
              </a:rPr>
              <a:t> </a:t>
            </a:r>
            <a:r>
              <a:rPr lang="en-US" dirty="0" err="1">
                <a:solidFill>
                  <a:schemeClr val="tx1"/>
                </a:solidFill>
              </a:rPr>
              <a:t>Petr</a:t>
            </a:r>
            <a:r>
              <a:rPr lang="en-US" dirty="0">
                <a:solidFill>
                  <a:schemeClr val="tx1"/>
                </a:solidFill>
              </a:rPr>
              <a:t> </a:t>
            </a:r>
            <a:r>
              <a:rPr lang="en-US" dirty="0" err="1">
                <a:solidFill>
                  <a:schemeClr val="tx1"/>
                </a:solidFill>
              </a:rPr>
              <a:t>CSc</a:t>
            </a:r>
            <a:r>
              <a:rPr lang="en-US" dirty="0">
                <a:solidFill>
                  <a:schemeClr val="tx1"/>
                </a:solidFill>
              </a:rPr>
              <a:t>.</a:t>
            </a:r>
            <a:br>
              <a:rPr lang="en-US" dirty="0">
                <a:solidFill>
                  <a:schemeClr val="tx1"/>
                </a:solidFill>
              </a:rPr>
            </a:br>
            <a:r>
              <a:rPr lang="en-US" dirty="0">
                <a:solidFill>
                  <a:schemeClr val="tx1"/>
                </a:solidFill>
              </a:rPr>
              <a:t>Professor of Economy and Management</a:t>
            </a:r>
            <a:br>
              <a:rPr lang="en-US" dirty="0">
                <a:solidFill>
                  <a:schemeClr val="tx1"/>
                </a:solidFill>
              </a:rPr>
            </a:br>
            <a:r>
              <a:rPr lang="en-US" dirty="0">
                <a:solidFill>
                  <a:schemeClr val="tx1"/>
                </a:solidFill>
              </a:rPr>
              <a:t>Brno University of Technology</a:t>
            </a:r>
            <a:br>
              <a:rPr lang="en-US" dirty="0">
                <a:solidFill>
                  <a:schemeClr val="tx1"/>
                </a:solidFill>
              </a:rPr>
            </a:br>
            <a:r>
              <a:rPr lang="en-US" dirty="0">
                <a:solidFill>
                  <a:schemeClr val="tx1"/>
                </a:solidFill>
              </a:rPr>
              <a:t>Faculty of Business and Management</a:t>
            </a:r>
            <a:br>
              <a:rPr lang="en-US" dirty="0">
                <a:solidFill>
                  <a:schemeClr val="tx1"/>
                </a:solidFill>
              </a:rPr>
            </a:br>
            <a:r>
              <a:rPr lang="en-US" dirty="0">
                <a:solidFill>
                  <a:schemeClr val="tx1"/>
                </a:solidFill>
              </a:rPr>
              <a:t>Institute of Informatics</a:t>
            </a:r>
            <a:br>
              <a:rPr lang="en-US" dirty="0">
                <a:solidFill>
                  <a:schemeClr val="tx1"/>
                </a:solidFill>
              </a:rPr>
            </a:br>
            <a:r>
              <a:rPr lang="en-US" dirty="0">
                <a:solidFill>
                  <a:schemeClr val="tx1"/>
                </a:solidFill>
              </a:rPr>
              <a:t>Czech Republic</a:t>
            </a:r>
          </a:p>
        </p:txBody>
      </p:sp>
    </p:spTree>
    <p:extLst>
      <p:ext uri="{BB962C8B-B14F-4D97-AF65-F5344CB8AC3E}">
        <p14:creationId xmlns:p14="http://schemas.microsoft.com/office/powerpoint/2010/main" val="3413440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BIOGRAPHY</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smtClean="0"/>
              <a:t>     </a:t>
            </a:r>
            <a:r>
              <a:rPr lang="en-US" dirty="0" err="1" smtClean="0"/>
              <a:t>Petr</a:t>
            </a:r>
            <a:r>
              <a:rPr lang="en-US" dirty="0" smtClean="0"/>
              <a:t> </a:t>
            </a:r>
            <a:r>
              <a:rPr lang="en-US" dirty="0" err="1"/>
              <a:t>Dostál</a:t>
            </a:r>
            <a:r>
              <a:rPr lang="en-US" dirty="0"/>
              <a:t> is a professor of economics and management. He teaches at Brno University of Technology, Czech Republic. His field of interest is the use of soft computing and artificial intelligence such as fuzzy logic, artificial neural networks, evolutionary algorithms, and the theory of chaos in business and public services. As an economic and </a:t>
            </a:r>
            <a:r>
              <a:rPr lang="en-US" dirty="0" err="1"/>
              <a:t>organisation</a:t>
            </a:r>
            <a:r>
              <a:rPr lang="en-US" dirty="0"/>
              <a:t> adviser, he has worked in private firms and institutions. He is a member of international institutions, program and organizing committees, scientific and editorial advisory boards. Editor of Soft Computing Journal – Springer, member of Advisory Board of Egyptian Computer Science Journal, member of Berkeley Initiative in Soft Computing, Society of Computational Economics, Association for Computing Machinery, and member and advisor of International Institution of Forecasters. He gives lectures at various universities at home and abroad. He has published many books and articles in international journals.</a:t>
            </a:r>
            <a:br>
              <a:rPr lang="en-US" dirty="0"/>
            </a:br>
            <a:endParaRPr lang="en-US" dirty="0"/>
          </a:p>
        </p:txBody>
      </p:sp>
    </p:spTree>
    <p:extLst>
      <p:ext uri="{BB962C8B-B14F-4D97-AF65-F5344CB8AC3E}">
        <p14:creationId xmlns:p14="http://schemas.microsoft.com/office/powerpoint/2010/main" val="460690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interest</a:t>
            </a:r>
            <a:endParaRPr lang="en-US" dirty="0"/>
          </a:p>
        </p:txBody>
      </p:sp>
      <p:sp>
        <p:nvSpPr>
          <p:cNvPr id="3" name="Content Placeholder 2"/>
          <p:cNvSpPr>
            <a:spLocks noGrp="1"/>
          </p:cNvSpPr>
          <p:nvPr>
            <p:ph idx="1"/>
          </p:nvPr>
        </p:nvSpPr>
        <p:spPr/>
        <p:txBody>
          <a:bodyPr/>
          <a:lstStyle/>
          <a:p>
            <a:r>
              <a:rPr lang="en-US" dirty="0"/>
              <a:t>Fuzzy Logic (FL), - Artificial Neural Networks (ANN)</a:t>
            </a:r>
          </a:p>
          <a:p>
            <a:r>
              <a:rPr lang="en-US" dirty="0"/>
              <a:t>Genetic Algorithms (GA)</a:t>
            </a:r>
          </a:p>
          <a:p>
            <a:r>
              <a:rPr lang="en-US" dirty="0"/>
              <a:t>Chaos (CH)</a:t>
            </a:r>
          </a:p>
          <a:p>
            <a:r>
              <a:rPr lang="en-US" dirty="0"/>
              <a:t>and the combination and classical methods together</a:t>
            </a:r>
          </a:p>
          <a:p>
            <a:endParaRPr lang="en-US" dirty="0"/>
          </a:p>
        </p:txBody>
      </p:sp>
    </p:spTree>
    <p:extLst>
      <p:ext uri="{BB962C8B-B14F-4D97-AF65-F5344CB8AC3E}">
        <p14:creationId xmlns:p14="http://schemas.microsoft.com/office/powerpoint/2010/main" val="3517303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Publications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2364347"/>
              </p:ext>
            </p:extLst>
          </p:nvPr>
        </p:nvGraphicFramePr>
        <p:xfrm>
          <a:off x="1066800" y="1524000"/>
          <a:ext cx="6934200" cy="3794760"/>
        </p:xfrm>
        <a:graphic>
          <a:graphicData uri="http://schemas.openxmlformats.org/drawingml/2006/table">
            <a:tbl>
              <a:tblPr/>
              <a:tblGrid>
                <a:gridCol w="6934200"/>
              </a:tblGrid>
              <a:tr h="314178">
                <a:tc>
                  <a:txBody>
                    <a:bodyPr/>
                    <a:lstStyle/>
                    <a:p>
                      <a:pPr algn="l" fontAlgn="t"/>
                      <a:r>
                        <a:rPr lang="en-US">
                          <a:solidFill>
                            <a:srgbClr val="FFFFFF"/>
                          </a:solidFill>
                          <a:effectLst/>
                        </a:rPr>
                        <a:t>2014</a:t>
                      </a:r>
                    </a:p>
                  </a:txBody>
                  <a:tcPr marL="47625" marR="28575" marT="28575" marB="28575">
                    <a:lnL>
                      <a:noFill/>
                    </a:lnL>
                    <a:lnR w="9525" cap="flat" cmpd="sng" algn="ctr">
                      <a:solidFill>
                        <a:srgbClr val="FFFFFF"/>
                      </a:solidFill>
                      <a:prstDash val="solid"/>
                      <a:round/>
                      <a:headEnd type="none" w="med" len="med"/>
                      <a:tailEnd type="none" w="med" len="med"/>
                    </a:lnR>
                    <a:lnT>
                      <a:noFill/>
                    </a:lnT>
                    <a:lnB>
                      <a:noFill/>
                    </a:lnB>
                    <a:solidFill>
                      <a:srgbClr val="C20E1A"/>
                    </a:solidFill>
                  </a:tcPr>
                </a:tc>
              </a:tr>
              <a:tr h="1094207">
                <a:tc>
                  <a:txBody>
                    <a:bodyPr/>
                    <a:lstStyle/>
                    <a:p>
                      <a:pPr fontAlgn="t"/>
                      <a:r>
                        <a:rPr lang="en-US" dirty="0">
                          <a:effectLst/>
                        </a:rPr>
                        <a:t>DOSTÁL, P.; SHAMI, A.; LOTFI, A.; COLEMAN, S. </a:t>
                      </a:r>
                      <a:r>
                        <a:rPr lang="en-US" dirty="0" err="1">
                          <a:effectLst/>
                        </a:rPr>
                        <a:t>Unifed</a:t>
                      </a:r>
                      <a:r>
                        <a:rPr lang="en-US" dirty="0">
                          <a:effectLst/>
                        </a:rPr>
                        <a:t> Knowledge Economy Hybrid Forecasting Map. </a:t>
                      </a:r>
                      <a:r>
                        <a:rPr lang="en-US" i="1" dirty="0">
                          <a:effectLst/>
                        </a:rPr>
                        <a:t>TECHNOLOGICAL FORECASTING AND SOCIAL CHANGE, </a:t>
                      </a:r>
                      <a:r>
                        <a:rPr lang="en-US" dirty="0">
                          <a:effectLst/>
                        </a:rPr>
                        <a:t>2014, vol. 81, no. 1, p. 100-134. ISSN: 0040- 1625.</a:t>
                      </a:r>
                      <a:br>
                        <a:rPr lang="en-US" dirty="0">
                          <a:effectLst/>
                        </a:rPr>
                      </a:br>
                      <a:endParaRPr lang="en-US" dirty="0">
                        <a:effectLst/>
                      </a:endParaRPr>
                    </a:p>
                  </a:txBody>
                  <a:tcPr marL="47625" marR="28575" marT="28575" marB="28575">
                    <a:lnL>
                      <a:noFill/>
                    </a:lnL>
                    <a:lnR w="9525" cap="flat" cmpd="sng" algn="ctr">
                      <a:solidFill>
                        <a:srgbClr val="FFFFFF"/>
                      </a:solidFill>
                      <a:prstDash val="solid"/>
                      <a:round/>
                      <a:headEnd type="none" w="med" len="med"/>
                      <a:tailEnd type="none" w="med" len="med"/>
                    </a:lnR>
                    <a:lnT>
                      <a:noFill/>
                    </a:lnT>
                    <a:lnB>
                      <a:noFill/>
                    </a:lnB>
                    <a:solidFill>
                      <a:srgbClr val="FFFFFF"/>
                    </a:solidFill>
                  </a:tcPr>
                </a:tc>
              </a:tr>
              <a:tr h="1094207">
                <a:tc>
                  <a:txBody>
                    <a:bodyPr/>
                    <a:lstStyle/>
                    <a:p>
                      <a:pPr fontAlgn="t"/>
                      <a:r>
                        <a:rPr lang="en-US" dirty="0">
                          <a:effectLst/>
                        </a:rPr>
                        <a:t>DOSTÁL, P.; KROPÁČ, J. Correlation between Students Results Obtained during their Studies and at Final State Examinations. </a:t>
                      </a:r>
                      <a:r>
                        <a:rPr lang="en-US" i="1" dirty="0">
                          <a:effectLst/>
                        </a:rPr>
                        <a:t>TRENDY EKONOMIKY A MANAGEMENTU, </a:t>
                      </a:r>
                      <a:r>
                        <a:rPr lang="en-US" dirty="0">
                          <a:effectLst/>
                        </a:rPr>
                        <a:t>2014, vol. 8, no. 19, p. 9-17. ISSN: 1802- 8527.</a:t>
                      </a:r>
                      <a:br>
                        <a:rPr lang="en-US" dirty="0">
                          <a:effectLst/>
                        </a:rPr>
                      </a:br>
                      <a:endParaRPr lang="en-US" dirty="0">
                        <a:effectLst/>
                      </a:endParaRPr>
                    </a:p>
                  </a:txBody>
                  <a:tcPr marL="47625" marR="28575" marT="28575" marB="28575">
                    <a:lnL>
                      <a:noFill/>
                    </a:lnL>
                    <a:lnR w="9525" cap="flat" cmpd="sng" algn="ctr">
                      <a:solidFill>
                        <a:srgbClr val="FFFFFF"/>
                      </a:solidFill>
                      <a:prstDash val="solid"/>
                      <a:round/>
                      <a:headEnd type="none" w="med" len="med"/>
                      <a:tailEnd type="none" w="med" len="med"/>
                    </a:lnR>
                    <a:lnT>
                      <a:noFill/>
                    </a:lnT>
                    <a:lnB>
                      <a:noFill/>
                    </a:lnB>
                    <a:solidFill>
                      <a:srgbClr val="E4E4E4"/>
                    </a:solidFill>
                  </a:tcPr>
                </a:tc>
              </a:tr>
              <a:tr h="1094207">
                <a:tc>
                  <a:txBody>
                    <a:bodyPr/>
                    <a:lstStyle/>
                    <a:p>
                      <a:pPr fontAlgn="t"/>
                      <a:r>
                        <a:rPr lang="en-US" dirty="0">
                          <a:effectLst/>
                        </a:rPr>
                        <a:t>DOSTÁL, P.; ŠKAPA, S. Fuzzy Clustering and Loan Risk Evaluation. </a:t>
                      </a:r>
                      <a:r>
                        <a:rPr lang="en-US" i="1" dirty="0">
                          <a:effectLst/>
                        </a:rPr>
                        <a:t>Advances in Intelligent Systems and Computing, </a:t>
                      </a:r>
                      <a:r>
                        <a:rPr lang="en-US" dirty="0">
                          <a:effectLst/>
                        </a:rPr>
                        <a:t>2014, vol. 289, no. 1, p. 177-184. ISSN: 2194- 5357.</a:t>
                      </a:r>
                      <a:br>
                        <a:rPr lang="en-US" dirty="0">
                          <a:effectLst/>
                        </a:rPr>
                      </a:br>
                      <a:endParaRPr lang="en-US" dirty="0">
                        <a:effectLst/>
                      </a:endParaRPr>
                    </a:p>
                  </a:txBody>
                  <a:tcPr marL="47625" marR="28575" marT="28575" marB="28575">
                    <a:lnL>
                      <a:noFill/>
                    </a:lnL>
                    <a:lnR w="9525" cap="flat" cmpd="sng" algn="ctr">
                      <a:solidFill>
                        <a:srgbClr val="FFFFFF"/>
                      </a:solidFill>
                      <a:prstDash val="solid"/>
                      <a:round/>
                      <a:headEnd type="none" w="med" len="med"/>
                      <a:tailEnd type="none" w="med" len="med"/>
                    </a:lnR>
                    <a:lnT>
                      <a:noFill/>
                    </a:lnT>
                    <a:lnB>
                      <a:noFill/>
                    </a:lnB>
                    <a:solidFill>
                      <a:srgbClr val="FFFFFF"/>
                    </a:solidFill>
                  </a:tcPr>
                </a:tc>
              </a:tr>
            </a:tbl>
          </a:graphicData>
        </a:graphic>
      </p:graphicFrame>
    </p:spTree>
    <p:extLst>
      <p:ext uri="{BB962C8B-B14F-4D97-AF65-F5344CB8AC3E}">
        <p14:creationId xmlns:p14="http://schemas.microsoft.com/office/powerpoint/2010/main" val="3791184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25163152"/>
              </p:ext>
            </p:extLst>
          </p:nvPr>
        </p:nvGraphicFramePr>
        <p:xfrm>
          <a:off x="533400" y="152400"/>
          <a:ext cx="8610600" cy="3150132"/>
        </p:xfrm>
        <a:graphic>
          <a:graphicData uri="http://schemas.openxmlformats.org/drawingml/2006/table">
            <a:tbl>
              <a:tblPr/>
              <a:tblGrid>
                <a:gridCol w="8610600"/>
              </a:tblGrid>
              <a:tr h="169680">
                <a:tc>
                  <a:txBody>
                    <a:bodyPr/>
                    <a:lstStyle/>
                    <a:p>
                      <a:pPr algn="l" fontAlgn="t"/>
                      <a:r>
                        <a:rPr lang="en-US" sz="1200" dirty="0">
                          <a:solidFill>
                            <a:srgbClr val="FFFFFF"/>
                          </a:solidFill>
                          <a:effectLst/>
                        </a:rPr>
                        <a:t>2013</a:t>
                      </a:r>
                    </a:p>
                  </a:txBody>
                  <a:tcPr marL="31119" marR="18671" marT="18671" marB="18671">
                    <a:lnL>
                      <a:noFill/>
                    </a:lnL>
                    <a:lnR w="9525" cap="flat" cmpd="sng" algn="ctr">
                      <a:solidFill>
                        <a:srgbClr val="FFFFFF"/>
                      </a:solidFill>
                      <a:prstDash val="solid"/>
                      <a:round/>
                      <a:headEnd type="none" w="med" len="med"/>
                      <a:tailEnd type="none" w="med" len="med"/>
                    </a:lnR>
                    <a:lnT>
                      <a:noFill/>
                    </a:lnT>
                    <a:lnB>
                      <a:noFill/>
                    </a:lnB>
                    <a:solidFill>
                      <a:srgbClr val="C20E1A"/>
                    </a:solidFill>
                  </a:tcPr>
                </a:tc>
              </a:tr>
              <a:tr h="603642">
                <a:tc>
                  <a:txBody>
                    <a:bodyPr/>
                    <a:lstStyle/>
                    <a:p>
                      <a:pPr fontAlgn="t"/>
                      <a:r>
                        <a:rPr lang="en-US" sz="1200" dirty="0">
                          <a:effectLst/>
                        </a:rPr>
                        <a:t>DOSTÁL, P.; PAVELKOVÁ, D. Measuring a Company s Performance: The Identification of Correlation between EVA and Selected Financial Measuring a </a:t>
                      </a:r>
                      <a:r>
                        <a:rPr lang="en-US" sz="1200" dirty="0" err="1">
                          <a:effectLst/>
                        </a:rPr>
                        <a:t>Companys</a:t>
                      </a:r>
                      <a:r>
                        <a:rPr lang="en-US" sz="1200" dirty="0">
                          <a:effectLst/>
                        </a:rPr>
                        <a:t> Performance: The Identification of Correlation between EVA and Selected Financial Indicators with Use of Genetic Algorithm. </a:t>
                      </a:r>
                      <a:r>
                        <a:rPr lang="en-US" sz="1200" i="1" dirty="0">
                          <a:effectLst/>
                        </a:rPr>
                        <a:t>WSEAS Transactions on Business and Economics, </a:t>
                      </a:r>
                      <a:r>
                        <a:rPr lang="en-US" sz="1200" dirty="0">
                          <a:effectLst/>
                        </a:rPr>
                        <a:t>2013, vol. 10, no. 3,p. 285-293. ISSN: 1109- 9526.</a:t>
                      </a:r>
                      <a:br>
                        <a:rPr lang="en-US" sz="1200" dirty="0">
                          <a:effectLst/>
                        </a:rPr>
                      </a:br>
                      <a:r>
                        <a:rPr lang="en-US" sz="1200" b="1" u="sng" dirty="0">
                          <a:solidFill>
                            <a:srgbClr val="002D62"/>
                          </a:solidFill>
                          <a:effectLst/>
                          <a:hlinkClick r:id="rId2"/>
                        </a:rPr>
                        <a:t>Detail</a:t>
                      </a:r>
                      <a:endParaRPr lang="en-US" sz="1200" dirty="0">
                        <a:effectLst/>
                      </a:endParaRPr>
                    </a:p>
                  </a:txBody>
                  <a:tcPr marL="31119" marR="18671" marT="18671" marB="18671">
                    <a:lnL>
                      <a:noFill/>
                    </a:lnL>
                    <a:lnR w="9525" cap="flat" cmpd="sng" algn="ctr">
                      <a:solidFill>
                        <a:srgbClr val="FFFFFF"/>
                      </a:solidFill>
                      <a:prstDash val="solid"/>
                      <a:round/>
                      <a:headEnd type="none" w="med" len="med"/>
                      <a:tailEnd type="none" w="med" len="med"/>
                    </a:lnR>
                    <a:lnT>
                      <a:noFill/>
                    </a:lnT>
                    <a:lnB>
                      <a:noFill/>
                    </a:lnB>
                    <a:solidFill>
                      <a:srgbClr val="FFFFFF"/>
                    </a:solidFill>
                  </a:tcPr>
                </a:tc>
              </a:tr>
              <a:tr h="310588">
                <a:tc>
                  <a:txBody>
                    <a:bodyPr/>
                    <a:lstStyle/>
                    <a:p>
                      <a:pPr fontAlgn="t"/>
                      <a:r>
                        <a:rPr lang="en-US" sz="1200">
                          <a:effectLst/>
                        </a:rPr>
                        <a:t>DOSTÁL, P.; BROŽ, Z. </a:t>
                      </a:r>
                      <a:r>
                        <a:rPr lang="en-US" sz="1200" i="1">
                          <a:effectLst/>
                        </a:rPr>
                        <a:t>Multilingual Dictionary of Forecasting. </a:t>
                      </a:r>
                      <a:r>
                        <a:rPr lang="en-US" sz="1200">
                          <a:effectLst/>
                        </a:rPr>
                        <a:t>1. Brno: CERM, 2013. p. 1-2385. ISBN: 978-80-7204-821- 2.</a:t>
                      </a:r>
                      <a:br>
                        <a:rPr lang="en-US" sz="1200">
                          <a:effectLst/>
                        </a:rPr>
                      </a:br>
                      <a:r>
                        <a:rPr lang="en-US" sz="1200" b="1" u="sng">
                          <a:solidFill>
                            <a:srgbClr val="002D62"/>
                          </a:solidFill>
                          <a:effectLst/>
                          <a:hlinkClick r:id="rId3"/>
                        </a:rPr>
                        <a:t>Detail</a:t>
                      </a:r>
                      <a:r>
                        <a:rPr lang="en-US" sz="1200">
                          <a:effectLst/>
                        </a:rPr>
                        <a:t> | </a:t>
                      </a:r>
                      <a:r>
                        <a:rPr lang="en-US" sz="1200" b="1" u="sng">
                          <a:solidFill>
                            <a:srgbClr val="002D62"/>
                          </a:solidFill>
                          <a:effectLst/>
                          <a:hlinkClick r:id="rId4"/>
                        </a:rPr>
                        <a:t>www</a:t>
                      </a:r>
                      <a:endParaRPr lang="en-US" sz="1200">
                        <a:effectLst/>
                      </a:endParaRPr>
                    </a:p>
                  </a:txBody>
                  <a:tcPr marL="31119" marR="18671" marT="18671" marB="18671">
                    <a:lnL>
                      <a:noFill/>
                    </a:lnL>
                    <a:lnR w="9525" cap="flat" cmpd="sng" algn="ctr">
                      <a:solidFill>
                        <a:srgbClr val="FFFFFF"/>
                      </a:solidFill>
                      <a:prstDash val="solid"/>
                      <a:round/>
                      <a:headEnd type="none" w="med" len="med"/>
                      <a:tailEnd type="none" w="med" len="med"/>
                    </a:lnR>
                    <a:lnT>
                      <a:noFill/>
                    </a:lnT>
                    <a:lnB>
                      <a:noFill/>
                    </a:lnB>
                    <a:solidFill>
                      <a:srgbClr val="E4E4E4"/>
                    </a:solidFill>
                  </a:tcPr>
                </a:tc>
              </a:tr>
              <a:tr h="451497">
                <a:tc>
                  <a:txBody>
                    <a:bodyPr/>
                    <a:lstStyle/>
                    <a:p>
                      <a:pPr fontAlgn="t"/>
                      <a:r>
                        <a:rPr lang="en-US" sz="1200">
                          <a:effectLst/>
                        </a:rPr>
                        <a:t>DOSTÁL, P. Soft Computing Methods in Business Optimization. </a:t>
                      </a:r>
                      <a:r>
                        <a:rPr lang="en-US" sz="1200" i="1">
                          <a:effectLst/>
                        </a:rPr>
                        <a:t>Global Journal of Technology &amp; Optimization, </a:t>
                      </a:r>
                      <a:r>
                        <a:rPr lang="en-US" sz="1200">
                          <a:effectLst/>
                        </a:rPr>
                        <a:t>2013, vol. 4, no. 1, p. 20-21. ISSN: 1985- 9406.</a:t>
                      </a:r>
                      <a:br>
                        <a:rPr lang="en-US" sz="1200">
                          <a:effectLst/>
                        </a:rPr>
                      </a:br>
                      <a:r>
                        <a:rPr lang="en-US" sz="1200" b="1" u="sng">
                          <a:solidFill>
                            <a:srgbClr val="002D62"/>
                          </a:solidFill>
                          <a:effectLst/>
                          <a:hlinkClick r:id="rId5"/>
                        </a:rPr>
                        <a:t>Detail</a:t>
                      </a:r>
                      <a:endParaRPr lang="en-US" sz="1200">
                        <a:effectLst/>
                      </a:endParaRPr>
                    </a:p>
                  </a:txBody>
                  <a:tcPr marL="31119" marR="18671" marT="18671" marB="18671">
                    <a:lnL>
                      <a:noFill/>
                    </a:lnL>
                    <a:lnR w="9525" cap="flat" cmpd="sng" algn="ctr">
                      <a:solidFill>
                        <a:srgbClr val="FFFFFF"/>
                      </a:solidFill>
                      <a:prstDash val="solid"/>
                      <a:round/>
                      <a:headEnd type="none" w="med" len="med"/>
                      <a:tailEnd type="none" w="med" len="med"/>
                    </a:lnR>
                    <a:lnT>
                      <a:noFill/>
                    </a:lnT>
                    <a:lnB>
                      <a:noFill/>
                    </a:lnB>
                    <a:solidFill>
                      <a:srgbClr val="FFFFFF"/>
                    </a:solidFill>
                  </a:tcPr>
                </a:tc>
              </a:tr>
              <a:tr h="451497">
                <a:tc>
                  <a:txBody>
                    <a:bodyPr/>
                    <a:lstStyle/>
                    <a:p>
                      <a:pPr fontAlgn="t"/>
                      <a:r>
                        <a:rPr lang="en-US" sz="1200">
                          <a:effectLst/>
                        </a:rPr>
                        <a:t>DOSTÁL, P. The Use of Soft Computing in Management. In </a:t>
                      </a:r>
                      <a:r>
                        <a:rPr lang="en-US" sz="1200" i="1">
                          <a:effectLst/>
                        </a:rPr>
                        <a:t>Handbook of Research on Novel Soft Computing Intelligent Algorithms: Theory and Practical Applications (2 Volumes). </a:t>
                      </a:r>
                      <a:r>
                        <a:rPr lang="en-US" sz="1200">
                          <a:effectLst/>
                        </a:rPr>
                        <a:t>1. USA: IGI Globe, 2013. p. 294-326. ISBN: 9781466644502.</a:t>
                      </a:r>
                      <a:br>
                        <a:rPr lang="en-US" sz="1200">
                          <a:effectLst/>
                        </a:rPr>
                      </a:br>
                      <a:r>
                        <a:rPr lang="en-US" sz="1200" b="1" u="sng">
                          <a:solidFill>
                            <a:srgbClr val="002D62"/>
                          </a:solidFill>
                          <a:effectLst/>
                          <a:hlinkClick r:id="rId6"/>
                        </a:rPr>
                        <a:t>Detail</a:t>
                      </a:r>
                      <a:r>
                        <a:rPr lang="en-US" sz="1200">
                          <a:effectLst/>
                        </a:rPr>
                        <a:t> | </a:t>
                      </a:r>
                      <a:r>
                        <a:rPr lang="en-US" sz="1200" b="1" u="sng">
                          <a:solidFill>
                            <a:srgbClr val="002D62"/>
                          </a:solidFill>
                          <a:effectLst/>
                          <a:hlinkClick r:id="rId7"/>
                        </a:rPr>
                        <a:t>www</a:t>
                      </a:r>
                      <a:endParaRPr lang="en-US" sz="1200">
                        <a:effectLst/>
                      </a:endParaRPr>
                    </a:p>
                  </a:txBody>
                  <a:tcPr marL="31119" marR="18671" marT="18671" marB="18671">
                    <a:lnL>
                      <a:noFill/>
                    </a:lnL>
                    <a:lnR w="9525" cap="flat" cmpd="sng" algn="ctr">
                      <a:solidFill>
                        <a:srgbClr val="FFFFFF"/>
                      </a:solidFill>
                      <a:prstDash val="solid"/>
                      <a:round/>
                      <a:headEnd type="none" w="med" len="med"/>
                      <a:tailEnd type="none" w="med" len="med"/>
                    </a:lnR>
                    <a:lnT>
                      <a:noFill/>
                    </a:lnT>
                    <a:lnB>
                      <a:noFill/>
                    </a:lnB>
                    <a:solidFill>
                      <a:srgbClr val="E4E4E4"/>
                    </a:solidFill>
                  </a:tcPr>
                </a:tc>
              </a:tr>
              <a:tr h="451497">
                <a:tc>
                  <a:txBody>
                    <a:bodyPr/>
                    <a:lstStyle/>
                    <a:p>
                      <a:pPr fontAlgn="t"/>
                      <a:r>
                        <a:rPr lang="en-US" sz="1200" dirty="0">
                          <a:effectLst/>
                        </a:rPr>
                        <a:t>DOSTÁL, P. Forecasting of Time Series with Fuzzy Logic. </a:t>
                      </a:r>
                      <a:r>
                        <a:rPr lang="en-US" sz="1200" i="1" dirty="0">
                          <a:effectLst/>
                        </a:rPr>
                        <a:t>Advances in Intelligent Systems and Computing, </a:t>
                      </a:r>
                      <a:r>
                        <a:rPr lang="en-US" sz="1200" dirty="0">
                          <a:effectLst/>
                        </a:rPr>
                        <a:t>2013, vol. 210, no. 1, p. 155-162. ISSN: 2194- 5357.</a:t>
                      </a:r>
                      <a:br>
                        <a:rPr lang="en-US" sz="1200" dirty="0">
                          <a:effectLst/>
                        </a:rPr>
                      </a:br>
                      <a:r>
                        <a:rPr lang="en-US" sz="1200" b="1" u="sng" dirty="0">
                          <a:solidFill>
                            <a:srgbClr val="002D62"/>
                          </a:solidFill>
                          <a:effectLst/>
                          <a:hlinkClick r:id="rId8"/>
                        </a:rPr>
                        <a:t>Detail</a:t>
                      </a:r>
                      <a:r>
                        <a:rPr lang="en-US" sz="1200" dirty="0">
                          <a:effectLst/>
                        </a:rPr>
                        <a:t> | </a:t>
                      </a:r>
                      <a:r>
                        <a:rPr lang="en-US" sz="1200" b="1" u="sng" dirty="0">
                          <a:solidFill>
                            <a:srgbClr val="002D62"/>
                          </a:solidFill>
                          <a:effectLst/>
                          <a:hlinkClick r:id="rId9"/>
                        </a:rPr>
                        <a:t>www</a:t>
                      </a:r>
                      <a:endParaRPr lang="en-US" sz="1200" dirty="0">
                        <a:effectLst/>
                      </a:endParaRPr>
                    </a:p>
                  </a:txBody>
                  <a:tcPr marL="31119" marR="18671" marT="18671" marB="18671">
                    <a:lnL>
                      <a:noFill/>
                    </a:lnL>
                    <a:lnR w="9525" cap="flat" cmpd="sng" algn="ctr">
                      <a:solidFill>
                        <a:srgbClr val="FFFFFF"/>
                      </a:solidFill>
                      <a:prstDash val="solid"/>
                      <a:round/>
                      <a:headEnd type="none" w="med" len="med"/>
                      <a:tailEnd type="none" w="med" len="med"/>
                    </a:lnR>
                    <a:lnT>
                      <a:noFill/>
                    </a:lnT>
                    <a:lnB>
                      <a:noFill/>
                    </a:lnB>
                    <a:solidFill>
                      <a:srgbClr val="FFFFFF"/>
                    </a:solidFill>
                  </a:tcPr>
                </a:tc>
              </a:tr>
            </a:tbl>
          </a:graphicData>
        </a:graphic>
      </p:graphicFrame>
    </p:spTree>
    <p:extLst>
      <p:ext uri="{BB962C8B-B14F-4D97-AF65-F5344CB8AC3E}">
        <p14:creationId xmlns:p14="http://schemas.microsoft.com/office/powerpoint/2010/main" val="1602342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36358021"/>
              </p:ext>
            </p:extLst>
          </p:nvPr>
        </p:nvGraphicFramePr>
        <p:xfrm>
          <a:off x="685800" y="457200"/>
          <a:ext cx="6934200" cy="3832860"/>
        </p:xfrm>
        <a:graphic>
          <a:graphicData uri="http://schemas.openxmlformats.org/drawingml/2006/table">
            <a:tbl>
              <a:tblPr/>
              <a:tblGrid>
                <a:gridCol w="1047750"/>
                <a:gridCol w="5886450"/>
              </a:tblGrid>
              <a:tr h="0">
                <a:tc gridSpan="2">
                  <a:txBody>
                    <a:bodyPr/>
                    <a:lstStyle/>
                    <a:p>
                      <a:pPr algn="l" fontAlgn="t"/>
                      <a:r>
                        <a:rPr lang="en-US" b="0" u="none" strike="noStrike" cap="all" dirty="0">
                          <a:solidFill>
                            <a:srgbClr val="C20E1A"/>
                          </a:solidFill>
                          <a:effectLst/>
                          <a:latin typeface="vafle-normal"/>
                          <a:hlinkClick r:id="rId2"/>
                        </a:rPr>
                        <a:t>FACULTY OF BUSINESS AND MANAGEMENT</a:t>
                      </a:r>
                      <a:endParaRPr lang="en-US" b="0" cap="all" dirty="0">
                        <a:solidFill>
                          <a:srgbClr val="C20E1A"/>
                        </a:solidFill>
                        <a:effectLst/>
                        <a:latin typeface="vafle-normal"/>
                      </a:endParaRPr>
                    </a:p>
                    <a:p>
                      <a:pPr algn="l" fontAlgn="t"/>
                      <a:r>
                        <a:rPr lang="en-US" b="1" u="none" strike="noStrike" dirty="0">
                          <a:solidFill>
                            <a:srgbClr val="000000"/>
                          </a:solidFill>
                          <a:effectLst/>
                          <a:hlinkClick r:id="rId3"/>
                        </a:rPr>
                        <a:t>Institute of Informatics</a:t>
                      </a:r>
                      <a:r>
                        <a:rPr lang="en-US" b="1" dirty="0">
                          <a:effectLst/>
                        </a:rPr>
                        <a:t> - professor</a:t>
                      </a:r>
                    </a:p>
                  </a:txBody>
                  <a:tcPr marL="19050" marR="19050" marT="19050" marB="19050">
                    <a:lnL>
                      <a:noFill/>
                    </a:lnL>
                    <a:lnR>
                      <a:noFill/>
                    </a:lnR>
                    <a:lnT>
                      <a:noFill/>
                    </a:lnT>
                    <a:lnB>
                      <a:noFill/>
                    </a:lnB>
                    <a:solidFill>
                      <a:srgbClr val="FFFFFF"/>
                    </a:solidFill>
                  </a:tcPr>
                </a:tc>
                <a:tc hMerge="1">
                  <a:txBody>
                    <a:bodyPr/>
                    <a:lstStyle/>
                    <a:p>
                      <a:endParaRPr lang="en-US"/>
                    </a:p>
                  </a:txBody>
                  <a:tcPr/>
                </a:tc>
              </a:tr>
              <a:tr h="0">
                <a:tc>
                  <a:txBody>
                    <a:bodyPr/>
                    <a:lstStyle/>
                    <a:p>
                      <a:pPr fontAlgn="t"/>
                      <a:r>
                        <a:rPr lang="en-US">
                          <a:effectLst/>
                        </a:rPr>
                        <a:t>Address</a:t>
                      </a:r>
                    </a:p>
                  </a:txBody>
                  <a:tcPr marL="19050" marR="19050" marT="19050" marB="19050">
                    <a:lnL>
                      <a:noFill/>
                    </a:lnL>
                    <a:lnR>
                      <a:noFill/>
                    </a:lnR>
                    <a:lnT>
                      <a:noFill/>
                    </a:lnT>
                    <a:lnB>
                      <a:noFill/>
                    </a:lnB>
                    <a:solidFill>
                      <a:srgbClr val="FFFFFF"/>
                    </a:solidFill>
                  </a:tcPr>
                </a:tc>
                <a:tc>
                  <a:txBody>
                    <a:bodyPr/>
                    <a:lstStyle/>
                    <a:p>
                      <a:pPr fontAlgn="t"/>
                      <a:r>
                        <a:rPr lang="en-US">
                          <a:effectLst/>
                        </a:rPr>
                        <a:t>Kolejní 2906/4, Královo Pole, 61200, Brno, Česká republika</a:t>
                      </a:r>
                    </a:p>
                  </a:txBody>
                  <a:tcPr marL="19050" marR="19050" marT="19050" marB="19050">
                    <a:lnL>
                      <a:noFill/>
                    </a:lnL>
                    <a:lnR>
                      <a:noFill/>
                    </a:lnR>
                    <a:lnT>
                      <a:noFill/>
                    </a:lnT>
                    <a:lnB>
                      <a:noFill/>
                    </a:lnB>
                    <a:solidFill>
                      <a:srgbClr val="FFFFFF"/>
                    </a:solidFill>
                  </a:tcPr>
                </a:tc>
              </a:tr>
              <a:tr h="0">
                <a:tc>
                  <a:txBody>
                    <a:bodyPr/>
                    <a:lstStyle/>
                    <a:p>
                      <a:pPr fontAlgn="t"/>
                      <a:r>
                        <a:rPr lang="en-US">
                          <a:effectLst/>
                        </a:rPr>
                        <a:t>E-mail</a:t>
                      </a:r>
                    </a:p>
                  </a:txBody>
                  <a:tcPr marL="19050" marR="19050" marT="19050" marB="19050">
                    <a:lnL>
                      <a:noFill/>
                    </a:lnL>
                    <a:lnR>
                      <a:noFill/>
                    </a:lnR>
                    <a:lnT>
                      <a:noFill/>
                    </a:lnT>
                    <a:lnB>
                      <a:noFill/>
                    </a:lnB>
                    <a:solidFill>
                      <a:srgbClr val="FFFFFF"/>
                    </a:solidFill>
                  </a:tcPr>
                </a:tc>
                <a:tc>
                  <a:txBody>
                    <a:bodyPr/>
                    <a:lstStyle/>
                    <a:p>
                      <a:pPr fontAlgn="t"/>
                      <a:r>
                        <a:rPr lang="en-US">
                          <a:effectLst/>
                        </a:rPr>
                        <a:t>dostal@fbm.vutbr.cz</a:t>
                      </a:r>
                    </a:p>
                  </a:txBody>
                  <a:tcPr marL="19050" marR="19050" marT="19050" marB="19050">
                    <a:lnL>
                      <a:noFill/>
                    </a:lnL>
                    <a:lnR>
                      <a:noFill/>
                    </a:lnR>
                    <a:lnT>
                      <a:noFill/>
                    </a:lnT>
                    <a:lnB>
                      <a:noFill/>
                    </a:lnB>
                    <a:solidFill>
                      <a:srgbClr val="FFFFFF"/>
                    </a:solidFill>
                  </a:tcPr>
                </a:tc>
              </a:tr>
              <a:tr h="0">
                <a:tc>
                  <a:txBody>
                    <a:bodyPr/>
                    <a:lstStyle/>
                    <a:p>
                      <a:pPr fontAlgn="t"/>
                      <a:r>
                        <a:rPr lang="en-US">
                          <a:effectLst/>
                        </a:rPr>
                        <a:t>Work phone</a:t>
                      </a:r>
                    </a:p>
                  </a:txBody>
                  <a:tcPr marL="19050" marR="19050" marT="19050" marB="19050">
                    <a:lnL>
                      <a:noFill/>
                    </a:lnL>
                    <a:lnR>
                      <a:noFill/>
                    </a:lnR>
                    <a:lnT>
                      <a:noFill/>
                    </a:lnT>
                    <a:lnB>
                      <a:noFill/>
                    </a:lnB>
                    <a:solidFill>
                      <a:srgbClr val="FFFFFF"/>
                    </a:solidFill>
                  </a:tcPr>
                </a:tc>
                <a:tc>
                  <a:txBody>
                    <a:bodyPr/>
                    <a:lstStyle/>
                    <a:p>
                      <a:pPr fontAlgn="t"/>
                      <a:r>
                        <a:rPr lang="en-US" dirty="0">
                          <a:effectLst/>
                        </a:rPr>
                        <a:t>+420 54114 3714</a:t>
                      </a:r>
                    </a:p>
                  </a:txBody>
                  <a:tcPr marL="19050" marR="19050" marT="19050" marB="19050">
                    <a:lnL>
                      <a:noFill/>
                    </a:lnL>
                    <a:lnR>
                      <a:noFill/>
                    </a:lnR>
                    <a:lnT>
                      <a:noFill/>
                    </a:lnT>
                    <a:lnB>
                      <a:noFill/>
                    </a:lnB>
                    <a:solidFill>
                      <a:srgbClr val="FFFFFF"/>
                    </a:solidFill>
                  </a:tcPr>
                </a:tc>
              </a:tr>
              <a:tr h="0">
                <a:tc>
                  <a:txBody>
                    <a:bodyPr/>
                    <a:lstStyle/>
                    <a:p>
                      <a:pPr fontAlgn="t"/>
                      <a:r>
                        <a:rPr lang="en-US">
                          <a:effectLst/>
                        </a:rPr>
                        <a:t>GSM O2</a:t>
                      </a:r>
                    </a:p>
                  </a:txBody>
                  <a:tcPr marL="19050" marR="19050" marT="19050" marB="19050">
                    <a:lnL>
                      <a:noFill/>
                    </a:lnL>
                    <a:lnR>
                      <a:noFill/>
                    </a:lnR>
                    <a:lnT>
                      <a:noFill/>
                    </a:lnT>
                    <a:lnB>
                      <a:noFill/>
                    </a:lnB>
                    <a:solidFill>
                      <a:srgbClr val="FFFFFF"/>
                    </a:solidFill>
                  </a:tcPr>
                </a:tc>
                <a:tc>
                  <a:txBody>
                    <a:bodyPr/>
                    <a:lstStyle/>
                    <a:p>
                      <a:pPr fontAlgn="t"/>
                      <a:r>
                        <a:rPr lang="en-US">
                          <a:effectLst/>
                        </a:rPr>
                        <a:t>+420 72681 3714</a:t>
                      </a:r>
                    </a:p>
                  </a:txBody>
                  <a:tcPr marL="19050" marR="19050" marT="19050" marB="19050">
                    <a:lnL>
                      <a:noFill/>
                    </a:lnL>
                    <a:lnR>
                      <a:noFill/>
                    </a:lnR>
                    <a:lnT>
                      <a:noFill/>
                    </a:lnT>
                    <a:lnB>
                      <a:noFill/>
                    </a:lnB>
                    <a:solidFill>
                      <a:srgbClr val="FFFFFF"/>
                    </a:solidFill>
                  </a:tcPr>
                </a:tc>
              </a:tr>
              <a:tr h="0">
                <a:tc>
                  <a:txBody>
                    <a:bodyPr/>
                    <a:lstStyle/>
                    <a:p>
                      <a:pPr fontAlgn="t"/>
                      <a:r>
                        <a:rPr lang="en-US">
                          <a:effectLst/>
                        </a:rPr>
                        <a:t>GSM T-Mobile</a:t>
                      </a:r>
                    </a:p>
                  </a:txBody>
                  <a:tcPr marL="19050" marR="19050" marT="19050" marB="19050">
                    <a:lnL>
                      <a:noFill/>
                    </a:lnL>
                    <a:lnR>
                      <a:noFill/>
                    </a:lnR>
                    <a:lnT>
                      <a:noFill/>
                    </a:lnT>
                    <a:lnB>
                      <a:noFill/>
                    </a:lnB>
                    <a:solidFill>
                      <a:srgbClr val="FFFFFF"/>
                    </a:solidFill>
                  </a:tcPr>
                </a:tc>
                <a:tc>
                  <a:txBody>
                    <a:bodyPr/>
                    <a:lstStyle/>
                    <a:p>
                      <a:pPr fontAlgn="t"/>
                      <a:r>
                        <a:rPr lang="en-US">
                          <a:effectLst/>
                        </a:rPr>
                        <a:t>+420 60407 3714</a:t>
                      </a:r>
                    </a:p>
                  </a:txBody>
                  <a:tcPr marL="19050" marR="19050" marT="19050" marB="19050">
                    <a:lnL>
                      <a:noFill/>
                    </a:lnL>
                    <a:lnR>
                      <a:noFill/>
                    </a:lnR>
                    <a:lnT>
                      <a:noFill/>
                    </a:lnT>
                    <a:lnB>
                      <a:noFill/>
                    </a:lnB>
                    <a:solidFill>
                      <a:srgbClr val="FFFFFF"/>
                    </a:solidFill>
                  </a:tcPr>
                </a:tc>
              </a:tr>
              <a:tr h="0">
                <a:tc>
                  <a:txBody>
                    <a:bodyPr/>
                    <a:lstStyle/>
                    <a:p>
                      <a:pPr fontAlgn="t"/>
                      <a:r>
                        <a:rPr lang="en-US">
                          <a:effectLst/>
                        </a:rPr>
                        <a:t>Employment contract no.</a:t>
                      </a:r>
                    </a:p>
                  </a:txBody>
                  <a:tcPr marL="19050" marR="19050" marT="19050" marB="19050">
                    <a:lnL>
                      <a:noFill/>
                    </a:lnL>
                    <a:lnR>
                      <a:noFill/>
                    </a:lnR>
                    <a:lnT>
                      <a:noFill/>
                    </a:lnT>
                    <a:lnB>
                      <a:noFill/>
                    </a:lnB>
                    <a:solidFill>
                      <a:srgbClr val="FFFFFF"/>
                    </a:solidFill>
                  </a:tcPr>
                </a:tc>
                <a:tc>
                  <a:txBody>
                    <a:bodyPr/>
                    <a:lstStyle/>
                    <a:p>
                      <a:pPr fontAlgn="t"/>
                      <a:r>
                        <a:rPr lang="en-US" dirty="0">
                          <a:effectLst/>
                        </a:rPr>
                        <a:t>01000799</a:t>
                      </a:r>
                    </a:p>
                  </a:txBody>
                  <a:tcPr marL="19050" marR="19050" marT="19050" marB="19050">
                    <a:lnL>
                      <a:noFill/>
                    </a:lnL>
                    <a:lnR>
                      <a:noFill/>
                    </a:lnR>
                    <a:lnT>
                      <a:noFill/>
                    </a:lnT>
                    <a:lnB>
                      <a:noFill/>
                    </a:lnB>
                    <a:solidFill>
                      <a:srgbClr val="FFFFFF"/>
                    </a:solidFill>
                  </a:tcPr>
                </a:tc>
              </a:tr>
            </a:tbl>
          </a:graphicData>
        </a:graphic>
      </p:graphicFrame>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971800"/>
            <a:ext cx="5333715" cy="355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826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0</TotalTime>
  <Words>399</Words>
  <Application>Microsoft Office PowerPoint</Application>
  <PresentationFormat>On-screen Show (4:3)</PresentationFormat>
  <Paragraphs>34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Adjacency</vt:lpstr>
      <vt:lpstr>Petr Dostal</vt:lpstr>
      <vt:lpstr>BIOGRAPHY</vt:lpstr>
      <vt:lpstr>Research interest</vt:lpstr>
      <vt:lpstr>Publications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Petr Dostal</dc:title>
  <dc:creator>Haritha Reddy Nagidi</dc:creator>
  <cp:lastModifiedBy>Haritha Reddy Nagidi</cp:lastModifiedBy>
  <cp:revision>4</cp:revision>
  <dcterms:created xsi:type="dcterms:W3CDTF">2006-08-16T00:00:00Z</dcterms:created>
  <dcterms:modified xsi:type="dcterms:W3CDTF">2014-10-09T10:43:23Z</dcterms:modified>
</cp:coreProperties>
</file>