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345" r:id="rId2"/>
    <p:sldId id="346" r:id="rId3"/>
    <p:sldId id="256" r:id="rId4"/>
    <p:sldId id="257" r:id="rId5"/>
    <p:sldId id="341" r:id="rId6"/>
    <p:sldId id="260" r:id="rId7"/>
    <p:sldId id="333" r:id="rId8"/>
    <p:sldId id="334" r:id="rId9"/>
    <p:sldId id="335" r:id="rId10"/>
    <p:sldId id="342" r:id="rId11"/>
    <p:sldId id="347" r:id="rId12"/>
    <p:sldId id="348" r:id="rId13"/>
    <p:sldId id="34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24000"/>
            <a:ext cx="8077200" cy="3046988"/>
          </a:xfrm>
          <a:prstGeom prst="rect">
            <a:avLst/>
          </a:prstGeom>
        </p:spPr>
        <p:txBody>
          <a:bodyPr wrap="square">
            <a:spAutoFit/>
          </a:bodyPr>
          <a:lstStyle/>
          <a:p>
            <a:r>
              <a:rPr lang="en-IN" sz="2400" b="1" dirty="0"/>
              <a:t>Endogenous oncogenic </a:t>
            </a:r>
            <a:r>
              <a:rPr lang="en-IN" sz="2400" b="1" dirty="0" err="1"/>
              <a:t>Nras</a:t>
            </a:r>
            <a:r>
              <a:rPr lang="en-IN" sz="2400" b="1" dirty="0"/>
              <a:t> mutation initiates hematopoietic malignancies in a dose- and cell type-dependent manner</a:t>
            </a:r>
            <a:r>
              <a:rPr lang="en-US" sz="2400" b="1" dirty="0" smtClean="0"/>
              <a:t>.</a:t>
            </a:r>
            <a:endParaRPr lang="en-US" sz="2400" b="1" dirty="0"/>
          </a:p>
          <a:p>
            <a:endParaRPr lang="en-US" sz="2400" dirty="0" smtClean="0"/>
          </a:p>
          <a:p>
            <a:r>
              <a:rPr lang="en-US" sz="2400" dirty="0" err="1" smtClean="0"/>
              <a:t>Jinyong</a:t>
            </a:r>
            <a:r>
              <a:rPr lang="en-US" sz="2400" dirty="0" smtClean="0"/>
              <a:t> Wang, </a:t>
            </a:r>
            <a:r>
              <a:rPr lang="en-US" sz="2400" dirty="0" err="1"/>
              <a:t>Yangang</a:t>
            </a:r>
            <a:r>
              <a:rPr lang="en-US" sz="2400" dirty="0"/>
              <a:t> </a:t>
            </a:r>
            <a:r>
              <a:rPr lang="en-US" sz="2400" dirty="0" smtClean="0"/>
              <a:t>Liu, </a:t>
            </a:r>
            <a:r>
              <a:rPr lang="en-US" sz="2400" dirty="0" err="1"/>
              <a:t>Zeyang</a:t>
            </a:r>
            <a:r>
              <a:rPr lang="en-US" sz="2400" dirty="0"/>
              <a:t> </a:t>
            </a:r>
            <a:r>
              <a:rPr lang="en-US" sz="2400" dirty="0" smtClean="0"/>
              <a:t>Li, </a:t>
            </a:r>
            <a:r>
              <a:rPr lang="en-US" sz="2400" dirty="0" err="1"/>
              <a:t>Zhongde</a:t>
            </a:r>
            <a:r>
              <a:rPr lang="en-US" sz="2400" dirty="0"/>
              <a:t> </a:t>
            </a:r>
            <a:r>
              <a:rPr lang="en-US" sz="2400" dirty="0" smtClean="0"/>
              <a:t>Wang </a:t>
            </a:r>
            <a:r>
              <a:rPr lang="en-US" sz="2400" dirty="0"/>
              <a:t>Li </a:t>
            </a:r>
            <a:r>
              <a:rPr lang="en-US" sz="2400" dirty="0" err="1"/>
              <a:t>Xuan</a:t>
            </a:r>
            <a:r>
              <a:rPr lang="en-US" sz="2400" dirty="0"/>
              <a:t> </a:t>
            </a:r>
            <a:r>
              <a:rPr lang="en-US" sz="2400" dirty="0" smtClean="0"/>
              <a:t>Tan, </a:t>
            </a:r>
            <a:r>
              <a:rPr lang="en-US" sz="2400" dirty="0" err="1"/>
              <a:t>Myung-Jeom</a:t>
            </a:r>
            <a:r>
              <a:rPr lang="en-US" sz="2400" dirty="0"/>
              <a:t> Ryu1, Benjamin Meline5, Juan Du1, Ken H. </a:t>
            </a:r>
            <a:r>
              <a:rPr lang="en-US" sz="2400" dirty="0" smtClean="0"/>
              <a:t>Young, </a:t>
            </a:r>
            <a:r>
              <a:rPr lang="en-US" sz="2400" dirty="0"/>
              <a:t>Erik </a:t>
            </a:r>
            <a:r>
              <a:rPr lang="en-US" sz="2400" dirty="0" err="1" smtClean="0"/>
              <a:t>Ranheim</a:t>
            </a:r>
            <a:r>
              <a:rPr lang="en-US" sz="2400" dirty="0" smtClean="0"/>
              <a:t>, </a:t>
            </a:r>
            <a:r>
              <a:rPr lang="en-US" sz="2400" dirty="0" err="1"/>
              <a:t>Qiang</a:t>
            </a:r>
            <a:r>
              <a:rPr lang="en-US" sz="2400" dirty="0"/>
              <a:t> </a:t>
            </a:r>
            <a:r>
              <a:rPr lang="en-US" sz="2400" dirty="0" smtClean="0"/>
              <a:t>Chang, </a:t>
            </a:r>
            <a:r>
              <a:rPr lang="en-US" sz="2400" dirty="0"/>
              <a:t>and Jing Zhang</a:t>
            </a:r>
            <a:endParaRPr lang="en-US" sz="2400" dirty="0"/>
          </a:p>
          <a:p>
            <a:endParaRPr lang="en-US" sz="2400" dirty="0"/>
          </a:p>
        </p:txBody>
      </p:sp>
    </p:spTree>
    <p:extLst>
      <p:ext uri="{BB962C8B-B14F-4D97-AF65-F5344CB8AC3E}">
        <p14:creationId xmlns:p14="http://schemas.microsoft.com/office/powerpoint/2010/main" val="3659589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a:t>
            </a:r>
            <a:r>
              <a:rPr lang="en-US" sz="3600" dirty="0"/>
              <a:t>of 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3901196"/>
          </a:xfrm>
          <a:prstGeom prst="rect">
            <a:avLst/>
          </a:prstGeom>
        </p:spPr>
        <p:txBody>
          <a:bodyPr wrap="square">
            <a:spAutoFit/>
          </a:bodyPr>
          <a:lstStyle/>
          <a:p>
            <a:pPr>
              <a:lnSpc>
                <a:spcPct val="150000"/>
              </a:lnSpc>
            </a:pPr>
            <a:r>
              <a:rPr lang="en-IN" sz="2800" b="1" dirty="0" err="1"/>
              <a:t>Qiang</a:t>
            </a:r>
            <a:r>
              <a:rPr lang="en-IN" sz="2800" b="1" dirty="0"/>
              <a:t> Cheng</a:t>
            </a:r>
          </a:p>
          <a:p>
            <a:pPr>
              <a:lnSpc>
                <a:spcPct val="150000"/>
              </a:lnSpc>
            </a:pPr>
            <a:r>
              <a:rPr lang="en-IN" sz="2800" b="1" dirty="0"/>
              <a:t>Department of Computer Science </a:t>
            </a:r>
          </a:p>
          <a:p>
            <a:pPr>
              <a:lnSpc>
                <a:spcPct val="150000"/>
              </a:lnSpc>
            </a:pPr>
            <a:r>
              <a:rPr lang="en-IN" sz="2800" b="1" dirty="0"/>
              <a:t>Southern Illinois University</a:t>
            </a:r>
          </a:p>
          <a:p>
            <a:pPr>
              <a:lnSpc>
                <a:spcPct val="150000"/>
              </a:lnSpc>
            </a:pPr>
            <a:r>
              <a:rPr lang="en-IN" sz="2800" b="1" dirty="0"/>
              <a:t>USA</a:t>
            </a:r>
          </a:p>
          <a:p>
            <a:pPr>
              <a:lnSpc>
                <a:spcPct val="150000"/>
              </a:lnSpc>
            </a:pPr>
            <a:r>
              <a:rPr lang="en-IN" sz="2800" b="1" dirty="0"/>
              <a:t>Tel: 618-453-6056</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16576" y="2667000"/>
            <a:ext cx="2116662" cy="2963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388550"/>
            <a:ext cx="8839200" cy="3046988"/>
          </a:xfrm>
          <a:prstGeom prst="rect">
            <a:avLst/>
          </a:prstGeom>
        </p:spPr>
        <p:txBody>
          <a:bodyPr wrap="square">
            <a:spAutoFit/>
          </a:bodyPr>
          <a:lstStyle/>
          <a:p>
            <a:pPr marL="342900" indent="-342900" algn="just">
              <a:buFont typeface="Arial" pitchFamily="34" charset="0"/>
              <a:buChar char="•"/>
            </a:pPr>
            <a:r>
              <a:rPr lang="en-IN" sz="2400" dirty="0" err="1"/>
              <a:t>Qiang</a:t>
            </a:r>
            <a:r>
              <a:rPr lang="en-IN" sz="2400" dirty="0"/>
              <a:t> Cheng received the BS and MS degrees from Peking University, China, and the PhD degree from the Department of Electrical and Computer Engineering at the University of Illinois, Urbana-Champaign (UIUC). During the summer of 2000, he worked at the IBM T.J. Watson Research </a:t>
            </a:r>
            <a:r>
              <a:rPr lang="en-IN" sz="2400" dirty="0" err="1"/>
              <a:t>Center</a:t>
            </a:r>
            <a:r>
              <a:rPr lang="en-IN" sz="2400" dirty="0"/>
              <a:t>, Yorktown </a:t>
            </a:r>
            <a:r>
              <a:rPr lang="en-IN" sz="2400" dirty="0" err="1"/>
              <a:t>Heights,New</a:t>
            </a:r>
            <a:r>
              <a:rPr lang="en-IN" sz="2400" dirty="0"/>
              <a:t> York. In June 2002, he joined the Electrical and Computer Engineering Department </a:t>
            </a:r>
            <a:r>
              <a:rPr lang="en-IN" sz="2400" dirty="0" err="1"/>
              <a:t>atWayne</a:t>
            </a:r>
            <a:r>
              <a:rPr lang="en-IN" sz="2400" dirty="0"/>
              <a:t> State University, Detroit, Michigan, as an assistant professor. </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3046988"/>
          </a:xfrm>
          <a:prstGeom prst="rect">
            <a:avLst/>
          </a:prstGeom>
        </p:spPr>
        <p:txBody>
          <a:bodyPr wrap="square">
            <a:spAutoFit/>
          </a:bodyPr>
          <a:lstStyle/>
          <a:p>
            <a:pPr marL="342900" indent="-342900" algn="just">
              <a:buFont typeface="Arial" pitchFamily="34" charset="0"/>
              <a:buChar char="•"/>
            </a:pPr>
            <a:r>
              <a:rPr lang="en-IN" sz="2400" dirty="0"/>
              <a:t>From May to August 2005, he was an AFOSR Faculty Fellow at the Air Force Research Laboratory, Wright-</a:t>
            </a:r>
            <a:r>
              <a:rPr lang="en-IN" sz="2400" dirty="0" err="1"/>
              <a:t>Patterson,Ohio</a:t>
            </a:r>
            <a:r>
              <a:rPr lang="en-IN" sz="2400" dirty="0"/>
              <a:t>. From August 2005 to June 2007, he was a Senior Researcher/Research Scientist at Siemens Medical Solutions, Siemens Corporate Research, Siemens Corp., Princeton, New Jersey. From August 2007, he has been an Assistant Professor at the Department of Computer Science at Southern Illinois University Carbondale.</a:t>
            </a:r>
            <a:endParaRPr lang="en-US" sz="22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3754874"/>
          </a:xfrm>
          <a:prstGeom prst="rect">
            <a:avLst/>
          </a:prstGeom>
        </p:spPr>
        <p:txBody>
          <a:bodyPr wrap="square">
            <a:spAutoFit/>
          </a:bodyPr>
          <a:lstStyle/>
          <a:p>
            <a:r>
              <a:rPr lang="en-IN" sz="2400" b="1" dirty="0"/>
              <a:t>Novel Regulatory Small RNAs in Streptococcus </a:t>
            </a:r>
            <a:r>
              <a:rPr lang="en-IN" sz="2400" b="1" dirty="0" err="1" smtClean="0"/>
              <a:t>pyogenes</a:t>
            </a:r>
            <a:endParaRPr lang="en-IN" sz="2400" b="1" dirty="0" smtClean="0"/>
          </a:p>
          <a:p>
            <a:r>
              <a:rPr lang="en-US" sz="2400" dirty="0"/>
              <a:t>Rafael A. </a:t>
            </a:r>
            <a:r>
              <a:rPr lang="en-US" sz="2400" dirty="0" err="1"/>
              <a:t>Tesorero</a:t>
            </a:r>
            <a:r>
              <a:rPr lang="en-US" sz="2400" dirty="0"/>
              <a:t>, </a:t>
            </a:r>
            <a:r>
              <a:rPr lang="en-US" sz="2400" dirty="0" err="1"/>
              <a:t>Ning</a:t>
            </a:r>
            <a:r>
              <a:rPr lang="en-US" sz="2400" dirty="0"/>
              <a:t> Yu, Jordan O. Wright, Juan P. </a:t>
            </a:r>
            <a:r>
              <a:rPr lang="en-US" sz="2400" dirty="0" err="1"/>
              <a:t>Svencionis</a:t>
            </a:r>
            <a:r>
              <a:rPr lang="en-US" sz="2400" dirty="0"/>
              <a:t>, </a:t>
            </a:r>
            <a:r>
              <a:rPr lang="en-US" sz="2400" dirty="0" err="1"/>
              <a:t>Qiang</a:t>
            </a:r>
            <a:r>
              <a:rPr lang="en-US" sz="2400" dirty="0"/>
              <a:t> Cheng, </a:t>
            </a:r>
            <a:r>
              <a:rPr lang="en-US" sz="2400" dirty="0" err="1"/>
              <a:t>Jeong</a:t>
            </a:r>
            <a:r>
              <a:rPr lang="en-US" sz="2400" dirty="0"/>
              <a:t>-Ho Kim, </a:t>
            </a:r>
            <a:r>
              <a:rPr lang="en-US" sz="2400" dirty="0" err="1"/>
              <a:t>Kyu</a:t>
            </a:r>
            <a:r>
              <a:rPr lang="en-US" sz="2400" dirty="0"/>
              <a:t> Hong Cho </a:t>
            </a:r>
            <a:endParaRPr lang="en-US" sz="2400" dirty="0" smtClean="0"/>
          </a:p>
          <a:p>
            <a:endParaRPr lang="en-US" sz="2400" b="1" dirty="0"/>
          </a:p>
          <a:p>
            <a:r>
              <a:rPr lang="en-IN" sz="2400" b="1" dirty="0"/>
              <a:t>Highly conserved RNA </a:t>
            </a:r>
            <a:r>
              <a:rPr lang="en-IN" sz="2400" b="1" dirty="0" err="1"/>
              <a:t>pseudoknots</a:t>
            </a:r>
            <a:r>
              <a:rPr lang="en-IN" sz="2400" b="1" dirty="0"/>
              <a:t> at the gag-pol junction of HIV-1 suggest a novel mechanism of −1 ribosomal </a:t>
            </a:r>
            <a:r>
              <a:rPr lang="en-IN" sz="2400" b="1" dirty="0" err="1" smtClean="0"/>
              <a:t>frameshifting</a:t>
            </a:r>
            <a:endParaRPr lang="en-IN" sz="2400" b="1" dirty="0" smtClean="0"/>
          </a:p>
          <a:p>
            <a:r>
              <a:rPr lang="en-US" sz="2400" dirty="0" err="1"/>
              <a:t>Xiaolan</a:t>
            </a:r>
            <a:r>
              <a:rPr lang="en-US" sz="2400" dirty="0"/>
              <a:t> </a:t>
            </a:r>
            <a:r>
              <a:rPr lang="en-US" sz="2400" dirty="0" smtClean="0"/>
              <a:t>Huang, </a:t>
            </a:r>
            <a:r>
              <a:rPr lang="en-US" sz="2400" dirty="0"/>
              <a:t>Yang </a:t>
            </a:r>
            <a:r>
              <a:rPr lang="en-US" sz="2400" dirty="0" err="1" smtClean="0"/>
              <a:t>Yang</a:t>
            </a:r>
            <a:r>
              <a:rPr lang="en-US" sz="2400" dirty="0" smtClean="0"/>
              <a:t>, </a:t>
            </a:r>
            <a:r>
              <a:rPr lang="en-US" sz="2400" dirty="0"/>
              <a:t>Guan </a:t>
            </a:r>
            <a:r>
              <a:rPr lang="en-US" sz="2400" dirty="0" smtClean="0"/>
              <a:t>Wang, </a:t>
            </a:r>
            <a:r>
              <a:rPr lang="en-US" sz="2400" dirty="0" err="1"/>
              <a:t>Qiang</a:t>
            </a:r>
            <a:r>
              <a:rPr lang="en-US" sz="2400" dirty="0"/>
              <a:t> </a:t>
            </a:r>
            <a:r>
              <a:rPr lang="en-US" sz="2400" dirty="0" smtClean="0"/>
              <a:t>Cheng and </a:t>
            </a:r>
            <a:r>
              <a:rPr lang="en-US" sz="2400" dirty="0" err="1"/>
              <a:t>Zhihua</a:t>
            </a:r>
            <a:r>
              <a:rPr lang="en-US" sz="2400" dirty="0"/>
              <a:t> </a:t>
            </a:r>
            <a:r>
              <a:rPr lang="en-US" sz="2400" dirty="0" smtClean="0"/>
              <a:t>Du.</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676400"/>
            <a:ext cx="7772400" cy="4154984"/>
          </a:xfrm>
          <a:prstGeom prst="rect">
            <a:avLst/>
          </a:prstGeom>
        </p:spPr>
        <p:txBody>
          <a:bodyPr wrap="square">
            <a:spAutoFit/>
          </a:bodyPr>
          <a:lstStyle/>
          <a:p>
            <a:r>
              <a:rPr lang="en-IN" sz="2400" b="1" dirty="0"/>
              <a:t>Specialty Care Use in US Patients with Chronic </a:t>
            </a:r>
            <a:r>
              <a:rPr lang="en-IN" sz="2400" b="1" dirty="0" smtClean="0"/>
              <a:t>Diseases</a:t>
            </a:r>
          </a:p>
          <a:p>
            <a:r>
              <a:rPr lang="en-US" sz="2400" dirty="0"/>
              <a:t>Jessica D </a:t>
            </a:r>
            <a:r>
              <a:rPr lang="en-US" sz="2400" dirty="0" err="1" smtClean="0"/>
              <a:t>Bellinger</a:t>
            </a:r>
            <a:r>
              <a:rPr lang="en-US" sz="2400" dirty="0" smtClean="0"/>
              <a:t>, </a:t>
            </a:r>
            <a:r>
              <a:rPr lang="en-US" sz="2400" dirty="0" err="1" smtClean="0"/>
              <a:t>Rahnuma</a:t>
            </a:r>
            <a:r>
              <a:rPr lang="en-US" sz="2400" dirty="0" smtClean="0"/>
              <a:t> </a:t>
            </a:r>
            <a:r>
              <a:rPr lang="en-US" sz="2400" dirty="0"/>
              <a:t>M </a:t>
            </a:r>
            <a:r>
              <a:rPr lang="en-US" sz="2400" dirty="0" smtClean="0"/>
              <a:t>Hassan, </a:t>
            </a:r>
            <a:r>
              <a:rPr lang="en-US" sz="2400" dirty="0"/>
              <a:t>Patrick A </a:t>
            </a:r>
            <a:r>
              <a:rPr lang="en-US" sz="2400" dirty="0" smtClean="0"/>
              <a:t>Rivers, </a:t>
            </a:r>
            <a:r>
              <a:rPr lang="en-US" sz="2400" dirty="0" err="1"/>
              <a:t>Qiang</a:t>
            </a:r>
            <a:r>
              <a:rPr lang="en-US" sz="2400" dirty="0"/>
              <a:t> </a:t>
            </a:r>
            <a:r>
              <a:rPr lang="en-US" sz="2400" dirty="0" smtClean="0"/>
              <a:t>Cheng, </a:t>
            </a:r>
            <a:r>
              <a:rPr lang="en-US" sz="2400" dirty="0"/>
              <a:t>Edith </a:t>
            </a:r>
            <a:r>
              <a:rPr lang="en-US" sz="2400" dirty="0" smtClean="0"/>
              <a:t>Williams and </a:t>
            </a:r>
            <a:r>
              <a:rPr lang="en-US" sz="2400" dirty="0"/>
              <a:t>Saundra H </a:t>
            </a:r>
            <a:r>
              <a:rPr lang="en-US" sz="2400" dirty="0" smtClean="0"/>
              <a:t>Glover.</a:t>
            </a:r>
            <a:endParaRPr lang="en-US" sz="2400" dirty="0"/>
          </a:p>
          <a:p>
            <a:endParaRPr lang="en-US" sz="2400" dirty="0"/>
          </a:p>
          <a:p>
            <a:r>
              <a:rPr lang="en-IN" sz="2400" b="1" dirty="0"/>
              <a:t>The Fisher-Markov Selector: Fast Selecting Maximally Separable Feature Subset for Multiclass Classification with Applications to High-Dimensional Data</a:t>
            </a:r>
            <a:r>
              <a:rPr lang="en-US" sz="2400" b="1" dirty="0" smtClean="0"/>
              <a:t>.</a:t>
            </a:r>
          </a:p>
          <a:p>
            <a:endParaRPr lang="en-US" sz="2400" dirty="0" smtClean="0"/>
          </a:p>
          <a:p>
            <a:r>
              <a:rPr lang="en-US" sz="2400" dirty="0" err="1" smtClean="0"/>
              <a:t>Qiang</a:t>
            </a:r>
            <a:r>
              <a:rPr lang="en-US" sz="2400" dirty="0" smtClean="0"/>
              <a:t> Cheng, </a:t>
            </a:r>
            <a:r>
              <a:rPr lang="en-US" sz="2400" dirty="0" err="1" smtClean="0"/>
              <a:t>Hongbo</a:t>
            </a:r>
            <a:r>
              <a:rPr lang="en-US" sz="2400" dirty="0" smtClean="0"/>
              <a:t> Zhou, </a:t>
            </a:r>
            <a:r>
              <a:rPr lang="en-US" sz="2400" dirty="0" err="1" smtClean="0"/>
              <a:t>Jie</a:t>
            </a:r>
            <a:r>
              <a:rPr lang="en-US" sz="2400" dirty="0" smtClean="0"/>
              <a:t> </a:t>
            </a:r>
            <a:r>
              <a:rPr lang="en-US" sz="2400" dirty="0"/>
              <a:t>Cheng</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3416320"/>
          </a:xfrm>
          <a:prstGeom prst="rect">
            <a:avLst/>
          </a:prstGeom>
          <a:noFill/>
        </p:spPr>
        <p:txBody>
          <a:bodyPr wrap="square" rtlCol="0">
            <a:spAutoFit/>
          </a:bodyPr>
          <a:lstStyle/>
          <a:p>
            <a:r>
              <a:rPr lang="en-IN" sz="2400" b="1" dirty="0" err="1"/>
              <a:t>WiFi</a:t>
            </a:r>
            <a:r>
              <a:rPr lang="en-IN" sz="2400" b="1" dirty="0"/>
              <a:t>-Based Telemedicine System: Signal Accuracy and </a:t>
            </a:r>
            <a:r>
              <a:rPr lang="en-IN" sz="2400" b="1" dirty="0" smtClean="0"/>
              <a:t>Security</a:t>
            </a:r>
          </a:p>
          <a:p>
            <a:r>
              <a:rPr lang="en-US" sz="2400" dirty="0" err="1"/>
              <a:t>Huyu</a:t>
            </a:r>
            <a:r>
              <a:rPr lang="en-US" sz="2400" dirty="0"/>
              <a:t> </a:t>
            </a:r>
            <a:r>
              <a:rPr lang="en-US" sz="2400" dirty="0" err="1" smtClean="0"/>
              <a:t>Qu</a:t>
            </a:r>
            <a:r>
              <a:rPr lang="en-US" sz="2400" dirty="0" smtClean="0"/>
              <a:t>, </a:t>
            </a:r>
            <a:r>
              <a:rPr lang="en-US" sz="2400" dirty="0" err="1" smtClean="0"/>
              <a:t>Jie</a:t>
            </a:r>
            <a:r>
              <a:rPr lang="en-US" sz="2400" dirty="0" smtClean="0"/>
              <a:t> Cheng, </a:t>
            </a:r>
            <a:r>
              <a:rPr lang="en-US" sz="2400" dirty="0" err="1" smtClean="0"/>
              <a:t>Qiang</a:t>
            </a:r>
            <a:r>
              <a:rPr lang="en-US" sz="2400" dirty="0" smtClean="0"/>
              <a:t> Cheng, Le </a:t>
            </a:r>
            <a:r>
              <a:rPr lang="en-US" sz="2400" dirty="0"/>
              <a:t>Yi Wang</a:t>
            </a:r>
          </a:p>
          <a:p>
            <a:endParaRPr lang="en-US" sz="2400" dirty="0"/>
          </a:p>
          <a:p>
            <a:pPr fontAlgn="base"/>
            <a:r>
              <a:rPr lang="en-IN" sz="2400" b="1" dirty="0"/>
              <a:t>A nonparametric characterization of vertical ground motion effects</a:t>
            </a:r>
          </a:p>
          <a:p>
            <a:endParaRPr lang="en-US" sz="2400" dirty="0" smtClean="0"/>
          </a:p>
          <a:p>
            <a:r>
              <a:rPr lang="en-US" sz="2400" dirty="0" err="1"/>
              <a:t>Jale</a:t>
            </a:r>
            <a:r>
              <a:rPr lang="en-US" sz="2400" dirty="0"/>
              <a:t> </a:t>
            </a:r>
            <a:r>
              <a:rPr lang="en-US" sz="2400" dirty="0" err="1" smtClean="0"/>
              <a:t>Tezcan</a:t>
            </a:r>
            <a:r>
              <a:rPr lang="en-US" sz="2400" dirty="0" smtClean="0"/>
              <a:t>, </a:t>
            </a:r>
            <a:r>
              <a:rPr lang="en-US" sz="2400" dirty="0" err="1" smtClean="0"/>
              <a:t>Qiang</a:t>
            </a:r>
            <a:r>
              <a:rPr lang="en-US" sz="2400" dirty="0" smtClean="0"/>
              <a:t> </a:t>
            </a:r>
            <a:r>
              <a:rPr lang="en-US" sz="2400" dirty="0"/>
              <a:t>Cheng</a:t>
            </a:r>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7239000" cy="5355312"/>
          </a:xfrm>
          <a:prstGeom prst="rect">
            <a:avLst/>
          </a:prstGeom>
          <a:noFill/>
        </p:spPr>
        <p:txBody>
          <a:bodyPr wrap="square" rtlCol="0">
            <a:spAutoFit/>
          </a:bodyPr>
          <a:lstStyle/>
          <a:p>
            <a:r>
              <a:rPr lang="en-US" sz="2400" b="1" dirty="0"/>
              <a:t> Comprehensive evaluation of lung allograft function in infants after lung transplantation</a:t>
            </a:r>
          </a:p>
          <a:p>
            <a:r>
              <a:rPr lang="en-US" sz="2400" dirty="0"/>
              <a:t>Don Hayes, </a:t>
            </a:r>
            <a:r>
              <a:rPr lang="en-US" sz="2400" dirty="0" err="1"/>
              <a:t>Aymen</a:t>
            </a:r>
            <a:r>
              <a:rPr lang="en-US" sz="2400" dirty="0"/>
              <a:t> </a:t>
            </a:r>
            <a:r>
              <a:rPr lang="en-US" sz="2400" dirty="0" err="1"/>
              <a:t>Naguib</a:t>
            </a:r>
            <a:r>
              <a:rPr lang="en-US" sz="2400" dirty="0"/>
              <a:t>, Stephen </a:t>
            </a:r>
            <a:r>
              <a:rPr lang="en-US" sz="2400" dirty="0" err="1"/>
              <a:t>Kirkby</a:t>
            </a:r>
            <a:r>
              <a:rPr lang="en-US" sz="2400" dirty="0"/>
              <a:t>, Mark </a:t>
            </a:r>
            <a:r>
              <a:rPr lang="en-US" sz="2400" dirty="0" err="1"/>
              <a:t>Galantowicz,Peter</a:t>
            </a:r>
            <a:r>
              <a:rPr lang="en-US" sz="2400" dirty="0"/>
              <a:t> B. Baker, Benjamin T. Kopp, Eric A. Lloyd, Todd L. Astor</a:t>
            </a:r>
          </a:p>
          <a:p>
            <a:endParaRPr lang="en-US" sz="2400" dirty="0" smtClean="0"/>
          </a:p>
          <a:p>
            <a:endParaRPr lang="en-US" sz="2400" dirty="0"/>
          </a:p>
          <a:p>
            <a:r>
              <a:rPr lang="en-US" sz="2400" b="1" dirty="0"/>
              <a:t>Respiratory syncytial virus: current and emerging treatment options.</a:t>
            </a:r>
          </a:p>
          <a:p>
            <a:r>
              <a:rPr lang="en-US" sz="2400" dirty="0"/>
              <a:t>Tiffany L Turner, Benjamin T Kopp, Grace Paul, Lindsay C Landgrave, Don Hayes, </a:t>
            </a:r>
            <a:r>
              <a:rPr lang="en-US" sz="2400" dirty="0" err="1"/>
              <a:t>Rohan</a:t>
            </a:r>
            <a:r>
              <a:rPr lang="en-US" sz="2400" dirty="0"/>
              <a:t> Thompson</a:t>
            </a:r>
          </a:p>
          <a:p>
            <a:endParaRPr lang="en-US" dirty="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938</TotalTime>
  <Words>723</Words>
  <Application>Microsoft Office PowerPoint</Application>
  <PresentationFormat>On-screen Show (4:3)</PresentationFormat>
  <Paragraphs>63</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79</cp:revision>
  <dcterms:created xsi:type="dcterms:W3CDTF">2014-10-01T07:08:05Z</dcterms:created>
  <dcterms:modified xsi:type="dcterms:W3CDTF">2015-12-03T08:13:13Z</dcterms:modified>
</cp:coreProperties>
</file>