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0"/>
            <a:ext cx="8077200" cy="4154984"/>
          </a:xfrm>
          <a:prstGeom prst="rect">
            <a:avLst/>
          </a:prstGeom>
        </p:spPr>
        <p:txBody>
          <a:bodyPr wrap="square">
            <a:spAutoFit/>
          </a:bodyPr>
          <a:lstStyle/>
          <a:p>
            <a:r>
              <a:rPr lang="en-IN" sz="2400" b="1" dirty="0"/>
              <a:t>Enhancement of </a:t>
            </a:r>
            <a:r>
              <a:rPr lang="en-IN" sz="2400" b="1" dirty="0" err="1"/>
              <a:t>cisplatin</a:t>
            </a:r>
            <a:r>
              <a:rPr lang="en-IN" sz="2400" b="1" dirty="0"/>
              <a:t>-induced apoptosis by β-</a:t>
            </a:r>
            <a:r>
              <a:rPr lang="en-IN" sz="2400" b="1" dirty="0" err="1"/>
              <a:t>elemene</a:t>
            </a:r>
            <a:r>
              <a:rPr lang="en-IN" sz="2400" b="1" dirty="0"/>
              <a:t> in resistant human ovarian cancer </a:t>
            </a:r>
            <a:r>
              <a:rPr lang="en-IN" sz="2400" b="1" dirty="0" smtClean="0"/>
              <a:t>cells</a:t>
            </a:r>
          </a:p>
          <a:p>
            <a:r>
              <a:rPr lang="en-US" sz="2400" dirty="0" err="1"/>
              <a:t>Qingdi</a:t>
            </a:r>
            <a:r>
              <a:rPr lang="en-US" sz="2400" dirty="0"/>
              <a:t> Quentin Li , Rebecca X. Lee, </a:t>
            </a:r>
            <a:r>
              <a:rPr lang="en-US" sz="2400" dirty="0" err="1"/>
              <a:t>Huasheng</a:t>
            </a:r>
            <a:r>
              <a:rPr lang="en-US" sz="2400" dirty="0"/>
              <a:t> Liang, </a:t>
            </a:r>
            <a:r>
              <a:rPr lang="en-US" sz="2400" dirty="0" err="1"/>
              <a:t>Yuhua</a:t>
            </a:r>
            <a:r>
              <a:rPr lang="en-US" sz="2400" dirty="0"/>
              <a:t> </a:t>
            </a:r>
            <a:r>
              <a:rPr lang="en-US" sz="2400" dirty="0" err="1"/>
              <a:t>Zhong</a:t>
            </a:r>
            <a:r>
              <a:rPr lang="en-US" sz="2400" dirty="0"/>
              <a:t> , Eddie </a:t>
            </a:r>
            <a:r>
              <a:rPr lang="en-US" sz="2400" dirty="0" smtClean="0"/>
              <a:t>Reed</a:t>
            </a:r>
          </a:p>
          <a:p>
            <a:endParaRPr lang="en-US" sz="2400" dirty="0"/>
          </a:p>
          <a:p>
            <a:r>
              <a:rPr lang="en-US" sz="2400" b="1" dirty="0"/>
              <a:t>Human </a:t>
            </a:r>
            <a:r>
              <a:rPr lang="en-US" sz="2400" b="1" dirty="0" err="1"/>
              <a:t>Kallikrein</a:t>
            </a:r>
            <a:r>
              <a:rPr lang="en-US" sz="2400" b="1" dirty="0"/>
              <a:t> 7 Induces Epithelial−</a:t>
            </a:r>
            <a:r>
              <a:rPr lang="en-US" sz="2400" b="1" dirty="0" err="1"/>
              <a:t>Mesenchymal</a:t>
            </a:r>
            <a:r>
              <a:rPr lang="en-US" sz="2400" b="1" dirty="0"/>
              <a:t> Transition-like Changes in Prostate Carcinoma Cells: A Role in Prostate Cancer Invasion and </a:t>
            </a:r>
            <a:r>
              <a:rPr lang="en-US" sz="2400" b="1" dirty="0" smtClean="0"/>
              <a:t>Progression</a:t>
            </a:r>
          </a:p>
          <a:p>
            <a:r>
              <a:rPr lang="en-US" sz="2400" dirty="0" err="1" smtClean="0"/>
              <a:t>Linjian</a:t>
            </a:r>
            <a:r>
              <a:rPr lang="en-US" sz="2400" dirty="0" smtClean="0"/>
              <a:t> </a:t>
            </a:r>
            <a:r>
              <a:rPr lang="en-US" sz="2400" dirty="0" err="1" smtClean="0"/>
              <a:t>mo</a:t>
            </a:r>
            <a:r>
              <a:rPr lang="en-US" sz="2400" dirty="0" smtClean="0"/>
              <a:t>, </a:t>
            </a:r>
            <a:r>
              <a:rPr lang="en-US" sz="2400" dirty="0" err="1" smtClean="0"/>
              <a:t>ju</a:t>
            </a:r>
            <a:r>
              <a:rPr lang="en-US" sz="2400" dirty="0" smtClean="0"/>
              <a:t> </a:t>
            </a:r>
            <a:r>
              <a:rPr lang="en-US" sz="2400" dirty="0" err="1" smtClean="0"/>
              <a:t>zhang</a:t>
            </a:r>
            <a:r>
              <a:rPr lang="en-US" sz="2400" dirty="0" smtClean="0"/>
              <a:t>, </a:t>
            </a:r>
            <a:r>
              <a:rPr lang="en-US" sz="2400" dirty="0" err="1" smtClean="0"/>
              <a:t>jiandang</a:t>
            </a:r>
            <a:r>
              <a:rPr lang="en-US" sz="2400" dirty="0" smtClean="0"/>
              <a:t> </a:t>
            </a:r>
            <a:r>
              <a:rPr lang="en-US" sz="2400" dirty="0" err="1" smtClean="0"/>
              <a:t>shi</a:t>
            </a:r>
            <a:r>
              <a:rPr lang="en-US" sz="2400" dirty="0" smtClean="0"/>
              <a:t>, </a:t>
            </a:r>
            <a:r>
              <a:rPr lang="en-US" sz="2400" dirty="0" err="1" smtClean="0"/>
              <a:t>qiang</a:t>
            </a:r>
            <a:r>
              <a:rPr lang="en-US" sz="2400" dirty="0" smtClean="0"/>
              <a:t> </a:t>
            </a:r>
            <a:r>
              <a:rPr lang="en-US" sz="2400" dirty="0" err="1" smtClean="0"/>
              <a:t>xuan</a:t>
            </a:r>
            <a:r>
              <a:rPr lang="en-US" sz="2400" dirty="0" smtClean="0"/>
              <a:t>, </a:t>
            </a:r>
            <a:r>
              <a:rPr lang="en-US" sz="2400" dirty="0" err="1" smtClean="0"/>
              <a:t>xiaoli</a:t>
            </a:r>
            <a:r>
              <a:rPr lang="en-US" sz="2400" dirty="0" smtClean="0"/>
              <a:t> yang, min </a:t>
            </a:r>
            <a:r>
              <a:rPr lang="en-US" sz="2400" dirty="0" err="1" smtClean="0"/>
              <a:t>qin</a:t>
            </a:r>
            <a:r>
              <a:rPr lang="en-US" sz="2400" dirty="0" smtClean="0"/>
              <a:t>, </a:t>
            </a:r>
            <a:r>
              <a:rPr lang="en-US" sz="2400" dirty="0" err="1" smtClean="0"/>
              <a:t>chung</a:t>
            </a:r>
            <a:r>
              <a:rPr lang="en-US" sz="2400" dirty="0" smtClean="0"/>
              <a:t> lee, </a:t>
            </a:r>
            <a:r>
              <a:rPr lang="en-US" sz="2400" dirty="0" err="1" smtClean="0"/>
              <a:t>helmut</a:t>
            </a:r>
            <a:r>
              <a:rPr lang="en-US" sz="2400" dirty="0" smtClean="0"/>
              <a:t> </a:t>
            </a:r>
            <a:r>
              <a:rPr lang="en-US" sz="2400" dirty="0" err="1" smtClean="0"/>
              <a:t>klocker</a:t>
            </a:r>
            <a:r>
              <a:rPr lang="en-US" sz="2400" dirty="0" smtClean="0"/>
              <a:t>, </a:t>
            </a:r>
            <a:r>
              <a:rPr lang="en-US" sz="2400" dirty="0" err="1" smtClean="0"/>
              <a:t>qingdi</a:t>
            </a:r>
            <a:r>
              <a:rPr lang="en-US" sz="2400" dirty="0" smtClean="0"/>
              <a:t> </a:t>
            </a:r>
            <a:r>
              <a:rPr lang="en-US" sz="2400" dirty="0" err="1" smtClean="0"/>
              <a:t>quentin</a:t>
            </a:r>
            <a:r>
              <a:rPr lang="en-US" sz="2400" dirty="0" smtClean="0"/>
              <a:t> and </a:t>
            </a:r>
            <a:r>
              <a:rPr lang="en-US" sz="2400" dirty="0" err="1" smtClean="0"/>
              <a:t>zengnan</a:t>
            </a:r>
            <a:r>
              <a:rPr lang="en-US" sz="2400" dirty="0" smtClean="0"/>
              <a:t> </a:t>
            </a:r>
            <a:r>
              <a:rPr lang="en-US" sz="2400" dirty="0" err="1" smtClean="0"/>
              <a:t>mo</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993" y="2316602"/>
            <a:ext cx="5210503" cy="3901196"/>
          </a:xfrm>
          <a:prstGeom prst="rect">
            <a:avLst/>
          </a:prstGeom>
        </p:spPr>
        <p:txBody>
          <a:bodyPr wrap="square">
            <a:spAutoFit/>
          </a:bodyPr>
          <a:lstStyle/>
          <a:p>
            <a:pPr>
              <a:lnSpc>
                <a:spcPct val="150000"/>
              </a:lnSpc>
            </a:pPr>
            <a:r>
              <a:rPr lang="en-IN" sz="2800" b="1" dirty="0" err="1"/>
              <a:t>Qingdi</a:t>
            </a:r>
            <a:r>
              <a:rPr lang="en-IN" sz="2800" b="1" dirty="0"/>
              <a:t> Quentin Li</a:t>
            </a:r>
          </a:p>
          <a:p>
            <a:pPr>
              <a:lnSpc>
                <a:spcPct val="150000"/>
              </a:lnSpc>
            </a:pPr>
            <a:r>
              <a:rPr lang="en-IN" sz="2800" b="1" dirty="0"/>
              <a:t>Research Scientist</a:t>
            </a:r>
          </a:p>
          <a:p>
            <a:pPr>
              <a:lnSpc>
                <a:spcPct val="150000"/>
              </a:lnSpc>
            </a:pPr>
            <a:r>
              <a:rPr lang="en-IN" sz="2800" b="1" dirty="0" err="1"/>
              <a:t>Center</a:t>
            </a:r>
            <a:r>
              <a:rPr lang="en-IN" sz="2800" b="1" dirty="0"/>
              <a:t> for Cancer Research</a:t>
            </a:r>
          </a:p>
          <a:p>
            <a:pPr>
              <a:lnSpc>
                <a:spcPct val="150000"/>
              </a:lnSpc>
            </a:pPr>
            <a:r>
              <a:rPr lang="en-IN" sz="2800" b="1" dirty="0"/>
              <a:t>National Cancer Institute</a:t>
            </a:r>
          </a:p>
          <a:p>
            <a:pPr>
              <a:lnSpc>
                <a:spcPct val="150000"/>
              </a:lnSpc>
            </a:pPr>
            <a:r>
              <a:rPr lang="en-IN" sz="2800" b="1" dirty="0"/>
              <a:t>National Institutes of Health</a:t>
            </a:r>
          </a:p>
          <a:p>
            <a:pPr>
              <a:lnSpc>
                <a:spcPct val="150000"/>
              </a:lnSpc>
            </a:pPr>
            <a:r>
              <a:rPr lang="en-IN" sz="2800" b="1" dirty="0"/>
              <a:t>USA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455479"/>
            <a:ext cx="2209799" cy="3093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046988"/>
          </a:xfrm>
          <a:prstGeom prst="rect">
            <a:avLst/>
          </a:prstGeom>
        </p:spPr>
        <p:txBody>
          <a:bodyPr wrap="square">
            <a:spAutoFit/>
          </a:bodyPr>
          <a:lstStyle/>
          <a:p>
            <a:pPr marL="342900" indent="-342900" algn="just">
              <a:buFont typeface="Arial" pitchFamily="34" charset="0"/>
              <a:buChar char="•"/>
            </a:pPr>
            <a:r>
              <a:rPr lang="en-IN" sz="2400" dirty="0"/>
              <a:t>Q. Quentin Li is a Research Scientist in the Laboratory of Clinical Infectious Diseases at the National Institute of Allergy and Infectious Diseases, and was an Assistant Professor of Microbiology, Immunology &amp; Cell Biology at West Virginia University Robert C. Byrd Health Sciences </a:t>
            </a:r>
            <a:r>
              <a:rPr lang="en-IN" sz="2400" dirty="0" err="1"/>
              <a:t>Center</a:t>
            </a:r>
            <a:r>
              <a:rPr lang="en-IN" sz="2400" dirty="0"/>
              <a:t>. He was a Guest Professor/Visiting Professor for six reputed universities in China. He obtained an M.D. from China and worked as Dermatologist at Sun </a:t>
            </a:r>
            <a:r>
              <a:rPr lang="en-IN" sz="2400" dirty="0" err="1"/>
              <a:t>Yat</a:t>
            </a:r>
            <a:r>
              <a:rPr lang="en-IN" sz="2400" dirty="0"/>
              <a:t>-Sen University School of Medicine.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76400"/>
            <a:ext cx="8001000" cy="4154984"/>
          </a:xfrm>
          <a:prstGeom prst="rect">
            <a:avLst/>
          </a:prstGeom>
        </p:spPr>
        <p:txBody>
          <a:bodyPr wrap="square">
            <a:spAutoFit/>
          </a:bodyPr>
          <a:lstStyle/>
          <a:p>
            <a:pPr marL="342900" indent="-342900" algn="just">
              <a:buFont typeface="Arial" pitchFamily="34" charset="0"/>
              <a:buChar char="•"/>
            </a:pPr>
            <a:r>
              <a:rPr lang="en-IN" sz="2400" dirty="0"/>
              <a:t>He also received his M.S. in Microbiology &amp; Immunology and Ph.D. in Pharmacology (specialized in </a:t>
            </a:r>
            <a:r>
              <a:rPr lang="en-IN" sz="2400" dirty="0" err="1"/>
              <a:t>Immunopharmacology</a:t>
            </a:r>
            <a:r>
              <a:rPr lang="en-IN" sz="2400" dirty="0"/>
              <a:t> &amp; </a:t>
            </a:r>
            <a:r>
              <a:rPr lang="en-IN" sz="2400" dirty="0" err="1"/>
              <a:t>Neuroimmunology</a:t>
            </a:r>
            <a:r>
              <a:rPr lang="en-IN" sz="2400" dirty="0"/>
              <a:t>) from the University of Maryland School of Medicine, with postdoctoral training at the National Institutes of Health. He served as Principal Investigator on several grants funded by the National Institutes of Health and a pharmaceutical company. He was elected to Who’s Who in Medicine and Healthcare, Who’s Who in Science and Engineering, Who’s Who in America, and Who’s Who in the World in 2002 and 2003. </a:t>
            </a:r>
            <a:endParaRPr lang="en-US" sz="22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667000"/>
            <a:ext cx="8534400" cy="2985433"/>
          </a:xfrm>
          <a:prstGeom prst="rect">
            <a:avLst/>
          </a:prstGeom>
        </p:spPr>
        <p:txBody>
          <a:bodyPr wrap="square">
            <a:spAutoFit/>
          </a:bodyPr>
          <a:lstStyle/>
          <a:p>
            <a:pPr marL="342900" indent="-342900" algn="just">
              <a:buFont typeface="Arial" pitchFamily="34" charset="0"/>
              <a:buChar char="•"/>
            </a:pPr>
            <a:r>
              <a:rPr lang="en-IN" sz="2400" dirty="0"/>
              <a:t>He serves on the Editorial Board of five journals and is a reviewer for 36 scientific journals and a research &amp; development foundation. He has authored over 90 peer-reviewed research articles and reviews and presented more than 50 papers at national and international scientific meetings.</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00200"/>
            <a:ext cx="7772400" cy="3046988"/>
          </a:xfrm>
          <a:prstGeom prst="rect">
            <a:avLst/>
          </a:prstGeom>
        </p:spPr>
        <p:txBody>
          <a:bodyPr wrap="square">
            <a:spAutoFit/>
          </a:bodyPr>
          <a:lstStyle/>
          <a:p>
            <a:r>
              <a:rPr lang="en-IN" sz="2400" dirty="0"/>
              <a:t>Research interests include: Microbiology &amp; Immunology; </a:t>
            </a:r>
            <a:r>
              <a:rPr lang="en-IN" sz="2400" dirty="0" err="1"/>
              <a:t>Neuroimmunology</a:t>
            </a:r>
            <a:r>
              <a:rPr lang="en-IN" sz="2400" dirty="0"/>
              <a:t> &amp; </a:t>
            </a:r>
            <a:r>
              <a:rPr lang="en-IN" sz="2400" dirty="0" err="1"/>
              <a:t>Immunopharmacology</a:t>
            </a:r>
            <a:r>
              <a:rPr lang="en-IN" sz="2400" dirty="0"/>
              <a:t>; </a:t>
            </a:r>
            <a:r>
              <a:rPr lang="en-IN" sz="2400" dirty="0" err="1"/>
              <a:t>Chemokines</a:t>
            </a:r>
            <a:r>
              <a:rPr lang="en-IN" sz="2400" dirty="0"/>
              <a:t> &amp; Multiple Sclerosis; New Drug Research &amp; Development; Apoptosis &amp; Cell Cycle Control; Histone modifications as histone memory marks in memory T lymphocytes; Epigenetic control of gene expression in T-cells and leukemic cells; Azole drug resistance in fungal infections.</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69" y="2040477"/>
            <a:ext cx="8875986" cy="4154984"/>
          </a:xfrm>
          <a:prstGeom prst="rect">
            <a:avLst/>
          </a:prstGeom>
          <a:noFill/>
        </p:spPr>
        <p:txBody>
          <a:bodyPr wrap="square" rtlCol="0">
            <a:spAutoFit/>
          </a:bodyPr>
          <a:lstStyle/>
          <a:p>
            <a:r>
              <a:rPr lang="en-IN" sz="2400" b="1" dirty="0"/>
              <a:t>Antineoplastic effect of </a:t>
            </a:r>
            <a:r>
              <a:rPr lang="en-IN" sz="2400" b="1" i="1" dirty="0"/>
              <a:t>β</a:t>
            </a:r>
            <a:r>
              <a:rPr lang="en-IN" sz="2400" b="1" dirty="0"/>
              <a:t>-</a:t>
            </a:r>
            <a:r>
              <a:rPr lang="en-IN" sz="2400" b="1" dirty="0" err="1"/>
              <a:t>elemene</a:t>
            </a:r>
            <a:r>
              <a:rPr lang="en-IN" sz="2400" b="1" dirty="0"/>
              <a:t> on prostate cancer cells and other types of solid tumour </a:t>
            </a:r>
            <a:r>
              <a:rPr lang="en-IN" sz="2400" b="1" dirty="0" smtClean="0"/>
              <a:t>cells</a:t>
            </a:r>
          </a:p>
          <a:p>
            <a:r>
              <a:rPr lang="en-US" sz="2400" dirty="0" err="1"/>
              <a:t>Qingdi</a:t>
            </a:r>
            <a:r>
              <a:rPr lang="en-US" sz="2400" dirty="0"/>
              <a:t> Quentin </a:t>
            </a:r>
            <a:r>
              <a:rPr lang="en-US" sz="2400" dirty="0" smtClean="0"/>
              <a:t>Li1, </a:t>
            </a:r>
            <a:r>
              <a:rPr lang="en-US" sz="2400" dirty="0" err="1" smtClean="0"/>
              <a:t>Gangduo</a:t>
            </a:r>
            <a:r>
              <a:rPr lang="en-US" sz="2400" dirty="0" smtClean="0"/>
              <a:t> Wang, </a:t>
            </a:r>
            <a:r>
              <a:rPr lang="en-US" sz="2400" dirty="0" err="1"/>
              <a:t>Furong</a:t>
            </a:r>
            <a:r>
              <a:rPr lang="en-US" sz="2400" dirty="0"/>
              <a:t> </a:t>
            </a:r>
            <a:r>
              <a:rPr lang="en-US" sz="2400" dirty="0" smtClean="0"/>
              <a:t>Huang, </a:t>
            </a:r>
            <a:r>
              <a:rPr lang="en-US" sz="2400" dirty="0" err="1"/>
              <a:t>Malathi</a:t>
            </a:r>
            <a:r>
              <a:rPr lang="en-US" sz="2400" dirty="0"/>
              <a:t> </a:t>
            </a:r>
            <a:r>
              <a:rPr lang="en-US" sz="2400" dirty="0" smtClean="0"/>
              <a:t>Banda and Eddie Reed.</a:t>
            </a:r>
            <a:endParaRPr lang="en-US" sz="2400" dirty="0" smtClean="0"/>
          </a:p>
          <a:p>
            <a:endParaRPr lang="en-US" sz="2400" dirty="0"/>
          </a:p>
          <a:p>
            <a:r>
              <a:rPr lang="en-IN" sz="2400" b="1" dirty="0"/>
              <a:t>Clinical Value of Combined Detection of Serum Matrix Metalloproteinase-9, </a:t>
            </a:r>
            <a:r>
              <a:rPr lang="en-IN" sz="2400" b="1" dirty="0" err="1"/>
              <a:t>Heparanase</a:t>
            </a:r>
            <a:r>
              <a:rPr lang="en-IN" sz="2400" b="1" dirty="0"/>
              <a:t>, and </a:t>
            </a:r>
            <a:r>
              <a:rPr lang="en-IN" sz="2400" b="1" dirty="0" err="1"/>
              <a:t>Cathepsin</a:t>
            </a:r>
            <a:r>
              <a:rPr lang="en-IN" sz="2400" b="1" dirty="0"/>
              <a:t> for Determining Ovarian Cancer Invasion and </a:t>
            </a:r>
            <a:r>
              <a:rPr lang="en-IN" sz="2400" b="1" dirty="0" smtClean="0"/>
              <a:t>Metastasis</a:t>
            </a:r>
            <a:r>
              <a:rPr lang="en-US" sz="2400" b="1" u="sng" dirty="0" smtClean="0"/>
              <a:t>.</a:t>
            </a:r>
            <a:endParaRPr lang="en-US" sz="2400" b="1" dirty="0"/>
          </a:p>
          <a:p>
            <a:r>
              <a:rPr lang="en-US" sz="2400" dirty="0" smtClean="0"/>
              <a:t>Wei </a:t>
            </a:r>
            <a:r>
              <a:rPr lang="en-US" sz="2400" dirty="0" err="1" smtClean="0"/>
              <a:t>zhang</a:t>
            </a:r>
            <a:r>
              <a:rPr lang="en-US" sz="2400" dirty="0" smtClean="0"/>
              <a:t>, </a:t>
            </a:r>
            <a:r>
              <a:rPr lang="en-US" sz="2400" dirty="0" err="1" smtClean="0"/>
              <a:t>hsin-chih</a:t>
            </a:r>
            <a:r>
              <a:rPr lang="en-US" sz="2400" dirty="0" smtClean="0"/>
              <a:t> yang, qi </a:t>
            </a:r>
            <a:r>
              <a:rPr lang="en-US" sz="2400" dirty="0" err="1" smtClean="0"/>
              <a:t>wang</a:t>
            </a:r>
            <a:r>
              <a:rPr lang="en-US" sz="2400" dirty="0" smtClean="0"/>
              <a:t>, </a:t>
            </a:r>
            <a:r>
              <a:rPr lang="en-US" sz="2400" dirty="0" err="1" smtClean="0"/>
              <a:t>zhi-jun</a:t>
            </a:r>
            <a:r>
              <a:rPr lang="en-US" sz="2400" dirty="0" smtClean="0"/>
              <a:t> yang, </a:t>
            </a:r>
            <a:r>
              <a:rPr lang="en-US" sz="2400" dirty="0" err="1" smtClean="0"/>
              <a:t>hong</a:t>
            </a:r>
            <a:r>
              <a:rPr lang="en-US" sz="2400" dirty="0" smtClean="0"/>
              <a:t> </a:t>
            </a:r>
            <a:r>
              <a:rPr lang="en-US" sz="2400" dirty="0" err="1" smtClean="0"/>
              <a:t>chen</a:t>
            </a:r>
            <a:r>
              <a:rPr lang="en-US" sz="2400" dirty="0" smtClean="0"/>
              <a:t>, </a:t>
            </a:r>
            <a:r>
              <a:rPr lang="en-US" sz="2400" dirty="0" err="1" smtClean="0"/>
              <a:t>su-mei</a:t>
            </a:r>
            <a:r>
              <a:rPr lang="en-US" sz="2400" dirty="0" smtClean="0"/>
              <a:t> </a:t>
            </a:r>
            <a:r>
              <a:rPr lang="en-US" sz="2400" dirty="0" err="1" smtClean="0"/>
              <a:t>wang</a:t>
            </a:r>
            <a:r>
              <a:rPr lang="en-US" sz="2400" dirty="0" smtClean="0"/>
              <a:t>, </a:t>
            </a:r>
            <a:r>
              <a:rPr lang="en-US" sz="2400" dirty="0" err="1" smtClean="0"/>
              <a:t>zhong-mian</a:t>
            </a:r>
            <a:r>
              <a:rPr lang="en-US" sz="2400" dirty="0" smtClean="0"/>
              <a:t> pan, </a:t>
            </a:r>
            <a:r>
              <a:rPr lang="en-US" sz="2400" dirty="0" err="1" smtClean="0"/>
              <a:t>bu-jian</a:t>
            </a:r>
            <a:r>
              <a:rPr lang="en-US" sz="2400" dirty="0" smtClean="0"/>
              <a:t> tang, </a:t>
            </a:r>
            <a:r>
              <a:rPr lang="en-US" sz="2400" dirty="0" err="1" smtClean="0"/>
              <a:t>qingdi</a:t>
            </a:r>
            <a:r>
              <a:rPr lang="en-US" sz="2400" dirty="0" smtClean="0"/>
              <a:t> </a:t>
            </a:r>
            <a:r>
              <a:rPr lang="en-US" sz="2400" dirty="0" err="1" smtClean="0"/>
              <a:t>quentin</a:t>
            </a:r>
            <a:endParaRPr lang="en-US" sz="2400" dirty="0" smtClean="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8600" y="1676400"/>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066800"/>
            <a:ext cx="7239000" cy="5447645"/>
          </a:xfrm>
          <a:prstGeom prst="rect">
            <a:avLst/>
          </a:prstGeom>
          <a:noFill/>
        </p:spPr>
        <p:txBody>
          <a:bodyPr wrap="square" rtlCol="0">
            <a:spAutoFit/>
          </a:bodyPr>
          <a:lstStyle/>
          <a:p>
            <a:r>
              <a:rPr lang="en-US" sz="2400" b="1" dirty="0"/>
              <a:t> </a:t>
            </a:r>
            <a:r>
              <a:rPr lang="en-IN" sz="2400" b="1" dirty="0"/>
              <a:t>Evaluation of </a:t>
            </a:r>
            <a:r>
              <a:rPr lang="en-IN" sz="2400" b="1" dirty="0" err="1"/>
              <a:t>Cisplatin</a:t>
            </a:r>
            <a:r>
              <a:rPr lang="en-IN" sz="2400" b="1" dirty="0"/>
              <a:t> in Combination with β-</a:t>
            </a:r>
            <a:r>
              <a:rPr lang="en-IN" sz="2400" b="1" dirty="0" err="1"/>
              <a:t>Elemene</a:t>
            </a:r>
            <a:r>
              <a:rPr lang="en-IN" sz="2400" b="1" dirty="0"/>
              <a:t> as a Regimen for Prostate Cancer </a:t>
            </a:r>
            <a:r>
              <a:rPr lang="en-IN" sz="2400" b="1" dirty="0" smtClean="0"/>
              <a:t>Chemotherapy</a:t>
            </a:r>
          </a:p>
          <a:p>
            <a:endParaRPr lang="en-US" sz="2400" dirty="0" smtClean="0"/>
          </a:p>
          <a:p>
            <a:r>
              <a:rPr lang="en-US" sz="2400" dirty="0" err="1" smtClean="0"/>
              <a:t>Qingdi</a:t>
            </a:r>
            <a:r>
              <a:rPr lang="en-US" sz="2400" dirty="0" smtClean="0"/>
              <a:t> </a:t>
            </a:r>
            <a:r>
              <a:rPr lang="en-US" sz="2400" dirty="0"/>
              <a:t>Quentin </a:t>
            </a:r>
            <a:r>
              <a:rPr lang="en-US" sz="2400" dirty="0" smtClean="0"/>
              <a:t>Li, </a:t>
            </a:r>
            <a:r>
              <a:rPr lang="en-US" sz="2400" dirty="0" err="1" smtClean="0"/>
              <a:t>Gangduo</a:t>
            </a:r>
            <a:r>
              <a:rPr lang="en-US" sz="2400" dirty="0" smtClean="0"/>
              <a:t> Wang, Eddie Reed, </a:t>
            </a:r>
            <a:r>
              <a:rPr lang="en-US" sz="2400" dirty="0" err="1"/>
              <a:t>Lan</a:t>
            </a:r>
            <a:r>
              <a:rPr lang="en-US" sz="2400" dirty="0"/>
              <a:t> </a:t>
            </a:r>
            <a:r>
              <a:rPr lang="en-US" sz="2400" dirty="0" smtClean="0"/>
              <a:t>Huang and Christopher </a:t>
            </a:r>
            <a:r>
              <a:rPr lang="en-US" sz="2400" dirty="0"/>
              <a:t>F. </a:t>
            </a:r>
            <a:r>
              <a:rPr lang="en-US" sz="2400" dirty="0" smtClean="0"/>
              <a:t>Cuff.</a:t>
            </a:r>
            <a:endParaRPr lang="en-US" sz="2400" dirty="0" smtClean="0"/>
          </a:p>
          <a:p>
            <a:endParaRPr lang="en-US" sz="2400" dirty="0"/>
          </a:p>
          <a:p>
            <a:r>
              <a:rPr lang="en-IN" sz="2400" b="1" dirty="0"/>
              <a:t>Anticancer Activity of β-</a:t>
            </a:r>
            <a:r>
              <a:rPr lang="en-IN" sz="2400" b="1" dirty="0" err="1"/>
              <a:t>Elemene</a:t>
            </a:r>
            <a:r>
              <a:rPr lang="en-IN" sz="2400" b="1" dirty="0"/>
              <a:t> and its Synthetic </a:t>
            </a:r>
            <a:r>
              <a:rPr lang="en-IN" sz="2400" b="1" dirty="0" err="1"/>
              <a:t>Analogs</a:t>
            </a:r>
            <a:r>
              <a:rPr lang="en-IN" sz="2400" b="1" dirty="0"/>
              <a:t> in Human Malignant Brain </a:t>
            </a:r>
            <a:r>
              <a:rPr lang="en-IN" sz="2400" b="1" dirty="0" err="1"/>
              <a:t>Tumor</a:t>
            </a:r>
            <a:r>
              <a:rPr lang="en-IN" sz="2400" b="1" dirty="0"/>
              <a:t> </a:t>
            </a:r>
            <a:r>
              <a:rPr lang="en-IN" sz="2400" b="1" dirty="0" smtClean="0"/>
              <a:t>Cells</a:t>
            </a:r>
          </a:p>
          <a:p>
            <a:endParaRPr lang="en-IN" sz="2400" dirty="0" smtClean="0"/>
          </a:p>
          <a:p>
            <a:r>
              <a:rPr lang="en-IN" sz="2400" dirty="0" err="1" smtClean="0"/>
              <a:t>Qingdi</a:t>
            </a:r>
            <a:r>
              <a:rPr lang="en-IN" sz="2400" dirty="0" smtClean="0"/>
              <a:t> </a:t>
            </a:r>
            <a:r>
              <a:rPr lang="en-IN" sz="2400" dirty="0" err="1" smtClean="0"/>
              <a:t>quentin</a:t>
            </a:r>
            <a:r>
              <a:rPr lang="en-IN" sz="2400" dirty="0" smtClean="0"/>
              <a:t>, </a:t>
            </a:r>
            <a:r>
              <a:rPr lang="en-IN" sz="2400" dirty="0" err="1" smtClean="0"/>
              <a:t>rebecca</a:t>
            </a:r>
            <a:r>
              <a:rPr lang="en-IN" sz="2400" dirty="0" smtClean="0"/>
              <a:t> x. Lee, </a:t>
            </a:r>
            <a:r>
              <a:rPr lang="en-IN" sz="2400" dirty="0" err="1" smtClean="0"/>
              <a:t>huasheng</a:t>
            </a:r>
            <a:r>
              <a:rPr lang="en-IN" sz="2400" dirty="0" smtClean="0"/>
              <a:t> </a:t>
            </a:r>
            <a:r>
              <a:rPr lang="en-IN" sz="2400" dirty="0" err="1" smtClean="0"/>
              <a:t>liang</a:t>
            </a:r>
            <a:r>
              <a:rPr lang="en-IN" sz="2400" dirty="0" smtClean="0"/>
              <a:t> and </a:t>
            </a:r>
            <a:r>
              <a:rPr lang="en-IN" sz="2400" dirty="0" err="1" smtClean="0"/>
              <a:t>yuhua</a:t>
            </a:r>
            <a:r>
              <a:rPr lang="en-IN" sz="2400" dirty="0" smtClean="0"/>
              <a:t> </a:t>
            </a:r>
            <a:r>
              <a:rPr lang="en-IN" sz="2400" dirty="0" err="1" smtClean="0"/>
              <a:t>zhong</a:t>
            </a:r>
            <a:endParaRPr lang="en-US" dirty="0" smtClean="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972</TotalTime>
  <Words>724</Words>
  <Application>Microsoft Office PowerPoint</Application>
  <PresentationFormat>On-screen Show (4:3)</PresentationFormat>
  <Paragraphs>56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75</cp:revision>
  <dcterms:created xsi:type="dcterms:W3CDTF">2014-10-01T07:08:05Z</dcterms:created>
  <dcterms:modified xsi:type="dcterms:W3CDTF">2015-12-03T09:12:42Z</dcterms:modified>
</cp:coreProperties>
</file>