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56" r:id="rId4"/>
    <p:sldId id="257" r:id="rId5"/>
    <p:sldId id="260" r:id="rId6"/>
    <p:sldId id="261" r:id="rId7"/>
    <p:sldId id="270" r:id="rId8"/>
    <p:sldId id="262" r:id="rId9"/>
    <p:sldId id="267" r:id="rId10"/>
    <p:sldId id="268" r:id="rId11"/>
    <p:sldId id="269" r:id="rId1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5A141B4-9E0D-47A2-9557-5AE64EA02D65}" type="datetimeFigureOut">
              <a:rPr lang="pt-BR" smtClean="0"/>
              <a:t>23/09/2015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165098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A141B4-9E0D-47A2-9557-5AE64EA02D65}" type="datetimeFigureOut">
              <a:rPr lang="pt-BR" smtClean="0"/>
              <a:t>23/09/2015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182180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A141B4-9E0D-47A2-9557-5AE64EA02D65}" type="datetimeFigureOut">
              <a:rPr lang="pt-BR" smtClean="0"/>
              <a:t>23/09/2015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3797705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A141B4-9E0D-47A2-9557-5AE64EA02D65}" type="datetimeFigureOut">
              <a:rPr lang="pt-BR" smtClean="0"/>
              <a:t>23/09/2015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1036838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25A141B4-9E0D-47A2-9557-5AE64EA02D65}" type="datetimeFigureOut">
              <a:rPr lang="pt-BR" smtClean="0"/>
              <a:t>23/09/2015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3593014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5A141B4-9E0D-47A2-9557-5AE64EA02D65}" type="datetimeFigureOut">
              <a:rPr lang="pt-BR" smtClean="0"/>
              <a:t>23/09/2015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462914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5A141B4-9E0D-47A2-9557-5AE64EA02D65}" type="datetimeFigureOut">
              <a:rPr lang="pt-BR" smtClean="0"/>
              <a:t>23/09/2015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61871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25A141B4-9E0D-47A2-9557-5AE64EA02D65}" type="datetimeFigureOut">
              <a:rPr lang="pt-BR" smtClean="0"/>
              <a:t>23/09/2015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1243264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5A141B4-9E0D-47A2-9557-5AE64EA02D65}" type="datetimeFigureOut">
              <a:rPr lang="pt-BR" smtClean="0"/>
              <a:t>23/09/2015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41041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5A141B4-9E0D-47A2-9557-5AE64EA02D65}" type="datetimeFigureOut">
              <a:rPr lang="pt-BR" smtClean="0"/>
              <a:t>23/09/2015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162077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5A141B4-9E0D-47A2-9557-5AE64EA02D65}" type="datetimeFigureOut">
              <a:rPr lang="pt-BR" smtClean="0"/>
              <a:t>23/09/2015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78D608-4696-4ABA-B9BC-E2F86D7EAE81}" type="slidenum">
              <a:rPr lang="pt-BR" smtClean="0"/>
              <a:t>‹#›</a:t>
            </a:fld>
            <a:endParaRPr lang="pt-BR"/>
          </a:p>
        </p:txBody>
      </p:sp>
    </p:spTree>
    <p:extLst>
      <p:ext uri="{BB962C8B-B14F-4D97-AF65-F5344CB8AC3E}">
        <p14:creationId xmlns:p14="http://schemas.microsoft.com/office/powerpoint/2010/main" val="374070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141B4-9E0D-47A2-9557-5AE64EA02D65}" type="datetimeFigureOut">
              <a:rPr lang="pt-BR" smtClean="0"/>
              <a:t>23/09/2015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8D608-4696-4ABA-B9BC-E2F86D7EAE81}" type="slidenum">
              <a:rPr lang="pt-BR" smtClean="0"/>
              <a:t>‹#›</a:t>
            </a:fld>
            <a:endParaRPr lang="pt-BR"/>
          </a:p>
        </p:txBody>
      </p:sp>
    </p:spTree>
    <p:extLst>
      <p:ext uri="{BB962C8B-B14F-4D97-AF65-F5344CB8AC3E}">
        <p14:creationId xmlns:p14="http://schemas.microsoft.com/office/powerpoint/2010/main" val="477691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leepmedicine.conferenceseries.net/"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www.omicsgroup.com/alzheimers-disease-dementia-conference-2014"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rbb.polymtl.ca/siba_2000.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rbb.polymtl.ca/siba_2000.htm"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lgn="just">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a:t>
            </a:r>
            <a:r>
              <a:rPr lang="en-US" sz="2200" dirty="0" smtClean="0">
                <a:solidFill>
                  <a:srgbClr val="0070C0"/>
                </a:solidFill>
                <a:latin typeface="Nyala" panose="02000504070300020003" pitchFamily="2" charset="0"/>
              </a:rPr>
              <a:t>leading-edge </a:t>
            </a:r>
            <a:r>
              <a:rPr lang="en-US" sz="2200" dirty="0">
                <a:solidFill>
                  <a:srgbClr val="0070C0"/>
                </a:solidFill>
                <a:latin typeface="Nyala" panose="02000504070300020003" pitchFamily="2" charset="0"/>
              </a:rPr>
              <a:t>peer reviewed Open Access Journals and organizes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Conferences annually all over the world. OMICS Publishing Group journals have </a:t>
            </a:r>
            <a:r>
              <a:rPr lang="en-US" sz="2200" b="1" dirty="0" smtClean="0">
                <a:solidFill>
                  <a:srgbClr val="0070C0"/>
                </a:solidFill>
                <a:latin typeface="Nyala" panose="02000504070300020003" pitchFamily="2" charset="0"/>
              </a:rPr>
              <a:t>million</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readers and the fame and success of the same can be attributed to the strong editorial board which contains </a:t>
            </a:r>
            <a:r>
              <a:rPr lang="en-US" sz="2200" dirty="0" smtClean="0">
                <a:solidFill>
                  <a:srgbClr val="0070C0"/>
                </a:solidFill>
                <a:latin typeface="Nyala" panose="02000504070300020003" pitchFamily="2" charset="0"/>
              </a:rPr>
              <a:t>eminent </a:t>
            </a:r>
            <a:r>
              <a:rPr lang="en-US" sz="2200" dirty="0">
                <a:solidFill>
                  <a:srgbClr val="0070C0"/>
                </a:solidFill>
                <a:latin typeface="Nyala" panose="02000504070300020003" pitchFamily="2" charset="0"/>
              </a:rPr>
              <a:t>personalities that ensure a rapid, quality and quick review process. OMICS Group signed an agreement with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Societies to make healthcare information Open Access.</a:t>
            </a:r>
          </a:p>
        </p:txBody>
      </p:sp>
    </p:spTree>
    <p:extLst>
      <p:ext uri="{BB962C8B-B14F-4D97-AF65-F5344CB8AC3E}">
        <p14:creationId xmlns:p14="http://schemas.microsoft.com/office/powerpoint/2010/main" val="630978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400" dirty="0">
                <a:hlinkClick r:id="rId3"/>
              </a:rPr>
              <a:t>Annual Summit on Sleep Disorders and Medicine</a:t>
            </a:r>
            <a:r>
              <a:rPr lang="en-US" sz="2400" dirty="0"/>
              <a:t> August 10-12, 2015 San Francisco, USA</a:t>
            </a:r>
          </a:p>
          <a:p>
            <a:pPr marL="285750" indent="-285750">
              <a:buFont typeface="Wingdings" panose="05000000000000000000" pitchFamily="2" charset="2"/>
              <a:buChar char="Ø"/>
              <a:defRPr/>
            </a:pPr>
            <a:r>
              <a:rPr lang="en-US" sz="2400" dirty="0">
                <a:hlinkClick r:id="rId4"/>
              </a:rPr>
              <a:t>2</a:t>
            </a:r>
            <a:r>
              <a:rPr lang="en-US" sz="2400" baseline="30000" dirty="0">
                <a:hlinkClick r:id="rId4"/>
              </a:rPr>
              <a:t>nd</a:t>
            </a:r>
            <a:r>
              <a:rPr lang="en-US" sz="2400" dirty="0">
                <a:hlinkClick r:id="rId4"/>
              </a:rPr>
              <a:t> International Conference on Alzheimer's Disease and Dementia</a:t>
            </a:r>
            <a:r>
              <a:rPr lang="en-US" sz="2400" dirty="0"/>
              <a:t> </a:t>
            </a:r>
            <a:r>
              <a:rPr lang="en-US" sz="2400" i="1" dirty="0"/>
              <a:t>September 23-25, 2014 Valencia, Spain</a:t>
            </a: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a:t>Sleep disorders and therapy</a:t>
            </a:r>
            <a:br>
              <a:rPr lang="en-US" sz="3600" dirty="0"/>
            </a:br>
            <a:r>
              <a:rPr lang="en-US" sz="3600" dirty="0"/>
              <a:t>Related Conferences</a:t>
            </a:r>
          </a:p>
        </p:txBody>
      </p:sp>
    </p:spTree>
    <p:extLst>
      <p:ext uri="{BB962C8B-B14F-4D97-AF65-F5344CB8AC3E}">
        <p14:creationId xmlns:p14="http://schemas.microsoft.com/office/powerpoint/2010/main" val="94487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endParaRPr lang="en-US" smtClean="0"/>
          </a:p>
        </p:txBody>
      </p:sp>
      <p:sp>
        <p:nvSpPr>
          <p:cNvPr id="109571" name="Content Placeholder 2"/>
          <p:cNvSpPr>
            <a:spLocks noGrp="1"/>
          </p:cNvSpPr>
          <p:nvPr>
            <p:ph idx="1"/>
          </p:nvPr>
        </p:nvSpPr>
        <p:spPr/>
        <p:txBody>
          <a:bodyPr/>
          <a:lstStyle/>
          <a:p>
            <a:endParaRPr lang="en-US" smtClean="0"/>
          </a:p>
        </p:txBody>
      </p:sp>
      <p:pic>
        <p:nvPicPr>
          <p:cNvPr id="10957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85000"/>
                    <a:lumOff val="15000"/>
                  </a:schemeClr>
                </a:solidFill>
                <a:latin typeface="Calisto MT" panose="02040603050505030304" pitchFamily="18" charset="0"/>
                <a:hlinkClick r:id="rId4"/>
              </a:rPr>
              <a:t>http://omicsonline.org/membership.php</a:t>
            </a:r>
            <a:r>
              <a:rPr lang="en-US" dirty="0">
                <a:solidFill>
                  <a:schemeClr val="accent4">
                    <a:lumMod val="85000"/>
                    <a:lumOff val="15000"/>
                  </a:schemeClr>
                </a:solidFill>
                <a:latin typeface="Calisto MT" panose="02040603050505030304" pitchFamily="18" charset="0"/>
              </a:rPr>
              <a:t> </a:t>
            </a:r>
          </a:p>
        </p:txBody>
      </p:sp>
    </p:spTree>
    <p:extLst>
      <p:ext uri="{BB962C8B-B14F-4D97-AF65-F5344CB8AC3E}">
        <p14:creationId xmlns:p14="http://schemas.microsoft.com/office/powerpoint/2010/main" val="1725816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0" y="457200"/>
            <a:ext cx="9129712" cy="5453062"/>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143046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43808" y="1750623"/>
            <a:ext cx="3178467" cy="1440160"/>
          </a:xfrm>
        </p:spPr>
        <p:txBody>
          <a:bodyPr>
            <a:noAutofit/>
          </a:bodyPr>
          <a:lstStyle/>
          <a:p>
            <a:pPr algn="l"/>
            <a:r>
              <a:rPr lang="en-US" sz="1800" b="1" dirty="0" err="1" smtClean="0">
                <a:latin typeface="Times New Roman" pitchFamily="18" charset="0"/>
                <a:cs typeface="Times New Roman" pitchFamily="18" charset="0"/>
              </a:rPr>
              <a:t>Rabiul</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Ahasan</a:t>
            </a:r>
            <a:r>
              <a:rPr lang="en-US" sz="1800" b="1" dirty="0" smtClean="0">
                <a:latin typeface="Times New Roman" pitchFamily="18" charset="0"/>
                <a:cs typeface="Times New Roman" pitchFamily="18" charset="0"/>
              </a:rPr>
              <a:t>, PhD </a:t>
            </a:r>
          </a:p>
          <a:p>
            <a:pPr algn="l"/>
            <a:r>
              <a:rPr lang="en-US" sz="1800" b="1" dirty="0" smtClean="0">
                <a:latin typeface="Times New Roman" pitchFamily="18" charset="0"/>
                <a:cs typeface="Times New Roman" pitchFamily="18" charset="0"/>
              </a:rPr>
              <a:t>Associate Professor</a:t>
            </a:r>
          </a:p>
          <a:p>
            <a:pPr algn="l"/>
            <a:r>
              <a:rPr lang="pt-BR" sz="1800" b="1" dirty="0" smtClean="0">
                <a:latin typeface="Times New Roman" pitchFamily="18" charset="0"/>
                <a:cs typeface="Times New Roman" pitchFamily="18" charset="0"/>
              </a:rPr>
              <a:t>Faculty of Medicine &amp; Health Sciences</a:t>
            </a:r>
          </a:p>
          <a:p>
            <a:pPr algn="l"/>
            <a:r>
              <a:rPr lang="pt-BR" sz="1800" b="1" dirty="0" smtClean="0">
                <a:latin typeface="Times New Roman" pitchFamily="18" charset="0"/>
                <a:cs typeface="Times New Roman" pitchFamily="18" charset="0"/>
              </a:rPr>
              <a:t>Universiti Sultan Zainal Abidin, Malaysia  </a:t>
            </a:r>
          </a:p>
          <a:p>
            <a:endParaRPr lang="pt-BR" sz="2800" dirty="0">
              <a:latin typeface="Times New Roman" pitchFamily="18" charset="0"/>
              <a:cs typeface="Times New Roman"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688160" y="1757296"/>
            <a:ext cx="1631536" cy="2160240"/>
          </a:xfrm>
          <a:prstGeom prst="rect">
            <a:avLst/>
          </a:prstGeom>
          <a:noFill/>
          <a:ln>
            <a:noFill/>
          </a:ln>
        </p:spPr>
      </p:pic>
      <p:sp>
        <p:nvSpPr>
          <p:cNvPr id="6" name="Rectangle 5"/>
          <p:cNvSpPr/>
          <p:nvPr/>
        </p:nvSpPr>
        <p:spPr>
          <a:xfrm>
            <a:off x="323528" y="4437112"/>
            <a:ext cx="9144000" cy="1892826"/>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EDUCATION</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Postdoctoral </a:t>
            </a:r>
            <a:r>
              <a:rPr lang="en-US" dirty="0">
                <a:latin typeface="Times New Roman" pitchFamily="18" charset="0"/>
                <a:cs typeface="Times New Roman" pitchFamily="18" charset="0"/>
              </a:rPr>
              <a:t>Research [Economy Class Syndrome], </a:t>
            </a:r>
            <a:r>
              <a:rPr lang="en-US" dirty="0" err="1">
                <a:latin typeface="Times New Roman" pitchFamily="18" charset="0"/>
                <a:cs typeface="Times New Roman" pitchFamily="18" charset="0"/>
              </a:rPr>
              <a:t>École</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Polytechnique</a:t>
            </a:r>
            <a:r>
              <a:rPr lang="en-US" dirty="0" smtClean="0">
                <a:latin typeface="Times New Roman" pitchFamily="18" charset="0"/>
                <a:cs typeface="Times New Roman" pitchFamily="18" charset="0"/>
              </a:rPr>
              <a:t> de Montréal </a:t>
            </a:r>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PhD </a:t>
            </a:r>
            <a:r>
              <a:rPr lang="en-US" dirty="0">
                <a:latin typeface="Times New Roman" pitchFamily="18" charset="0"/>
                <a:cs typeface="Times New Roman" pitchFamily="18" charset="0"/>
              </a:rPr>
              <a:t>[Occupational Health, Safety &amp; Ergonomics], University of Oulu, </a:t>
            </a:r>
            <a:r>
              <a:rPr lang="en-US" dirty="0" smtClean="0">
                <a:latin typeface="Times New Roman" pitchFamily="18" charset="0"/>
                <a:cs typeface="Times New Roman" pitchFamily="18" charset="0"/>
              </a:rPr>
              <a:t>Finland</a:t>
            </a:r>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Masters  </a:t>
            </a:r>
            <a:r>
              <a:rPr lang="en-US" dirty="0">
                <a:latin typeface="Times New Roman" pitchFamily="18" charset="0"/>
                <a:cs typeface="Times New Roman" pitchFamily="18" charset="0"/>
              </a:rPr>
              <a:t>[Industrial Health and Safety], University of Oulu, </a:t>
            </a:r>
            <a:r>
              <a:rPr lang="en-US" dirty="0" smtClean="0">
                <a:latin typeface="Times New Roman" pitchFamily="18" charset="0"/>
                <a:cs typeface="Times New Roman" pitchFamily="18" charset="0"/>
              </a:rPr>
              <a:t>Finland</a:t>
            </a:r>
            <a:endParaRPr lang="en-US" dirty="0">
              <a:latin typeface="Times New Roman" pitchFamily="18" charset="0"/>
              <a:cs typeface="Times New Roman" pitchFamily="18" charset="0"/>
            </a:endParaRPr>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796" y="2103991"/>
            <a:ext cx="1485900" cy="73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descr="D:\Sleep disorders and therapy\PPTs\BN malik\Untitle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0882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65986" y="1141535"/>
            <a:ext cx="4627036" cy="769441"/>
          </a:xfrm>
          <a:prstGeom prst="rect">
            <a:avLst/>
          </a:prstGeom>
        </p:spPr>
        <p:txBody>
          <a:bodyPr wrap="none">
            <a:spAutoFit/>
          </a:bodyPr>
          <a:lstStyle/>
          <a:p>
            <a:r>
              <a:rPr lang="en-US" sz="4400" b="1" dirty="0">
                <a:solidFill>
                  <a:srgbClr val="FF0000"/>
                </a:solidFill>
                <a:latin typeface="Times New Roman" pitchFamily="18" charset="0"/>
                <a:cs typeface="Times New Roman" pitchFamily="18" charset="0"/>
              </a:rPr>
              <a:t>Research Interests</a:t>
            </a:r>
            <a:endParaRPr lang="en-US" sz="4400" b="1" dirty="0">
              <a:latin typeface="Times New Roman" pitchFamily="18" charset="0"/>
              <a:cs typeface="Times New Roman" pitchFamily="18" charset="0"/>
            </a:endParaRPr>
          </a:p>
        </p:txBody>
      </p:sp>
      <p:sp>
        <p:nvSpPr>
          <p:cNvPr id="6" name="Rectangle 5"/>
          <p:cNvSpPr/>
          <p:nvPr/>
        </p:nvSpPr>
        <p:spPr>
          <a:xfrm>
            <a:off x="107504" y="2276872"/>
            <a:ext cx="9144000" cy="4401205"/>
          </a:xfrm>
          <a:prstGeom prst="rect">
            <a:avLst/>
          </a:prstGeom>
        </p:spPr>
        <p:txBody>
          <a:bodyPr wrap="square">
            <a:spAutoFit/>
          </a:bodyPr>
          <a:lstStyle/>
          <a:p>
            <a:r>
              <a:rPr lang="en-US" sz="2000" b="1" dirty="0" smtClean="0">
                <a:latin typeface="Times New Roman" pitchFamily="18" charset="0"/>
                <a:cs typeface="Times New Roman" pitchFamily="18" charset="0"/>
              </a:rPr>
              <a:t>Health Behavior </a:t>
            </a:r>
            <a:endParaRPr lang="en-US" sz="2000" b="1"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 P</a:t>
            </a:r>
            <a:r>
              <a:rPr lang="en-US" sz="2000" dirty="0" smtClean="0">
                <a:latin typeface="Times New Roman" pitchFamily="18" charset="0"/>
                <a:cs typeface="Times New Roman" pitchFamily="18" charset="0"/>
              </a:rPr>
              <a:t>sychotherapy, music &amp; dance therapy </a:t>
            </a:r>
            <a:endParaRPr lang="en-US" sz="2000"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Physical </a:t>
            </a:r>
            <a:r>
              <a:rPr lang="en-US" sz="2000" dirty="0">
                <a:latin typeface="Times New Roman" pitchFamily="18" charset="0"/>
                <a:cs typeface="Times New Roman" pitchFamily="18" charset="0"/>
              </a:rPr>
              <a:t>activity, </a:t>
            </a:r>
            <a:r>
              <a:rPr lang="en-US" sz="2000" dirty="0" smtClean="0">
                <a:latin typeface="Times New Roman" pitchFamily="18" charset="0"/>
                <a:cs typeface="Times New Roman" pitchFamily="18" charset="0"/>
              </a:rPr>
              <a:t>healthy attitude, wellbeing</a:t>
            </a:r>
            <a:endParaRPr lang="en-US" sz="2000" dirty="0">
              <a:latin typeface="Times New Roman" pitchFamily="18" charset="0"/>
              <a:cs typeface="Times New Roman" pitchFamily="18" charset="0"/>
            </a:endParaRPr>
          </a:p>
          <a:p>
            <a:pPr lvl="1"/>
            <a:r>
              <a:rPr lang="en-US" sz="2000" dirty="0" smtClean="0">
                <a:latin typeface="Times New Roman" pitchFamily="18" charset="0"/>
                <a:cs typeface="Times New Roman" pitchFamily="18" charset="0"/>
              </a:rPr>
              <a:t>— Shift design, synchronization, adjustment  </a:t>
            </a:r>
            <a:endParaRPr lang="en-US" sz="2000" dirty="0">
              <a:latin typeface="Times New Roman" pitchFamily="18" charset="0"/>
              <a:cs typeface="Times New Roman" pitchFamily="18" charset="0"/>
            </a:endParaRPr>
          </a:p>
          <a:p>
            <a:pPr lvl="1"/>
            <a:endParaRPr lang="en-US"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Occupational </a:t>
            </a:r>
            <a:r>
              <a:rPr lang="en-US" sz="2000" b="1" dirty="0" smtClean="0">
                <a:latin typeface="Times New Roman" pitchFamily="18" charset="0"/>
                <a:cs typeface="Times New Roman" pitchFamily="18" charset="0"/>
              </a:rPr>
              <a:t>&amp; Environmental Medicine</a:t>
            </a:r>
            <a:endParaRPr lang="en-US" sz="2000" b="1" dirty="0">
              <a:latin typeface="Times New Roman" pitchFamily="18" charset="0"/>
              <a:cs typeface="Times New Roman" pitchFamily="18" charset="0"/>
            </a:endParaRPr>
          </a:p>
          <a:p>
            <a:pPr lvl="1"/>
            <a:r>
              <a:rPr lang="en-US" sz="2000" dirty="0" smtClean="0">
                <a:latin typeface="Times New Roman" pitchFamily="18" charset="0"/>
                <a:cs typeface="Times New Roman" pitchFamily="18" charset="0"/>
              </a:rPr>
              <a:t>— Sleep disorders in artificial lights </a:t>
            </a:r>
            <a:endParaRPr lang="en-US" sz="2000"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Sleep in extreme environment (space)</a:t>
            </a:r>
            <a:endParaRPr lang="en-US" sz="2000"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Biological rhythm, chronic disorders</a:t>
            </a:r>
            <a:endParaRPr lang="en-US" sz="2000" dirty="0">
              <a:latin typeface="Times New Roman" pitchFamily="18" charset="0"/>
              <a:cs typeface="Times New Roman" pitchFamily="18" charset="0"/>
            </a:endParaRPr>
          </a:p>
          <a:p>
            <a:pPr lvl="1"/>
            <a:endParaRPr lang="en-US" sz="2000" dirty="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Sleep Psychology</a:t>
            </a:r>
            <a:endParaRPr lang="en-US" sz="2000" b="1"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Memory and dream</a:t>
            </a:r>
            <a:endParaRPr lang="en-US" sz="2000" dirty="0">
              <a:latin typeface="Times New Roman" pitchFamily="18" charset="0"/>
              <a:cs typeface="Times New Roman" pitchFamily="18" charset="0"/>
            </a:endParaRPr>
          </a:p>
          <a:p>
            <a:pPr lvl="1"/>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Insomnia, drug effects</a:t>
            </a:r>
          </a:p>
          <a:p>
            <a:pPr lvl="1"/>
            <a:r>
              <a:rPr lang="en-US" sz="2000" dirty="0" smtClean="0">
                <a:latin typeface="Times New Roman" pitchFamily="18" charset="0"/>
                <a:cs typeface="Times New Roman" pitchFamily="18" charset="0"/>
              </a:rPr>
              <a:t>— Nap, snoring, sleep in dark </a:t>
            </a:r>
            <a:endParaRPr lang="en-US" sz="2000" dirty="0">
              <a:latin typeface="Times New Roman" pitchFamily="18" charset="0"/>
              <a:cs typeface="Times New Roman" pitchFamily="18" charset="0"/>
            </a:endParaRPr>
          </a:p>
        </p:txBody>
      </p:sp>
      <p:pic>
        <p:nvPicPr>
          <p:cNvPr id="5" name="Picture 4" descr="D:\Sleep disorders and therapy\PPTs\BN malik\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375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86050" y="1400713"/>
            <a:ext cx="2893741" cy="707886"/>
          </a:xfrm>
          <a:prstGeom prst="rect">
            <a:avLst/>
          </a:prstGeom>
        </p:spPr>
        <p:txBody>
          <a:bodyPr wrap="none">
            <a:spAutoFit/>
          </a:bodyPr>
          <a:lstStyle/>
          <a:p>
            <a:r>
              <a:rPr lang="en-US" sz="4000" b="1" dirty="0" smtClean="0">
                <a:solidFill>
                  <a:srgbClr val="FF0000"/>
                </a:solidFill>
                <a:latin typeface="Times New Roman" pitchFamily="18" charset="0"/>
                <a:cs typeface="Times New Roman" pitchFamily="18" charset="0"/>
              </a:rPr>
              <a:t>Publications</a:t>
            </a:r>
            <a:endParaRPr lang="en-US" sz="4000" b="1" dirty="0">
              <a:latin typeface="Times New Roman" pitchFamily="18" charset="0"/>
              <a:cs typeface="Times New Roman" pitchFamily="18" charset="0"/>
            </a:endParaRPr>
          </a:p>
        </p:txBody>
      </p:sp>
      <p:sp>
        <p:nvSpPr>
          <p:cNvPr id="8" name="Rectangle 7"/>
          <p:cNvSpPr/>
          <p:nvPr/>
        </p:nvSpPr>
        <p:spPr>
          <a:xfrm>
            <a:off x="0" y="2420888"/>
            <a:ext cx="9112028" cy="4401205"/>
          </a:xfrm>
          <a:prstGeom prst="rect">
            <a:avLst/>
          </a:prstGeom>
        </p:spPr>
        <p:txBody>
          <a:bodyPr wrap="square">
            <a:spAutoFit/>
          </a:bodyPr>
          <a:lstStyle/>
          <a:p>
            <a:endParaRPr lang="en-GB" sz="1400" dirty="0" smtClean="0">
              <a:latin typeface="Times New Roman" pitchFamily="18" charset="0"/>
              <a:cs typeface="Times New Roman" pitchFamily="18" charset="0"/>
            </a:endParaRPr>
          </a:p>
          <a:p>
            <a:r>
              <a:rPr lang="en-GB" sz="1400" dirty="0" err="1" smtClean="0">
                <a:latin typeface="Times New Roman" pitchFamily="18" charset="0"/>
                <a:cs typeface="Times New Roman" pitchFamily="18" charset="0"/>
              </a:rPr>
              <a:t>Ahasan</a:t>
            </a:r>
            <a:r>
              <a:rPr lang="en-GB" sz="1400" dirty="0" smtClean="0">
                <a:latin typeface="Times New Roman" pitchFamily="18" charset="0"/>
                <a:cs typeface="Times New Roman" pitchFamily="18" charset="0"/>
              </a:rPr>
              <a:t> </a:t>
            </a:r>
            <a:r>
              <a:rPr lang="en-GB" sz="1400" dirty="0">
                <a:latin typeface="Times New Roman" pitchFamily="18" charset="0"/>
                <a:cs typeface="Times New Roman" pitchFamily="18" charset="0"/>
              </a:rPr>
              <a:t>R (2002). Occupational ergonomics: work-related musculoskeletal disorders of the upper limb and back—book reviews. </a:t>
            </a:r>
            <a:r>
              <a:rPr lang="en-GB" sz="1400" i="1" dirty="0">
                <a:latin typeface="Times New Roman" pitchFamily="18" charset="0"/>
                <a:cs typeface="Times New Roman" pitchFamily="18" charset="0"/>
              </a:rPr>
              <a:t>International Journal of Production Research</a:t>
            </a:r>
            <a:r>
              <a:rPr lang="en-GB" sz="1400" dirty="0">
                <a:latin typeface="Times New Roman" pitchFamily="18" charset="0"/>
                <a:cs typeface="Times New Roman" pitchFamily="18" charset="0"/>
              </a:rPr>
              <a:t>, 40 (5), 1295–1297.</a:t>
            </a:r>
            <a:endParaRPr lang="en-US" sz="1400" dirty="0">
              <a:latin typeface="Times New Roman" pitchFamily="18" charset="0"/>
              <a:cs typeface="Times New Roman" pitchFamily="18" charset="0"/>
            </a:endParaRPr>
          </a:p>
          <a:p>
            <a:r>
              <a:rPr lang="en-GB" sz="1400" dirty="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r>
              <a:rPr lang="en-CA" sz="1400" dirty="0" err="1" smtClean="0">
                <a:latin typeface="Times New Roman" pitchFamily="18" charset="0"/>
                <a:cs typeface="Times New Roman" pitchFamily="18" charset="0"/>
              </a:rPr>
              <a:t>Kejonen</a:t>
            </a:r>
            <a:r>
              <a:rPr lang="en-CA" sz="1400" dirty="0" smtClean="0">
                <a:latin typeface="Times New Roman" pitchFamily="18" charset="0"/>
                <a:cs typeface="Times New Roman" pitchFamily="18" charset="0"/>
              </a:rPr>
              <a:t> </a:t>
            </a:r>
            <a:r>
              <a:rPr lang="en-CA" sz="1400" dirty="0">
                <a:latin typeface="Times New Roman" pitchFamily="18" charset="0"/>
                <a:cs typeface="Times New Roman" pitchFamily="18" charset="0"/>
              </a:rPr>
              <a:t>P, </a:t>
            </a:r>
            <a:r>
              <a:rPr lang="en-CA" sz="1400" dirty="0" err="1">
                <a:latin typeface="Times New Roman" pitchFamily="18" charset="0"/>
                <a:cs typeface="Times New Roman" pitchFamily="18" charset="0"/>
              </a:rPr>
              <a:t>Kauranen</a:t>
            </a:r>
            <a:r>
              <a:rPr lang="en-CA" sz="1400" dirty="0">
                <a:latin typeface="Times New Roman" pitchFamily="18" charset="0"/>
                <a:cs typeface="Times New Roman" pitchFamily="18" charset="0"/>
              </a:rPr>
              <a:t> K, </a:t>
            </a:r>
            <a:r>
              <a:rPr lang="en-CA" sz="1400" b="1" dirty="0" err="1">
                <a:latin typeface="Times New Roman" pitchFamily="18" charset="0"/>
                <a:cs typeface="Times New Roman" pitchFamily="18" charset="0"/>
              </a:rPr>
              <a:t>Ahasan</a:t>
            </a:r>
            <a:r>
              <a:rPr lang="en-CA" sz="1400" b="1" dirty="0">
                <a:latin typeface="Times New Roman" pitchFamily="18" charset="0"/>
                <a:cs typeface="Times New Roman" pitchFamily="18" charset="0"/>
              </a:rPr>
              <a:t> </a:t>
            </a:r>
            <a:r>
              <a:rPr lang="en-CA" sz="1400" b="1" dirty="0" smtClean="0">
                <a:latin typeface="Times New Roman" pitchFamily="18" charset="0"/>
                <a:cs typeface="Times New Roman" pitchFamily="18" charset="0"/>
              </a:rPr>
              <a:t>R</a:t>
            </a:r>
            <a:r>
              <a:rPr lang="en-CA" sz="1400" dirty="0">
                <a:latin typeface="Times New Roman" pitchFamily="18" charset="0"/>
                <a:cs typeface="Times New Roman" pitchFamily="18" charset="0"/>
              </a:rPr>
              <a:t>, </a:t>
            </a:r>
            <a:r>
              <a:rPr lang="en-CA" sz="1400" dirty="0" err="1">
                <a:latin typeface="Times New Roman" pitchFamily="18" charset="0"/>
                <a:cs typeface="Times New Roman" pitchFamily="18" charset="0"/>
              </a:rPr>
              <a:t>Vanharanta</a:t>
            </a:r>
            <a:r>
              <a:rPr lang="en-CA" sz="1400" dirty="0">
                <a:latin typeface="Times New Roman" pitchFamily="18" charset="0"/>
                <a:cs typeface="Times New Roman" pitchFamily="18" charset="0"/>
              </a:rPr>
              <a:t> H (2002). Motion analysis measurements of body movements during standing: association with age and gender. </a:t>
            </a:r>
            <a:r>
              <a:rPr lang="en-CA" sz="1400" i="1" dirty="0">
                <a:latin typeface="Times New Roman" pitchFamily="18" charset="0"/>
                <a:cs typeface="Times New Roman" pitchFamily="18" charset="0"/>
              </a:rPr>
              <a:t>International Journal of Rehabilitation Research</a:t>
            </a:r>
            <a:r>
              <a:rPr lang="en-CA" sz="1400" dirty="0">
                <a:latin typeface="Times New Roman" pitchFamily="18" charset="0"/>
                <a:cs typeface="Times New Roman" pitchFamily="18" charset="0"/>
              </a:rPr>
              <a:t>, 25, 297–304.</a:t>
            </a:r>
            <a:endParaRPr lang="en-US" sz="1400" dirty="0">
              <a:latin typeface="Times New Roman" pitchFamily="18" charset="0"/>
              <a:cs typeface="Times New Roman" pitchFamily="18" charset="0"/>
            </a:endParaRPr>
          </a:p>
          <a:p>
            <a:r>
              <a:rPr lang="en-GB" sz="1400" dirty="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r>
              <a:rPr lang="en-GB" sz="1400" dirty="0" err="1">
                <a:latin typeface="Times New Roman" pitchFamily="18" charset="0"/>
                <a:cs typeface="Times New Roman" pitchFamily="18" charset="0"/>
              </a:rPr>
              <a:t>Ahasan</a:t>
            </a:r>
            <a:r>
              <a:rPr lang="en-GB" sz="1400" dirty="0">
                <a:latin typeface="Times New Roman" pitchFamily="18" charset="0"/>
                <a:cs typeface="Times New Roman" pitchFamily="18" charset="0"/>
              </a:rPr>
              <a:t> R, Campbell D, </a:t>
            </a:r>
            <a:r>
              <a:rPr lang="en-GB" sz="1400" dirty="0" err="1">
                <a:latin typeface="Times New Roman" pitchFamily="18" charset="0"/>
                <a:cs typeface="Times New Roman" pitchFamily="18" charset="0"/>
              </a:rPr>
              <a:t>Salmoni</a:t>
            </a:r>
            <a:r>
              <a:rPr lang="en-GB" sz="1400" dirty="0">
                <a:latin typeface="Times New Roman" pitchFamily="18" charset="0"/>
                <a:cs typeface="Times New Roman" pitchFamily="18" charset="0"/>
              </a:rPr>
              <a:t> A, </a:t>
            </a:r>
            <a:r>
              <a:rPr lang="en-GB" sz="1400" dirty="0" err="1">
                <a:latin typeface="Times New Roman" pitchFamily="18" charset="0"/>
                <a:cs typeface="Times New Roman" pitchFamily="18" charset="0"/>
              </a:rPr>
              <a:t>Lewko</a:t>
            </a:r>
            <a:r>
              <a:rPr lang="en-GB" sz="1400" dirty="0">
                <a:latin typeface="Times New Roman" pitchFamily="18" charset="0"/>
                <a:cs typeface="Times New Roman" pitchFamily="18" charset="0"/>
              </a:rPr>
              <a:t> J (2001). Ergonomics of living environment for the people with special needs. </a:t>
            </a:r>
            <a:r>
              <a:rPr lang="en-GB" sz="1400" i="1" dirty="0">
                <a:latin typeface="Times New Roman" pitchFamily="18" charset="0"/>
                <a:cs typeface="Times New Roman" pitchFamily="18" charset="0"/>
              </a:rPr>
              <a:t>Journal of Physiological Anthropology and Applied Human Sciences, </a:t>
            </a:r>
            <a:r>
              <a:rPr lang="en-GB" sz="1400" dirty="0">
                <a:latin typeface="Times New Roman" pitchFamily="18" charset="0"/>
                <a:cs typeface="Times New Roman" pitchFamily="18" charset="0"/>
              </a:rPr>
              <a:t>20 (3), 175–185. </a:t>
            </a:r>
            <a:endParaRPr lang="en-GB" sz="1400" dirty="0" smtClean="0">
              <a:latin typeface="Times New Roman" pitchFamily="18" charset="0"/>
              <a:cs typeface="Times New Roman" pitchFamily="18" charset="0"/>
            </a:endParaRPr>
          </a:p>
          <a:p>
            <a:endParaRPr lang="en-GB" sz="1400" dirty="0">
              <a:latin typeface="Times New Roman" pitchFamily="18" charset="0"/>
              <a:cs typeface="Times New Roman" pitchFamily="18" charset="0"/>
            </a:endParaRPr>
          </a:p>
          <a:p>
            <a:r>
              <a:rPr lang="en-GB" sz="1400" dirty="0" err="1" smtClean="0">
                <a:latin typeface="Times New Roman" pitchFamily="18" charset="0"/>
                <a:cs typeface="Times New Roman" pitchFamily="18" charset="0"/>
              </a:rPr>
              <a:t>Ahasan</a:t>
            </a:r>
            <a:r>
              <a:rPr lang="en-GB" sz="1400" dirty="0" smtClean="0">
                <a:latin typeface="Times New Roman" pitchFamily="18" charset="0"/>
                <a:cs typeface="Times New Roman" pitchFamily="18" charset="0"/>
              </a:rPr>
              <a:t> </a:t>
            </a:r>
            <a:r>
              <a:rPr lang="en-GB" sz="1400" dirty="0">
                <a:latin typeface="Times New Roman" pitchFamily="18" charset="0"/>
                <a:cs typeface="Times New Roman" pitchFamily="18" charset="0"/>
              </a:rPr>
              <a:t>R, Ahmad </a:t>
            </a:r>
            <a:r>
              <a:rPr lang="en-GB" sz="1400" dirty="0" err="1">
                <a:latin typeface="Times New Roman" pitchFamily="18" charset="0"/>
                <a:cs typeface="Times New Roman" pitchFamily="18" charset="0"/>
              </a:rPr>
              <a:t>SkA</a:t>
            </a:r>
            <a:r>
              <a:rPr lang="en-GB" sz="1400" dirty="0">
                <a:latin typeface="Times New Roman" pitchFamily="18" charset="0"/>
                <a:cs typeface="Times New Roman" pitchFamily="18" charset="0"/>
              </a:rPr>
              <a:t>, Khan TP (2000). Occupational exposure and respiratory illness symptoms among textile industry workers. </a:t>
            </a:r>
            <a:r>
              <a:rPr lang="en-GB" sz="1400" i="1" dirty="0">
                <a:latin typeface="Times New Roman" pitchFamily="18" charset="0"/>
                <a:cs typeface="Times New Roman" pitchFamily="18" charset="0"/>
              </a:rPr>
              <a:t>Applied Occupational &amp; Environmental Hygiene Journal</a:t>
            </a:r>
            <a:r>
              <a:rPr lang="en-GB" sz="1400" dirty="0">
                <a:latin typeface="Times New Roman" pitchFamily="18" charset="0"/>
                <a:cs typeface="Times New Roman" pitchFamily="18" charset="0"/>
              </a:rPr>
              <a:t>, 15(3), 313–320. </a:t>
            </a:r>
            <a:endParaRPr lang="en-GB" sz="1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r>
              <a:rPr lang="en-CA" sz="1400" dirty="0" err="1" smtClean="0">
                <a:latin typeface="Times New Roman" pitchFamily="18" charset="0"/>
                <a:cs typeface="Times New Roman" pitchFamily="18" charset="0"/>
              </a:rPr>
              <a:t>Ahasan</a:t>
            </a:r>
            <a:r>
              <a:rPr lang="en-CA" sz="1400" dirty="0" smtClean="0">
                <a:latin typeface="Times New Roman" pitchFamily="18" charset="0"/>
                <a:cs typeface="Times New Roman" pitchFamily="18" charset="0"/>
              </a:rPr>
              <a:t> </a:t>
            </a:r>
            <a:r>
              <a:rPr lang="en-CA" sz="1400" dirty="0">
                <a:latin typeface="Times New Roman" pitchFamily="18" charset="0"/>
                <a:cs typeface="Times New Roman" pitchFamily="18" charset="0"/>
              </a:rPr>
              <a:t>R, </a:t>
            </a:r>
            <a:r>
              <a:rPr lang="en-CA" sz="1400" dirty="0" err="1">
                <a:latin typeface="Times New Roman" pitchFamily="18" charset="0"/>
                <a:cs typeface="Times New Roman" pitchFamily="18" charset="0"/>
              </a:rPr>
              <a:t>Salovaara</a:t>
            </a:r>
            <a:r>
              <a:rPr lang="en-CA" sz="1400" dirty="0">
                <a:latin typeface="Times New Roman" pitchFamily="18" charset="0"/>
                <a:cs typeface="Times New Roman" pitchFamily="18" charset="0"/>
              </a:rPr>
              <a:t> J (2000). Working clothing: thermal properties and comfort criteria. </a:t>
            </a:r>
            <a:r>
              <a:rPr lang="en-CA" sz="1400" i="1" dirty="0">
                <a:latin typeface="Times New Roman" pitchFamily="18" charset="0"/>
                <a:cs typeface="Times New Roman" pitchFamily="18" charset="0"/>
              </a:rPr>
              <a:t>International Encyclopaedia of Human Factors and Ergonomics</a:t>
            </a:r>
            <a:r>
              <a:rPr lang="en-CA" sz="1400" dirty="0">
                <a:latin typeface="Times New Roman" pitchFamily="18" charset="0"/>
                <a:cs typeface="Times New Roman" pitchFamily="18" charset="0"/>
              </a:rPr>
              <a:t>, 2, 1063–1069.</a:t>
            </a:r>
            <a:endParaRPr lang="en-US" sz="1400" dirty="0">
              <a:latin typeface="Times New Roman" pitchFamily="18" charset="0"/>
              <a:cs typeface="Times New Roman" pitchFamily="18" charset="0"/>
            </a:endParaRPr>
          </a:p>
          <a:p>
            <a:endParaRPr lang="en-CA" sz="1400" dirty="0" smtClean="0">
              <a:latin typeface="Times New Roman" pitchFamily="18" charset="0"/>
              <a:cs typeface="Times New Roman" pitchFamily="18" charset="0"/>
            </a:endParaRPr>
          </a:p>
          <a:p>
            <a:r>
              <a:rPr lang="en-CA" sz="1400" dirty="0" err="1" smtClean="0">
                <a:latin typeface="Times New Roman" pitchFamily="18" charset="0"/>
                <a:cs typeface="Times New Roman" pitchFamily="18" charset="0"/>
              </a:rPr>
              <a:t>Ahasan</a:t>
            </a:r>
            <a:r>
              <a:rPr lang="en-CA" sz="1400" dirty="0" smtClean="0">
                <a:latin typeface="Times New Roman" pitchFamily="18" charset="0"/>
                <a:cs typeface="Times New Roman" pitchFamily="18" charset="0"/>
              </a:rPr>
              <a:t> </a:t>
            </a:r>
            <a:r>
              <a:rPr lang="en-CA" sz="1400" dirty="0">
                <a:latin typeface="Times New Roman" pitchFamily="18" charset="0"/>
                <a:cs typeface="Times New Roman" pitchFamily="18" charset="0"/>
              </a:rPr>
              <a:t>R, </a:t>
            </a:r>
            <a:r>
              <a:rPr lang="en-CA" sz="1400" dirty="0" err="1">
                <a:latin typeface="Times New Roman" pitchFamily="18" charset="0"/>
                <a:cs typeface="Times New Roman" pitchFamily="18" charset="0"/>
              </a:rPr>
              <a:t>Mohiuddin</a:t>
            </a:r>
            <a:r>
              <a:rPr lang="en-CA" sz="1400" dirty="0">
                <a:latin typeface="Times New Roman" pitchFamily="18" charset="0"/>
                <a:cs typeface="Times New Roman" pitchFamily="18" charset="0"/>
              </a:rPr>
              <a:t> G, </a:t>
            </a:r>
            <a:r>
              <a:rPr lang="en-CA" sz="1400" dirty="0" err="1">
                <a:latin typeface="Times New Roman" pitchFamily="18" charset="0"/>
                <a:cs typeface="Times New Roman" pitchFamily="18" charset="0"/>
              </a:rPr>
              <a:t>Väyrynen</a:t>
            </a:r>
            <a:r>
              <a:rPr lang="en-CA" sz="1400" dirty="0">
                <a:latin typeface="Times New Roman" pitchFamily="18" charset="0"/>
                <a:cs typeface="Times New Roman" pitchFamily="18" charset="0"/>
              </a:rPr>
              <a:t> S, </a:t>
            </a:r>
            <a:r>
              <a:rPr lang="en-CA" sz="1400" dirty="0" err="1">
                <a:latin typeface="Times New Roman" pitchFamily="18" charset="0"/>
                <a:cs typeface="Times New Roman" pitchFamily="18" charset="0"/>
              </a:rPr>
              <a:t>Virokannas</a:t>
            </a:r>
            <a:r>
              <a:rPr lang="en-CA" sz="1400" dirty="0">
                <a:latin typeface="Times New Roman" pitchFamily="18" charset="0"/>
                <a:cs typeface="Times New Roman" pitchFamily="18" charset="0"/>
              </a:rPr>
              <a:t> H, </a:t>
            </a:r>
            <a:r>
              <a:rPr lang="en-CA" sz="1400" dirty="0" err="1">
                <a:latin typeface="Times New Roman" pitchFamily="18" charset="0"/>
                <a:cs typeface="Times New Roman" pitchFamily="18" charset="0"/>
              </a:rPr>
              <a:t>Quddus</a:t>
            </a:r>
            <a:r>
              <a:rPr lang="en-CA" sz="1400" dirty="0">
                <a:latin typeface="Times New Roman" pitchFamily="18" charset="0"/>
                <a:cs typeface="Times New Roman" pitchFamily="18" charset="0"/>
              </a:rPr>
              <a:t> R (1999). Work-related problems in metal handling </a:t>
            </a:r>
            <a:r>
              <a:rPr lang="en-CA" sz="1400" dirty="0" smtClean="0">
                <a:latin typeface="Times New Roman" pitchFamily="18" charset="0"/>
                <a:cs typeface="Times New Roman" pitchFamily="18" charset="0"/>
              </a:rPr>
              <a:t>tasks: </a:t>
            </a:r>
            <a:r>
              <a:rPr lang="en-CA" sz="1400" dirty="0">
                <a:latin typeface="Times New Roman" pitchFamily="18" charset="0"/>
                <a:cs typeface="Times New Roman" pitchFamily="18" charset="0"/>
              </a:rPr>
              <a:t>obstacles to the development of safety and health measures. </a:t>
            </a:r>
            <a:r>
              <a:rPr lang="en-CA" sz="1400" i="1" dirty="0">
                <a:latin typeface="Times New Roman" pitchFamily="18" charset="0"/>
                <a:cs typeface="Times New Roman" pitchFamily="18" charset="0"/>
              </a:rPr>
              <a:t>Ergonomics, </a:t>
            </a:r>
            <a:r>
              <a:rPr lang="en-CA" sz="1400" dirty="0">
                <a:latin typeface="Times New Roman" pitchFamily="18" charset="0"/>
                <a:cs typeface="Times New Roman" pitchFamily="18" charset="0"/>
              </a:rPr>
              <a:t>42 (2), 385–396</a:t>
            </a:r>
            <a:r>
              <a:rPr lang="en-CA" sz="1400" dirty="0" smtClean="0">
                <a:latin typeface="Times New Roman" pitchFamily="18" charset="0"/>
                <a:cs typeface="Times New Roman" pitchFamily="18" charset="0"/>
              </a:rPr>
              <a:t>.</a:t>
            </a:r>
          </a:p>
          <a:p>
            <a:endParaRPr lang="en-CA" sz="1400" dirty="0">
              <a:latin typeface="Times New Roman" pitchFamily="18" charset="0"/>
              <a:cs typeface="Times New Roman" pitchFamily="18" charset="0"/>
            </a:endParaRPr>
          </a:p>
          <a:p>
            <a:endParaRPr lang="en-US" sz="1400" b="1" dirty="0">
              <a:latin typeface="Times New Roman" pitchFamily="18" charset="0"/>
              <a:cs typeface="Times New Roman" pitchFamily="18" charset="0"/>
            </a:endParaRPr>
          </a:p>
        </p:txBody>
      </p:sp>
      <p:pic>
        <p:nvPicPr>
          <p:cNvPr id="5" name="Picture 4" descr="D:\Sleep disorders and therapy\PPTs\BN malik\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331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5409" y="1340768"/>
            <a:ext cx="2893741" cy="707886"/>
          </a:xfrm>
          <a:prstGeom prst="rect">
            <a:avLst/>
          </a:prstGeom>
        </p:spPr>
        <p:txBody>
          <a:bodyPr wrap="none">
            <a:spAutoFit/>
          </a:bodyPr>
          <a:lstStyle/>
          <a:p>
            <a:r>
              <a:rPr lang="en-US" sz="4000" b="1" dirty="0">
                <a:solidFill>
                  <a:srgbClr val="FF0000"/>
                </a:solidFill>
                <a:latin typeface="Times New Roman" pitchFamily="18" charset="0"/>
                <a:cs typeface="Times New Roman" pitchFamily="18" charset="0"/>
              </a:rPr>
              <a:t>Publications</a:t>
            </a:r>
            <a:endParaRPr lang="en-US" sz="4000" b="1" dirty="0">
              <a:latin typeface="Times New Roman" pitchFamily="18" charset="0"/>
              <a:cs typeface="Times New Roman" pitchFamily="18" charset="0"/>
            </a:endParaRPr>
          </a:p>
        </p:txBody>
      </p:sp>
      <p:sp>
        <p:nvSpPr>
          <p:cNvPr id="3" name="Rectangle 2"/>
          <p:cNvSpPr/>
          <p:nvPr/>
        </p:nvSpPr>
        <p:spPr>
          <a:xfrm>
            <a:off x="14779" y="2420888"/>
            <a:ext cx="9144000" cy="3785652"/>
          </a:xfrm>
          <a:prstGeom prst="rect">
            <a:avLst/>
          </a:prstGeom>
        </p:spPr>
        <p:txBody>
          <a:bodyPr wrap="square">
            <a:spAutoFit/>
          </a:bodyPr>
          <a:lstStyle/>
          <a:p>
            <a:pPr marL="285750" indent="-285750">
              <a:buFont typeface="Arial" pitchFamily="34" charset="0"/>
              <a:buChar char="•"/>
            </a:pPr>
            <a:r>
              <a:rPr lang="en-CA" sz="1600" dirty="0" err="1" smtClean="0">
                <a:latin typeface="Times New Roman" pitchFamily="18" charset="0"/>
                <a:cs typeface="Times New Roman" pitchFamily="18" charset="0"/>
              </a:rPr>
              <a:t>Larwood</a:t>
            </a:r>
            <a:r>
              <a:rPr lang="en-CA" sz="1600" dirty="0" smtClean="0">
                <a:latin typeface="Times New Roman" pitchFamily="18" charset="0"/>
                <a:cs typeface="Times New Roman" pitchFamily="18" charset="0"/>
              </a:rPr>
              <a:t> </a:t>
            </a:r>
            <a:r>
              <a:rPr lang="en-CA" sz="1600" dirty="0">
                <a:latin typeface="Times New Roman" pitchFamily="18" charset="0"/>
                <a:cs typeface="Times New Roman" pitchFamily="18" charset="0"/>
              </a:rPr>
              <a:t>M, </a:t>
            </a:r>
            <a:r>
              <a:rPr lang="en-CA" sz="1600" dirty="0" err="1">
                <a:latin typeface="Times New Roman" pitchFamily="18" charset="0"/>
                <a:cs typeface="Times New Roman" pitchFamily="18" charset="0"/>
              </a:rPr>
              <a:t>Ahasan</a:t>
            </a:r>
            <a:r>
              <a:rPr lang="en-CA" sz="1600" dirty="0">
                <a:latin typeface="Times New Roman" pitchFamily="18" charset="0"/>
                <a:cs typeface="Times New Roman" pitchFamily="18" charset="0"/>
              </a:rPr>
              <a:t> R (2001). Double crush syndrome: a theory or misdiagnosis? In: W Sheng, Z </a:t>
            </a:r>
            <a:r>
              <a:rPr lang="en-CA" sz="1600" dirty="0" err="1">
                <a:latin typeface="Times New Roman" pitchFamily="18" charset="0"/>
                <a:cs typeface="Times New Roman" pitchFamily="18" charset="0"/>
              </a:rPr>
              <a:t>Kan</a:t>
            </a:r>
            <a:r>
              <a:rPr lang="en-CA" sz="1600" dirty="0">
                <a:latin typeface="Times New Roman" pitchFamily="18" charset="0"/>
                <a:cs typeface="Times New Roman" pitchFamily="18" charset="0"/>
              </a:rPr>
              <a:t> (</a:t>
            </a:r>
            <a:r>
              <a:rPr lang="en-CA" sz="1600" dirty="0" err="1">
                <a:latin typeface="Times New Roman" pitchFamily="18" charset="0"/>
                <a:cs typeface="Times New Roman" pitchFamily="18" charset="0"/>
              </a:rPr>
              <a:t>eds</a:t>
            </a:r>
            <a:r>
              <a:rPr lang="en-CA" sz="1600" dirty="0">
                <a:latin typeface="Times New Roman" pitchFamily="18" charset="0"/>
                <a:cs typeface="Times New Roman" pitchFamily="18" charset="0"/>
              </a:rPr>
              <a:t>), </a:t>
            </a:r>
            <a:r>
              <a:rPr lang="en-CA" sz="1600" i="1" dirty="0">
                <a:latin typeface="Times New Roman" pitchFamily="18" charset="0"/>
                <a:cs typeface="Times New Roman" pitchFamily="18" charset="0"/>
              </a:rPr>
              <a:t>Occupational Ergonomics</a:t>
            </a:r>
            <a:r>
              <a:rPr lang="en-CA" sz="1600" dirty="0">
                <a:latin typeface="Times New Roman" pitchFamily="18" charset="0"/>
                <a:cs typeface="Times New Roman" pitchFamily="18" charset="0"/>
              </a:rPr>
              <a:t>, Tianjin Science and Technology Press [ISBN 7—5308—3126—7], pp. 258–261</a:t>
            </a:r>
            <a:r>
              <a:rPr lang="en-CA"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85750" indent="-285750">
              <a:buFont typeface="Arial" pitchFamily="34" charset="0"/>
              <a:buChar char="•"/>
            </a:pPr>
            <a:r>
              <a:rPr lang="en-CA" sz="1600" dirty="0" smtClean="0">
                <a:latin typeface="Times New Roman" pitchFamily="18" charset="0"/>
                <a:cs typeface="Times New Roman" pitchFamily="18" charset="0"/>
              </a:rPr>
              <a:t>Schell </a:t>
            </a:r>
            <a:r>
              <a:rPr lang="en-CA" sz="1600" dirty="0">
                <a:latin typeface="Times New Roman" pitchFamily="18" charset="0"/>
                <a:cs typeface="Times New Roman" pitchFamily="18" charset="0"/>
              </a:rPr>
              <a:t>T, </a:t>
            </a:r>
            <a:r>
              <a:rPr lang="en-CA" sz="1600" dirty="0" err="1">
                <a:latin typeface="Times New Roman" pitchFamily="18" charset="0"/>
                <a:cs typeface="Times New Roman" pitchFamily="18" charset="0"/>
              </a:rPr>
              <a:t>Ahasan</a:t>
            </a:r>
            <a:r>
              <a:rPr lang="en-CA" sz="1600" dirty="0">
                <a:latin typeface="Times New Roman" pitchFamily="18" charset="0"/>
                <a:cs typeface="Times New Roman" pitchFamily="18" charset="0"/>
              </a:rPr>
              <a:t> R (2001). Altered gait and the development of low back disorders. In: W Sheng, Z </a:t>
            </a:r>
            <a:r>
              <a:rPr lang="en-CA" sz="1600" dirty="0" err="1">
                <a:latin typeface="Times New Roman" pitchFamily="18" charset="0"/>
                <a:cs typeface="Times New Roman" pitchFamily="18" charset="0"/>
              </a:rPr>
              <a:t>Kan</a:t>
            </a:r>
            <a:r>
              <a:rPr lang="en-CA" sz="1600" dirty="0">
                <a:latin typeface="Times New Roman" pitchFamily="18" charset="0"/>
                <a:cs typeface="Times New Roman" pitchFamily="18" charset="0"/>
              </a:rPr>
              <a:t> (</a:t>
            </a:r>
            <a:r>
              <a:rPr lang="en-CA" sz="1600" dirty="0" err="1">
                <a:latin typeface="Times New Roman" pitchFamily="18" charset="0"/>
                <a:cs typeface="Times New Roman" pitchFamily="18" charset="0"/>
              </a:rPr>
              <a:t>eds</a:t>
            </a:r>
            <a:r>
              <a:rPr lang="en-CA" sz="1600" dirty="0">
                <a:latin typeface="Times New Roman" pitchFamily="18" charset="0"/>
                <a:cs typeface="Times New Roman" pitchFamily="18" charset="0"/>
              </a:rPr>
              <a:t>), </a:t>
            </a:r>
            <a:r>
              <a:rPr lang="en-CA" sz="1600" i="1" dirty="0">
                <a:latin typeface="Times New Roman" pitchFamily="18" charset="0"/>
                <a:cs typeface="Times New Roman" pitchFamily="18" charset="0"/>
              </a:rPr>
              <a:t>Occupational Ergonomics</a:t>
            </a:r>
            <a:r>
              <a:rPr lang="en-CA" sz="1600" dirty="0">
                <a:latin typeface="Times New Roman" pitchFamily="18" charset="0"/>
                <a:cs typeface="Times New Roman" pitchFamily="18" charset="0"/>
              </a:rPr>
              <a:t>, Tianjin Science and Technology Press [ISBN </a:t>
            </a:r>
            <a:r>
              <a:rPr lang="en-CA" sz="1600" dirty="0" smtClean="0">
                <a:latin typeface="Times New Roman" pitchFamily="18" charset="0"/>
                <a:cs typeface="Times New Roman" pitchFamily="18" charset="0"/>
              </a:rPr>
              <a:t>7-5308-3126-7</a:t>
            </a:r>
            <a:r>
              <a:rPr lang="en-CA" sz="1600" dirty="0">
                <a:latin typeface="Times New Roman" pitchFamily="18" charset="0"/>
                <a:cs typeface="Times New Roman" pitchFamily="18" charset="0"/>
              </a:rPr>
              <a:t>], pp. 262–272</a:t>
            </a:r>
            <a:r>
              <a:rPr lang="en-CA"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85750" indent="-285750">
              <a:buFont typeface="Arial" pitchFamily="34" charset="0"/>
              <a:buChar char="•"/>
            </a:pPr>
            <a:r>
              <a:rPr lang="en-CA" sz="1600" dirty="0" smtClean="0">
                <a:latin typeface="Times New Roman" pitchFamily="18" charset="0"/>
                <a:cs typeface="Times New Roman" pitchFamily="18" charset="0"/>
              </a:rPr>
              <a:t>Schell </a:t>
            </a:r>
            <a:r>
              <a:rPr lang="en-CA" sz="1600" dirty="0">
                <a:latin typeface="Times New Roman" pitchFamily="18" charset="0"/>
                <a:cs typeface="Times New Roman" pitchFamily="18" charset="0"/>
              </a:rPr>
              <a:t>T, </a:t>
            </a:r>
            <a:r>
              <a:rPr lang="en-CA" sz="1600" dirty="0" err="1">
                <a:latin typeface="Times New Roman" pitchFamily="18" charset="0"/>
                <a:cs typeface="Times New Roman" pitchFamily="18" charset="0"/>
              </a:rPr>
              <a:t>Ahasan</a:t>
            </a:r>
            <a:r>
              <a:rPr lang="en-CA" sz="1600" dirty="0">
                <a:latin typeface="Times New Roman" pitchFamily="18" charset="0"/>
                <a:cs typeface="Times New Roman" pitchFamily="18" charset="0"/>
              </a:rPr>
              <a:t> R (2001). Can plantar fasciitis be work related? In: W Sheng, Z </a:t>
            </a:r>
            <a:r>
              <a:rPr lang="en-CA" sz="1600" dirty="0" err="1">
                <a:latin typeface="Times New Roman" pitchFamily="18" charset="0"/>
                <a:cs typeface="Times New Roman" pitchFamily="18" charset="0"/>
              </a:rPr>
              <a:t>Kan</a:t>
            </a:r>
            <a:r>
              <a:rPr lang="en-CA" sz="1600" dirty="0">
                <a:latin typeface="Times New Roman" pitchFamily="18" charset="0"/>
                <a:cs typeface="Times New Roman" pitchFamily="18" charset="0"/>
              </a:rPr>
              <a:t> (</a:t>
            </a:r>
            <a:r>
              <a:rPr lang="en-CA" sz="1600" dirty="0" err="1">
                <a:latin typeface="Times New Roman" pitchFamily="18" charset="0"/>
                <a:cs typeface="Times New Roman" pitchFamily="18" charset="0"/>
              </a:rPr>
              <a:t>eds</a:t>
            </a:r>
            <a:r>
              <a:rPr lang="en-CA" sz="1600" dirty="0">
                <a:latin typeface="Times New Roman" pitchFamily="18" charset="0"/>
                <a:cs typeface="Times New Roman" pitchFamily="18" charset="0"/>
              </a:rPr>
              <a:t>), </a:t>
            </a:r>
            <a:r>
              <a:rPr lang="en-CA" sz="1600" i="1" dirty="0">
                <a:latin typeface="Times New Roman" pitchFamily="18" charset="0"/>
                <a:cs typeface="Times New Roman" pitchFamily="18" charset="0"/>
              </a:rPr>
              <a:t>Occupational Ergonomics</a:t>
            </a:r>
            <a:r>
              <a:rPr lang="en-CA" sz="1600" dirty="0">
                <a:latin typeface="Times New Roman" pitchFamily="18" charset="0"/>
                <a:cs typeface="Times New Roman" pitchFamily="18" charset="0"/>
              </a:rPr>
              <a:t>, Tianjin Science and Technology Press [ISBN 7—5308—3126—7], pp. 273–276</a:t>
            </a:r>
            <a:r>
              <a:rPr lang="en-CA"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85750" indent="-285750">
              <a:buFont typeface="Arial" pitchFamily="34" charset="0"/>
              <a:buChar char="•"/>
            </a:pPr>
            <a:r>
              <a:rPr lang="en-CA" sz="1600" dirty="0" smtClean="0">
                <a:latin typeface="Times New Roman" pitchFamily="18" charset="0"/>
                <a:cs typeface="Times New Roman" pitchFamily="18" charset="0"/>
              </a:rPr>
              <a:t>Schell </a:t>
            </a:r>
            <a:r>
              <a:rPr lang="en-CA" sz="1600" dirty="0">
                <a:latin typeface="Times New Roman" pitchFamily="18" charset="0"/>
                <a:cs typeface="Times New Roman" pitchFamily="18" charset="0"/>
              </a:rPr>
              <a:t>T, </a:t>
            </a:r>
            <a:r>
              <a:rPr lang="en-CA" sz="1600" dirty="0" err="1">
                <a:latin typeface="Times New Roman" pitchFamily="18" charset="0"/>
                <a:cs typeface="Times New Roman" pitchFamily="18" charset="0"/>
              </a:rPr>
              <a:t>Ahasan</a:t>
            </a:r>
            <a:r>
              <a:rPr lang="en-CA" sz="1600" dirty="0">
                <a:latin typeface="Times New Roman" pitchFamily="18" charset="0"/>
                <a:cs typeface="Times New Roman" pitchFamily="18" charset="0"/>
              </a:rPr>
              <a:t> R (2001). Is </a:t>
            </a:r>
            <a:r>
              <a:rPr lang="en-CA" sz="1600" dirty="0" err="1">
                <a:latin typeface="Times New Roman" pitchFamily="18" charset="0"/>
                <a:cs typeface="Times New Roman" pitchFamily="18" charset="0"/>
              </a:rPr>
              <a:t>dupuytren’s</a:t>
            </a:r>
            <a:r>
              <a:rPr lang="en-CA" sz="1600" dirty="0">
                <a:latin typeface="Times New Roman" pitchFamily="18" charset="0"/>
                <a:cs typeface="Times New Roman" pitchFamily="18" charset="0"/>
              </a:rPr>
              <a:t> contracture work related problem? In: W Sheng, Z </a:t>
            </a:r>
            <a:r>
              <a:rPr lang="en-CA" sz="1600" dirty="0" err="1">
                <a:latin typeface="Times New Roman" pitchFamily="18" charset="0"/>
                <a:cs typeface="Times New Roman" pitchFamily="18" charset="0"/>
              </a:rPr>
              <a:t>Kan</a:t>
            </a:r>
            <a:r>
              <a:rPr lang="en-CA" sz="1600" dirty="0">
                <a:latin typeface="Times New Roman" pitchFamily="18" charset="0"/>
                <a:cs typeface="Times New Roman" pitchFamily="18" charset="0"/>
              </a:rPr>
              <a:t> (</a:t>
            </a:r>
            <a:r>
              <a:rPr lang="en-CA" sz="1600" dirty="0" err="1">
                <a:latin typeface="Times New Roman" pitchFamily="18" charset="0"/>
                <a:cs typeface="Times New Roman" pitchFamily="18" charset="0"/>
              </a:rPr>
              <a:t>eds</a:t>
            </a:r>
            <a:r>
              <a:rPr lang="en-CA" sz="1600" dirty="0">
                <a:latin typeface="Times New Roman" pitchFamily="18" charset="0"/>
                <a:cs typeface="Times New Roman" pitchFamily="18" charset="0"/>
              </a:rPr>
              <a:t>), </a:t>
            </a:r>
            <a:r>
              <a:rPr lang="en-CA" sz="1600" i="1" dirty="0">
                <a:latin typeface="Times New Roman" pitchFamily="18" charset="0"/>
                <a:cs typeface="Times New Roman" pitchFamily="18" charset="0"/>
              </a:rPr>
              <a:t>Occupational Ergonomics</a:t>
            </a:r>
            <a:r>
              <a:rPr lang="en-CA" sz="1600" dirty="0">
                <a:latin typeface="Times New Roman" pitchFamily="18" charset="0"/>
                <a:cs typeface="Times New Roman" pitchFamily="18" charset="0"/>
              </a:rPr>
              <a:t>, Tianjin Science and Technology Press [ISBN 7—5308—3126—7], pp. 277–282</a:t>
            </a:r>
            <a:r>
              <a:rPr lang="en-CA"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85750" indent="-285750">
              <a:buFont typeface="Arial" pitchFamily="34" charset="0"/>
              <a:buChar char="•"/>
            </a:pPr>
            <a:r>
              <a:rPr lang="en-CA" sz="1600" dirty="0" err="1" smtClean="0">
                <a:latin typeface="Times New Roman" pitchFamily="18" charset="0"/>
                <a:cs typeface="Times New Roman" pitchFamily="18" charset="0"/>
              </a:rPr>
              <a:t>Ahasan</a:t>
            </a:r>
            <a:r>
              <a:rPr lang="en-CA" sz="1600" dirty="0" smtClean="0">
                <a:latin typeface="Times New Roman" pitchFamily="18" charset="0"/>
                <a:cs typeface="Times New Roman" pitchFamily="18" charset="0"/>
              </a:rPr>
              <a:t> </a:t>
            </a:r>
            <a:r>
              <a:rPr lang="en-CA" sz="1600" dirty="0">
                <a:latin typeface="Times New Roman" pitchFamily="18" charset="0"/>
                <a:cs typeface="Times New Roman" pitchFamily="18" charset="0"/>
              </a:rPr>
              <a:t>R, </a:t>
            </a:r>
            <a:r>
              <a:rPr lang="en-CA" sz="1600" dirty="0" err="1">
                <a:latin typeface="Times New Roman" pitchFamily="18" charset="0"/>
                <a:cs typeface="Times New Roman" pitchFamily="18" charset="0"/>
              </a:rPr>
              <a:t>Karppinen</a:t>
            </a:r>
            <a:r>
              <a:rPr lang="en-CA" sz="1600" dirty="0">
                <a:latin typeface="Times New Roman" pitchFamily="18" charset="0"/>
                <a:cs typeface="Times New Roman" pitchFamily="18" charset="0"/>
              </a:rPr>
              <a:t> J, </a:t>
            </a:r>
            <a:r>
              <a:rPr lang="en-CA" sz="1600" dirty="0" err="1">
                <a:latin typeface="Times New Roman" pitchFamily="18" charset="0"/>
                <a:cs typeface="Times New Roman" pitchFamily="18" charset="0"/>
              </a:rPr>
              <a:t>Kejonen</a:t>
            </a:r>
            <a:r>
              <a:rPr lang="en-CA" sz="1600" dirty="0">
                <a:latin typeface="Times New Roman" pitchFamily="18" charset="0"/>
                <a:cs typeface="Times New Roman" pitchFamily="18" charset="0"/>
              </a:rPr>
              <a:t> P, </a:t>
            </a:r>
            <a:r>
              <a:rPr lang="en-CA" sz="1600" dirty="0" err="1">
                <a:latin typeface="Times New Roman" pitchFamily="18" charset="0"/>
                <a:cs typeface="Times New Roman" pitchFamily="18" charset="0"/>
              </a:rPr>
              <a:t>Kauranen</a:t>
            </a:r>
            <a:r>
              <a:rPr lang="en-CA" sz="1600" dirty="0">
                <a:latin typeface="Times New Roman" pitchFamily="18" charset="0"/>
                <a:cs typeface="Times New Roman" pitchFamily="18" charset="0"/>
              </a:rPr>
              <a:t> K (2000). Some key features on the clinical performance of </a:t>
            </a:r>
            <a:r>
              <a:rPr lang="en-CA" sz="1600" dirty="0" err="1">
                <a:latin typeface="Times New Roman" pitchFamily="18" charset="0"/>
                <a:cs typeface="Times New Roman" pitchFamily="18" charset="0"/>
              </a:rPr>
              <a:t>spinoscopic</a:t>
            </a:r>
            <a:r>
              <a:rPr lang="en-CA" sz="1600" dirty="0">
                <a:latin typeface="Times New Roman" pitchFamily="18" charset="0"/>
                <a:cs typeface="Times New Roman" pitchFamily="18" charset="0"/>
              </a:rPr>
              <a:t> evaluation for orthopedic application. In: M </a:t>
            </a:r>
            <a:r>
              <a:rPr lang="en-CA" sz="1600" dirty="0" err="1">
                <a:latin typeface="Times New Roman" pitchFamily="18" charset="0"/>
                <a:cs typeface="Times New Roman" pitchFamily="18" charset="0"/>
              </a:rPr>
              <a:t>Tabrizian</a:t>
            </a:r>
            <a:r>
              <a:rPr lang="en-CA" sz="1600" dirty="0">
                <a:latin typeface="Times New Roman" pitchFamily="18" charset="0"/>
                <a:cs typeface="Times New Roman" pitchFamily="18" charset="0"/>
              </a:rPr>
              <a:t> (</a:t>
            </a:r>
            <a:r>
              <a:rPr lang="en-CA" sz="1600" dirty="0" err="1">
                <a:latin typeface="Times New Roman" pitchFamily="18" charset="0"/>
                <a:cs typeface="Times New Roman" pitchFamily="18" charset="0"/>
              </a:rPr>
              <a:t>ed</a:t>
            </a:r>
            <a:r>
              <a:rPr lang="en-CA" sz="1600" dirty="0">
                <a:latin typeface="Times New Roman" pitchFamily="18" charset="0"/>
                <a:cs typeface="Times New Roman" pitchFamily="18" charset="0"/>
              </a:rPr>
              <a:t>), </a:t>
            </a:r>
            <a:r>
              <a:rPr lang="en-CA" sz="1600" i="1" dirty="0" smtClean="0">
                <a:latin typeface="Times New Roman" pitchFamily="18" charset="0"/>
                <a:cs typeface="Times New Roman" pitchFamily="18" charset="0"/>
              </a:rPr>
              <a:t>2</a:t>
            </a:r>
            <a:r>
              <a:rPr lang="en-CA" sz="1600" i="1" baseline="30000" dirty="0" smtClean="0">
                <a:latin typeface="Times New Roman" pitchFamily="18" charset="0"/>
                <a:cs typeface="Times New Roman" pitchFamily="18" charset="0"/>
              </a:rPr>
              <a:t>nd</a:t>
            </a:r>
            <a:r>
              <a:rPr lang="en-CA" sz="1600" i="1" dirty="0" smtClean="0">
                <a:latin typeface="Times New Roman" pitchFamily="18" charset="0"/>
                <a:cs typeface="Times New Roman" pitchFamily="18" charset="0"/>
              </a:rPr>
              <a:t> </a:t>
            </a:r>
            <a:r>
              <a:rPr lang="en-CA" sz="1600" i="1" dirty="0">
                <a:latin typeface="Times New Roman" pitchFamily="18" charset="0"/>
                <a:cs typeface="Times New Roman" pitchFamily="18" charset="0"/>
              </a:rPr>
              <a:t>International Symposium on Advanced Biomaterials and 7th International Academy of Shape Memory Materials for Medical Use </a:t>
            </a:r>
            <a:r>
              <a:rPr lang="en-CA" sz="1600" dirty="0">
                <a:latin typeface="Times New Roman" pitchFamily="18" charset="0"/>
                <a:cs typeface="Times New Roman" pitchFamily="18" charset="0"/>
              </a:rPr>
              <a:t>[June 28-July 1: available: </a:t>
            </a:r>
            <a:r>
              <a:rPr lang="en-CA" sz="1600" dirty="0">
                <a:latin typeface="Times New Roman" pitchFamily="18" charset="0"/>
                <a:cs typeface="Times New Roman" pitchFamily="18" charset="0"/>
                <a:hlinkClick r:id="rId2"/>
              </a:rPr>
              <a:t>www.grbb.polymtl.ca/siba_2000.htm</a:t>
            </a:r>
            <a:r>
              <a:rPr lang="en-CA" sz="1600" dirty="0">
                <a:latin typeface="Times New Roman" pitchFamily="18" charset="0"/>
                <a:cs typeface="Times New Roman" pitchFamily="18" charset="0"/>
              </a:rPr>
              <a:t>], Montreal, Canada</a:t>
            </a:r>
            <a:r>
              <a:rPr lang="en-CA"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pic>
        <p:nvPicPr>
          <p:cNvPr id="4" name="Picture 3" descr="D:\Sleep disorders and therapy\PPTs\BN malik\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792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41242"/>
            <a:ext cx="9144000" cy="5016758"/>
          </a:xfrm>
          <a:prstGeom prst="rect">
            <a:avLst/>
          </a:prstGeom>
        </p:spPr>
        <p:txBody>
          <a:bodyPr wrap="square">
            <a:spAutoFit/>
          </a:bodyPr>
          <a:lstStyle/>
          <a:p>
            <a:pPr marL="285750" indent="-285750">
              <a:buFont typeface="Arial" pitchFamily="34" charset="0"/>
              <a:buChar char="•"/>
            </a:pPr>
            <a:r>
              <a:rPr lang="en-CA" sz="1600" dirty="0" err="1">
                <a:latin typeface="Times New Roman" pitchFamily="18" charset="0"/>
                <a:cs typeface="Times New Roman" pitchFamily="18" charset="0"/>
              </a:rPr>
              <a:t>Ahasan</a:t>
            </a:r>
            <a:r>
              <a:rPr lang="en-CA" sz="1600" dirty="0">
                <a:latin typeface="Times New Roman" pitchFamily="18" charset="0"/>
                <a:cs typeface="Times New Roman" pitchFamily="18" charset="0"/>
              </a:rPr>
              <a:t> R, </a:t>
            </a:r>
            <a:r>
              <a:rPr lang="en-CA" sz="1600" dirty="0" err="1">
                <a:latin typeface="Times New Roman" pitchFamily="18" charset="0"/>
                <a:cs typeface="Times New Roman" pitchFamily="18" charset="0"/>
              </a:rPr>
              <a:t>Väyrynen</a:t>
            </a:r>
            <a:r>
              <a:rPr lang="en-CA" sz="1600" dirty="0">
                <a:latin typeface="Times New Roman" pitchFamily="18" charset="0"/>
                <a:cs typeface="Times New Roman" pitchFamily="18" charset="0"/>
              </a:rPr>
              <a:t> S, </a:t>
            </a:r>
            <a:r>
              <a:rPr lang="en-CA" sz="1600" dirty="0" err="1">
                <a:latin typeface="Times New Roman" pitchFamily="18" charset="0"/>
                <a:cs typeface="Times New Roman" pitchFamily="18" charset="0"/>
              </a:rPr>
              <a:t>Kirvesoja</a:t>
            </a:r>
            <a:r>
              <a:rPr lang="en-CA" sz="1600" dirty="0">
                <a:latin typeface="Times New Roman" pitchFamily="18" charset="0"/>
                <a:cs typeface="Times New Roman" pitchFamily="18" charset="0"/>
              </a:rPr>
              <a:t> H (1996). Physical workload analysis among small industry activities using postural data. </a:t>
            </a:r>
            <a:r>
              <a:rPr lang="en-CA" sz="1600" i="1" dirty="0">
                <a:latin typeface="Times New Roman" pitchFamily="18" charset="0"/>
                <a:cs typeface="Times New Roman" pitchFamily="18" charset="0"/>
              </a:rPr>
              <a:t>International Journal of Occupational Safety and Ergonomics</a:t>
            </a:r>
            <a:r>
              <a:rPr lang="en-CA" sz="1600" dirty="0">
                <a:latin typeface="Times New Roman" pitchFamily="18" charset="0"/>
                <a:cs typeface="Times New Roman" pitchFamily="18" charset="0"/>
              </a:rPr>
              <a:t>, 2 (1), 27–34. </a:t>
            </a:r>
          </a:p>
          <a:p>
            <a:endParaRPr lang="en-CA" sz="1600" b="1" dirty="0">
              <a:latin typeface="Times New Roman" pitchFamily="18" charset="0"/>
              <a:cs typeface="Times New Roman" pitchFamily="18" charset="0"/>
            </a:endParaRPr>
          </a:p>
          <a:p>
            <a:pPr marL="285750" indent="-285750">
              <a:buFont typeface="Arial" pitchFamily="34" charset="0"/>
              <a:buChar char="•"/>
            </a:pPr>
            <a:r>
              <a:rPr lang="en-US" sz="1600" dirty="0" err="1">
                <a:latin typeface="Times New Roman" pitchFamily="18" charset="0"/>
                <a:cs typeface="Times New Roman" pitchFamily="18" charset="0"/>
              </a:rPr>
              <a:t>Ahasan</a:t>
            </a:r>
            <a:r>
              <a:rPr lang="en-US" sz="1600" dirty="0">
                <a:latin typeface="Times New Roman" pitchFamily="18" charset="0"/>
                <a:cs typeface="Times New Roman" pitchFamily="18" charset="0"/>
              </a:rPr>
              <a:t> R, </a:t>
            </a:r>
            <a:r>
              <a:rPr lang="en-US" sz="1600" dirty="0" err="1">
                <a:latin typeface="Times New Roman" pitchFamily="18" charset="0"/>
                <a:cs typeface="Times New Roman" pitchFamily="18" charset="0"/>
              </a:rPr>
              <a:t>Adruce</a:t>
            </a:r>
            <a:r>
              <a:rPr lang="en-US" sz="1600" dirty="0">
                <a:latin typeface="Times New Roman" pitchFamily="18" charset="0"/>
                <a:cs typeface="Times New Roman" pitchFamily="18" charset="0"/>
              </a:rPr>
              <a:t> SAZ, </a:t>
            </a:r>
            <a:r>
              <a:rPr lang="en-US" sz="1600" dirty="0" err="1">
                <a:latin typeface="Times New Roman" pitchFamily="18" charset="0"/>
                <a:cs typeface="Times New Roman" pitchFamily="18" charset="0"/>
              </a:rPr>
              <a:t>Weng</a:t>
            </a:r>
            <a:r>
              <a:rPr lang="en-US" sz="1600" dirty="0">
                <a:latin typeface="Times New Roman" pitchFamily="18" charset="0"/>
                <a:cs typeface="Times New Roman" pitchFamily="18" charset="0"/>
              </a:rPr>
              <a:t> NG, et al. (2012). Masters Program in Human Factors —collaboration between </a:t>
            </a:r>
            <a:r>
              <a:rPr lang="en-US" sz="1600" dirty="0" err="1">
                <a:latin typeface="Times New Roman" pitchFamily="18" charset="0"/>
                <a:cs typeface="Times New Roman" pitchFamily="18" charset="0"/>
              </a:rPr>
              <a:t>InDI</a:t>
            </a:r>
            <a:r>
              <a:rPr lang="en-US" sz="1600" dirty="0">
                <a:latin typeface="Times New Roman" pitchFamily="18" charset="0"/>
                <a:cs typeface="Times New Roman" pitchFamily="18" charset="0"/>
              </a:rPr>
              <a:t> &amp; FSKPM. In: </a:t>
            </a:r>
            <a:r>
              <a:rPr lang="en-US" sz="1600" dirty="0" err="1">
                <a:latin typeface="Times New Roman" pitchFamily="18" charset="0"/>
                <a:cs typeface="Times New Roman" pitchFamily="18" charset="0"/>
              </a:rPr>
              <a:t>Khairul</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Adzil</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Aidil</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eds</a:t>
            </a:r>
            <a:r>
              <a:rPr lang="en-US" sz="1600" dirty="0">
                <a:latin typeface="Times New Roman" pitchFamily="18" charset="0"/>
                <a:cs typeface="Times New Roman" pitchFamily="18" charset="0"/>
              </a:rPr>
              <a:t>), </a:t>
            </a:r>
            <a:r>
              <a:rPr lang="en-US" sz="1600" i="1" dirty="0">
                <a:latin typeface="Times New Roman" pitchFamily="18" charset="0"/>
                <a:cs typeface="Times New Roman" pitchFamily="18" charset="0"/>
              </a:rPr>
              <a:t>Proceedings of the 1st International Conference on Design &amp; Innovation </a:t>
            </a:r>
            <a:r>
              <a:rPr lang="en-US" sz="1600" dirty="0">
                <a:latin typeface="Times New Roman" pitchFamily="18" charset="0"/>
                <a:cs typeface="Times New Roman" pitchFamily="18" charset="0"/>
              </a:rPr>
              <a:t>(7-8</a:t>
            </a:r>
            <a:r>
              <a:rPr lang="en-US" sz="1600" baseline="30000" dirty="0">
                <a:latin typeface="Times New Roman" pitchFamily="18" charset="0"/>
                <a:cs typeface="Times New Roman" pitchFamily="18" charset="0"/>
              </a:rPr>
              <a:t> </a:t>
            </a:r>
            <a:r>
              <a:rPr lang="en-US" sz="1600" dirty="0">
                <a:latin typeface="Times New Roman" pitchFamily="18" charset="0"/>
                <a:cs typeface="Times New Roman" pitchFamily="18" charset="0"/>
              </a:rPr>
              <a:t>November), Kuching: University Malaysia Sarawak (Institute of Design &amp; Innovation), Malaysia, pp.158—167.</a:t>
            </a:r>
          </a:p>
          <a:p>
            <a:endParaRPr lang="en-US" sz="1600" dirty="0">
              <a:latin typeface="Times New Roman" pitchFamily="18" charset="0"/>
              <a:cs typeface="Times New Roman" pitchFamily="18" charset="0"/>
            </a:endParaRPr>
          </a:p>
          <a:p>
            <a:pPr marL="285750" indent="-285750">
              <a:buFont typeface="Arial" pitchFamily="34" charset="0"/>
              <a:buChar char="•"/>
            </a:pPr>
            <a:r>
              <a:rPr lang="en-US" sz="1600" dirty="0" err="1">
                <a:latin typeface="Times New Roman" pitchFamily="18" charset="0"/>
                <a:cs typeface="Times New Roman" pitchFamily="18" charset="0"/>
              </a:rPr>
              <a:t>Ahasan</a:t>
            </a:r>
            <a:r>
              <a:rPr lang="en-US" sz="1600" dirty="0">
                <a:latin typeface="Times New Roman" pitchFamily="18" charset="0"/>
                <a:cs typeface="Times New Roman" pitchFamily="18" charset="0"/>
              </a:rPr>
              <a:t>, R.,</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&amp; </a:t>
            </a:r>
            <a:r>
              <a:rPr lang="en-US" sz="1600" dirty="0" err="1">
                <a:latin typeface="Times New Roman" pitchFamily="18" charset="0"/>
                <a:cs typeface="Times New Roman" pitchFamily="18" charset="0"/>
              </a:rPr>
              <a:t>Adruce</a:t>
            </a:r>
            <a:r>
              <a:rPr lang="en-US" sz="1600" dirty="0">
                <a:latin typeface="Times New Roman" pitchFamily="18" charset="0"/>
                <a:cs typeface="Times New Roman" pitchFamily="18" charset="0"/>
              </a:rPr>
              <a:t>, S.A.Z. (2013). Promoting Human Factors and Ergonomics Program in </a:t>
            </a:r>
            <a:r>
              <a:rPr lang="en-US" sz="1600" dirty="0" smtClean="0">
                <a:latin typeface="Times New Roman" pitchFamily="18" charset="0"/>
                <a:cs typeface="Times New Roman" pitchFamily="18" charset="0"/>
              </a:rPr>
              <a:t>UNIMAS-Malaysia</a:t>
            </a:r>
            <a:r>
              <a:rPr lang="en-US" sz="1600" dirty="0">
                <a:latin typeface="Times New Roman" pitchFamily="18" charset="0"/>
                <a:cs typeface="Times New Roman" pitchFamily="18" charset="0"/>
              </a:rPr>
              <a:t>. </a:t>
            </a:r>
            <a:r>
              <a:rPr lang="en-US" sz="1600" i="1" dirty="0">
                <a:latin typeface="Times New Roman" pitchFamily="18" charset="0"/>
                <a:cs typeface="Times New Roman" pitchFamily="18" charset="0"/>
              </a:rPr>
              <a:t>Asian-Pacific Newsletter on Occupational Health and Safety</a:t>
            </a:r>
            <a:r>
              <a:rPr lang="en-US" sz="1600" dirty="0">
                <a:latin typeface="Times New Roman" pitchFamily="18" charset="0"/>
                <a:cs typeface="Times New Roman" pitchFamily="18" charset="0"/>
              </a:rPr>
              <a:t>,  20 (1), 24-26. </a:t>
            </a:r>
            <a:endParaRPr lang="en-US"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pPr marL="285750" indent="-285750">
              <a:buFont typeface="Arial" pitchFamily="34" charset="0"/>
              <a:buChar char="•"/>
            </a:pPr>
            <a:r>
              <a:rPr lang="en-CA" sz="1600" dirty="0" err="1">
                <a:latin typeface="Times New Roman" pitchFamily="18" charset="0"/>
                <a:cs typeface="Times New Roman" pitchFamily="18" charset="0"/>
              </a:rPr>
              <a:t>Ahasan</a:t>
            </a:r>
            <a:r>
              <a:rPr lang="en-CA" sz="1600" dirty="0">
                <a:latin typeface="Times New Roman" pitchFamily="18" charset="0"/>
                <a:cs typeface="Times New Roman" pitchFamily="18" charset="0"/>
              </a:rPr>
              <a:t> R, </a:t>
            </a:r>
            <a:r>
              <a:rPr lang="en-CA" sz="1600" dirty="0" err="1">
                <a:latin typeface="Times New Roman" pitchFamily="18" charset="0"/>
                <a:cs typeface="Times New Roman" pitchFamily="18" charset="0"/>
              </a:rPr>
              <a:t>Kejonen</a:t>
            </a:r>
            <a:r>
              <a:rPr lang="en-CA" sz="1600" dirty="0">
                <a:latin typeface="Times New Roman" pitchFamily="18" charset="0"/>
                <a:cs typeface="Times New Roman" pitchFamily="18" charset="0"/>
              </a:rPr>
              <a:t> P, </a:t>
            </a:r>
            <a:r>
              <a:rPr lang="en-CA" sz="1600" dirty="0" err="1">
                <a:latin typeface="Times New Roman" pitchFamily="18" charset="0"/>
                <a:cs typeface="Times New Roman" pitchFamily="18" charset="0"/>
              </a:rPr>
              <a:t>Kauranen</a:t>
            </a:r>
            <a:r>
              <a:rPr lang="en-CA" sz="1600" dirty="0">
                <a:latin typeface="Times New Roman" pitchFamily="18" charset="0"/>
                <a:cs typeface="Times New Roman" pitchFamily="18" charset="0"/>
              </a:rPr>
              <a:t> K, </a:t>
            </a:r>
            <a:r>
              <a:rPr lang="en-CA" sz="1600" dirty="0" err="1">
                <a:latin typeface="Times New Roman" pitchFamily="18" charset="0"/>
                <a:cs typeface="Times New Roman" pitchFamily="18" charset="0"/>
              </a:rPr>
              <a:t>Karppinen</a:t>
            </a:r>
            <a:r>
              <a:rPr lang="en-CA" sz="1600" dirty="0">
                <a:latin typeface="Times New Roman" pitchFamily="18" charset="0"/>
                <a:cs typeface="Times New Roman" pitchFamily="18" charset="0"/>
              </a:rPr>
              <a:t> J (2000). Functional assessment of spinal load, muscle strength and fatigability—a case study among industrial workers. In: M </a:t>
            </a:r>
            <a:r>
              <a:rPr lang="en-CA" sz="1600" dirty="0" err="1">
                <a:latin typeface="Times New Roman" pitchFamily="18" charset="0"/>
                <a:cs typeface="Times New Roman" pitchFamily="18" charset="0"/>
              </a:rPr>
              <a:t>Tabrizian</a:t>
            </a:r>
            <a:r>
              <a:rPr lang="en-CA" sz="1600" dirty="0">
                <a:latin typeface="Times New Roman" pitchFamily="18" charset="0"/>
                <a:cs typeface="Times New Roman" pitchFamily="18" charset="0"/>
              </a:rPr>
              <a:t> (</a:t>
            </a:r>
            <a:r>
              <a:rPr lang="en-CA" sz="1600" dirty="0" err="1">
                <a:latin typeface="Times New Roman" pitchFamily="18" charset="0"/>
                <a:cs typeface="Times New Roman" pitchFamily="18" charset="0"/>
              </a:rPr>
              <a:t>ed</a:t>
            </a:r>
            <a:r>
              <a:rPr lang="en-CA" sz="1600" dirty="0">
                <a:latin typeface="Times New Roman" pitchFamily="18" charset="0"/>
                <a:cs typeface="Times New Roman" pitchFamily="18" charset="0"/>
              </a:rPr>
              <a:t>), </a:t>
            </a:r>
            <a:r>
              <a:rPr lang="en-CA" sz="1600" i="1" dirty="0">
                <a:latin typeface="Times New Roman" pitchFamily="18" charset="0"/>
                <a:cs typeface="Times New Roman" pitchFamily="18" charset="0"/>
              </a:rPr>
              <a:t>2</a:t>
            </a:r>
            <a:r>
              <a:rPr lang="en-CA" sz="1600" i="1" baseline="30000" dirty="0">
                <a:latin typeface="Times New Roman" pitchFamily="18" charset="0"/>
                <a:cs typeface="Times New Roman" pitchFamily="18" charset="0"/>
              </a:rPr>
              <a:t>nd</a:t>
            </a:r>
            <a:r>
              <a:rPr lang="en-CA" sz="1600" i="1" dirty="0">
                <a:latin typeface="Times New Roman" pitchFamily="18" charset="0"/>
                <a:cs typeface="Times New Roman" pitchFamily="18" charset="0"/>
              </a:rPr>
              <a:t> International Symposium on Advanced Biomaterials and 7th International Academy of Shape Memory Materials for Medical Use</a:t>
            </a:r>
            <a:r>
              <a:rPr lang="en-CA" sz="1600" dirty="0">
                <a:latin typeface="Times New Roman" pitchFamily="18" charset="0"/>
                <a:cs typeface="Times New Roman" pitchFamily="18" charset="0"/>
              </a:rPr>
              <a:t> [June 29-July 1: available: </a:t>
            </a:r>
            <a:r>
              <a:rPr lang="en-CA" sz="1600" dirty="0">
                <a:latin typeface="Times New Roman" pitchFamily="18" charset="0"/>
                <a:cs typeface="Times New Roman" pitchFamily="18" charset="0"/>
                <a:hlinkClick r:id="rId2"/>
              </a:rPr>
              <a:t>www.grbb.polymtl.ca/siba_2000.htm</a:t>
            </a:r>
            <a:r>
              <a:rPr lang="en-CA" sz="1600" dirty="0">
                <a:latin typeface="Times New Roman" pitchFamily="18" charset="0"/>
                <a:cs typeface="Times New Roman" pitchFamily="18" charset="0"/>
              </a:rPr>
              <a:t>], Montreal, Canada. </a:t>
            </a:r>
          </a:p>
          <a:p>
            <a:endParaRPr lang="en-CA" sz="1600" dirty="0">
              <a:latin typeface="Times New Roman" pitchFamily="18" charset="0"/>
              <a:cs typeface="Times New Roman" pitchFamily="18" charset="0"/>
            </a:endParaRPr>
          </a:p>
          <a:p>
            <a:pPr marL="285750" indent="-285750">
              <a:buFont typeface="Arial" pitchFamily="34" charset="0"/>
              <a:buChar char="•"/>
            </a:pPr>
            <a:r>
              <a:rPr lang="en-US" sz="1600" dirty="0" err="1">
                <a:latin typeface="Times New Roman" pitchFamily="18" charset="0"/>
                <a:cs typeface="Times New Roman" pitchFamily="18" charset="0"/>
              </a:rPr>
              <a:t>Ahasan</a:t>
            </a:r>
            <a:r>
              <a:rPr lang="en-US" sz="1600" dirty="0">
                <a:latin typeface="Times New Roman" pitchFamily="18" charset="0"/>
                <a:cs typeface="Times New Roman" pitchFamily="18" charset="0"/>
              </a:rPr>
              <a:t> R, </a:t>
            </a:r>
            <a:r>
              <a:rPr lang="en-US" sz="1600" dirty="0" err="1">
                <a:latin typeface="Times New Roman" pitchFamily="18" charset="0"/>
                <a:cs typeface="Times New Roman" pitchFamily="18" charset="0"/>
              </a:rPr>
              <a:t>Väyrynen</a:t>
            </a:r>
            <a:r>
              <a:rPr lang="en-US" sz="1600" dirty="0">
                <a:latin typeface="Times New Roman" pitchFamily="18" charset="0"/>
                <a:cs typeface="Times New Roman" pitchFamily="18" charset="0"/>
              </a:rPr>
              <a:t> S, </a:t>
            </a:r>
            <a:r>
              <a:rPr lang="en-US" sz="1600" dirty="0" err="1">
                <a:latin typeface="Times New Roman" pitchFamily="18" charset="0"/>
                <a:cs typeface="Times New Roman" pitchFamily="18" charset="0"/>
              </a:rPr>
              <a:t>Virokannas</a:t>
            </a:r>
            <a:r>
              <a:rPr lang="en-US" sz="1600" dirty="0">
                <a:latin typeface="Times New Roman" pitchFamily="18" charset="0"/>
                <a:cs typeface="Times New Roman" pitchFamily="18" charset="0"/>
              </a:rPr>
              <a:t> H, </a:t>
            </a:r>
            <a:r>
              <a:rPr lang="en-US" sz="1600" dirty="0" err="1">
                <a:latin typeface="Times New Roman" pitchFamily="18" charset="0"/>
                <a:cs typeface="Times New Roman" pitchFamily="18" charset="0"/>
              </a:rPr>
              <a:t>Kangas</a:t>
            </a:r>
            <a:r>
              <a:rPr lang="en-US" sz="1600" dirty="0">
                <a:latin typeface="Times New Roman" pitchFamily="18" charset="0"/>
                <a:cs typeface="Times New Roman" pitchFamily="18" charset="0"/>
              </a:rPr>
              <a:t> E (1997). Thermoregulatory response and muscle pain in steel </a:t>
            </a:r>
            <a:r>
              <a:rPr lang="en-US" sz="1600" dirty="0" smtClean="0">
                <a:latin typeface="Times New Roman" pitchFamily="18" charset="0"/>
                <a:cs typeface="Times New Roman" pitchFamily="18" charset="0"/>
              </a:rPr>
              <a:t>mill </a:t>
            </a:r>
            <a:r>
              <a:rPr lang="en-US" sz="1600" dirty="0">
                <a:latin typeface="Times New Roman" pitchFamily="18" charset="0"/>
                <a:cs typeface="Times New Roman" pitchFamily="18" charset="0"/>
              </a:rPr>
              <a:t>workers. In: HM Khalid (</a:t>
            </a:r>
            <a:r>
              <a:rPr lang="en-US" sz="1600" dirty="0" err="1">
                <a:latin typeface="Times New Roman" pitchFamily="18" charset="0"/>
                <a:cs typeface="Times New Roman" pitchFamily="18" charset="0"/>
              </a:rPr>
              <a:t>ed</a:t>
            </a:r>
            <a:r>
              <a:rPr lang="en-US" sz="1600" dirty="0">
                <a:latin typeface="Times New Roman" pitchFamily="18" charset="0"/>
                <a:cs typeface="Times New Roman" pitchFamily="18" charset="0"/>
              </a:rPr>
              <a:t>), HFs Vision–Care for the Future, </a:t>
            </a:r>
            <a:r>
              <a:rPr lang="en-US" sz="1600" i="1" dirty="0">
                <a:latin typeface="Times New Roman" pitchFamily="18" charset="0"/>
                <a:cs typeface="Times New Roman" pitchFamily="18" charset="0"/>
              </a:rPr>
              <a:t>5</a:t>
            </a:r>
            <a:r>
              <a:rPr lang="en-US" sz="1600" i="1" baseline="30000" dirty="0">
                <a:latin typeface="Times New Roman" pitchFamily="18" charset="0"/>
                <a:cs typeface="Times New Roman" pitchFamily="18" charset="0"/>
              </a:rPr>
              <a:t>th</a:t>
            </a:r>
            <a:r>
              <a:rPr lang="en-US" sz="1600" i="1" dirty="0">
                <a:latin typeface="Times New Roman" pitchFamily="18" charset="0"/>
                <a:cs typeface="Times New Roman" pitchFamily="18" charset="0"/>
              </a:rPr>
              <a:t> Southeast Asian Ergonomics </a:t>
            </a:r>
            <a:r>
              <a:rPr lang="en-US" sz="1600" i="1" dirty="0" smtClean="0">
                <a:latin typeface="Times New Roman" pitchFamily="18" charset="0"/>
                <a:cs typeface="Times New Roman" pitchFamily="18" charset="0"/>
              </a:rPr>
              <a:t>Society Conference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(Kuala Lumpur : Malaysia), International Ergonomics Association Press, pp. 117-121. </a:t>
            </a:r>
          </a:p>
          <a:p>
            <a:endParaRPr lang="en-US" sz="1600" dirty="0">
              <a:latin typeface="Times New Roman" pitchFamily="18" charset="0"/>
              <a:cs typeface="Times New Roman" pitchFamily="18" charset="0"/>
            </a:endParaRPr>
          </a:p>
        </p:txBody>
      </p:sp>
      <p:sp>
        <p:nvSpPr>
          <p:cNvPr id="3" name="Rectangle 2"/>
          <p:cNvSpPr/>
          <p:nvPr/>
        </p:nvSpPr>
        <p:spPr>
          <a:xfrm>
            <a:off x="2987824" y="1052736"/>
            <a:ext cx="2893741" cy="707886"/>
          </a:xfrm>
          <a:prstGeom prst="rect">
            <a:avLst/>
          </a:prstGeom>
        </p:spPr>
        <p:txBody>
          <a:bodyPr wrap="none">
            <a:spAutoFit/>
          </a:bodyPr>
          <a:lstStyle/>
          <a:p>
            <a:r>
              <a:rPr lang="en-US" sz="4000" b="1" dirty="0">
                <a:solidFill>
                  <a:srgbClr val="FF0000"/>
                </a:solidFill>
                <a:latin typeface="Times New Roman" pitchFamily="18" charset="0"/>
                <a:cs typeface="Times New Roman" pitchFamily="18" charset="0"/>
              </a:rPr>
              <a:t>Publications</a:t>
            </a:r>
            <a:endParaRPr lang="en-US" sz="4000" b="1" dirty="0">
              <a:latin typeface="Times New Roman" pitchFamily="18" charset="0"/>
              <a:cs typeface="Times New Roman" pitchFamily="18" charset="0"/>
            </a:endParaRPr>
          </a:p>
        </p:txBody>
      </p:sp>
      <p:pic>
        <p:nvPicPr>
          <p:cNvPr id="4" name="Picture 3" descr="D:\Sleep disorders and therapy\PPTs\BN malik\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496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95" y="1595021"/>
            <a:ext cx="8965504" cy="5262979"/>
          </a:xfrm>
          <a:prstGeom prst="rect">
            <a:avLst/>
          </a:prstGeom>
        </p:spPr>
        <p:txBody>
          <a:bodyPr wrap="square">
            <a:spAutoFit/>
          </a:bodyPr>
          <a:lstStyle/>
          <a:p>
            <a:endParaRPr lang="en-US" sz="1600" dirty="0" smtClean="0">
              <a:latin typeface="Times New Roman" pitchFamily="18" charset="0"/>
              <a:cs typeface="Times New Roman" pitchFamily="18" charset="0"/>
            </a:endParaRPr>
          </a:p>
          <a:p>
            <a:pPr marL="285750" indent="-285750">
              <a:buFont typeface="Arial" pitchFamily="34" charset="0"/>
              <a:buChar char="•"/>
            </a:pPr>
            <a:r>
              <a:rPr lang="en-US" sz="1600" dirty="0" smtClean="0">
                <a:latin typeface="Times New Roman" pitchFamily="18" charset="0"/>
                <a:cs typeface="Times New Roman" pitchFamily="18" charset="0"/>
              </a:rPr>
              <a:t>2014-2016 </a:t>
            </a:r>
            <a:r>
              <a:rPr lang="en-US" sz="1600" dirty="0">
                <a:latin typeface="Times New Roman" pitchFamily="18" charset="0"/>
                <a:cs typeface="Times New Roman" pitchFamily="18" charset="0"/>
              </a:rPr>
              <a:t>[</a:t>
            </a:r>
            <a:r>
              <a:rPr lang="en-US" sz="1600" dirty="0" smtClean="0">
                <a:latin typeface="Times New Roman" pitchFamily="18" charset="0"/>
                <a:cs typeface="Times New Roman" pitchFamily="18" charset="0"/>
              </a:rPr>
              <a:t>20,000RM</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UniSZA</a:t>
            </a:r>
            <a:r>
              <a:rPr lang="en-US" sz="1600" dirty="0" smtClean="0">
                <a:latin typeface="Times New Roman" pitchFamily="18" charset="0"/>
                <a:cs typeface="Times New Roman" pitchFamily="18" charset="0"/>
              </a:rPr>
              <a:t>/14/GU(025</a:t>
            </a:r>
            <a:r>
              <a:rPr lang="en-US" sz="1600" dirty="0">
                <a:latin typeface="Times New Roman" pitchFamily="18" charset="0"/>
                <a:cs typeface="Times New Roman" pitchFamily="18" charset="0"/>
              </a:rPr>
              <a:t>): Dengue </a:t>
            </a:r>
            <a:r>
              <a:rPr lang="en-US" sz="1600" dirty="0" smtClean="0">
                <a:latin typeface="Times New Roman" pitchFamily="18" charset="0"/>
                <a:cs typeface="Times New Roman" pitchFamily="18" charset="0"/>
              </a:rPr>
              <a:t>threat </a:t>
            </a:r>
            <a:r>
              <a:rPr lang="en-US" sz="1600" dirty="0">
                <a:latin typeface="Times New Roman" pitchFamily="18" charset="0"/>
                <a:cs typeface="Times New Roman" pitchFamily="18" charset="0"/>
              </a:rPr>
              <a:t>in a </a:t>
            </a:r>
            <a:r>
              <a:rPr lang="en-US" sz="1600" dirty="0" smtClean="0">
                <a:latin typeface="Times New Roman" pitchFamily="18" charset="0"/>
                <a:cs typeface="Times New Roman" pitchFamily="18" charset="0"/>
              </a:rPr>
              <a:t>university </a:t>
            </a:r>
            <a:r>
              <a:rPr lang="en-US" sz="1600" dirty="0">
                <a:latin typeface="Times New Roman" pitchFamily="18" charset="0"/>
                <a:cs typeface="Times New Roman" pitchFamily="18" charset="0"/>
              </a:rPr>
              <a:t>s</a:t>
            </a:r>
            <a:r>
              <a:rPr lang="en-US" sz="1600" dirty="0" smtClean="0">
                <a:latin typeface="Times New Roman" pitchFamily="18" charset="0"/>
                <a:cs typeface="Times New Roman" pitchFamily="18" charset="0"/>
              </a:rPr>
              <a:t>etting</a:t>
            </a:r>
            <a:r>
              <a:rPr lang="en-US" sz="1600" dirty="0">
                <a:latin typeface="Times New Roman" pitchFamily="18" charset="0"/>
                <a:cs typeface="Times New Roman" pitchFamily="18" charset="0"/>
              </a:rPr>
              <a:t>: a </a:t>
            </a:r>
            <a:r>
              <a:rPr lang="en-US" sz="1600" dirty="0" smtClean="0">
                <a:latin typeface="Times New Roman" pitchFamily="18" charset="0"/>
                <a:cs typeface="Times New Roman" pitchFamily="18" charset="0"/>
              </a:rPr>
              <a:t>comprehensive </a:t>
            </a:r>
            <a:r>
              <a:rPr lang="en-US" sz="1600" dirty="0">
                <a:latin typeface="Times New Roman" pitchFamily="18" charset="0"/>
                <a:cs typeface="Times New Roman" pitchFamily="18" charset="0"/>
              </a:rPr>
              <a:t>approach to combat dengue fever </a:t>
            </a:r>
            <a:r>
              <a:rPr lang="en-US" sz="1600" dirty="0" smtClean="0">
                <a:latin typeface="Times New Roman" pitchFamily="18" charset="0"/>
                <a:cs typeface="Times New Roman" pitchFamily="18" charset="0"/>
              </a:rPr>
              <a:t>surveillance </a:t>
            </a:r>
            <a:r>
              <a:rPr lang="en-US" sz="1600" dirty="0">
                <a:latin typeface="Times New Roman" pitchFamily="18" charset="0"/>
                <a:cs typeface="Times New Roman" pitchFamily="18" charset="0"/>
              </a:rPr>
              <a:t>of environmental risks, </a:t>
            </a:r>
            <a:r>
              <a:rPr lang="en-US" sz="1600" dirty="0" smtClean="0">
                <a:latin typeface="Times New Roman" pitchFamily="18" charset="0"/>
                <a:cs typeface="Times New Roman" pitchFamily="18" charset="0"/>
              </a:rPr>
              <a:t>knowledge &amp; practices </a:t>
            </a:r>
            <a:r>
              <a:rPr lang="en-US" sz="1600" dirty="0">
                <a:latin typeface="Times New Roman" pitchFamily="18" charset="0"/>
                <a:cs typeface="Times New Roman" pitchFamily="18" charset="0"/>
              </a:rPr>
              <a:t>of </a:t>
            </a:r>
            <a:r>
              <a:rPr lang="en-US" sz="1600" dirty="0" smtClean="0">
                <a:latin typeface="Times New Roman" pitchFamily="18" charset="0"/>
                <a:cs typeface="Times New Roman" pitchFamily="18" charset="0"/>
              </a:rPr>
              <a:t>campus </a:t>
            </a:r>
            <a:r>
              <a:rPr lang="en-US" sz="1600" dirty="0">
                <a:latin typeface="Times New Roman" pitchFamily="18" charset="0"/>
                <a:cs typeface="Times New Roman" pitchFamily="18" charset="0"/>
              </a:rPr>
              <a:t>community. </a:t>
            </a:r>
            <a:r>
              <a:rPr lang="en-US" sz="1600" dirty="0" smtClean="0">
                <a:latin typeface="Times New Roman" pitchFamily="18" charset="0"/>
                <a:cs typeface="Times New Roman" pitchFamily="18" charset="0"/>
              </a:rPr>
              <a:t>CRIM: </a:t>
            </a:r>
            <a:r>
              <a:rPr lang="en-US" sz="1600" dirty="0" err="1" smtClean="0">
                <a:latin typeface="Times New Roman" pitchFamily="18" charset="0"/>
                <a:cs typeface="Times New Roman" pitchFamily="18" charset="0"/>
              </a:rPr>
              <a:t>Universiti</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Sultan </a:t>
            </a:r>
            <a:r>
              <a:rPr lang="en-US" sz="1600" dirty="0" err="1">
                <a:latin typeface="Times New Roman" pitchFamily="18" charset="0"/>
                <a:cs typeface="Times New Roman" pitchFamily="18" charset="0"/>
              </a:rPr>
              <a:t>Zainal</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Abidin</a:t>
            </a:r>
            <a:r>
              <a:rPr lang="en-US" sz="1600" dirty="0" smtClean="0">
                <a:latin typeface="Times New Roman" pitchFamily="18" charset="0"/>
                <a:cs typeface="Times New Roman" pitchFamily="18" charset="0"/>
              </a:rPr>
              <a:t> (www.unisza.edu.my),Campus Gong </a:t>
            </a:r>
            <a:r>
              <a:rPr lang="en-US" sz="1600" dirty="0" err="1" smtClean="0">
                <a:latin typeface="Times New Roman" pitchFamily="18" charset="0"/>
                <a:cs typeface="Times New Roman" pitchFamily="18" charset="0"/>
              </a:rPr>
              <a:t>Badak</a:t>
            </a:r>
            <a:r>
              <a:rPr lang="en-US" sz="1600" dirty="0" smtClean="0">
                <a:latin typeface="Times New Roman" pitchFamily="18" charset="0"/>
                <a:cs typeface="Times New Roman" pitchFamily="18" charset="0"/>
              </a:rPr>
              <a:t>, Malaysia.</a:t>
            </a:r>
            <a:endParaRPr lang="en-US" sz="1600" dirty="0">
              <a:latin typeface="Times New Roman" pitchFamily="18" charset="0"/>
              <a:cs typeface="Times New Roman" pitchFamily="18" charset="0"/>
            </a:endParaRPr>
          </a:p>
          <a:p>
            <a:pPr marL="285750" indent="-285750">
              <a:buFont typeface="Arial" pitchFamily="34" charset="0"/>
              <a:buChar char="•"/>
            </a:pPr>
            <a:r>
              <a:rPr lang="en-US" sz="1600" dirty="0" smtClean="0">
                <a:latin typeface="Times New Roman" pitchFamily="18" charset="0"/>
                <a:cs typeface="Times New Roman" pitchFamily="18" charset="0"/>
              </a:rPr>
              <a:t>2013-2016 </a:t>
            </a:r>
            <a:r>
              <a:rPr lang="en-US" sz="1600" dirty="0">
                <a:latin typeface="Times New Roman" pitchFamily="18" charset="0"/>
                <a:cs typeface="Times New Roman" pitchFamily="18" charset="0"/>
              </a:rPr>
              <a:t>[</a:t>
            </a:r>
            <a:r>
              <a:rPr lang="en-US" sz="1600" dirty="0" smtClean="0">
                <a:latin typeface="Times New Roman" pitchFamily="18" charset="0"/>
                <a:cs typeface="Times New Roman" pitchFamily="18" charset="0"/>
              </a:rPr>
              <a:t>70,000RM</a:t>
            </a:r>
            <a:r>
              <a:rPr lang="en-US" sz="1600" dirty="0">
                <a:latin typeface="Times New Roman" pitchFamily="18" charset="0"/>
                <a:cs typeface="Times New Roman" pitchFamily="18" charset="0"/>
              </a:rPr>
              <a:t>, ERGS/1/2013/SSI07/UNIMAS/01/01, co-researcher]: </a:t>
            </a:r>
            <a:r>
              <a:rPr lang="en-US" sz="1600" dirty="0" smtClean="0">
                <a:latin typeface="Times New Roman" pitchFamily="18" charset="0"/>
                <a:cs typeface="Times New Roman" pitchFamily="18" charset="0"/>
              </a:rPr>
              <a:t>Design &amp; development </a:t>
            </a:r>
            <a:r>
              <a:rPr lang="en-US" sz="1600" dirty="0">
                <a:latin typeface="Times New Roman" pitchFamily="18" charset="0"/>
                <a:cs typeface="Times New Roman" pitchFamily="18" charset="0"/>
              </a:rPr>
              <a:t>of </a:t>
            </a:r>
            <a:r>
              <a:rPr lang="en-US" sz="1600" dirty="0" smtClean="0">
                <a:latin typeface="Times New Roman" pitchFamily="18" charset="0"/>
                <a:cs typeface="Times New Roman" pitchFamily="18" charset="0"/>
              </a:rPr>
              <a:t>inner bamboo </a:t>
            </a:r>
            <a:r>
              <a:rPr lang="en-US" sz="1600" dirty="0">
                <a:latin typeface="Times New Roman" pitchFamily="18" charset="0"/>
                <a:cs typeface="Times New Roman" pitchFamily="18" charset="0"/>
              </a:rPr>
              <a:t>t</a:t>
            </a:r>
            <a:r>
              <a:rPr lang="en-US" sz="1600" dirty="0" smtClean="0">
                <a:latin typeface="Times New Roman" pitchFamily="18" charset="0"/>
                <a:cs typeface="Times New Roman" pitchFamily="18" charset="0"/>
              </a:rPr>
              <a:t>ransit bicycle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RIMC: Institute </a:t>
            </a:r>
            <a:r>
              <a:rPr lang="en-US" sz="1600" dirty="0">
                <a:latin typeface="Times New Roman" pitchFamily="18" charset="0"/>
                <a:cs typeface="Times New Roman" pitchFamily="18" charset="0"/>
              </a:rPr>
              <a:t>of Design &amp; Innovation, </a:t>
            </a:r>
            <a:r>
              <a:rPr lang="en-US" sz="1600" dirty="0" err="1">
                <a:latin typeface="Times New Roman" pitchFamily="18" charset="0"/>
                <a:cs typeface="Times New Roman" pitchFamily="18" charset="0"/>
              </a:rPr>
              <a:t>Universiti</a:t>
            </a:r>
            <a:r>
              <a:rPr lang="en-US" sz="1600" dirty="0">
                <a:latin typeface="Times New Roman" pitchFamily="18" charset="0"/>
                <a:cs typeface="Times New Roman" pitchFamily="18" charset="0"/>
              </a:rPr>
              <a:t> Sarawak Malaysia</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85750" indent="-285750">
              <a:buFont typeface="Arial" pitchFamily="34" charset="0"/>
              <a:buChar char="•"/>
            </a:pPr>
            <a:r>
              <a:rPr lang="en-US" sz="1600" dirty="0" smtClean="0">
                <a:latin typeface="Times New Roman" pitchFamily="18" charset="0"/>
                <a:cs typeface="Times New Roman" pitchFamily="18" charset="0"/>
              </a:rPr>
              <a:t>2014-2016 </a:t>
            </a:r>
            <a:r>
              <a:rPr lang="en-US" sz="1600" dirty="0">
                <a:latin typeface="Times New Roman" pitchFamily="18" charset="0"/>
                <a:cs typeface="Times New Roman" pitchFamily="18" charset="0"/>
              </a:rPr>
              <a:t>[200,000RM, applied]: </a:t>
            </a:r>
            <a:r>
              <a:rPr lang="en-US" sz="1600" dirty="0" smtClean="0">
                <a:latin typeface="Times New Roman" pitchFamily="18" charset="0"/>
                <a:cs typeface="Times New Roman" pitchFamily="18" charset="0"/>
              </a:rPr>
              <a:t>Ergonomic issues causing workers’ carpal </a:t>
            </a:r>
            <a:r>
              <a:rPr lang="en-US" sz="1600" dirty="0">
                <a:latin typeface="Times New Roman" pitchFamily="18" charset="0"/>
                <a:cs typeface="Times New Roman" pitchFamily="18" charset="0"/>
              </a:rPr>
              <a:t>tunnel syndrome </a:t>
            </a:r>
            <a:r>
              <a:rPr lang="en-US" sz="1600" dirty="0" smtClean="0">
                <a:latin typeface="Times New Roman" pitchFamily="18" charset="0"/>
                <a:cs typeface="Times New Roman" pitchFamily="18" charset="0"/>
              </a:rPr>
              <a:t>in </a:t>
            </a:r>
            <a:r>
              <a:rPr lang="en-US" sz="1600" dirty="0" err="1" smtClean="0">
                <a:latin typeface="Times New Roman" pitchFamily="18" charset="0"/>
                <a:cs typeface="Times New Roman" pitchFamily="18" charset="0"/>
              </a:rPr>
              <a:t>keropok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lekor</a:t>
            </a:r>
            <a:r>
              <a:rPr lang="en-US" sz="1600" dirty="0" smtClean="0">
                <a:latin typeface="Times New Roman" pitchFamily="18" charset="0"/>
                <a:cs typeface="Times New Roman" pitchFamily="18" charset="0"/>
              </a:rPr>
              <a:t> industry </a:t>
            </a:r>
            <a:r>
              <a:rPr lang="en-US" sz="1600" dirty="0">
                <a:latin typeface="Times New Roman" pitchFamily="18" charset="0"/>
                <a:cs typeface="Times New Roman" pitchFamily="18" charset="0"/>
              </a:rPr>
              <a:t>in Terengganu. FRGS-2 Grants (Ministry of Higher Education, Malaysia</a:t>
            </a:r>
            <a:r>
              <a:rPr lang="en-US" sz="1600" dirty="0" smtClean="0">
                <a:latin typeface="Times New Roman" pitchFamily="18" charset="0"/>
                <a:cs typeface="Times New Roman" pitchFamily="18" charset="0"/>
              </a:rPr>
              <a:t>).</a:t>
            </a:r>
          </a:p>
          <a:p>
            <a:pPr marL="285750" indent="-285750">
              <a:buFont typeface="Arial" pitchFamily="34" charset="0"/>
              <a:buChar char="•"/>
            </a:pPr>
            <a:r>
              <a:rPr lang="en-US" sz="1600" dirty="0" smtClean="0">
                <a:latin typeface="Times New Roman" pitchFamily="18" charset="0"/>
                <a:cs typeface="Times New Roman" pitchFamily="18" charset="0"/>
              </a:rPr>
              <a:t>2014-2017 </a:t>
            </a:r>
            <a:r>
              <a:rPr lang="en-US" sz="1600" dirty="0">
                <a:latin typeface="Times New Roman" pitchFamily="18" charset="0"/>
                <a:cs typeface="Times New Roman" pitchFamily="18" charset="0"/>
              </a:rPr>
              <a:t>[</a:t>
            </a:r>
            <a:r>
              <a:rPr lang="en-US" sz="1600" dirty="0" smtClean="0">
                <a:latin typeface="Times New Roman" pitchFamily="18" charset="0"/>
                <a:cs typeface="Times New Roman" pitchFamily="18" charset="0"/>
              </a:rPr>
              <a:t>200,000RM, applied]: </a:t>
            </a:r>
            <a:r>
              <a:rPr lang="en-US" sz="1600" dirty="0">
                <a:latin typeface="Times New Roman" pitchFamily="18" charset="0"/>
                <a:cs typeface="Times New Roman" pitchFamily="18" charset="0"/>
              </a:rPr>
              <a:t>Development of ergonomic supporting device to reduce risk of </a:t>
            </a:r>
            <a:r>
              <a:rPr lang="en-US" sz="1600" dirty="0" smtClean="0">
                <a:latin typeface="Times New Roman" pitchFamily="18" charset="0"/>
                <a:cs typeface="Times New Roman" pitchFamily="18" charset="0"/>
              </a:rPr>
              <a:t>carpal </a:t>
            </a:r>
            <a:r>
              <a:rPr lang="en-US" sz="1600" dirty="0">
                <a:latin typeface="Times New Roman" pitchFamily="18" charset="0"/>
                <a:cs typeface="Times New Roman" pitchFamily="18" charset="0"/>
              </a:rPr>
              <a:t>tunnel </a:t>
            </a:r>
            <a:r>
              <a:rPr lang="en-US" sz="1600" dirty="0" smtClean="0">
                <a:latin typeface="Times New Roman" pitchFamily="18" charset="0"/>
                <a:cs typeface="Times New Roman" pitchFamily="18" charset="0"/>
              </a:rPr>
              <a:t>syndrome </a:t>
            </a:r>
            <a:r>
              <a:rPr lang="en-US" sz="1600" dirty="0">
                <a:latin typeface="Times New Roman" pitchFamily="18" charset="0"/>
                <a:cs typeface="Times New Roman" pitchFamily="18" charset="0"/>
              </a:rPr>
              <a:t>among the workers involved in repetitive job-tasks in Malaysian auto manufacturing industry</a:t>
            </a:r>
            <a:r>
              <a:rPr lang="en-US" sz="1600" dirty="0" smtClean="0">
                <a:latin typeface="Times New Roman" pitchFamily="18" charset="0"/>
                <a:cs typeface="Times New Roman" pitchFamily="18" charset="0"/>
              </a:rPr>
              <a:t>. UM-</a:t>
            </a:r>
            <a:r>
              <a:rPr lang="en-US" sz="1600" dirty="0" err="1" smtClean="0">
                <a:latin typeface="Times New Roman" pitchFamily="18" charset="0"/>
                <a:cs typeface="Times New Roman" pitchFamily="18" charset="0"/>
              </a:rPr>
              <a:t>UniSZA</a:t>
            </a:r>
            <a:r>
              <a:rPr lang="en-US" sz="1600" dirty="0" smtClean="0">
                <a:latin typeface="Times New Roman" pitchFamily="18" charset="0"/>
                <a:cs typeface="Times New Roman" pitchFamily="18" charset="0"/>
              </a:rPr>
              <a:t> Collaborative Research Grants</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Ministry of </a:t>
            </a:r>
            <a:r>
              <a:rPr lang="en-US" sz="1600" dirty="0">
                <a:latin typeface="Times New Roman" pitchFamily="18" charset="0"/>
                <a:cs typeface="Times New Roman" pitchFamily="18" charset="0"/>
              </a:rPr>
              <a:t>Higher Education, Malaysia</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85750" indent="-285750">
              <a:buFont typeface="Arial" pitchFamily="34" charset="0"/>
              <a:buChar char="•"/>
            </a:pPr>
            <a:r>
              <a:rPr lang="en-US" sz="1600" dirty="0" smtClean="0">
                <a:latin typeface="Times New Roman" pitchFamily="18" charset="0"/>
                <a:cs typeface="Times New Roman" pitchFamily="18" charset="0"/>
              </a:rPr>
              <a:t>2004-2005 </a:t>
            </a:r>
            <a:r>
              <a:rPr lang="en-US" sz="1600" dirty="0">
                <a:latin typeface="Times New Roman" pitchFamily="18" charset="0"/>
                <a:cs typeface="Times New Roman" pitchFamily="18" charset="0"/>
              </a:rPr>
              <a:t>[$60,400]: Evaluation of </a:t>
            </a:r>
            <a:r>
              <a:rPr lang="en-US" sz="1600" dirty="0" smtClean="0">
                <a:latin typeface="Times New Roman" pitchFamily="18" charset="0"/>
                <a:cs typeface="Times New Roman" pitchFamily="18" charset="0"/>
              </a:rPr>
              <a:t>prototypes </a:t>
            </a:r>
            <a:r>
              <a:rPr lang="en-US" sz="1600" dirty="0">
                <a:latin typeface="Times New Roman" pitchFamily="18" charset="0"/>
                <a:cs typeface="Times New Roman" pitchFamily="18" charset="0"/>
              </a:rPr>
              <a:t>of </a:t>
            </a:r>
            <a:r>
              <a:rPr lang="en-US" sz="1600" dirty="0" smtClean="0">
                <a:latin typeface="Times New Roman" pitchFamily="18" charset="0"/>
                <a:cs typeface="Times New Roman" pitchFamily="18" charset="0"/>
              </a:rPr>
              <a:t>hosting </a:t>
            </a:r>
            <a:r>
              <a:rPr lang="en-US" sz="1600" dirty="0">
                <a:latin typeface="Times New Roman" pitchFamily="18" charset="0"/>
                <a:cs typeface="Times New Roman" pitchFamily="18" charset="0"/>
              </a:rPr>
              <a:t>t</a:t>
            </a:r>
            <a:r>
              <a:rPr lang="en-US" sz="1600" dirty="0" smtClean="0">
                <a:latin typeface="Times New Roman" pitchFamily="18" charset="0"/>
                <a:cs typeface="Times New Roman" pitchFamily="18" charset="0"/>
              </a:rPr>
              <a:t>ools </a:t>
            </a:r>
            <a:r>
              <a:rPr lang="en-US" sz="1600" dirty="0">
                <a:latin typeface="Times New Roman" pitchFamily="18" charset="0"/>
                <a:cs typeface="Times New Roman" pitchFamily="18" charset="0"/>
              </a:rPr>
              <a:t>for </a:t>
            </a:r>
            <a:r>
              <a:rPr lang="en-US" sz="1600" dirty="0" smtClean="0">
                <a:latin typeface="Times New Roman" pitchFamily="18" charset="0"/>
                <a:cs typeface="Times New Roman" pitchFamily="18" charset="0"/>
              </a:rPr>
              <a:t>manhole </a:t>
            </a:r>
            <a:r>
              <a:rPr lang="en-US" sz="1600" dirty="0">
                <a:latin typeface="Times New Roman" pitchFamily="18" charset="0"/>
                <a:cs typeface="Times New Roman" pitchFamily="18" charset="0"/>
              </a:rPr>
              <a:t>c</a:t>
            </a:r>
            <a:r>
              <a:rPr lang="en-US" sz="1600" dirty="0" smtClean="0">
                <a:latin typeface="Times New Roman" pitchFamily="18" charset="0"/>
                <a:cs typeface="Times New Roman" pitchFamily="18" charset="0"/>
              </a:rPr>
              <a:t>over </a:t>
            </a:r>
            <a:r>
              <a:rPr lang="en-US" sz="1600" dirty="0">
                <a:latin typeface="Times New Roman" pitchFamily="18" charset="0"/>
                <a:cs typeface="Times New Roman" pitchFamily="18" charset="0"/>
              </a:rPr>
              <a:t>o</a:t>
            </a:r>
            <a:r>
              <a:rPr lang="en-US" sz="1600" dirty="0" smtClean="0">
                <a:latin typeface="Times New Roman" pitchFamily="18" charset="0"/>
                <a:cs typeface="Times New Roman" pitchFamily="18" charset="0"/>
              </a:rPr>
              <a:t>pening </a:t>
            </a:r>
            <a:r>
              <a:rPr lang="en-US" sz="1600" dirty="0">
                <a:latin typeface="Times New Roman" pitchFamily="18" charset="0"/>
                <a:cs typeface="Times New Roman" pitchFamily="18" charset="0"/>
              </a:rPr>
              <a:t>and </a:t>
            </a:r>
            <a:r>
              <a:rPr lang="en-US" sz="1600" dirty="0" smtClean="0">
                <a:latin typeface="Times New Roman" pitchFamily="18" charset="0"/>
                <a:cs typeface="Times New Roman" pitchFamily="18" charset="0"/>
              </a:rPr>
              <a:t>closing </a:t>
            </a:r>
            <a:r>
              <a:rPr lang="en-US" sz="1600" dirty="0">
                <a:latin typeface="Times New Roman" pitchFamily="18" charset="0"/>
                <a:cs typeface="Times New Roman" pitchFamily="18" charset="0"/>
              </a:rPr>
              <a:t>t</a:t>
            </a:r>
            <a:r>
              <a:rPr lang="en-US" sz="1600" dirty="0" smtClean="0">
                <a:latin typeface="Times New Roman" pitchFamily="18" charset="0"/>
                <a:cs typeface="Times New Roman" pitchFamily="18" charset="0"/>
              </a:rPr>
              <a:t>asks</a:t>
            </a:r>
            <a:r>
              <a:rPr lang="en-US" sz="1600" dirty="0">
                <a:latin typeface="Times New Roman" pitchFamily="18" charset="0"/>
                <a:cs typeface="Times New Roman" pitchFamily="18" charset="0"/>
              </a:rPr>
              <a:t>, IRSST Research Funds (www.irsst.qc.ca/en/_projet_3295.html), applied with Daniel </a:t>
            </a:r>
            <a:r>
              <a:rPr lang="en-US" sz="1600" dirty="0" err="1">
                <a:latin typeface="Times New Roman" pitchFamily="18" charset="0"/>
                <a:cs typeface="Times New Roman" pitchFamily="18" charset="0"/>
              </a:rPr>
              <a:t>Imbeau</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 </a:t>
            </a:r>
            <a:r>
              <a:rPr lang="en-US" sz="1600" dirty="0">
                <a:latin typeface="Times New Roman" pitchFamily="18" charset="0"/>
                <a:cs typeface="Times New Roman" pitchFamily="18" charset="0"/>
              </a:rPr>
              <a:t>Giraud, </a:t>
            </a:r>
            <a:r>
              <a:rPr lang="en-US" sz="1600" dirty="0" smtClean="0">
                <a:latin typeface="Times New Roman" pitchFamily="18" charset="0"/>
                <a:cs typeface="Times New Roman" pitchFamily="18" charset="0"/>
              </a:rPr>
              <a:t>Bruno </a:t>
            </a:r>
            <a:r>
              <a:rPr lang="en-US" sz="1600" dirty="0" err="1">
                <a:latin typeface="Times New Roman" pitchFamily="18" charset="0"/>
                <a:cs typeface="Times New Roman" pitchFamily="18" charset="0"/>
              </a:rPr>
              <a:t>Farbos</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&amp; KE </a:t>
            </a:r>
            <a:r>
              <a:rPr lang="en-US" sz="1600" dirty="0" err="1" smtClean="0">
                <a:latin typeface="Times New Roman" pitchFamily="18" charset="0"/>
                <a:cs typeface="Times New Roman" pitchFamily="18" charset="0"/>
              </a:rPr>
              <a:t>Ahrache</a:t>
            </a:r>
            <a:r>
              <a:rPr lang="en-US" sz="1600" dirty="0" smtClean="0">
                <a:latin typeface="Times New Roman" pitchFamily="18" charset="0"/>
                <a:cs typeface="Times New Roman" pitchFamily="18" charset="0"/>
              </a:rPr>
              <a:t>, Department </a:t>
            </a:r>
            <a:r>
              <a:rPr lang="en-US" sz="1600" dirty="0">
                <a:latin typeface="Times New Roman" pitchFamily="18" charset="0"/>
                <a:cs typeface="Times New Roman" pitchFamily="18" charset="0"/>
              </a:rPr>
              <a:t>of Industrial Engineering, </a:t>
            </a:r>
            <a:r>
              <a:rPr lang="en-US" sz="1600" dirty="0" err="1">
                <a:latin typeface="Times New Roman" pitchFamily="18" charset="0"/>
                <a:cs typeface="Times New Roman" pitchFamily="18" charset="0"/>
              </a:rPr>
              <a:t>École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Polytechnique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Canada. </a:t>
            </a:r>
            <a:endParaRPr lang="en-US" sz="1600" dirty="0">
              <a:latin typeface="Times New Roman" pitchFamily="18" charset="0"/>
              <a:cs typeface="Times New Roman" pitchFamily="18" charset="0"/>
            </a:endParaRPr>
          </a:p>
          <a:p>
            <a:pPr marL="285750" indent="-285750">
              <a:buFont typeface="Arial" pitchFamily="34" charset="0"/>
              <a:buChar char="•"/>
            </a:pPr>
            <a:r>
              <a:rPr lang="en-US" sz="1600" dirty="0" smtClean="0">
                <a:latin typeface="Times New Roman" pitchFamily="18" charset="0"/>
                <a:cs typeface="Times New Roman" pitchFamily="18" charset="0"/>
              </a:rPr>
              <a:t>2003-2005 </a:t>
            </a:r>
            <a:r>
              <a:rPr lang="en-US" sz="1600" dirty="0">
                <a:latin typeface="Times New Roman" pitchFamily="18" charset="0"/>
                <a:cs typeface="Times New Roman" pitchFamily="18" charset="0"/>
              </a:rPr>
              <a:t>[$</a:t>
            </a:r>
            <a:r>
              <a:rPr lang="en-US" sz="1600" dirty="0" smtClean="0">
                <a:latin typeface="Times New Roman" pitchFamily="18" charset="0"/>
                <a:cs typeface="Times New Roman" pitchFamily="18" charset="0"/>
              </a:rPr>
              <a:t>81,000]: </a:t>
            </a:r>
            <a:r>
              <a:rPr lang="en-US" sz="1600" dirty="0">
                <a:latin typeface="Times New Roman" pitchFamily="18" charset="0"/>
                <a:cs typeface="Times New Roman" pitchFamily="18" charset="0"/>
              </a:rPr>
              <a:t>EMG </a:t>
            </a:r>
            <a:r>
              <a:rPr lang="en-US" sz="1600" dirty="0" smtClean="0">
                <a:latin typeface="Times New Roman" pitchFamily="18" charset="0"/>
                <a:cs typeface="Times New Roman" pitchFamily="18" charset="0"/>
              </a:rPr>
              <a:t>based </a:t>
            </a:r>
            <a:r>
              <a:rPr lang="en-US" sz="1600" dirty="0">
                <a:latin typeface="Times New Roman" pitchFamily="18" charset="0"/>
                <a:cs typeface="Times New Roman" pitchFamily="18" charset="0"/>
              </a:rPr>
              <a:t>b</a:t>
            </a:r>
            <a:r>
              <a:rPr lang="en-US" sz="1600" dirty="0" smtClean="0">
                <a:latin typeface="Times New Roman" pitchFamily="18" charset="0"/>
                <a:cs typeface="Times New Roman" pitchFamily="18" charset="0"/>
              </a:rPr>
              <a:t>iomechanical study </a:t>
            </a:r>
            <a:r>
              <a:rPr lang="en-US" sz="1600" dirty="0">
                <a:latin typeface="Times New Roman" pitchFamily="18" charset="0"/>
                <a:cs typeface="Times New Roman" pitchFamily="18" charset="0"/>
              </a:rPr>
              <a:t>for </a:t>
            </a:r>
            <a:r>
              <a:rPr lang="en-US" sz="1600" dirty="0" smtClean="0">
                <a:latin typeface="Times New Roman" pitchFamily="18" charset="0"/>
                <a:cs typeface="Times New Roman" pitchFamily="18" charset="0"/>
              </a:rPr>
              <a:t>evaluation </a:t>
            </a:r>
            <a:r>
              <a:rPr lang="en-US" sz="1600" dirty="0">
                <a:latin typeface="Times New Roman" pitchFamily="18" charset="0"/>
                <a:cs typeface="Times New Roman" pitchFamily="18" charset="0"/>
              </a:rPr>
              <a:t>of </a:t>
            </a:r>
            <a:r>
              <a:rPr lang="en-US" sz="1600" dirty="0" smtClean="0">
                <a:latin typeface="Times New Roman" pitchFamily="18" charset="0"/>
                <a:cs typeface="Times New Roman" pitchFamily="18" charset="0"/>
              </a:rPr>
              <a:t>prolonged </a:t>
            </a:r>
            <a:r>
              <a:rPr lang="en-US" sz="1600" dirty="0">
                <a:latin typeface="Times New Roman" pitchFamily="18" charset="0"/>
                <a:cs typeface="Times New Roman" pitchFamily="18" charset="0"/>
              </a:rPr>
              <a:t>s</a:t>
            </a:r>
            <a:r>
              <a:rPr lang="en-US" sz="1600" dirty="0" smtClean="0">
                <a:latin typeface="Times New Roman" pitchFamily="18" charset="0"/>
                <a:cs typeface="Times New Roman" pitchFamily="18" charset="0"/>
              </a:rPr>
              <a:t>eating </a:t>
            </a:r>
            <a:r>
              <a:rPr lang="en-US" sz="1600" dirty="0">
                <a:latin typeface="Times New Roman" pitchFamily="18" charset="0"/>
                <a:cs typeface="Times New Roman" pitchFamily="18" charset="0"/>
              </a:rPr>
              <a:t>d</a:t>
            </a:r>
            <a:r>
              <a:rPr lang="en-US" sz="1600" dirty="0" smtClean="0">
                <a:latin typeface="Times New Roman" pitchFamily="18" charset="0"/>
                <a:cs typeface="Times New Roman" pitchFamily="18" charset="0"/>
              </a:rPr>
              <a:t>ynamics</a:t>
            </a:r>
            <a:r>
              <a:rPr lang="en-US" sz="1600" dirty="0">
                <a:latin typeface="Times New Roman" pitchFamily="18" charset="0"/>
                <a:cs typeface="Times New Roman" pitchFamily="18" charset="0"/>
              </a:rPr>
              <a:t>. IRSST Research Funds (www.irsst.qc.ca/en/_boursier_640.html</a:t>
            </a:r>
            <a:r>
              <a:rPr lang="en-US" sz="1600" dirty="0" smtClean="0">
                <a:latin typeface="Times New Roman" pitchFamily="18" charset="0"/>
                <a:cs typeface="Times New Roman" pitchFamily="18" charset="0"/>
              </a:rPr>
              <a:t>), applied </a:t>
            </a:r>
            <a:r>
              <a:rPr lang="en-US" sz="1600" dirty="0">
                <a:latin typeface="Times New Roman" pitchFamily="18" charset="0"/>
                <a:cs typeface="Times New Roman" pitchFamily="18" charset="0"/>
              </a:rPr>
              <a:t>with </a:t>
            </a:r>
            <a:r>
              <a:rPr lang="en-US" sz="1600" dirty="0" smtClean="0">
                <a:latin typeface="Times New Roman" pitchFamily="18" charset="0"/>
                <a:cs typeface="Times New Roman" pitchFamily="18" charset="0"/>
              </a:rPr>
              <a:t>Dr. Daniel </a:t>
            </a:r>
            <a:r>
              <a:rPr lang="en-US" sz="1600" dirty="0" err="1" smtClean="0">
                <a:latin typeface="Times New Roman" pitchFamily="18" charset="0"/>
                <a:cs typeface="Times New Roman" pitchFamily="18" charset="0"/>
              </a:rPr>
              <a:t>Imbeau</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École</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Polytechnique</a:t>
            </a:r>
            <a:r>
              <a:rPr lang="en-US" sz="1600" dirty="0" smtClean="0">
                <a:latin typeface="Times New Roman" pitchFamily="18" charset="0"/>
                <a:cs typeface="Times New Roman" pitchFamily="18" charset="0"/>
              </a:rPr>
              <a:t> de </a:t>
            </a:r>
            <a:r>
              <a:rPr lang="en-US" sz="1600" dirty="0">
                <a:latin typeface="Times New Roman" pitchFamily="18" charset="0"/>
                <a:cs typeface="Times New Roman" pitchFamily="18" charset="0"/>
              </a:rPr>
              <a:t>Montréal</a:t>
            </a:r>
            <a:r>
              <a:rPr lang="en-US" sz="1600" dirty="0" smtClean="0">
                <a:latin typeface="Times New Roman" pitchFamily="18" charset="0"/>
                <a:cs typeface="Times New Roman" pitchFamily="18" charset="0"/>
              </a:rPr>
              <a:t>], </a:t>
            </a:r>
            <a:r>
              <a:rPr lang="en-US" sz="1600" dirty="0" err="1">
                <a:latin typeface="Times New Roman" pitchFamily="18" charset="0"/>
                <a:cs typeface="Times New Roman" pitchFamily="18" charset="0"/>
              </a:rPr>
              <a:t>Dr</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Rakheja</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&amp; </a:t>
            </a:r>
            <a:r>
              <a:rPr lang="en-US" sz="1600" dirty="0" err="1" smtClean="0">
                <a:latin typeface="Times New Roman" pitchFamily="18" charset="0"/>
                <a:cs typeface="Times New Roman" pitchFamily="18" charset="0"/>
              </a:rPr>
              <a:t>Dr</a:t>
            </a:r>
            <a:r>
              <a:rPr lang="en-US" sz="1600" dirty="0" smtClean="0">
                <a:latin typeface="Times New Roman" pitchFamily="18" charset="0"/>
                <a:cs typeface="Times New Roman" pitchFamily="18" charset="0"/>
              </a:rPr>
              <a:t> </a:t>
            </a:r>
            <a:r>
              <a:rPr lang="en-US" sz="1600" dirty="0" err="1">
                <a:latin typeface="Times New Roman" pitchFamily="18" charset="0"/>
                <a:cs typeface="Times New Roman" pitchFamily="18" charset="0"/>
              </a:rPr>
              <a:t>Shiping</a:t>
            </a:r>
            <a:r>
              <a:rPr lang="en-US" sz="1600" dirty="0">
                <a:latin typeface="Times New Roman" pitchFamily="18" charset="0"/>
                <a:cs typeface="Times New Roman" pitchFamily="18" charset="0"/>
              </a:rPr>
              <a:t> Ma [Concordia </a:t>
            </a:r>
            <a:r>
              <a:rPr lang="en-US" sz="1600" dirty="0" smtClean="0">
                <a:latin typeface="Times New Roman" pitchFamily="18" charset="0"/>
                <a:cs typeface="Times New Roman" pitchFamily="18" charset="0"/>
              </a:rPr>
              <a:t>University, Montréal, Canada].</a:t>
            </a:r>
            <a:r>
              <a:rPr lang="en-US" sz="1400" dirty="0">
                <a:latin typeface="Times New Roman" pitchFamily="18" charset="0"/>
                <a:cs typeface="Times New Roman" pitchFamily="18" charset="0"/>
              </a:rPr>
              <a:t> </a:t>
            </a:r>
          </a:p>
        </p:txBody>
      </p:sp>
      <p:sp>
        <p:nvSpPr>
          <p:cNvPr id="3" name="Rectangle 2"/>
          <p:cNvSpPr/>
          <p:nvPr/>
        </p:nvSpPr>
        <p:spPr>
          <a:xfrm>
            <a:off x="2411760" y="1124744"/>
            <a:ext cx="3724418" cy="707886"/>
          </a:xfrm>
          <a:prstGeom prst="rect">
            <a:avLst/>
          </a:prstGeom>
        </p:spPr>
        <p:txBody>
          <a:bodyPr wrap="none">
            <a:spAutoFit/>
          </a:bodyPr>
          <a:lstStyle/>
          <a:p>
            <a:r>
              <a:rPr lang="en-US" sz="4000" b="1" dirty="0" smtClean="0">
                <a:solidFill>
                  <a:srgbClr val="FF0000"/>
                </a:solidFill>
                <a:latin typeface="Times New Roman" pitchFamily="18" charset="0"/>
                <a:cs typeface="Times New Roman" pitchFamily="18" charset="0"/>
              </a:rPr>
              <a:t>Research grants</a:t>
            </a:r>
            <a:endParaRPr lang="en-US" sz="4000" b="1" dirty="0">
              <a:solidFill>
                <a:srgbClr val="FF0000"/>
              </a:solidFill>
              <a:latin typeface="Times New Roman" pitchFamily="18" charset="0"/>
              <a:cs typeface="Times New Roman" pitchFamily="18" charset="0"/>
            </a:endParaRPr>
          </a:p>
        </p:txBody>
      </p:sp>
      <p:pic>
        <p:nvPicPr>
          <p:cNvPr id="4" name="Picture 3" descr="D:\Sleep disorders and therapy\PPTs\BN malik\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57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solidFill>
                <a:schemeClr val="accent2">
                  <a:lumMod val="50000"/>
                </a:schemeClr>
              </a:solidFill>
            </a:endParaRPr>
          </a:p>
        </p:txBody>
      </p:sp>
      <p:sp>
        <p:nvSpPr>
          <p:cNvPr id="3" name="Content Placeholder 2"/>
          <p:cNvSpPr>
            <a:spLocks noGrp="1"/>
          </p:cNvSpPr>
          <p:nvPr>
            <p:ph idx="1"/>
          </p:nvPr>
        </p:nvSpPr>
        <p:spPr/>
        <p:txBody>
          <a:bodyPr/>
          <a:lstStyle/>
          <a:p>
            <a:pPr>
              <a:defRPr/>
            </a:pPr>
            <a:endParaRPr lang="en-US">
              <a:solidFill>
                <a:schemeClr val="accent2">
                  <a:lumMod val="50000"/>
                </a:schemeClr>
              </a:solidFill>
            </a:endParaRPr>
          </a:p>
        </p:txBody>
      </p:sp>
      <p:pic>
        <p:nvPicPr>
          <p:cNvPr id="1075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solidFill>
                  <a:schemeClr val="accent2">
                    <a:lumMod val="50000"/>
                  </a:schemeClr>
                </a:solidFill>
              </a:rPr>
              <a:t>Sleep disorders and therapy</a:t>
            </a:r>
            <a:br>
              <a:rPr lang="en-US" dirty="0" smtClean="0">
                <a:solidFill>
                  <a:schemeClr val="accent2">
                    <a:lumMod val="50000"/>
                  </a:schemeClr>
                </a:solidFill>
              </a:rPr>
            </a:br>
            <a:r>
              <a:rPr lang="en-US" dirty="0" smtClean="0">
                <a:solidFill>
                  <a:schemeClr val="accent2">
                    <a:lumMod val="50000"/>
                  </a:schemeClr>
                </a:solidFill>
              </a:rPr>
              <a:t>Related Journals</a:t>
            </a:r>
            <a:endParaRPr lang="en-US" dirty="0">
              <a:solidFill>
                <a:schemeClr val="accent2">
                  <a:lumMod val="50000"/>
                </a:schemeClr>
              </a:solidFill>
            </a:endParaRPr>
          </a:p>
        </p:txBody>
      </p:sp>
      <p:pic>
        <p:nvPicPr>
          <p:cNvPr id="107527" name="Picture 2" descr="http://1800moresleep.com/rteimages/Insomnia_7980637Small___0111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2" y="2548289"/>
            <a:ext cx="3995737" cy="317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a:xfrm>
            <a:off x="302532" y="2318214"/>
            <a:ext cx="4245655" cy="3630386"/>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71500" indent="-571500" algn="l">
              <a:buFont typeface="Arial" pitchFamily="34" charset="0"/>
              <a:buChar char="•"/>
            </a:pPr>
            <a:r>
              <a:rPr lang="en-US" sz="3600" dirty="0">
                <a:solidFill>
                  <a:schemeClr val="accent2">
                    <a:lumMod val="50000"/>
                  </a:schemeClr>
                </a:solidFill>
              </a:rPr>
              <a:t>Alzheimer's Disease &amp; </a:t>
            </a:r>
            <a:r>
              <a:rPr lang="en-US" sz="3600" dirty="0" smtClean="0">
                <a:solidFill>
                  <a:schemeClr val="accent2">
                    <a:lumMod val="50000"/>
                  </a:schemeClr>
                </a:solidFill>
              </a:rPr>
              <a:t>Parkinsonism</a:t>
            </a:r>
          </a:p>
          <a:p>
            <a:pPr algn="l"/>
            <a:endParaRPr lang="en-US" sz="3600" dirty="0" smtClean="0">
              <a:solidFill>
                <a:schemeClr val="accent2">
                  <a:lumMod val="50000"/>
                </a:schemeClr>
              </a:solidFill>
            </a:endParaRPr>
          </a:p>
          <a:p>
            <a:pPr marL="571500" indent="-571500" algn="l">
              <a:buFont typeface="Arial" pitchFamily="34" charset="0"/>
              <a:buChar char="•"/>
            </a:pPr>
            <a:r>
              <a:rPr lang="en-US" sz="3600" dirty="0">
                <a:solidFill>
                  <a:schemeClr val="accent2">
                    <a:lumMod val="50000"/>
                  </a:schemeClr>
                </a:solidFill>
              </a:rPr>
              <a:t>Brain Disorders &amp; Therapy</a:t>
            </a:r>
          </a:p>
        </p:txBody>
      </p:sp>
    </p:spTree>
    <p:extLst>
      <p:ext uri="{BB962C8B-B14F-4D97-AF65-F5344CB8AC3E}">
        <p14:creationId xmlns:p14="http://schemas.microsoft.com/office/powerpoint/2010/main" val="3979979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1199</Words>
  <Application>Microsoft Office PowerPoint</Application>
  <PresentationFormat>On-screen Show (4:3)</PresentationFormat>
  <Paragraphs>82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do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Interests and</dc:title>
  <dc:creator>Pessoal</dc:creator>
  <cp:lastModifiedBy>Raja Selvaraj</cp:lastModifiedBy>
  <cp:revision>78</cp:revision>
  <dcterms:created xsi:type="dcterms:W3CDTF">2014-08-11T12:36:17Z</dcterms:created>
  <dcterms:modified xsi:type="dcterms:W3CDTF">2015-09-23T09:24:16Z</dcterms:modified>
</cp:coreProperties>
</file>