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1"/>
  </p:notesMasterIdLst>
  <p:sldIdLst>
    <p:sldId id="345" r:id="rId2"/>
    <p:sldId id="346" r:id="rId3"/>
    <p:sldId id="256" r:id="rId4"/>
    <p:sldId id="257" r:id="rId5"/>
    <p:sldId id="341" r:id="rId6"/>
    <p:sldId id="260" r:id="rId7"/>
    <p:sldId id="347" r:id="rId8"/>
    <p:sldId id="348" r:id="rId9"/>
    <p:sldId id="349"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656" y="-2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A46A11-D320-4319-BB19-6AF34A8AC94B}" type="datetimeFigureOut">
              <a:rPr lang="en-US" smtClean="0"/>
              <a:t>12/4/2015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E54FC7-E7F6-46BE-91CA-F07215B68C83}" type="slidenum">
              <a:rPr lang="en-US" smtClean="0"/>
              <a:t>‹#›</a:t>
            </a:fld>
            <a:endParaRPr lang="en-US"/>
          </a:p>
        </p:txBody>
      </p:sp>
    </p:spTree>
    <p:extLst>
      <p:ext uri="{BB962C8B-B14F-4D97-AF65-F5344CB8AC3E}">
        <p14:creationId xmlns:p14="http://schemas.microsoft.com/office/powerpoint/2010/main" val="24214744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E54FC7-E7F6-46BE-91CA-F07215B68C83}" type="slidenum">
              <a:rPr lang="en-US" smtClean="0"/>
              <a:t>3</a:t>
            </a:fld>
            <a:endParaRPr lang="en-US"/>
          </a:p>
        </p:txBody>
      </p:sp>
    </p:spTree>
    <p:extLst>
      <p:ext uri="{BB962C8B-B14F-4D97-AF65-F5344CB8AC3E}">
        <p14:creationId xmlns:p14="http://schemas.microsoft.com/office/powerpoint/2010/main" val="9338866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897EF42-4468-45B4-839B-0223E8CED2DD}" type="datetimeFigureOut">
              <a:rPr lang="en-US" smtClean="0"/>
              <a:t>12/4/2015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F925245-6EC2-4710-A17C-F03DBAEE8AC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897EF42-4468-45B4-839B-0223E8CED2DD}" type="datetimeFigureOut">
              <a:rPr lang="en-US" smtClean="0"/>
              <a:t>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97EF42-4468-45B4-839B-0223E8CED2DD}" type="datetimeFigureOut">
              <a:rPr lang="en-US" smtClean="0"/>
              <a:t>12/4/2015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897EF42-4468-45B4-839B-0223E8CED2DD}" type="datetimeFigureOut">
              <a:rPr lang="en-US" smtClean="0"/>
              <a:t>12/4/2015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897EF42-4468-45B4-839B-0223E8CED2DD}" type="datetimeFigureOut">
              <a:rPr lang="en-US" smtClean="0"/>
              <a:t>12/4/2015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97EF42-4468-45B4-839B-0223E8CED2DD}" type="datetimeFigureOut">
              <a:rPr lang="en-US" smtClean="0"/>
              <a:t>12/4/2015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97EF42-4468-45B4-839B-0223E8CED2DD}" type="datetimeFigureOut">
              <a:rPr lang="en-US" smtClean="0"/>
              <a:t>12/4/2015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897EF42-4468-45B4-839B-0223E8CED2DD}" type="datetimeFigureOut">
              <a:rPr lang="en-US" smtClean="0"/>
              <a:t>12/4/2015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F925245-6EC2-4710-A17C-F03DBAEE8AC6}"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897EF42-4468-45B4-839B-0223E8CED2DD}" type="datetimeFigureOut">
              <a:rPr lang="en-US" smtClean="0"/>
              <a:t>12/4/2015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F925245-6EC2-4710-A17C-F03DBAEE8AC6}"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133600" y="819563"/>
            <a:ext cx="6556375" cy="758347"/>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smtClean="0">
                <a:solidFill>
                  <a:schemeClr val="accent6"/>
                </a:solidFill>
                <a:latin typeface="Stencil" panose="040409050D0802020404" pitchFamily="82" charset="0"/>
              </a:rPr>
              <a:t>OMICS 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cs typeface="Arial" pitchFamily="34" charset="0"/>
              </a:rPr>
              <a:t>Contact us at: contact.omics@omicsonline.org</a:t>
            </a:r>
          </a:p>
        </p:txBody>
      </p:sp>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through its Open Access Initiative is committed to make genuine and reliable contributions to the scientific community. OMICS International hosts over </a:t>
            </a:r>
            <a:r>
              <a:rPr lang="en-US" sz="2200" b="1" dirty="0" smtClean="0">
                <a:solidFill>
                  <a:srgbClr val="0070C0"/>
                </a:solidFill>
                <a:latin typeface="Nyala" panose="02000504070300020003" pitchFamily="2" charset="0"/>
              </a:rPr>
              <a:t>700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leading-edge peer reviewed Open Access Journals and organizes over </a:t>
            </a:r>
            <a:r>
              <a:rPr lang="en-US" sz="2200" b="1" dirty="0" smtClean="0">
                <a:solidFill>
                  <a:srgbClr val="0070C0"/>
                </a:solidFill>
                <a:latin typeface="Nyala" panose="02000504070300020003" pitchFamily="2" charset="0"/>
              </a:rPr>
              <a:t>1000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International Conferences annually all over the world. OMICS International journals have over </a:t>
            </a:r>
            <a:r>
              <a:rPr lang="en-US" sz="2200" b="1" dirty="0" smtClean="0">
                <a:solidFill>
                  <a:srgbClr val="0070C0"/>
                </a:solidFill>
                <a:latin typeface="Nyala" panose="02000504070300020003" pitchFamily="2" charset="0"/>
              </a:rPr>
              <a:t>10 </a:t>
            </a:r>
            <a:r>
              <a:rPr lang="en-US" sz="2200" b="1" dirty="0">
                <a:solidFill>
                  <a:srgbClr val="0070C0"/>
                </a:solidFill>
                <a:latin typeface="Nyala" panose="02000504070300020003" pitchFamily="2" charset="0"/>
              </a:rPr>
              <a:t>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smtClean="0">
                <a:solidFill>
                  <a:srgbClr val="0070C0"/>
                </a:solidFill>
                <a:latin typeface="Nyala" panose="02000504070300020003" pitchFamily="2" charset="0"/>
              </a:rPr>
              <a:t>50000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eminent personalities that ensure a rapid, quality and quick review process. OMICS International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pic>
        <p:nvPicPr>
          <p:cNvPr id="7" name="Picture 2" descr="C:\Users\pramoda-e\Desktop\OMICS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14400"/>
            <a:ext cx="2133600" cy="1935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5797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381000"/>
            <a:ext cx="9129712" cy="54102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1515215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396847"/>
            <a:ext cx="5210503" cy="3901196"/>
          </a:xfrm>
          <a:prstGeom prst="rect">
            <a:avLst/>
          </a:prstGeom>
        </p:spPr>
        <p:txBody>
          <a:bodyPr wrap="square">
            <a:spAutoFit/>
          </a:bodyPr>
          <a:lstStyle/>
          <a:p>
            <a:pPr>
              <a:lnSpc>
                <a:spcPct val="150000"/>
              </a:lnSpc>
            </a:pPr>
            <a:r>
              <a:rPr lang="en-IN" sz="2800" b="1" dirty="0" err="1"/>
              <a:t>Rajasree</a:t>
            </a:r>
            <a:r>
              <a:rPr lang="en-IN" sz="2800" b="1" dirty="0"/>
              <a:t> </a:t>
            </a:r>
            <a:r>
              <a:rPr lang="en-IN" sz="2800" b="1" dirty="0" err="1"/>
              <a:t>Pai</a:t>
            </a:r>
            <a:r>
              <a:rPr lang="en-IN" sz="2800" b="1" dirty="0"/>
              <a:t> R</a:t>
            </a:r>
          </a:p>
          <a:p>
            <a:pPr>
              <a:lnSpc>
                <a:spcPct val="150000"/>
              </a:lnSpc>
            </a:pPr>
            <a:r>
              <a:rPr lang="en-IN" sz="2800" b="1" dirty="0"/>
              <a:t>Fellow, Division of Endocrinology and Metabolism,</a:t>
            </a:r>
          </a:p>
          <a:p>
            <a:pPr>
              <a:lnSpc>
                <a:spcPct val="150000"/>
              </a:lnSpc>
            </a:pPr>
            <a:r>
              <a:rPr lang="en-IN" sz="2800" b="1" dirty="0"/>
              <a:t>Texas A &amp; M University</a:t>
            </a:r>
          </a:p>
          <a:p>
            <a:pPr>
              <a:lnSpc>
                <a:spcPct val="150000"/>
              </a:lnSpc>
            </a:pPr>
            <a:r>
              <a:rPr lang="en-IN" sz="2800" b="1" dirty="0"/>
              <a:t>USA</a:t>
            </a:r>
            <a:endParaRPr lang="en-US" sz="2400" dirty="0">
              <a:latin typeface="Times New Roman" pitchFamily="18" charset="0"/>
              <a:cs typeface="Times New Roman" pitchFamily="18" charset="0"/>
            </a:endParaRPr>
          </a:p>
        </p:txBody>
      </p:sp>
      <p:sp>
        <p:nvSpPr>
          <p:cNvPr id="5" name="Rectangle 4"/>
          <p:cNvSpPr/>
          <p:nvPr/>
        </p:nvSpPr>
        <p:spPr>
          <a:xfrm>
            <a:off x="2343807" y="1383200"/>
            <a:ext cx="3886200" cy="523220"/>
          </a:xfrm>
          <a:prstGeom prst="rect">
            <a:avLst/>
          </a:prstGeom>
        </p:spPr>
        <p:txBody>
          <a:bodyPr wrap="square">
            <a:spAutoFit/>
          </a:bodyPr>
          <a:lstStyle/>
          <a:p>
            <a:pPr algn="ctr"/>
            <a:r>
              <a:rPr lang="en-US" sz="2800" b="1" dirty="0" smtClean="0">
                <a:latin typeface="Times New Roman" pitchFamily="18" charset="0"/>
                <a:cs typeface="Times New Roman" pitchFamily="18" charset="0"/>
              </a:rPr>
              <a:t>Editorial Board</a:t>
            </a:r>
          </a:p>
        </p:txBody>
      </p:sp>
      <p:sp>
        <p:nvSpPr>
          <p:cNvPr id="7" name="TextBox 6"/>
          <p:cNvSpPr txBox="1"/>
          <p:nvPr/>
        </p:nvSpPr>
        <p:spPr>
          <a:xfrm>
            <a:off x="6248400" y="4267200"/>
            <a:ext cx="2209800" cy="369332"/>
          </a:xfrm>
          <a:prstGeom prst="rect">
            <a:avLst/>
          </a:prstGeom>
          <a:noFill/>
        </p:spPr>
        <p:txBody>
          <a:bodyPr wrap="square" rtlCol="0">
            <a:spAutoFit/>
          </a:bodyPr>
          <a:lstStyle/>
          <a:p>
            <a:endParaRPr lang="en-US" dirty="0"/>
          </a:p>
        </p:txBody>
      </p:sp>
      <p:pic>
        <p:nvPicPr>
          <p:cNvPr id="1026" name="Picture 2" descr="C:\Users\manjula-p\Desktop\AWBD hea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95"/>
            <a:ext cx="9144000" cy="1209605"/>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62896" y="2158666"/>
            <a:ext cx="2595304" cy="3633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548736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8393" y="2398216"/>
            <a:ext cx="8763000" cy="2677656"/>
          </a:xfrm>
          <a:prstGeom prst="rect">
            <a:avLst/>
          </a:prstGeom>
        </p:spPr>
        <p:txBody>
          <a:bodyPr wrap="square">
            <a:spAutoFit/>
          </a:bodyPr>
          <a:lstStyle/>
          <a:p>
            <a:pPr marL="342900" indent="-342900" algn="just">
              <a:buFont typeface="Arial" pitchFamily="34" charset="0"/>
              <a:buChar char="•"/>
            </a:pPr>
            <a:r>
              <a:rPr lang="en-IN" sz="2400" dirty="0" err="1"/>
              <a:t>Dr.</a:t>
            </a:r>
            <a:r>
              <a:rPr lang="en-IN" sz="2400" dirty="0"/>
              <a:t> </a:t>
            </a:r>
            <a:r>
              <a:rPr lang="en-IN" sz="2400" dirty="0" err="1"/>
              <a:t>Rajasree</a:t>
            </a:r>
            <a:r>
              <a:rPr lang="en-IN" sz="2400" dirty="0"/>
              <a:t> </a:t>
            </a:r>
            <a:r>
              <a:rPr lang="en-IN" sz="2400" dirty="0" err="1"/>
              <a:t>Pai</a:t>
            </a:r>
            <a:r>
              <a:rPr lang="en-IN" sz="2400" dirty="0"/>
              <a:t> R is a MD of PGY III Resident, Department of Internal Medicine, University of Connecticut. She Holds her </a:t>
            </a:r>
            <a:r>
              <a:rPr lang="en-IN" sz="2400" dirty="0" err="1"/>
              <a:t>Phd</a:t>
            </a:r>
            <a:r>
              <a:rPr lang="en-IN" sz="2400" dirty="0"/>
              <a:t> from Primary Care Internal </a:t>
            </a:r>
            <a:r>
              <a:rPr lang="en-IN" sz="2400" dirty="0" err="1"/>
              <a:t>MedicineUniversity</a:t>
            </a:r>
            <a:r>
              <a:rPr lang="en-IN" sz="2400" dirty="0"/>
              <a:t> Of Connecticut Health Centre, Farmington, CT. She was awarded by </a:t>
            </a:r>
            <a:r>
              <a:rPr lang="en-IN" sz="2400" dirty="0" err="1"/>
              <a:t>Nagoji</a:t>
            </a:r>
            <a:r>
              <a:rPr lang="en-IN" sz="2400" dirty="0"/>
              <a:t> </a:t>
            </a:r>
            <a:r>
              <a:rPr lang="en-IN" sz="2400" dirty="0" err="1"/>
              <a:t>Rao</a:t>
            </a:r>
            <a:r>
              <a:rPr lang="en-IN" sz="2400" dirty="0"/>
              <a:t> Memorial Gold medal for medical excellence 2005 by the University of Kerala, India. She is involved in several international projects.</a:t>
            </a:r>
            <a:endParaRPr lang="en-US" sz="2200" dirty="0">
              <a:latin typeface="Times New Roman" pitchFamily="18" charset="0"/>
              <a:cs typeface="Times New Roman" pitchFamily="18" charset="0"/>
            </a:endParaRPr>
          </a:p>
        </p:txBody>
      </p:sp>
      <p:sp>
        <p:nvSpPr>
          <p:cNvPr id="6" name="Rectangle 5"/>
          <p:cNvSpPr/>
          <p:nvPr/>
        </p:nvSpPr>
        <p:spPr>
          <a:xfrm>
            <a:off x="297717" y="1705718"/>
            <a:ext cx="1569661" cy="461665"/>
          </a:xfrm>
          <a:prstGeom prst="rect">
            <a:avLst/>
          </a:prstGeom>
          <a:noFill/>
        </p:spPr>
        <p:txBody>
          <a:bodyPr vert="horz" lIns="91440" tIns="45720" rIns="91440" bIns="45720" rtlCol="0" anchor="ctr">
            <a:normAutofit/>
          </a:bodyPr>
          <a:lstStyle/>
          <a:p>
            <a:pPr algn="ctr">
              <a:spcBef>
                <a:spcPct val="0"/>
              </a:spcBef>
            </a:pPr>
            <a:r>
              <a:rPr lang="en-US" sz="2400" b="1" dirty="0">
                <a:solidFill>
                  <a:srgbClr val="FF0000"/>
                </a:solidFill>
                <a:latin typeface="Times New Roman" pitchFamily="18" charset="0"/>
                <a:ea typeface="+mj-ea"/>
                <a:cs typeface="Times New Roman" pitchFamily="18" charset="0"/>
              </a:rPr>
              <a:t>Biography</a:t>
            </a:r>
          </a:p>
        </p:txBody>
      </p:sp>
      <p:sp>
        <p:nvSpPr>
          <p:cNvPr id="8" name="Rectangle 7"/>
          <p:cNvSpPr/>
          <p:nvPr/>
        </p:nvSpPr>
        <p:spPr>
          <a:xfrm>
            <a:off x="8001000" y="6368534"/>
            <a:ext cx="838200" cy="369332"/>
          </a:xfrm>
          <a:prstGeom prst="rect">
            <a:avLst/>
          </a:prstGeom>
        </p:spPr>
        <p:txBody>
          <a:bodyPr wrap="square">
            <a:spAutoFit/>
          </a:bodyPr>
          <a:lstStyle/>
          <a:p>
            <a:r>
              <a:rPr lang="en-US" b="1" dirty="0" smtClean="0"/>
              <a:t>&gt; &gt; &gt;</a:t>
            </a:r>
            <a:endParaRPr lang="en-US" b="1" dirty="0"/>
          </a:p>
        </p:txBody>
      </p:sp>
      <p:pic>
        <p:nvPicPr>
          <p:cNvPr id="9"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78576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286000"/>
            <a:ext cx="8001000" cy="1200329"/>
          </a:xfrm>
          <a:prstGeom prst="rect">
            <a:avLst/>
          </a:prstGeom>
        </p:spPr>
        <p:txBody>
          <a:bodyPr wrap="square">
            <a:spAutoFit/>
          </a:bodyPr>
          <a:lstStyle/>
          <a:p>
            <a:pPr marL="342900" indent="-342900" algn="just">
              <a:buFont typeface="Arial" pitchFamily="34" charset="0"/>
              <a:buChar char="•"/>
            </a:pPr>
            <a:r>
              <a:rPr lang="en-IN" sz="2400" dirty="0" err="1"/>
              <a:t>Rajasree</a:t>
            </a:r>
            <a:r>
              <a:rPr lang="en-IN" sz="2400" dirty="0"/>
              <a:t> </a:t>
            </a:r>
            <a:r>
              <a:rPr lang="en-IN" sz="2400" dirty="0" err="1"/>
              <a:t>Pai</a:t>
            </a:r>
            <a:r>
              <a:rPr lang="en-IN" sz="2400" dirty="0"/>
              <a:t> R research interest include Endocrinology, Diabetes, Hypertension, </a:t>
            </a:r>
            <a:r>
              <a:rPr lang="en-IN" sz="2400" dirty="0" err="1"/>
              <a:t>Hyperlipidemia</a:t>
            </a:r>
            <a:r>
              <a:rPr lang="en-IN" sz="2400" dirty="0"/>
              <a:t>, Infectious Diseases and Integrative Medicine.</a:t>
            </a:r>
            <a:endParaRPr lang="en-US" sz="2400" dirty="0">
              <a:latin typeface="Times New Roman" pitchFamily="18" charset="0"/>
              <a:cs typeface="Times New Roman" pitchFamily="18" charset="0"/>
            </a:endParaRPr>
          </a:p>
        </p:txBody>
      </p:sp>
      <p:pic>
        <p:nvPicPr>
          <p:cNvPr id="4"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2175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5310" y="1595735"/>
            <a:ext cx="1808508" cy="461665"/>
          </a:xfrm>
          <a:prstGeom prst="rect">
            <a:avLst/>
          </a:prstGeom>
          <a:noFill/>
        </p:spPr>
        <p:txBody>
          <a:bodyPr vert="horz" lIns="91440" tIns="45720" rIns="91440" bIns="45720" rtlCol="0" anchor="ctr">
            <a:normAutofit/>
          </a:bodyPr>
          <a:lstStyle/>
          <a:p>
            <a:pPr algn="ctr">
              <a:spcBef>
                <a:spcPct val="0"/>
              </a:spcBef>
            </a:pPr>
            <a:r>
              <a:rPr lang="en-US" sz="2400" b="1" dirty="0">
                <a:solidFill>
                  <a:srgbClr val="FF0000"/>
                </a:solidFill>
                <a:latin typeface="Times New Roman" pitchFamily="18" charset="0"/>
                <a:ea typeface="+mj-ea"/>
                <a:cs typeface="Times New Roman" pitchFamily="18" charset="0"/>
              </a:rPr>
              <a:t>Publications</a:t>
            </a:r>
          </a:p>
        </p:txBody>
      </p:sp>
      <p:sp>
        <p:nvSpPr>
          <p:cNvPr id="3" name="Rectangle 2"/>
          <p:cNvSpPr/>
          <p:nvPr/>
        </p:nvSpPr>
        <p:spPr>
          <a:xfrm>
            <a:off x="34159" y="2109952"/>
            <a:ext cx="8534400" cy="3385542"/>
          </a:xfrm>
          <a:prstGeom prst="rect">
            <a:avLst/>
          </a:prstGeom>
        </p:spPr>
        <p:txBody>
          <a:bodyPr wrap="square">
            <a:spAutoFit/>
          </a:bodyPr>
          <a:lstStyle/>
          <a:p>
            <a:r>
              <a:rPr lang="en-IN" sz="2400" b="1" dirty="0"/>
              <a:t>Adrenal </a:t>
            </a:r>
            <a:r>
              <a:rPr lang="en-IN" sz="2400" b="1" dirty="0" err="1"/>
              <a:t>Histoplasmosis</a:t>
            </a:r>
            <a:r>
              <a:rPr lang="en-IN" sz="2400" b="1" dirty="0"/>
              <a:t>- Keeping a High Index of </a:t>
            </a:r>
            <a:r>
              <a:rPr lang="en-IN" sz="2400" b="1" dirty="0" smtClean="0"/>
              <a:t>Suspicion</a:t>
            </a:r>
          </a:p>
          <a:p>
            <a:endParaRPr lang="en-US" sz="2400" dirty="0" smtClean="0"/>
          </a:p>
          <a:p>
            <a:r>
              <a:rPr lang="en-US" sz="2400" dirty="0" err="1" smtClean="0"/>
              <a:t>Rajasree</a:t>
            </a:r>
            <a:r>
              <a:rPr lang="en-US" sz="2400" dirty="0" smtClean="0"/>
              <a:t> </a:t>
            </a:r>
            <a:r>
              <a:rPr lang="en-US" sz="2400" dirty="0" err="1"/>
              <a:t>Pai</a:t>
            </a:r>
            <a:r>
              <a:rPr lang="en-US" sz="2400" dirty="0"/>
              <a:t> </a:t>
            </a:r>
            <a:r>
              <a:rPr lang="en-US" sz="2400" dirty="0" err="1"/>
              <a:t>Ramachandra</a:t>
            </a:r>
            <a:r>
              <a:rPr lang="en-US" sz="2400" dirty="0"/>
              <a:t> </a:t>
            </a:r>
            <a:r>
              <a:rPr lang="en-US" sz="2400" dirty="0" err="1"/>
              <a:t>Pai</a:t>
            </a:r>
            <a:r>
              <a:rPr lang="en-US" sz="2400" dirty="0"/>
              <a:t> and </a:t>
            </a:r>
            <a:r>
              <a:rPr lang="en-US" sz="2400" dirty="0" err="1"/>
              <a:t>Raghesh</a:t>
            </a:r>
            <a:r>
              <a:rPr lang="en-US" sz="2400" dirty="0"/>
              <a:t> </a:t>
            </a:r>
            <a:r>
              <a:rPr lang="en-US" sz="2400" dirty="0" err="1"/>
              <a:t>Varot</a:t>
            </a:r>
            <a:r>
              <a:rPr lang="en-US" sz="2400" dirty="0"/>
              <a:t> </a:t>
            </a:r>
            <a:r>
              <a:rPr lang="en-US" sz="2400" dirty="0" err="1" smtClean="0"/>
              <a:t>Kangath</a:t>
            </a:r>
            <a:endParaRPr lang="en-US" sz="2400" dirty="0" smtClean="0"/>
          </a:p>
          <a:p>
            <a:endParaRPr lang="en-US" sz="2400" b="1" dirty="0" smtClean="0"/>
          </a:p>
          <a:p>
            <a:r>
              <a:rPr lang="en-IN" sz="2400" b="1" dirty="0"/>
              <a:t>Re-emergence of Pertussis- A Global </a:t>
            </a:r>
            <a:r>
              <a:rPr lang="en-IN" sz="2400" b="1" dirty="0" smtClean="0"/>
              <a:t>Perspective</a:t>
            </a:r>
          </a:p>
          <a:p>
            <a:endParaRPr lang="en-US" sz="2400" dirty="0" smtClean="0"/>
          </a:p>
          <a:p>
            <a:r>
              <a:rPr lang="en-US" sz="2400" dirty="0" err="1" smtClean="0"/>
              <a:t>Rajasree</a:t>
            </a:r>
            <a:r>
              <a:rPr lang="en-US" sz="2400" dirty="0" smtClean="0"/>
              <a:t> </a:t>
            </a:r>
            <a:r>
              <a:rPr lang="en-US" sz="2400" dirty="0" err="1"/>
              <a:t>Pai</a:t>
            </a:r>
            <a:r>
              <a:rPr lang="en-US" sz="2400" dirty="0"/>
              <a:t> R</a:t>
            </a:r>
            <a:endParaRPr lang="en-US" sz="2200" dirty="0" smtClean="0">
              <a:latin typeface="Times New Roman" pitchFamily="18" charset="0"/>
              <a:cs typeface="Times New Roman" pitchFamily="18" charset="0"/>
            </a:endParaRPr>
          </a:p>
          <a:p>
            <a:endParaRPr lang="en-US" sz="2200" dirty="0">
              <a:latin typeface="Times New Roman" pitchFamily="18" charset="0"/>
              <a:cs typeface="Times New Roman" pitchFamily="18" charset="0"/>
            </a:endParaRPr>
          </a:p>
        </p:txBody>
      </p:sp>
      <p:pic>
        <p:nvPicPr>
          <p:cNvPr id="5"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56511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7"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82500" lnSpcReduction="1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smtClean="0"/>
              <a:t>Journal of Air &amp; Water Borne Diseases</a:t>
            </a:r>
          </a:p>
          <a:p>
            <a:pPr>
              <a:defRPr/>
            </a:pPr>
            <a:r>
              <a:rPr lang="en-US" dirty="0" smtClean="0"/>
              <a:t>Related Journals</a:t>
            </a:r>
            <a:endParaRPr lang="en-US" dirty="0"/>
          </a:p>
        </p:txBody>
      </p:sp>
      <p:sp>
        <p:nvSpPr>
          <p:cNvPr id="7" name="Vertical Scroll 6"/>
          <p:cNvSpPr/>
          <p:nvPr/>
        </p:nvSpPr>
        <p:spPr>
          <a:xfrm>
            <a:off x="-108826" y="1627188"/>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US" sz="2800" dirty="0">
                <a:solidFill>
                  <a:schemeClr val="bg1"/>
                </a:solidFill>
                <a:latin typeface="Estrangelo Edessa" panose="03080600000000000000" pitchFamily="66" charset="0"/>
                <a:cs typeface="Estrangelo Edessa" panose="03080600000000000000" pitchFamily="66" charset="0"/>
              </a:rPr>
              <a:t>Journal of Bacteriology &amp; </a:t>
            </a:r>
            <a:r>
              <a:rPr lang="en-US" sz="2800" dirty="0" smtClean="0">
                <a:solidFill>
                  <a:schemeClr val="bg1"/>
                </a:solidFill>
                <a:latin typeface="Estrangelo Edessa" panose="03080600000000000000" pitchFamily="66" charset="0"/>
                <a:cs typeface="Estrangelo Edessa" panose="03080600000000000000" pitchFamily="66" charset="0"/>
              </a:rPr>
              <a:t>Parasitology</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Medical Microbiology &amp; </a:t>
            </a:r>
            <a:r>
              <a:rPr lang="en-IN" sz="2800" dirty="0" smtClean="0">
                <a:solidFill>
                  <a:schemeClr val="bg1"/>
                </a:solidFill>
                <a:latin typeface="Estrangelo Edessa" panose="03080600000000000000" pitchFamily="66" charset="0"/>
                <a:cs typeface="Estrangelo Edessa" panose="03080600000000000000" pitchFamily="66" charset="0"/>
              </a:rPr>
              <a:t>Diagnosis</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Microbial &amp; Biochemical </a:t>
            </a:r>
            <a:r>
              <a:rPr lang="en-IN" sz="2800" dirty="0" smtClean="0">
                <a:solidFill>
                  <a:schemeClr val="bg1"/>
                </a:solidFill>
                <a:latin typeface="Estrangelo Edessa" panose="03080600000000000000" pitchFamily="66" charset="0"/>
                <a:cs typeface="Estrangelo Edessa" panose="03080600000000000000" pitchFamily="66" charset="0"/>
              </a:rPr>
              <a:t>Technology</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Plant Pathology &amp; </a:t>
            </a:r>
            <a:r>
              <a:rPr lang="en-IN" sz="2800" dirty="0" smtClean="0">
                <a:solidFill>
                  <a:schemeClr val="bg1"/>
                </a:solidFill>
                <a:latin typeface="Estrangelo Edessa" panose="03080600000000000000" pitchFamily="66" charset="0"/>
                <a:cs typeface="Estrangelo Edessa" panose="03080600000000000000" pitchFamily="66" charset="0"/>
              </a:rPr>
              <a:t>Microbiology</a:t>
            </a:r>
          </a:p>
          <a:p>
            <a:pPr marL="342900" indent="-342900">
              <a:buFont typeface="Wingdings" panose="05000000000000000000" pitchFamily="2" charset="2"/>
              <a:buChar char="Ø"/>
              <a:defRPr/>
            </a:pPr>
            <a:r>
              <a:rPr lang="en-US" sz="2800" dirty="0">
                <a:solidFill>
                  <a:schemeClr val="bg1"/>
                </a:solidFill>
                <a:latin typeface="Estrangelo Edessa" panose="03080600000000000000" pitchFamily="66" charset="0"/>
                <a:cs typeface="Estrangelo Edessa" panose="03080600000000000000" pitchFamily="66" charset="0"/>
              </a:rPr>
              <a:t>Journal of Vaccines &amp; Vaccination</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2080" y="3861048"/>
            <a:ext cx="3561407" cy="29969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667915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IN" dirty="0"/>
              <a:t>Allergy Conference </a:t>
            </a:r>
            <a:endParaRPr lang="en-IN" dirty="0" smtClean="0"/>
          </a:p>
          <a:p>
            <a:pPr marL="285750" indent="-285750">
              <a:buFont typeface="Wingdings" panose="05000000000000000000" pitchFamily="2" charset="2"/>
              <a:buChar char="Ø"/>
              <a:defRPr/>
            </a:pPr>
            <a:r>
              <a:rPr lang="en-IN" dirty="0"/>
              <a:t>4th Bacteriology and Infectious Diseases </a:t>
            </a:r>
            <a:r>
              <a:rPr lang="en-IN" dirty="0" smtClean="0"/>
              <a:t>Conference</a:t>
            </a:r>
          </a:p>
          <a:p>
            <a:pPr marL="285750" indent="-285750">
              <a:buFont typeface="Wingdings" panose="05000000000000000000" pitchFamily="2" charset="2"/>
              <a:buChar char="Ø"/>
              <a:defRPr/>
            </a:pPr>
            <a:r>
              <a:rPr lang="en-IN" dirty="0"/>
              <a:t>2nd Infectious Diseases Congress</a:t>
            </a:r>
            <a:endParaRPr lang="en-US" dirty="0" smtClean="0"/>
          </a:p>
        </p:txBody>
      </p:sp>
      <p:sp>
        <p:nvSpPr>
          <p:cNvPr id="7" name="Double Wave 6"/>
          <p:cNvSpPr/>
          <p:nvPr/>
        </p:nvSpPr>
        <p:spPr>
          <a:xfrm>
            <a:off x="160585" y="-14436"/>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dirty="0" smtClean="0"/>
              <a:t>Journal of </a:t>
            </a:r>
            <a:r>
              <a:rPr lang="en-US" sz="3600" dirty="0"/>
              <a:t>Air &amp; Water Borne Diseases</a:t>
            </a:r>
            <a:r>
              <a:rPr lang="en-US" sz="3600" dirty="0" smtClean="0"/>
              <a:t/>
            </a:r>
            <a:br>
              <a:rPr lang="en-US" sz="3600" dirty="0" smtClean="0"/>
            </a:br>
            <a:r>
              <a:rPr lang="en-US" sz="3600" dirty="0" smtClean="0"/>
              <a:t>Related Conferences</a:t>
            </a:r>
            <a:endParaRPr lang="en-US" sz="3600" dirty="0"/>
          </a:p>
        </p:txBody>
      </p:sp>
    </p:spTree>
    <p:extLst>
      <p:ext uri="{BB962C8B-B14F-4D97-AF65-F5344CB8AC3E}">
        <p14:creationId xmlns:p14="http://schemas.microsoft.com/office/powerpoint/2010/main" val="3439387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600200" y="0"/>
            <a:ext cx="7086600" cy="830262"/>
          </a:xfrm>
          <a:prstGeom prst="rect">
            <a:avLst/>
          </a:prstGeom>
        </p:spPr>
        <p:txBody>
          <a:bodyPr>
            <a:spAutoFit/>
          </a:bodyPr>
          <a:lstStyle/>
          <a:p>
            <a:pPr>
              <a:defRPr/>
            </a:pPr>
            <a:r>
              <a:rPr lang="en-US" sz="2400" b="1" dirty="0">
                <a:solidFill>
                  <a:schemeClr val="accent5">
                    <a:lumMod val="10000"/>
                  </a:schemeClr>
                </a:solidFill>
                <a:latin typeface="Andalus" panose="02020603050405020304" pitchFamily="18" charset="-78"/>
                <a:cs typeface="Andalus" panose="02020603050405020304" pitchFamily="18" charset="-78"/>
              </a:rPr>
              <a:t>OMICS International </a:t>
            </a:r>
            <a:r>
              <a:rPr lang="en-US" sz="2400" b="1" dirty="0" smtClean="0">
                <a:solidFill>
                  <a:schemeClr val="accent5">
                    <a:lumMod val="10000"/>
                  </a:schemeClr>
                </a:solidFill>
                <a:latin typeface="Andalus" panose="02020603050405020304" pitchFamily="18" charset="-78"/>
                <a:cs typeface="Andalus" panose="02020603050405020304" pitchFamily="18" charset="-78"/>
              </a:rPr>
              <a:t>Open </a:t>
            </a:r>
            <a:r>
              <a:rPr lang="en-US" sz="2400" b="1" dirty="0">
                <a:solidFill>
                  <a:schemeClr val="accent5">
                    <a:lumMod val="10000"/>
                  </a:schemeClr>
                </a:solidFill>
                <a:latin typeface="Andalus" panose="02020603050405020304" pitchFamily="18" charset="-78"/>
                <a:cs typeface="Andalus" panose="02020603050405020304" pitchFamily="18" charset="-78"/>
              </a:rPr>
              <a:t>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sz="1800" dirty="0">
                <a:latin typeface="Calisto MT" panose="02040603050505030304" pitchFamily="18" charset="0"/>
              </a:rPr>
              <a:t>OMICS </a:t>
            </a:r>
            <a:r>
              <a:rPr lang="en-US" sz="1800" dirty="0" smtClean="0">
                <a:latin typeface="Calisto MT" panose="02040603050505030304" pitchFamily="18" charset="0"/>
              </a:rPr>
              <a:t>International </a:t>
            </a:r>
            <a:r>
              <a:rPr lang="en-US" sz="1800"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sz="1800" dirty="0">
                <a:latin typeface="Calisto MT" panose="02040603050505030304" pitchFamily="18" charset="0"/>
              </a:rPr>
              <a:t>For more details and benefits, click on the link below:</a:t>
            </a:r>
          </a:p>
          <a:p>
            <a:pPr>
              <a:defRPr/>
            </a:pPr>
            <a:r>
              <a:rPr lang="en-US" sz="1800" dirty="0">
                <a:solidFill>
                  <a:schemeClr val="accent4">
                    <a:lumMod val="10000"/>
                  </a:schemeClr>
                </a:solidFill>
                <a:latin typeface="Calisto MT" panose="02040603050505030304" pitchFamily="18" charset="0"/>
                <a:hlinkClick r:id="rId4"/>
              </a:rPr>
              <a:t>http://omicsonline.org/membership.php</a:t>
            </a:r>
            <a:r>
              <a:rPr lang="en-US" sz="1800"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293024932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921</TotalTime>
  <Words>474</Words>
  <Application>Microsoft Office PowerPoint</Application>
  <PresentationFormat>On-screen Show (4:3)</PresentationFormat>
  <Paragraphs>42</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Vinay Chandra Vipperla</dc:creator>
  <cp:lastModifiedBy>Manjula Podila</cp:lastModifiedBy>
  <cp:revision>72</cp:revision>
  <dcterms:created xsi:type="dcterms:W3CDTF">2014-10-01T07:08:05Z</dcterms:created>
  <dcterms:modified xsi:type="dcterms:W3CDTF">2015-12-04T05:51:52Z</dcterms:modified>
</cp:coreProperties>
</file>