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345" r:id="rId2"/>
    <p:sldId id="346" r:id="rId3"/>
    <p:sldId id="256" r:id="rId4"/>
    <p:sldId id="257" r:id="rId5"/>
    <p:sldId id="341" r:id="rId6"/>
    <p:sldId id="260" r:id="rId7"/>
    <p:sldId id="333" r:id="rId8"/>
    <p:sldId id="334" r:id="rId9"/>
    <p:sldId id="347" r:id="rId10"/>
    <p:sldId id="348"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US" sz="3600" smtClean="0"/>
              <a:t>of </a:t>
            </a:r>
            <a:r>
              <a:rPr lang="en-US" sz="360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9" y="1742420"/>
            <a:ext cx="5210503" cy="7201972"/>
          </a:xfrm>
          <a:prstGeom prst="rect">
            <a:avLst/>
          </a:prstGeom>
        </p:spPr>
        <p:txBody>
          <a:bodyPr wrap="square">
            <a:spAutoFit/>
          </a:bodyPr>
          <a:lstStyle/>
          <a:p>
            <a:pPr>
              <a:lnSpc>
                <a:spcPct val="150000"/>
              </a:lnSpc>
            </a:pPr>
            <a:r>
              <a:rPr lang="en-IN" sz="2800" b="1" dirty="0"/>
              <a:t>Executive Editor: </a:t>
            </a:r>
            <a:r>
              <a:rPr lang="en-IN" sz="2800" b="1" dirty="0" err="1"/>
              <a:t>Rajat</a:t>
            </a:r>
            <a:r>
              <a:rPr lang="en-IN" sz="2800" b="1" dirty="0"/>
              <a:t> </a:t>
            </a:r>
            <a:r>
              <a:rPr lang="en-IN" sz="2800" b="1" dirty="0" err="1"/>
              <a:t>Sethi</a:t>
            </a:r>
            <a:endParaRPr lang="en-IN" sz="2800" b="1" dirty="0"/>
          </a:p>
          <a:p>
            <a:pPr>
              <a:lnSpc>
                <a:spcPct val="150000"/>
              </a:lnSpc>
            </a:pPr>
            <a:r>
              <a:rPr lang="en-IN" sz="2800" b="1" dirty="0" smtClean="0"/>
              <a:t>Chair </a:t>
            </a:r>
            <a:r>
              <a:rPr lang="en-IN" sz="2800" b="1" dirty="0"/>
              <a:t>of Pharmaceutical and Biomedical Sciences and Director of Research</a:t>
            </a:r>
          </a:p>
          <a:p>
            <a:pPr>
              <a:lnSpc>
                <a:spcPct val="150000"/>
              </a:lnSpc>
            </a:pPr>
            <a:r>
              <a:rPr lang="en-IN" sz="2800" b="1" dirty="0"/>
              <a:t>California Health Sciences </a:t>
            </a:r>
            <a:r>
              <a:rPr lang="en-IN" sz="2800" b="1" dirty="0" smtClean="0"/>
              <a:t>University, </a:t>
            </a:r>
            <a:r>
              <a:rPr lang="en-IN" sz="2800" b="1" dirty="0"/>
              <a:t>College of Pharmacy </a:t>
            </a:r>
            <a:r>
              <a:rPr lang="en-IN" sz="2800" b="1" dirty="0" smtClean="0"/>
              <a:t>, </a:t>
            </a:r>
            <a:r>
              <a:rPr lang="en-IN" sz="2800" b="1" dirty="0"/>
              <a:t>Clovis, </a:t>
            </a:r>
            <a:r>
              <a:rPr lang="en-IN" sz="2800" b="1" dirty="0" smtClean="0"/>
              <a:t>USA</a:t>
            </a:r>
          </a:p>
          <a:p>
            <a:pPr>
              <a:lnSpc>
                <a:spcPct val="150000"/>
              </a:lnSpc>
            </a:pPr>
            <a:r>
              <a:rPr lang="en-IN" sz="2800" b="1" dirty="0"/>
              <a:t>559-272-8107 (Phone) </a:t>
            </a:r>
          </a:p>
          <a:p>
            <a:pPr>
              <a:lnSpc>
                <a:spcPct val="150000"/>
              </a:lnSpc>
            </a:pPr>
            <a:endParaRPr lang="en-IN" sz="2800" b="1" dirty="0"/>
          </a:p>
          <a:p>
            <a:pPr>
              <a:lnSpc>
                <a:spcPct val="150000"/>
              </a:lnSpc>
            </a:pPr>
            <a:endParaRPr lang="en-IN" sz="2800" b="1" dirty="0"/>
          </a:p>
          <a:p>
            <a:pPr>
              <a:lnSpc>
                <a:spcPct val="150000"/>
              </a:lnSpc>
            </a:pPr>
            <a:endParaRPr lang="en-IN" sz="2800" b="1" dirty="0"/>
          </a:p>
        </p:txBody>
      </p:sp>
      <p:sp>
        <p:nvSpPr>
          <p:cNvPr id="5" name="Rectangle 4"/>
          <p:cNvSpPr/>
          <p:nvPr/>
        </p:nvSpPr>
        <p:spPr>
          <a:xfrm>
            <a:off x="2370083" y="1219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335464"/>
            <a:ext cx="2529530" cy="354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046988"/>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a:t>Rajat</a:t>
            </a:r>
            <a:r>
              <a:rPr lang="en-IN" sz="2400" dirty="0"/>
              <a:t> </a:t>
            </a:r>
            <a:r>
              <a:rPr lang="en-IN" sz="2400" dirty="0" err="1"/>
              <a:t>Sethi</a:t>
            </a:r>
            <a:r>
              <a:rPr lang="en-IN" sz="2400" dirty="0"/>
              <a:t> is an Assistant Dean of Research and Evidence Based Practice</a:t>
            </a:r>
          </a:p>
          <a:p>
            <a:pPr marL="342900" indent="-342900" algn="just">
              <a:buFont typeface="Arial" pitchFamily="34" charset="0"/>
              <a:buChar char="•"/>
            </a:pPr>
            <a:r>
              <a:rPr lang="en-IN" sz="2400" dirty="0"/>
              <a:t>Texas A&amp;M Health Science </a:t>
            </a:r>
            <a:r>
              <a:rPr lang="en-IN" sz="2400" dirty="0" err="1"/>
              <a:t>Center</a:t>
            </a:r>
            <a:r>
              <a:rPr lang="en-IN" sz="2400" dirty="0"/>
              <a:t>, Texas A&amp;M Health Science </a:t>
            </a:r>
            <a:r>
              <a:rPr lang="en-IN" sz="2400" dirty="0" err="1"/>
              <a:t>Center</a:t>
            </a:r>
            <a:r>
              <a:rPr lang="en-IN" sz="2400" dirty="0"/>
              <a:t> Kingsville, Texas, USA. He holds a </a:t>
            </a:r>
            <a:r>
              <a:rPr lang="en-IN" sz="2400" dirty="0" err="1"/>
              <a:t>Phd</a:t>
            </a:r>
            <a:r>
              <a:rPr lang="en-IN" sz="2400" dirty="0"/>
              <a:t> in Physiology from University of </a:t>
            </a:r>
            <a:r>
              <a:rPr lang="en-IN" sz="2400" dirty="0" err="1"/>
              <a:t>Manitoba,Canada</a:t>
            </a:r>
            <a:r>
              <a:rPr lang="en-IN" sz="2400" dirty="0"/>
              <a:t>. His main </a:t>
            </a:r>
            <a:r>
              <a:rPr lang="en-IN" sz="2400" dirty="0" err="1"/>
              <a:t>speciafic</a:t>
            </a:r>
            <a:r>
              <a:rPr lang="en-IN" sz="2400" dirty="0"/>
              <a:t> work is on </a:t>
            </a:r>
            <a:r>
              <a:rPr lang="en-IN" sz="2400" dirty="0" err="1"/>
              <a:t>signaling</a:t>
            </a:r>
            <a:r>
              <a:rPr lang="en-IN" sz="2400" dirty="0"/>
              <a:t> mechanisms underlying the pathology of cardiovascular disease in rodent models mimicking various types of heart disease seen in human population.</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569660"/>
          </a:xfrm>
          <a:prstGeom prst="rect">
            <a:avLst/>
          </a:prstGeom>
        </p:spPr>
        <p:txBody>
          <a:bodyPr wrap="square">
            <a:spAutoFit/>
          </a:bodyPr>
          <a:lstStyle/>
          <a:p>
            <a:pPr marL="342900" indent="-342900" algn="just">
              <a:buFont typeface="Arial" pitchFamily="34" charset="0"/>
              <a:buChar char="•"/>
            </a:pPr>
            <a:r>
              <a:rPr lang="en-IN" sz="2400" dirty="0" err="1"/>
              <a:t>Rajat</a:t>
            </a:r>
            <a:r>
              <a:rPr lang="en-IN" sz="2400" dirty="0"/>
              <a:t> </a:t>
            </a:r>
            <a:r>
              <a:rPr lang="en-IN" sz="2400" dirty="0" err="1"/>
              <a:t>Sethi</a:t>
            </a:r>
            <a:r>
              <a:rPr lang="en-IN" sz="2400" dirty="0"/>
              <a:t> research interest include understanding the </a:t>
            </a:r>
            <a:r>
              <a:rPr lang="en-IN" sz="2400" dirty="0" err="1"/>
              <a:t>signaling</a:t>
            </a:r>
            <a:r>
              <a:rPr lang="en-IN" sz="2400" dirty="0"/>
              <a:t> mechanisms underlying the pathology of cardiovascular disease in rodent models mimicking various types of heart disease seen in human population.</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016210"/>
          </a:xfrm>
          <a:prstGeom prst="rect">
            <a:avLst/>
          </a:prstGeom>
        </p:spPr>
        <p:txBody>
          <a:bodyPr wrap="square">
            <a:spAutoFit/>
          </a:bodyPr>
          <a:lstStyle/>
          <a:p>
            <a:r>
              <a:rPr lang="en-IN" sz="2400" b="1" dirty="0" err="1"/>
              <a:t>What?s</a:t>
            </a:r>
            <a:r>
              <a:rPr lang="en-IN" sz="2400" b="1" dirty="0"/>
              <a:t> in your Water can be Bad for your Health?</a:t>
            </a:r>
            <a:r>
              <a:rPr lang="en-US" sz="2400" b="1" dirty="0" smtClean="0"/>
              <a:t>.</a:t>
            </a:r>
            <a:endParaRPr lang="en-US" sz="2400" b="1" dirty="0"/>
          </a:p>
          <a:p>
            <a:endParaRPr lang="en-IN" sz="2400" dirty="0" smtClean="0"/>
          </a:p>
          <a:p>
            <a:r>
              <a:rPr lang="en-IN" sz="2400" dirty="0" smtClean="0"/>
              <a:t>Robert </a:t>
            </a:r>
            <a:r>
              <a:rPr lang="en-IN" sz="2400" dirty="0"/>
              <a:t>Clegg, Akshay </a:t>
            </a:r>
            <a:r>
              <a:rPr lang="en-IN" sz="2400" dirty="0" err="1"/>
              <a:t>Sethi</a:t>
            </a:r>
            <a:r>
              <a:rPr lang="en-IN" sz="2400" dirty="0"/>
              <a:t> and </a:t>
            </a:r>
            <a:r>
              <a:rPr lang="en-IN" sz="2400" dirty="0" err="1"/>
              <a:t>Rajat</a:t>
            </a:r>
            <a:r>
              <a:rPr lang="en-IN" sz="2400" dirty="0"/>
              <a:t> </a:t>
            </a:r>
            <a:r>
              <a:rPr lang="en-IN" sz="2400" dirty="0" err="1" smtClean="0"/>
              <a:t>Sethi</a:t>
            </a:r>
            <a:endParaRPr lang="en-US" sz="2400" b="1" dirty="0" smtClean="0"/>
          </a:p>
          <a:p>
            <a:endParaRPr lang="en-IN" sz="2400" b="1" dirty="0" smtClean="0"/>
          </a:p>
          <a:p>
            <a:r>
              <a:rPr lang="en-IN" sz="2400" b="1" dirty="0" smtClean="0"/>
              <a:t>Polio</a:t>
            </a:r>
            <a:r>
              <a:rPr lang="en-IN" sz="2400" b="1" dirty="0"/>
              <a:t>: Eradicated, But Can It Return</a:t>
            </a:r>
            <a:r>
              <a:rPr lang="en-IN" sz="2400" b="1" dirty="0" smtClean="0"/>
              <a:t>?</a:t>
            </a:r>
          </a:p>
          <a:p>
            <a:endParaRPr lang="en-IN" sz="2400" dirty="0" smtClean="0"/>
          </a:p>
          <a:p>
            <a:r>
              <a:rPr lang="en-IN" sz="2400" dirty="0" smtClean="0"/>
              <a:t>Cathy </a:t>
            </a:r>
            <a:r>
              <a:rPr lang="en-IN" sz="2400" dirty="0"/>
              <a:t>Hansen and </a:t>
            </a:r>
            <a:r>
              <a:rPr lang="en-IN" sz="2400" dirty="0" err="1"/>
              <a:t>Rajat</a:t>
            </a:r>
            <a:r>
              <a:rPr lang="en-IN" sz="2400" dirty="0"/>
              <a:t> </a:t>
            </a:r>
            <a:r>
              <a:rPr lang="en-IN" sz="2400" dirty="0" err="1"/>
              <a:t>Sethi</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7800"/>
            <a:ext cx="7772400" cy="2677656"/>
          </a:xfrm>
          <a:prstGeom prst="rect">
            <a:avLst/>
          </a:prstGeom>
        </p:spPr>
        <p:txBody>
          <a:bodyPr wrap="square">
            <a:spAutoFit/>
          </a:bodyPr>
          <a:lstStyle/>
          <a:p>
            <a:r>
              <a:rPr lang="en-IN" sz="2400" b="1" dirty="0"/>
              <a:t>Air Pollution and Disease and </a:t>
            </a:r>
            <a:r>
              <a:rPr lang="en-IN" sz="2400" b="1" dirty="0" smtClean="0"/>
              <a:t>Gender</a:t>
            </a:r>
          </a:p>
          <a:p>
            <a:endParaRPr lang="en-US" sz="2400" dirty="0" smtClean="0"/>
          </a:p>
          <a:p>
            <a:r>
              <a:rPr lang="en-US" sz="2400" dirty="0" err="1" smtClean="0"/>
              <a:t>Rajat</a:t>
            </a:r>
            <a:r>
              <a:rPr lang="en-US" sz="2400" dirty="0" smtClean="0"/>
              <a:t> </a:t>
            </a:r>
            <a:r>
              <a:rPr lang="en-US" sz="2400" dirty="0" err="1"/>
              <a:t>Sethi</a:t>
            </a:r>
            <a:endParaRPr lang="en-US" sz="2400" dirty="0"/>
          </a:p>
          <a:p>
            <a:endParaRPr lang="en-US" sz="2400" dirty="0"/>
          </a:p>
          <a:p>
            <a:r>
              <a:rPr lang="en-IN" sz="2400" b="1" dirty="0"/>
              <a:t>Air Pollution in Health and </a:t>
            </a:r>
            <a:r>
              <a:rPr lang="en-IN" sz="2400" b="1" dirty="0" smtClean="0"/>
              <a:t>Diseases</a:t>
            </a:r>
          </a:p>
          <a:p>
            <a:endParaRPr lang="en-US" sz="2400" dirty="0" smtClean="0"/>
          </a:p>
          <a:p>
            <a:r>
              <a:rPr lang="en-US" sz="2400" dirty="0" err="1" smtClean="0"/>
              <a:t>Rajat</a:t>
            </a:r>
            <a:r>
              <a:rPr lang="en-US" sz="2400" dirty="0" smtClean="0"/>
              <a:t> </a:t>
            </a:r>
            <a:r>
              <a:rPr lang="en-US" sz="2400" dirty="0" err="1"/>
              <a:t>Sethi</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2590800"/>
            <a:ext cx="8875986" cy="3046988"/>
          </a:xfrm>
          <a:prstGeom prst="rect">
            <a:avLst/>
          </a:prstGeom>
          <a:noFill/>
        </p:spPr>
        <p:txBody>
          <a:bodyPr wrap="square" rtlCol="0">
            <a:spAutoFit/>
          </a:bodyPr>
          <a:lstStyle/>
          <a:p>
            <a:r>
              <a:rPr lang="en-IN" sz="2400" b="1" dirty="0"/>
              <a:t>Improvement of cardiac function and β-adrenergic signal transduction by </a:t>
            </a:r>
            <a:r>
              <a:rPr lang="en-IN" sz="2400" b="1" dirty="0" err="1"/>
              <a:t>propionyl</a:t>
            </a:r>
            <a:r>
              <a:rPr lang="en-IN" sz="2400" b="1" dirty="0"/>
              <a:t> L-</a:t>
            </a:r>
            <a:r>
              <a:rPr lang="en-IN" sz="2400" b="1" dirty="0" err="1"/>
              <a:t>carnitine</a:t>
            </a:r>
            <a:r>
              <a:rPr lang="en-IN" sz="2400" b="1" dirty="0"/>
              <a:t> in congestive heart failure due to myocardial </a:t>
            </a:r>
            <a:r>
              <a:rPr lang="en-IN" sz="2400" b="1" dirty="0" smtClean="0"/>
              <a:t>infarction</a:t>
            </a:r>
          </a:p>
          <a:p>
            <a:endParaRPr lang="en-US" sz="2400" dirty="0" smtClean="0"/>
          </a:p>
          <a:p>
            <a:r>
              <a:rPr lang="en-US" sz="2400" dirty="0" err="1" smtClean="0"/>
              <a:t>Sethi</a:t>
            </a:r>
            <a:r>
              <a:rPr lang="en-US" sz="2400" dirty="0"/>
              <a:t>, </a:t>
            </a:r>
            <a:r>
              <a:rPr lang="en-US" sz="2400" dirty="0" err="1" smtClean="0"/>
              <a:t>Rajata</a:t>
            </a:r>
            <a:r>
              <a:rPr lang="en-US" sz="2400" dirty="0" smtClean="0"/>
              <a:t>,  </a:t>
            </a:r>
            <a:r>
              <a:rPr lang="en-US" sz="2400" dirty="0"/>
              <a:t>Wang, </a:t>
            </a:r>
            <a:r>
              <a:rPr lang="en-US" sz="2400" dirty="0" smtClean="0"/>
              <a:t>Xia,  </a:t>
            </a:r>
            <a:r>
              <a:rPr lang="en-US" sz="2400" dirty="0"/>
              <a:t>Ferrari, </a:t>
            </a:r>
            <a:r>
              <a:rPr lang="en-US" sz="2400" dirty="0" err="1" smtClean="0"/>
              <a:t>Robertob</a:t>
            </a:r>
            <a:r>
              <a:rPr lang="en-US" sz="2400" dirty="0" smtClean="0"/>
              <a:t>,  </a:t>
            </a:r>
            <a:r>
              <a:rPr lang="en-US" sz="2400" dirty="0" err="1"/>
              <a:t>Dhalla</a:t>
            </a:r>
            <a:r>
              <a:rPr lang="en-US" sz="2400" dirty="0"/>
              <a:t>, </a:t>
            </a:r>
            <a:r>
              <a:rPr lang="en-US" sz="2400" dirty="0" err="1"/>
              <a:t>Naranjan</a:t>
            </a:r>
            <a:r>
              <a:rPr lang="en-US" sz="2400" dirty="0"/>
              <a:t> </a:t>
            </a:r>
            <a:r>
              <a:rPr lang="en-US" sz="2400" dirty="0" smtClean="0"/>
              <a:t>S</a:t>
            </a:r>
            <a:endParaRPr lang="en-US" sz="2400" dirty="0"/>
          </a:p>
          <a:p>
            <a:endParaRPr lang="en-US" sz="2400" dirty="0"/>
          </a:p>
          <a:p>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922</TotalTime>
  <Words>558</Words>
  <Application>Microsoft Office PowerPoint</Application>
  <PresentationFormat>On-screen Show (4:3)</PresentationFormat>
  <Paragraphs>55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73</cp:revision>
  <dcterms:created xsi:type="dcterms:W3CDTF">2014-10-01T07:08:05Z</dcterms:created>
  <dcterms:modified xsi:type="dcterms:W3CDTF">2015-12-04T06:00:38Z</dcterms:modified>
</cp:coreProperties>
</file>