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345" r:id="rId2"/>
    <p:sldId id="346" r:id="rId3"/>
    <p:sldId id="256" r:id="rId4"/>
    <p:sldId id="257" r:id="rId5"/>
    <p:sldId id="341" r:id="rId6"/>
    <p:sldId id="260" r:id="rId7"/>
    <p:sldId id="333" r:id="rId8"/>
    <p:sldId id="334" r:id="rId9"/>
    <p:sldId id="335" r:id="rId10"/>
    <p:sldId id="342" r:id="rId11"/>
    <p:sldId id="343" r:id="rId12"/>
    <p:sldId id="347" r:id="rId13"/>
    <p:sldId id="348" r:id="rId14"/>
    <p:sldId id="34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656" y="-2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A46A11-D320-4319-BB19-6AF34A8AC94B}" type="datetimeFigureOut">
              <a:rPr lang="en-US" smtClean="0"/>
              <a:t>12/4/2015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E54FC7-E7F6-46BE-91CA-F07215B68C83}" type="slidenum">
              <a:rPr lang="en-US" smtClean="0"/>
              <a:t>‹#›</a:t>
            </a:fld>
            <a:endParaRPr lang="en-US"/>
          </a:p>
        </p:txBody>
      </p:sp>
    </p:spTree>
    <p:extLst>
      <p:ext uri="{BB962C8B-B14F-4D97-AF65-F5344CB8AC3E}">
        <p14:creationId xmlns:p14="http://schemas.microsoft.com/office/powerpoint/2010/main" val="2421474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E54FC7-E7F6-46BE-91CA-F07215B68C83}" type="slidenum">
              <a:rPr lang="en-US" smtClean="0"/>
              <a:t>3</a:t>
            </a:fld>
            <a:endParaRPr lang="en-US"/>
          </a:p>
        </p:txBody>
      </p:sp>
    </p:spTree>
    <p:extLst>
      <p:ext uri="{BB962C8B-B14F-4D97-AF65-F5344CB8AC3E}">
        <p14:creationId xmlns:p14="http://schemas.microsoft.com/office/powerpoint/2010/main" val="933886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897EF42-4468-45B4-839B-0223E8CED2DD}" type="datetimeFigureOut">
              <a:rPr lang="en-US" smtClean="0"/>
              <a:t>12/4/2015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F925245-6EC2-4710-A17C-F03DBAEE8AC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897EF42-4468-45B4-839B-0223E8CED2DD}" type="datetimeFigureOut">
              <a:rPr lang="en-US" smtClean="0"/>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897EF42-4468-45B4-839B-0223E8CED2DD}" type="datetimeFigureOut">
              <a:rPr lang="en-US" smtClean="0"/>
              <a:t>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897EF42-4468-45B4-839B-0223E8CED2DD}" type="datetimeFigureOut">
              <a:rPr lang="en-US" smtClean="0"/>
              <a:t>12/4/2015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897EF42-4468-45B4-839B-0223E8CED2DD}" type="datetimeFigureOut">
              <a:rPr lang="en-US" smtClean="0"/>
              <a:t>12/4/2015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97EF42-4468-45B4-839B-0223E8CED2DD}" type="datetimeFigureOut">
              <a:rPr lang="en-US" smtClean="0"/>
              <a:t>12/4/2015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897EF42-4468-45B4-839B-0223E8CED2DD}" type="datetimeFigureOut">
              <a:rPr lang="en-US" smtClean="0"/>
              <a:t>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897EF42-4468-45B4-839B-0223E8CED2DD}" type="datetimeFigureOut">
              <a:rPr lang="en-US" smtClean="0"/>
              <a:t>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F925245-6EC2-4710-A17C-F03DBAEE8AC6}"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897EF42-4468-45B4-839B-0223E8CED2DD}" type="datetimeFigureOut">
              <a:rPr lang="en-US" smtClean="0"/>
              <a:t>12/4/2015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F925245-6EC2-4710-A17C-F03DBAEE8AC6}"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hyperlink" Target="http://omicsonline.org/membership.php"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omicsonline.org/Submitmanuscript.php"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rakesh-s\Desktop\spring-ppt-template-green-blue-nature-plants-backgrounds-wallpapers-960x3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37650" cy="284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ubtitle 2"/>
          <p:cNvSpPr txBox="1">
            <a:spLocks/>
          </p:cNvSpPr>
          <p:nvPr/>
        </p:nvSpPr>
        <p:spPr>
          <a:xfrm>
            <a:off x="2133600" y="819563"/>
            <a:ext cx="6556375" cy="758347"/>
          </a:xfrm>
          <a:prstGeom prst="rect">
            <a:avLst/>
          </a:prstGeom>
        </p:spPr>
        <p:txBody>
          <a:bodyPr>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defRPr/>
            </a:pPr>
            <a:r>
              <a:rPr lang="en-US" sz="5400" smtClean="0">
                <a:solidFill>
                  <a:schemeClr val="accent6"/>
                </a:solidFill>
                <a:latin typeface="Stencil" panose="040409050D0802020404" pitchFamily="82" charset="0"/>
              </a:rPr>
              <a:t>OMICS international</a:t>
            </a:r>
            <a:endParaRPr lang="en-US" sz="5400" dirty="0">
              <a:solidFill>
                <a:schemeClr val="accent6"/>
              </a:solidFill>
              <a:latin typeface="Stencil" panose="040409050D0802020404" pitchFamily="82" charset="0"/>
            </a:endParaRPr>
          </a:p>
        </p:txBody>
      </p:sp>
      <p:sp>
        <p:nvSpPr>
          <p:cNvPr id="3076" name="Rectangle 8"/>
          <p:cNvSpPr>
            <a:spLocks noChangeArrowheads="1"/>
          </p:cNvSpPr>
          <p:nvPr/>
        </p:nvSpPr>
        <p:spPr bwMode="auto">
          <a:xfrm>
            <a:off x="2209800" y="6372225"/>
            <a:ext cx="50196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2000">
                <a:solidFill>
                  <a:srgbClr val="7030A0"/>
                </a:solidFill>
                <a:cs typeface="Arial" pitchFamily="34" charset="0"/>
              </a:rPr>
              <a:t>Contact us at: contact.omics@omicsonline.org</a:t>
            </a:r>
          </a:p>
        </p:txBody>
      </p:sp>
      <p:sp>
        <p:nvSpPr>
          <p:cNvPr id="2" name="Folded Corner 1"/>
          <p:cNvSpPr/>
          <p:nvPr/>
        </p:nvSpPr>
        <p:spPr>
          <a:xfrm>
            <a:off x="6350" y="2849563"/>
            <a:ext cx="9137650" cy="3922712"/>
          </a:xfrm>
          <a:prstGeom prst="foldedCorner">
            <a:avLst/>
          </a:prstGeom>
        </p:spPr>
        <p:style>
          <a:lnRef idx="1">
            <a:schemeClr val="accent5"/>
          </a:lnRef>
          <a:fillRef idx="2">
            <a:schemeClr val="accent5"/>
          </a:fillRef>
          <a:effectRef idx="1">
            <a:schemeClr val="accent5"/>
          </a:effectRef>
          <a:fontRef idx="minor">
            <a:schemeClr val="dk1"/>
          </a:fontRef>
        </p:style>
        <p:txBody>
          <a:bodyPr anchor="ctr"/>
          <a:lstStyle/>
          <a:p>
            <a:pPr>
              <a:defRPr/>
            </a:pPr>
            <a:r>
              <a:rPr lang="en-US" sz="2200" dirty="0">
                <a:solidFill>
                  <a:srgbClr val="0070C0"/>
                </a:solidFill>
                <a:latin typeface="Nyala" panose="02000504070300020003" pitchFamily="2" charset="0"/>
              </a:rPr>
              <a:t>OMICS </a:t>
            </a:r>
            <a:r>
              <a:rPr lang="en-US" sz="2200" dirty="0" smtClean="0">
                <a:solidFill>
                  <a:srgbClr val="0070C0"/>
                </a:solidFill>
                <a:latin typeface="Nyala" panose="02000504070300020003" pitchFamily="2" charset="0"/>
              </a:rPr>
              <a:t>International </a:t>
            </a:r>
            <a:r>
              <a:rPr lang="en-US" sz="2200" dirty="0">
                <a:solidFill>
                  <a:srgbClr val="0070C0"/>
                </a:solidFill>
                <a:latin typeface="Nyala" panose="02000504070300020003" pitchFamily="2" charset="0"/>
              </a:rPr>
              <a:t>through its Open Access Initiative is committed to make genuine and reliable contributions to the scientific community. OMICS International hosts over </a:t>
            </a:r>
            <a:r>
              <a:rPr lang="en-US" sz="2200" b="1" dirty="0" smtClean="0">
                <a:solidFill>
                  <a:srgbClr val="0070C0"/>
                </a:solidFill>
                <a:latin typeface="Nyala" panose="02000504070300020003" pitchFamily="2" charset="0"/>
              </a:rPr>
              <a:t>700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leading-edge peer reviewed Open Access Journals and organizes over </a:t>
            </a:r>
            <a:r>
              <a:rPr lang="en-US" sz="2200" b="1" dirty="0" smtClean="0">
                <a:solidFill>
                  <a:srgbClr val="0070C0"/>
                </a:solidFill>
                <a:latin typeface="Nyala" panose="02000504070300020003" pitchFamily="2" charset="0"/>
              </a:rPr>
              <a:t>1000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International Conferences annually all over the world. OMICS International journals have over </a:t>
            </a:r>
            <a:r>
              <a:rPr lang="en-US" sz="2200" b="1" dirty="0" smtClean="0">
                <a:solidFill>
                  <a:srgbClr val="0070C0"/>
                </a:solidFill>
                <a:latin typeface="Nyala" panose="02000504070300020003" pitchFamily="2" charset="0"/>
              </a:rPr>
              <a:t>10 </a:t>
            </a:r>
            <a:r>
              <a:rPr lang="en-US" sz="2200" b="1" dirty="0">
                <a:solidFill>
                  <a:srgbClr val="0070C0"/>
                </a:solidFill>
                <a:latin typeface="Nyala" panose="02000504070300020003" pitchFamily="2" charset="0"/>
              </a:rPr>
              <a:t>million</a:t>
            </a:r>
            <a:r>
              <a:rPr lang="en-US" sz="2200" dirty="0">
                <a:solidFill>
                  <a:srgbClr val="0070C0"/>
                </a:solidFill>
                <a:latin typeface="Nyala" panose="02000504070300020003" pitchFamily="2" charset="0"/>
              </a:rPr>
              <a:t> readers and the fame and success of the same can be attributed to the strong editorial board which contains over </a:t>
            </a:r>
            <a:r>
              <a:rPr lang="en-US" sz="2200" b="1" dirty="0" smtClean="0">
                <a:solidFill>
                  <a:srgbClr val="0070C0"/>
                </a:solidFill>
                <a:latin typeface="Nyala" panose="02000504070300020003" pitchFamily="2" charset="0"/>
              </a:rPr>
              <a:t>50000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eminent personalities that ensure a rapid, quality and quick review process. OMICS International signed an agreement with more than </a:t>
            </a:r>
            <a:r>
              <a:rPr lang="en-US" sz="2200" b="1" dirty="0">
                <a:solidFill>
                  <a:srgbClr val="0070C0"/>
                </a:solidFill>
                <a:latin typeface="Nyala" panose="02000504070300020003" pitchFamily="2" charset="0"/>
              </a:rPr>
              <a:t>1000</a:t>
            </a:r>
            <a:r>
              <a:rPr lang="en-US" sz="2200" dirty="0">
                <a:solidFill>
                  <a:srgbClr val="0070C0"/>
                </a:solidFill>
                <a:latin typeface="Nyala" panose="02000504070300020003" pitchFamily="2" charset="0"/>
              </a:rPr>
              <a:t> International Societies to make healthcare information Open Access.</a:t>
            </a:r>
          </a:p>
        </p:txBody>
      </p:sp>
      <p:pic>
        <p:nvPicPr>
          <p:cNvPr id="7" name="Picture 2" descr="C:\Users\pramoda-e\Desktop\OMICS 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914400"/>
            <a:ext cx="2133600" cy="1935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5797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447800"/>
            <a:ext cx="8077200" cy="3785652"/>
          </a:xfrm>
          <a:prstGeom prst="rect">
            <a:avLst/>
          </a:prstGeom>
        </p:spPr>
        <p:txBody>
          <a:bodyPr wrap="square">
            <a:spAutoFit/>
          </a:bodyPr>
          <a:lstStyle/>
          <a:p>
            <a:r>
              <a:rPr lang="en-IN" sz="2400" b="1" dirty="0"/>
              <a:t>Innate immune response and disease resistance in </a:t>
            </a:r>
            <a:r>
              <a:rPr lang="en-IN" sz="2400" b="1" dirty="0" err="1"/>
              <a:t>Carassius</a:t>
            </a:r>
            <a:r>
              <a:rPr lang="en-IN" sz="2400" b="1" dirty="0"/>
              <a:t> </a:t>
            </a:r>
            <a:r>
              <a:rPr lang="en-IN" sz="2400" b="1" dirty="0" err="1"/>
              <a:t>auratus</a:t>
            </a:r>
            <a:r>
              <a:rPr lang="en-IN" sz="2400" b="1" dirty="0"/>
              <a:t> by </a:t>
            </a:r>
            <a:r>
              <a:rPr lang="en-IN" sz="2400" b="1" dirty="0" err="1"/>
              <a:t>triherbal</a:t>
            </a:r>
            <a:r>
              <a:rPr lang="en-IN" sz="2400" b="1" dirty="0"/>
              <a:t> solvent </a:t>
            </a:r>
            <a:r>
              <a:rPr lang="en-IN" sz="2400" b="1" dirty="0" smtClean="0"/>
              <a:t>extracts</a:t>
            </a:r>
          </a:p>
          <a:p>
            <a:r>
              <a:rPr lang="en-US" sz="2400" dirty="0" err="1"/>
              <a:t>Ramasamy</a:t>
            </a:r>
            <a:r>
              <a:rPr lang="en-US" sz="2400" dirty="0"/>
              <a:t> </a:t>
            </a:r>
            <a:r>
              <a:rPr lang="en-US" sz="2400" dirty="0" err="1" smtClean="0"/>
              <a:t>Harikrishnana</a:t>
            </a:r>
            <a:r>
              <a:rPr lang="en-US" sz="2400" dirty="0" smtClean="0"/>
              <a:t>, </a:t>
            </a:r>
            <a:r>
              <a:rPr lang="en-US" sz="2400" dirty="0" err="1" smtClean="0"/>
              <a:t>Chellam</a:t>
            </a:r>
            <a:r>
              <a:rPr lang="en-US" sz="2400" dirty="0" smtClean="0"/>
              <a:t> </a:t>
            </a:r>
            <a:r>
              <a:rPr lang="en-US" sz="2400" dirty="0" err="1"/>
              <a:t>Balasundaramb</a:t>
            </a:r>
            <a:r>
              <a:rPr lang="en-US" sz="2400" dirty="0"/>
              <a:t>, Man-</a:t>
            </a:r>
            <a:r>
              <a:rPr lang="en-US" sz="2400" dirty="0" err="1"/>
              <a:t>Chul</a:t>
            </a:r>
            <a:r>
              <a:rPr lang="en-US" sz="2400" dirty="0"/>
              <a:t> </a:t>
            </a:r>
            <a:r>
              <a:rPr lang="en-US" sz="2400" dirty="0" err="1"/>
              <a:t>Kima</a:t>
            </a:r>
            <a:r>
              <a:rPr lang="en-US" sz="2400" dirty="0"/>
              <a:t>, </a:t>
            </a:r>
            <a:r>
              <a:rPr lang="en-US" sz="2400" dirty="0" err="1"/>
              <a:t>Ju</a:t>
            </a:r>
            <a:r>
              <a:rPr lang="en-US" sz="2400" dirty="0"/>
              <a:t>-Sang </a:t>
            </a:r>
            <a:r>
              <a:rPr lang="en-US" sz="2400" dirty="0" err="1"/>
              <a:t>Kima</a:t>
            </a:r>
            <a:r>
              <a:rPr lang="en-US" sz="2400" dirty="0"/>
              <a:t>, Yong-Jae Hana, Moon-</a:t>
            </a:r>
            <a:r>
              <a:rPr lang="en-US" sz="2400" dirty="0" err="1"/>
              <a:t>Soo</a:t>
            </a:r>
            <a:r>
              <a:rPr lang="en-US" sz="2400" dirty="0"/>
              <a:t> </a:t>
            </a:r>
            <a:r>
              <a:rPr lang="en-US" sz="2400" dirty="0" err="1" smtClean="0"/>
              <a:t>Heoa</a:t>
            </a:r>
            <a:r>
              <a:rPr lang="en-US" sz="2400" dirty="0"/>
              <a:t>.</a:t>
            </a:r>
            <a:endParaRPr lang="en-US" sz="2400" dirty="0"/>
          </a:p>
          <a:p>
            <a:endParaRPr lang="en-US" sz="2400" b="1" dirty="0" smtClean="0"/>
          </a:p>
          <a:p>
            <a:r>
              <a:rPr lang="en-IN" sz="2400" b="1" dirty="0"/>
              <a:t>Herbal supplementation diets on </a:t>
            </a:r>
            <a:r>
              <a:rPr lang="en-IN" sz="2400" b="1" dirty="0" err="1"/>
              <a:t>hematology</a:t>
            </a:r>
            <a:r>
              <a:rPr lang="en-IN" sz="2400" b="1" dirty="0"/>
              <a:t> and innate immunity in goldfish against </a:t>
            </a:r>
            <a:r>
              <a:rPr lang="en-IN" sz="2400" b="1" dirty="0" err="1"/>
              <a:t>Aeromonas</a:t>
            </a:r>
            <a:r>
              <a:rPr lang="en-IN" sz="2400" b="1" dirty="0"/>
              <a:t> </a:t>
            </a:r>
            <a:r>
              <a:rPr lang="en-IN" sz="2400" b="1" dirty="0" err="1" smtClean="0"/>
              <a:t>hydrophila</a:t>
            </a:r>
            <a:endParaRPr lang="en-IN" sz="2400" b="1" dirty="0" smtClean="0"/>
          </a:p>
          <a:p>
            <a:r>
              <a:rPr lang="en-US" sz="2400" dirty="0" err="1"/>
              <a:t>Ramasamy</a:t>
            </a:r>
            <a:r>
              <a:rPr lang="en-US" sz="2400" dirty="0"/>
              <a:t> </a:t>
            </a:r>
            <a:r>
              <a:rPr lang="en-US" sz="2400" dirty="0" err="1" smtClean="0"/>
              <a:t>Harikrishnana</a:t>
            </a:r>
            <a:r>
              <a:rPr lang="en-US" sz="2400" dirty="0" smtClean="0"/>
              <a:t>, </a:t>
            </a:r>
            <a:r>
              <a:rPr lang="en-US" sz="2400" dirty="0" err="1" smtClean="0"/>
              <a:t>Chellam</a:t>
            </a:r>
            <a:r>
              <a:rPr lang="en-US" sz="2400" dirty="0" smtClean="0"/>
              <a:t> </a:t>
            </a:r>
            <a:r>
              <a:rPr lang="en-US" sz="2400" dirty="0" err="1"/>
              <a:t>Balasundaramb</a:t>
            </a:r>
            <a:r>
              <a:rPr lang="en-US" sz="2400" dirty="0"/>
              <a:t>, Moon-</a:t>
            </a:r>
            <a:r>
              <a:rPr lang="en-US" sz="2400" dirty="0" err="1"/>
              <a:t>Soo</a:t>
            </a:r>
            <a:r>
              <a:rPr lang="en-US" sz="2400" dirty="0"/>
              <a:t> </a:t>
            </a:r>
            <a:r>
              <a:rPr lang="en-US" sz="2400" dirty="0" err="1" smtClean="0"/>
              <a:t>Heoa</a:t>
            </a:r>
            <a:r>
              <a:rPr lang="en-US" sz="2400" dirty="0"/>
              <a:t>.</a:t>
            </a:r>
            <a:endParaRPr lang="en-US" sz="2400" dirty="0"/>
          </a:p>
        </p:txBody>
      </p:sp>
    </p:spTree>
    <p:extLst>
      <p:ext uri="{BB962C8B-B14F-4D97-AF65-F5344CB8AC3E}">
        <p14:creationId xmlns:p14="http://schemas.microsoft.com/office/powerpoint/2010/main" val="3659589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600200"/>
            <a:ext cx="8382000" cy="5262979"/>
          </a:xfrm>
          <a:prstGeom prst="rect">
            <a:avLst/>
          </a:prstGeom>
        </p:spPr>
        <p:txBody>
          <a:bodyPr wrap="square">
            <a:spAutoFit/>
          </a:bodyPr>
          <a:lstStyle/>
          <a:p>
            <a:r>
              <a:rPr lang="en-US" sz="2400" b="1" dirty="0"/>
              <a:t>Effect of traditional Korean medicinal (TKM) </a:t>
            </a:r>
            <a:r>
              <a:rPr lang="en-US" sz="2400" b="1" dirty="0" err="1"/>
              <a:t>triherbal</a:t>
            </a:r>
            <a:r>
              <a:rPr lang="en-US" sz="2400" b="1" dirty="0"/>
              <a:t> extract on the innate immune system and disease resistance in </a:t>
            </a:r>
            <a:r>
              <a:rPr lang="en-US" sz="2400" b="1" dirty="0" err="1"/>
              <a:t>Paralichthys</a:t>
            </a:r>
            <a:r>
              <a:rPr lang="en-US" sz="2400" b="1" dirty="0"/>
              <a:t> </a:t>
            </a:r>
            <a:r>
              <a:rPr lang="en-US" sz="2400" b="1" dirty="0" err="1"/>
              <a:t>olivaceus</a:t>
            </a:r>
            <a:r>
              <a:rPr lang="en-US" sz="2400" b="1" dirty="0"/>
              <a:t> against </a:t>
            </a:r>
            <a:r>
              <a:rPr lang="en-US" sz="2400" b="1" dirty="0" err="1"/>
              <a:t>Uronema</a:t>
            </a:r>
            <a:r>
              <a:rPr lang="en-US" sz="2400" b="1" dirty="0"/>
              <a:t> </a:t>
            </a:r>
            <a:r>
              <a:rPr lang="en-US" sz="2400" b="1" dirty="0" err="1" smtClean="0"/>
              <a:t>marinum</a:t>
            </a:r>
            <a:endParaRPr lang="en-US" sz="2400" b="1" dirty="0" smtClean="0"/>
          </a:p>
          <a:p>
            <a:r>
              <a:rPr lang="en-US" sz="2400" dirty="0" err="1"/>
              <a:t>Ramasamy</a:t>
            </a:r>
            <a:r>
              <a:rPr lang="en-US" sz="2400" dirty="0"/>
              <a:t> </a:t>
            </a:r>
            <a:r>
              <a:rPr lang="en-US" sz="2400" dirty="0" err="1" smtClean="0"/>
              <a:t>Harikrishnana</a:t>
            </a:r>
            <a:r>
              <a:rPr lang="en-US" sz="2400" dirty="0" smtClean="0"/>
              <a:t>, </a:t>
            </a:r>
            <a:r>
              <a:rPr lang="en-US" sz="2400" dirty="0" err="1" smtClean="0"/>
              <a:t>Jaehyun</a:t>
            </a:r>
            <a:r>
              <a:rPr lang="en-US" sz="2400" dirty="0" smtClean="0"/>
              <a:t> </a:t>
            </a:r>
            <a:r>
              <a:rPr lang="en-US" sz="2400" dirty="0" err="1"/>
              <a:t>Heoa</a:t>
            </a:r>
            <a:r>
              <a:rPr lang="en-US" sz="2400" dirty="0"/>
              <a:t>, </a:t>
            </a:r>
            <a:r>
              <a:rPr lang="en-US" sz="2400" dirty="0" err="1"/>
              <a:t>Chellam</a:t>
            </a:r>
            <a:r>
              <a:rPr lang="en-US" sz="2400" dirty="0"/>
              <a:t> </a:t>
            </a:r>
            <a:r>
              <a:rPr lang="en-US" sz="2400" dirty="0" err="1"/>
              <a:t>Balasundaramb</a:t>
            </a:r>
            <a:r>
              <a:rPr lang="en-US" sz="2400" dirty="0"/>
              <a:t>, Man-</a:t>
            </a:r>
            <a:r>
              <a:rPr lang="en-US" sz="2400" dirty="0" err="1"/>
              <a:t>Chul</a:t>
            </a:r>
            <a:r>
              <a:rPr lang="en-US" sz="2400" dirty="0"/>
              <a:t> </a:t>
            </a:r>
            <a:r>
              <a:rPr lang="en-US" sz="2400" dirty="0" err="1"/>
              <a:t>Kima</a:t>
            </a:r>
            <a:r>
              <a:rPr lang="en-US" sz="2400" dirty="0"/>
              <a:t>, </a:t>
            </a:r>
            <a:r>
              <a:rPr lang="en-US" sz="2400" dirty="0" err="1"/>
              <a:t>Ju</a:t>
            </a:r>
            <a:r>
              <a:rPr lang="en-US" sz="2400" dirty="0"/>
              <a:t>-Sang </a:t>
            </a:r>
            <a:r>
              <a:rPr lang="en-US" sz="2400" dirty="0" err="1"/>
              <a:t>Kima</a:t>
            </a:r>
            <a:r>
              <a:rPr lang="en-US" sz="2400" dirty="0"/>
              <a:t>, Yong-Jae Hana, Moon-</a:t>
            </a:r>
            <a:r>
              <a:rPr lang="en-US" sz="2400" dirty="0" err="1"/>
              <a:t>Soo</a:t>
            </a:r>
            <a:r>
              <a:rPr lang="en-US" sz="2400" dirty="0"/>
              <a:t> </a:t>
            </a:r>
            <a:r>
              <a:rPr lang="en-US" sz="2400" dirty="0" err="1" smtClean="0"/>
              <a:t>Heoa</a:t>
            </a:r>
            <a:r>
              <a:rPr lang="en-US" sz="2400" dirty="0" smtClean="0"/>
              <a:t>.</a:t>
            </a:r>
          </a:p>
          <a:p>
            <a:endParaRPr lang="en-US" sz="2400" b="1" dirty="0" smtClean="0"/>
          </a:p>
          <a:p>
            <a:r>
              <a:rPr lang="en-IN" sz="2400" b="1" dirty="0" err="1"/>
              <a:t>Lactuca</a:t>
            </a:r>
            <a:r>
              <a:rPr lang="en-IN" sz="2400" b="1" dirty="0"/>
              <a:t> </a:t>
            </a:r>
            <a:r>
              <a:rPr lang="en-IN" sz="2400" b="1" dirty="0" err="1"/>
              <a:t>indica</a:t>
            </a:r>
            <a:r>
              <a:rPr lang="en-IN" sz="2400" b="1" dirty="0"/>
              <a:t> extract as feed additive enhances immunological parameters and disease resistance in </a:t>
            </a:r>
            <a:r>
              <a:rPr lang="en-IN" sz="2400" b="1" dirty="0" err="1"/>
              <a:t>Epinephelus</a:t>
            </a:r>
            <a:r>
              <a:rPr lang="en-IN" sz="2400" b="1" dirty="0"/>
              <a:t> </a:t>
            </a:r>
            <a:r>
              <a:rPr lang="en-IN" sz="2400" b="1" dirty="0" err="1"/>
              <a:t>bruneus</a:t>
            </a:r>
            <a:r>
              <a:rPr lang="en-IN" sz="2400" b="1" dirty="0"/>
              <a:t> to Streptococcus </a:t>
            </a:r>
            <a:r>
              <a:rPr lang="en-IN" sz="2400" b="1" dirty="0" err="1" smtClean="0"/>
              <a:t>iniae</a:t>
            </a:r>
            <a:endParaRPr lang="en-IN" sz="2400" b="1" dirty="0" smtClean="0"/>
          </a:p>
          <a:p>
            <a:r>
              <a:rPr lang="en-US" sz="2400" dirty="0" err="1"/>
              <a:t>Ramasamy</a:t>
            </a:r>
            <a:r>
              <a:rPr lang="en-US" sz="2400" dirty="0"/>
              <a:t> </a:t>
            </a:r>
            <a:r>
              <a:rPr lang="en-US" sz="2400" dirty="0" err="1" smtClean="0"/>
              <a:t>Harikrishnana</a:t>
            </a:r>
            <a:r>
              <a:rPr lang="en-US" sz="2400" dirty="0" smtClean="0"/>
              <a:t>, </a:t>
            </a:r>
            <a:r>
              <a:rPr lang="en-US" sz="2400" dirty="0" err="1" smtClean="0"/>
              <a:t>Ju</a:t>
            </a:r>
            <a:r>
              <a:rPr lang="en-US" sz="2400" dirty="0" smtClean="0"/>
              <a:t>-Sang </a:t>
            </a:r>
            <a:r>
              <a:rPr lang="en-US" sz="2400" dirty="0" err="1"/>
              <a:t>Kima</a:t>
            </a:r>
            <a:r>
              <a:rPr lang="en-US" sz="2400" dirty="0"/>
              <a:t>, Man-</a:t>
            </a:r>
            <a:r>
              <a:rPr lang="en-US" sz="2400" dirty="0" err="1"/>
              <a:t>Chul</a:t>
            </a:r>
            <a:r>
              <a:rPr lang="en-US" sz="2400" dirty="0"/>
              <a:t> </a:t>
            </a:r>
            <a:r>
              <a:rPr lang="en-US" sz="2400" dirty="0" err="1"/>
              <a:t>Kima</a:t>
            </a:r>
            <a:r>
              <a:rPr lang="en-US" sz="2400" dirty="0"/>
              <a:t>, </a:t>
            </a:r>
            <a:r>
              <a:rPr lang="en-US" sz="2400" dirty="0" err="1"/>
              <a:t>Chellam</a:t>
            </a:r>
            <a:r>
              <a:rPr lang="en-US" sz="2400" dirty="0"/>
              <a:t> </a:t>
            </a:r>
            <a:r>
              <a:rPr lang="en-US" sz="2400" dirty="0" err="1"/>
              <a:t>Balasundaramb</a:t>
            </a:r>
            <a:r>
              <a:rPr lang="en-US" sz="2400" dirty="0"/>
              <a:t>, Moon-</a:t>
            </a:r>
            <a:r>
              <a:rPr lang="en-US" sz="2400" dirty="0" err="1"/>
              <a:t>Soo</a:t>
            </a:r>
            <a:r>
              <a:rPr lang="en-US" sz="2400" dirty="0"/>
              <a:t> </a:t>
            </a:r>
            <a:r>
              <a:rPr lang="en-US" sz="2400" dirty="0" err="1" smtClean="0"/>
              <a:t>Heoa</a:t>
            </a:r>
            <a:r>
              <a:rPr lang="en-US" sz="2400" dirty="0"/>
              <a:t>.</a:t>
            </a:r>
            <a:endParaRPr lang="en-US" sz="2400" b="1" dirty="0"/>
          </a:p>
          <a:p>
            <a:endParaRPr lang="en-US" sz="2400" dirty="0"/>
          </a:p>
        </p:txBody>
      </p:sp>
      <p:pic>
        <p:nvPicPr>
          <p:cNvPr id="3"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7574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a:p>
        </p:txBody>
      </p:sp>
      <p:pic>
        <p:nvPicPr>
          <p:cNvPr id="1536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5" y="0"/>
            <a:ext cx="9191625" cy="695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a:xfrm>
            <a:off x="623887" y="225425"/>
            <a:ext cx="8229600" cy="1143000"/>
          </a:xfrm>
          <a:prstGeom prst="rect">
            <a:avLst/>
          </a:prstGeom>
        </p:spPr>
        <p:style>
          <a:lnRef idx="1">
            <a:schemeClr val="accent3"/>
          </a:lnRef>
          <a:fillRef idx="2">
            <a:schemeClr val="accent3"/>
          </a:fillRef>
          <a:effectRef idx="1">
            <a:schemeClr val="accent3"/>
          </a:effectRef>
          <a:fontRef idx="minor">
            <a:schemeClr val="dk1"/>
          </a:fontRef>
        </p:style>
        <p:txBody>
          <a:bodyPr anchor="ctr">
            <a:normAutofit fontScale="82500" lnSpcReduction="10000"/>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defRPr/>
            </a:pPr>
            <a:r>
              <a:rPr lang="en-US" dirty="0" smtClean="0"/>
              <a:t>Journal of Air &amp; Water Borne Diseases</a:t>
            </a:r>
          </a:p>
          <a:p>
            <a:pPr>
              <a:defRPr/>
            </a:pPr>
            <a:r>
              <a:rPr lang="en-US" dirty="0" smtClean="0"/>
              <a:t>Related Journals</a:t>
            </a:r>
            <a:endParaRPr lang="en-US" dirty="0"/>
          </a:p>
        </p:txBody>
      </p:sp>
      <p:sp>
        <p:nvSpPr>
          <p:cNvPr id="7" name="Vertical Scroll 6"/>
          <p:cNvSpPr/>
          <p:nvPr/>
        </p:nvSpPr>
        <p:spPr>
          <a:xfrm>
            <a:off x="-108826" y="1627188"/>
            <a:ext cx="5864225" cy="5486400"/>
          </a:xfrm>
          <a:prstGeom prst="verticalScroll">
            <a:avLst/>
          </a:prstGeom>
        </p:spPr>
        <p:style>
          <a:lnRef idx="1">
            <a:schemeClr val="accent3"/>
          </a:lnRef>
          <a:fillRef idx="3">
            <a:schemeClr val="accent3"/>
          </a:fillRef>
          <a:effectRef idx="2">
            <a:schemeClr val="accent3"/>
          </a:effectRef>
          <a:fontRef idx="minor">
            <a:schemeClr val="lt1"/>
          </a:fontRef>
        </p:style>
        <p:txBody>
          <a:bodyPr anchor="ctr"/>
          <a:lstStyle/>
          <a:p>
            <a:pPr marL="342900" indent="-342900">
              <a:buFont typeface="Wingdings" panose="05000000000000000000" pitchFamily="2" charset="2"/>
              <a:buChar char="Ø"/>
              <a:defRPr/>
            </a:pPr>
            <a:r>
              <a:rPr lang="en-US" sz="2800" dirty="0">
                <a:solidFill>
                  <a:schemeClr val="bg1"/>
                </a:solidFill>
                <a:latin typeface="Estrangelo Edessa" panose="03080600000000000000" pitchFamily="66" charset="0"/>
                <a:cs typeface="Estrangelo Edessa" panose="03080600000000000000" pitchFamily="66" charset="0"/>
              </a:rPr>
              <a:t>Journal of Bacteriology &amp; </a:t>
            </a:r>
            <a:r>
              <a:rPr lang="en-US" sz="2800" dirty="0" smtClean="0">
                <a:solidFill>
                  <a:schemeClr val="bg1"/>
                </a:solidFill>
                <a:latin typeface="Estrangelo Edessa" panose="03080600000000000000" pitchFamily="66" charset="0"/>
                <a:cs typeface="Estrangelo Edessa" panose="03080600000000000000" pitchFamily="66" charset="0"/>
              </a:rPr>
              <a:t>Parasitology</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Medical Microbiology &amp; </a:t>
            </a:r>
            <a:r>
              <a:rPr lang="en-IN" sz="2800" dirty="0" smtClean="0">
                <a:solidFill>
                  <a:schemeClr val="bg1"/>
                </a:solidFill>
                <a:latin typeface="Estrangelo Edessa" panose="03080600000000000000" pitchFamily="66" charset="0"/>
                <a:cs typeface="Estrangelo Edessa" panose="03080600000000000000" pitchFamily="66" charset="0"/>
              </a:rPr>
              <a:t>Diagnosis</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Microbial &amp; Biochemical </a:t>
            </a:r>
            <a:r>
              <a:rPr lang="en-IN" sz="2800" dirty="0" smtClean="0">
                <a:solidFill>
                  <a:schemeClr val="bg1"/>
                </a:solidFill>
                <a:latin typeface="Estrangelo Edessa" panose="03080600000000000000" pitchFamily="66" charset="0"/>
                <a:cs typeface="Estrangelo Edessa" panose="03080600000000000000" pitchFamily="66" charset="0"/>
              </a:rPr>
              <a:t>Technology</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Plant Pathology &amp; </a:t>
            </a:r>
            <a:r>
              <a:rPr lang="en-IN" sz="2800" dirty="0" smtClean="0">
                <a:solidFill>
                  <a:schemeClr val="bg1"/>
                </a:solidFill>
                <a:latin typeface="Estrangelo Edessa" panose="03080600000000000000" pitchFamily="66" charset="0"/>
                <a:cs typeface="Estrangelo Edessa" panose="03080600000000000000" pitchFamily="66" charset="0"/>
              </a:rPr>
              <a:t>Microbiology</a:t>
            </a:r>
          </a:p>
          <a:p>
            <a:pPr marL="342900" indent="-342900">
              <a:buFont typeface="Wingdings" panose="05000000000000000000" pitchFamily="2" charset="2"/>
              <a:buChar char="Ø"/>
              <a:defRPr/>
            </a:pPr>
            <a:r>
              <a:rPr lang="en-US" sz="2800" dirty="0">
                <a:solidFill>
                  <a:schemeClr val="bg1"/>
                </a:solidFill>
                <a:latin typeface="Estrangelo Edessa" panose="03080600000000000000" pitchFamily="66" charset="0"/>
                <a:cs typeface="Estrangelo Edessa" panose="03080600000000000000" pitchFamily="66" charset="0"/>
              </a:rPr>
              <a:t>Journal of Vaccines &amp; Vaccination</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080" y="3861048"/>
            <a:ext cx="3561407" cy="29969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667915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 descr="C:\Users\rakesh-s\Desktop\speak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962400"/>
            <a:ext cx="91440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Horizontal Scroll 5"/>
          <p:cNvSpPr/>
          <p:nvPr/>
        </p:nvSpPr>
        <p:spPr>
          <a:xfrm>
            <a:off x="346075" y="914400"/>
            <a:ext cx="8229600" cy="3429000"/>
          </a:xfrm>
          <a:prstGeom prst="horizontalScroll">
            <a:avLst/>
          </a:prstGeom>
        </p:spPr>
        <p:style>
          <a:lnRef idx="3">
            <a:schemeClr val="lt1"/>
          </a:lnRef>
          <a:fillRef idx="1">
            <a:schemeClr val="accent2"/>
          </a:fillRef>
          <a:effectRef idx="1">
            <a:schemeClr val="accent2"/>
          </a:effectRef>
          <a:fontRef idx="minor">
            <a:schemeClr val="lt1"/>
          </a:fontRef>
        </p:style>
        <p:txBody>
          <a:bodyPr anchor="ctr"/>
          <a:lstStyle/>
          <a:p>
            <a:pPr marL="285750" indent="-285750">
              <a:buFont typeface="Wingdings" panose="05000000000000000000" pitchFamily="2" charset="2"/>
              <a:buChar char="Ø"/>
              <a:defRPr/>
            </a:pPr>
            <a:r>
              <a:rPr lang="en-IN" dirty="0"/>
              <a:t>Allergy Conference </a:t>
            </a:r>
            <a:endParaRPr lang="en-IN" dirty="0" smtClean="0"/>
          </a:p>
          <a:p>
            <a:pPr marL="285750" indent="-285750">
              <a:buFont typeface="Wingdings" panose="05000000000000000000" pitchFamily="2" charset="2"/>
              <a:buChar char="Ø"/>
              <a:defRPr/>
            </a:pPr>
            <a:r>
              <a:rPr lang="en-IN" dirty="0"/>
              <a:t>4th Bacteriology and Infectious Diseases </a:t>
            </a:r>
            <a:r>
              <a:rPr lang="en-IN" dirty="0" smtClean="0"/>
              <a:t>Conference</a:t>
            </a:r>
          </a:p>
          <a:p>
            <a:pPr marL="285750" indent="-285750">
              <a:buFont typeface="Wingdings" panose="05000000000000000000" pitchFamily="2" charset="2"/>
              <a:buChar char="Ø"/>
              <a:defRPr/>
            </a:pPr>
            <a:r>
              <a:rPr lang="en-IN" dirty="0"/>
              <a:t>2nd Infectious Diseases Congress</a:t>
            </a:r>
            <a:endParaRPr lang="en-US" dirty="0" smtClean="0"/>
          </a:p>
        </p:txBody>
      </p:sp>
      <p:sp>
        <p:nvSpPr>
          <p:cNvPr id="7" name="Double Wave 6"/>
          <p:cNvSpPr/>
          <p:nvPr/>
        </p:nvSpPr>
        <p:spPr>
          <a:xfrm>
            <a:off x="160585" y="-14436"/>
            <a:ext cx="8777288" cy="1435100"/>
          </a:xfrm>
          <a:prstGeom prst="doubleWave">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en-US" sz="3600" dirty="0" smtClean="0"/>
              <a:t>Journal of </a:t>
            </a:r>
            <a:r>
              <a:rPr lang="en-US" sz="3600" dirty="0"/>
              <a:t>Air &amp; Water Borne Diseases</a:t>
            </a:r>
            <a:r>
              <a:rPr lang="en-US" sz="3600" dirty="0" smtClean="0"/>
              <a:t/>
            </a:r>
            <a:br>
              <a:rPr lang="en-US" sz="3600" dirty="0" smtClean="0"/>
            </a:br>
            <a:r>
              <a:rPr lang="en-US" sz="3600" dirty="0" smtClean="0"/>
              <a:t>Related Conferences</a:t>
            </a:r>
            <a:endParaRPr lang="en-US" sz="3600" dirty="0"/>
          </a:p>
        </p:txBody>
      </p:sp>
    </p:spTree>
    <p:extLst>
      <p:ext uri="{BB962C8B-B14F-4D97-AF65-F5344CB8AC3E}">
        <p14:creationId xmlns:p14="http://schemas.microsoft.com/office/powerpoint/2010/main" val="3439387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dirty="0"/>
          </a:p>
        </p:txBody>
      </p:sp>
      <p:pic>
        <p:nvPicPr>
          <p:cNvPr id="17412" name="Picture 2" descr="C:\Users\rakesh-s\Desktop\2-2nd-de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34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3" descr="C:\Users\rakesh-s\Desktop\membershi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191000"/>
            <a:ext cx="9144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1600200" y="0"/>
            <a:ext cx="7086600" cy="830262"/>
          </a:xfrm>
          <a:prstGeom prst="rect">
            <a:avLst/>
          </a:prstGeom>
        </p:spPr>
        <p:txBody>
          <a:bodyPr>
            <a:spAutoFit/>
          </a:bodyPr>
          <a:lstStyle/>
          <a:p>
            <a:pPr>
              <a:defRPr/>
            </a:pPr>
            <a:r>
              <a:rPr lang="en-US" sz="2400" b="1" dirty="0">
                <a:solidFill>
                  <a:schemeClr val="accent5">
                    <a:lumMod val="10000"/>
                  </a:schemeClr>
                </a:solidFill>
                <a:latin typeface="Andalus" panose="02020603050405020304" pitchFamily="18" charset="-78"/>
                <a:cs typeface="Andalus" panose="02020603050405020304" pitchFamily="18" charset="-78"/>
              </a:rPr>
              <a:t>OMICS International </a:t>
            </a:r>
            <a:r>
              <a:rPr lang="en-US" sz="2400" b="1" dirty="0" smtClean="0">
                <a:solidFill>
                  <a:schemeClr val="accent5">
                    <a:lumMod val="10000"/>
                  </a:schemeClr>
                </a:solidFill>
                <a:latin typeface="Andalus" panose="02020603050405020304" pitchFamily="18" charset="-78"/>
                <a:cs typeface="Andalus" panose="02020603050405020304" pitchFamily="18" charset="-78"/>
              </a:rPr>
              <a:t>Open </a:t>
            </a:r>
            <a:r>
              <a:rPr lang="en-US" sz="2400" b="1" dirty="0">
                <a:solidFill>
                  <a:schemeClr val="accent5">
                    <a:lumMod val="10000"/>
                  </a:schemeClr>
                </a:solidFill>
                <a:latin typeface="Andalus" panose="02020603050405020304" pitchFamily="18" charset="-78"/>
                <a:cs typeface="Andalus" panose="02020603050405020304" pitchFamily="18" charset="-78"/>
              </a:rPr>
              <a:t>Access Membership</a:t>
            </a:r>
            <a:br>
              <a:rPr lang="en-US" sz="2400" b="1" dirty="0">
                <a:solidFill>
                  <a:schemeClr val="accent5">
                    <a:lumMod val="10000"/>
                  </a:schemeClr>
                </a:solidFill>
                <a:latin typeface="Andalus" panose="02020603050405020304" pitchFamily="18" charset="-78"/>
                <a:cs typeface="Andalus" panose="02020603050405020304" pitchFamily="18" charset="-78"/>
              </a:rPr>
            </a:br>
            <a:endParaRPr lang="en-US" sz="2400" dirty="0">
              <a:solidFill>
                <a:schemeClr val="accent5">
                  <a:lumMod val="10000"/>
                </a:schemeClr>
              </a:solidFill>
              <a:latin typeface="Andalus" panose="02020603050405020304" pitchFamily="18" charset="-78"/>
              <a:cs typeface="Andalus" panose="02020603050405020304" pitchFamily="18" charset="-78"/>
            </a:endParaRPr>
          </a:p>
        </p:txBody>
      </p:sp>
      <p:sp>
        <p:nvSpPr>
          <p:cNvPr id="7" name="Teardrop 6"/>
          <p:cNvSpPr/>
          <p:nvPr/>
        </p:nvSpPr>
        <p:spPr>
          <a:xfrm>
            <a:off x="1295400" y="630238"/>
            <a:ext cx="7696200" cy="3560762"/>
          </a:xfrm>
          <a:prstGeom prst="teardrop">
            <a:avLst/>
          </a:prstGeom>
          <a:solidFill>
            <a:schemeClr val="accent3">
              <a:lumMod val="75000"/>
            </a:schemeClr>
          </a:solidFill>
        </p:spPr>
        <p:style>
          <a:lnRef idx="1">
            <a:schemeClr val="accent5"/>
          </a:lnRef>
          <a:fillRef idx="2">
            <a:schemeClr val="accent5"/>
          </a:fillRef>
          <a:effectRef idx="1">
            <a:schemeClr val="accent5"/>
          </a:effectRef>
          <a:fontRef idx="minor">
            <a:schemeClr val="dk1"/>
          </a:fontRef>
        </p:style>
        <p:txBody>
          <a:bodyPr anchor="ctr"/>
          <a:lstStyle/>
          <a:p>
            <a:pPr>
              <a:defRPr/>
            </a:pPr>
            <a:r>
              <a:rPr lang="en-US" sz="1800" dirty="0">
                <a:latin typeface="Calisto MT" panose="02040603050505030304" pitchFamily="18" charset="0"/>
              </a:rPr>
              <a:t>OMICS </a:t>
            </a:r>
            <a:r>
              <a:rPr lang="en-US" sz="1800" dirty="0" smtClean="0">
                <a:latin typeface="Calisto MT" panose="02040603050505030304" pitchFamily="18" charset="0"/>
              </a:rPr>
              <a:t>International </a:t>
            </a:r>
            <a:r>
              <a:rPr lang="en-US" sz="1800" dirty="0">
                <a:latin typeface="Calisto MT" panose="02040603050505030304" pitchFamily="18" charset="0"/>
              </a:rPr>
              <a:t>Open Access Membership enables academic and research institutions, funders and corporations to actively encourage open access in scholarly communication and the dissemination of research published by their authors.</a:t>
            </a:r>
          </a:p>
          <a:p>
            <a:pPr>
              <a:defRPr/>
            </a:pPr>
            <a:r>
              <a:rPr lang="en-US" sz="1800" dirty="0">
                <a:latin typeface="Calisto MT" panose="02040603050505030304" pitchFamily="18" charset="0"/>
              </a:rPr>
              <a:t>For more details and benefits, click on the link below:</a:t>
            </a:r>
          </a:p>
          <a:p>
            <a:pPr>
              <a:defRPr/>
            </a:pPr>
            <a:r>
              <a:rPr lang="en-US" sz="1800" dirty="0">
                <a:solidFill>
                  <a:schemeClr val="accent4">
                    <a:lumMod val="10000"/>
                  </a:schemeClr>
                </a:solidFill>
                <a:latin typeface="Calisto MT" panose="02040603050505030304" pitchFamily="18" charset="0"/>
                <a:hlinkClick r:id="rId4"/>
              </a:rPr>
              <a:t>http://omicsonline.org/membership.php</a:t>
            </a:r>
            <a:r>
              <a:rPr lang="en-US" sz="1800" dirty="0">
                <a:solidFill>
                  <a:schemeClr val="accent4">
                    <a:lumMod val="10000"/>
                  </a:schemeClr>
                </a:solidFill>
                <a:latin typeface="Calisto MT" panose="02040603050505030304" pitchFamily="18" charset="0"/>
              </a:rPr>
              <a:t> </a:t>
            </a:r>
          </a:p>
        </p:txBody>
      </p:sp>
    </p:spTree>
    <p:extLst>
      <p:ext uri="{BB962C8B-B14F-4D97-AF65-F5344CB8AC3E}">
        <p14:creationId xmlns:p14="http://schemas.microsoft.com/office/powerpoint/2010/main" val="29302493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rakesh-s\Desktop\blue_light_background_04_vector_18188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3663"/>
            <a:ext cx="9144000" cy="692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lowchart: Display 4"/>
          <p:cNvSpPr/>
          <p:nvPr/>
        </p:nvSpPr>
        <p:spPr>
          <a:xfrm>
            <a:off x="14288" y="381000"/>
            <a:ext cx="9129712" cy="5410200"/>
          </a:xfrm>
          <a:prstGeom prst="flowChartDisplay">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en-IN" sz="2000" dirty="0">
                <a:solidFill>
                  <a:schemeClr val="bg2">
                    <a:lumMod val="10000"/>
                  </a:schemeClr>
                </a:solidFill>
                <a:latin typeface="Centaur" panose="02030504050205020304" pitchFamily="18" charset="0"/>
              </a:rPr>
              <a:t>OMICS International </a:t>
            </a:r>
            <a:r>
              <a:rPr lang="en-IN" sz="2000" dirty="0" smtClean="0">
                <a:solidFill>
                  <a:schemeClr val="bg2">
                    <a:lumMod val="10000"/>
                  </a:schemeClr>
                </a:solidFill>
                <a:latin typeface="Centaur" panose="02030504050205020304" pitchFamily="18" charset="0"/>
              </a:rPr>
              <a:t>welcomes </a:t>
            </a:r>
            <a:r>
              <a:rPr lang="en-IN" sz="2000" dirty="0">
                <a:solidFill>
                  <a:schemeClr val="bg2">
                    <a:lumMod val="10000"/>
                  </a:schemeClr>
                </a:solidFill>
                <a:latin typeface="Centaur" panose="02030504050205020304" pitchFamily="18" charset="0"/>
              </a:rPr>
              <a:t>submissions that are original and technically so as to serve both the developing world and developed countries in the best possible way.</a:t>
            </a:r>
          </a:p>
          <a:p>
            <a:pPr algn="ctr">
              <a:defRPr/>
            </a:pPr>
            <a:r>
              <a:rPr lang="en-US" sz="2000" dirty="0">
                <a:solidFill>
                  <a:schemeClr val="bg2">
                    <a:lumMod val="10000"/>
                  </a:schemeClr>
                </a:solidFill>
                <a:latin typeface="Centaur" panose="02030504050205020304" pitchFamily="18" charset="0"/>
              </a:rPr>
              <a:t>OMICS Journals  are poised in excellence by publishing high quality research. </a:t>
            </a:r>
            <a:r>
              <a:rPr lang="en-IN" sz="2000" dirty="0">
                <a:solidFill>
                  <a:schemeClr val="bg2">
                    <a:lumMod val="10000"/>
                  </a:schemeClr>
                </a:solidFill>
                <a:latin typeface="Centaur" panose="02030504050205020304" pitchFamily="18" charset="0"/>
              </a:rPr>
              <a:t>OMICS International follows an Editorial Manager® System peer review process and boasts of a strong and active editorial board.</a:t>
            </a:r>
            <a:endParaRPr lang="en-US" sz="2000" dirty="0">
              <a:solidFill>
                <a:schemeClr val="bg2">
                  <a:lumMod val="10000"/>
                </a:schemeClr>
              </a:solidFill>
              <a:latin typeface="Centaur" panose="02030504050205020304" pitchFamily="18" charset="0"/>
            </a:endParaRPr>
          </a:p>
          <a:p>
            <a:pPr algn="ctr">
              <a:defRPr/>
            </a:pPr>
            <a:r>
              <a:rPr lang="en-US" sz="2000" dirty="0">
                <a:solidFill>
                  <a:schemeClr val="bg2">
                    <a:lumMod val="10000"/>
                  </a:schemeClr>
                </a:solidFill>
                <a:latin typeface="Centaur" panose="02030504050205020304" pitchFamily="18" charset="0"/>
              </a:rPr>
              <a:t>Editors and reviewers are experts in their field and provide anonymous, unbiased and detailed reviews of all submissions.</a:t>
            </a:r>
          </a:p>
          <a:p>
            <a:pPr algn="ctr">
              <a:defRPr/>
            </a:pPr>
            <a:r>
              <a:rPr lang="en-IN" sz="2000" dirty="0">
                <a:solidFill>
                  <a:schemeClr val="bg2">
                    <a:lumMod val="10000"/>
                  </a:schemeClr>
                </a:solidFill>
                <a:latin typeface="Centaur" panose="02030504050205020304" pitchFamily="18" charset="0"/>
              </a:rPr>
              <a:t>The journal gives the options of multiple language translations for all the articles and all archived articles are available in HTML, XML, PDF and audio formats. Also, all the published articles are archived in repositories and indexing services like DOAJ, CAS, Google Scholar, Scientific Commons, Index Copernicus, EBSCO, HINARI and GALE.</a:t>
            </a:r>
            <a:endParaRPr lang="en-US" sz="2000" dirty="0">
              <a:solidFill>
                <a:schemeClr val="bg2">
                  <a:lumMod val="10000"/>
                </a:schemeClr>
              </a:solidFill>
              <a:latin typeface="Centaur" panose="02030504050205020304" pitchFamily="18" charset="0"/>
            </a:endParaRPr>
          </a:p>
          <a:p>
            <a:pPr>
              <a:defRPr/>
            </a:pPr>
            <a:endParaRPr lang="en-US" sz="2000" dirty="0"/>
          </a:p>
        </p:txBody>
      </p:sp>
      <p:sp>
        <p:nvSpPr>
          <p:cNvPr id="6" name="Rectangle 5"/>
          <p:cNvSpPr/>
          <p:nvPr/>
        </p:nvSpPr>
        <p:spPr>
          <a:xfrm>
            <a:off x="319088" y="5910263"/>
            <a:ext cx="7010400" cy="92233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en-US" b="1" dirty="0">
                <a:solidFill>
                  <a:srgbClr val="0070C0"/>
                </a:solidFill>
                <a:latin typeface="Microsoft YaHei" panose="020B0503020204020204" pitchFamily="34" charset="-122"/>
                <a:ea typeface="Microsoft YaHei" panose="020B0503020204020204" pitchFamily="34" charset="-122"/>
              </a:rPr>
              <a:t>For more details please visit our website: </a:t>
            </a:r>
            <a:r>
              <a:rPr lang="en-US" b="1" dirty="0">
                <a:solidFill>
                  <a:schemeClr val="accent5">
                    <a:lumMod val="10000"/>
                  </a:schemeClr>
                </a:solidFill>
                <a:latin typeface="Microsoft YaHei" panose="020B0503020204020204" pitchFamily="34" charset="-122"/>
                <a:ea typeface="Microsoft YaHei" panose="020B0503020204020204" pitchFamily="34" charset="-122"/>
                <a:hlinkClick r:id="rId3"/>
              </a:rPr>
              <a:t>http://omicsonline.org/Submitmanuscript.php</a:t>
            </a:r>
            <a:r>
              <a:rPr lang="en-US" b="1" dirty="0">
                <a:solidFill>
                  <a:schemeClr val="accent5">
                    <a:lumMod val="10000"/>
                  </a:schemeClr>
                </a:solidFill>
                <a:latin typeface="Microsoft YaHei" panose="020B0503020204020204" pitchFamily="34" charset="-122"/>
                <a:ea typeface="Microsoft YaHei" panose="020B0503020204020204" pitchFamily="34" charset="-122"/>
              </a:rPr>
              <a:t> </a:t>
            </a:r>
          </a:p>
          <a:p>
            <a:pPr>
              <a:defRPr/>
            </a:pPr>
            <a:endParaRPr lang="en-US" dirty="0">
              <a:solidFill>
                <a:srgbClr val="0070C0"/>
              </a:solidFill>
              <a:latin typeface="Microsoft YaHei" panose="020B0503020204020204" pitchFamily="34" charset="-122"/>
              <a:ea typeface="Microsoft YaHei" panose="020B0503020204020204" pitchFamily="34" charset="-122"/>
            </a:endParaRPr>
          </a:p>
        </p:txBody>
      </p:sp>
      <p:sp>
        <p:nvSpPr>
          <p:cNvPr id="7" name="Title 1"/>
          <p:cNvSpPr txBox="1">
            <a:spLocks/>
          </p:cNvSpPr>
          <p:nvPr/>
        </p:nvSpPr>
        <p:spPr>
          <a:xfrm>
            <a:off x="319088" y="41275"/>
            <a:ext cx="8534400" cy="831850"/>
          </a:xfrm>
          <a:prstGeom prst="rect">
            <a:avLst/>
          </a:prstGeom>
        </p:spPr>
        <p:txBody>
          <a:bodyPr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3200" b="1" dirty="0" smtClean="0">
                <a:solidFill>
                  <a:schemeClr val="accent4">
                    <a:lumMod val="10000"/>
                  </a:schemeClr>
                </a:solidFill>
                <a:latin typeface="Baskerville Old Face" panose="02020602080505020303" pitchFamily="18" charset="0"/>
              </a:rPr>
              <a:t>OMICS Journals are welcoming Submissions</a:t>
            </a:r>
            <a:r>
              <a:rPr lang="en-US" sz="3200" b="1" dirty="0" smtClean="0">
                <a:solidFill>
                  <a:schemeClr val="accent4">
                    <a:lumMod val="10000"/>
                  </a:schemeClr>
                </a:solidFill>
              </a:rPr>
              <a:t/>
            </a:r>
            <a:br>
              <a:rPr lang="en-US" sz="3200" b="1" dirty="0" smtClean="0">
                <a:solidFill>
                  <a:schemeClr val="accent4">
                    <a:lumMod val="10000"/>
                  </a:schemeClr>
                </a:solidFill>
              </a:rPr>
            </a:br>
            <a:endParaRPr lang="en-US" sz="3200" dirty="0">
              <a:solidFill>
                <a:schemeClr val="accent4">
                  <a:lumMod val="10000"/>
                </a:schemeClr>
              </a:solidFill>
            </a:endParaRPr>
          </a:p>
        </p:txBody>
      </p:sp>
    </p:spTree>
    <p:extLst>
      <p:ext uri="{BB962C8B-B14F-4D97-AF65-F5344CB8AC3E}">
        <p14:creationId xmlns:p14="http://schemas.microsoft.com/office/powerpoint/2010/main" val="1515215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2758" y="1595021"/>
            <a:ext cx="5210503" cy="5262979"/>
          </a:xfrm>
          <a:prstGeom prst="rect">
            <a:avLst/>
          </a:prstGeom>
        </p:spPr>
        <p:txBody>
          <a:bodyPr wrap="square">
            <a:spAutoFit/>
          </a:bodyPr>
          <a:lstStyle/>
          <a:p>
            <a:pPr>
              <a:lnSpc>
                <a:spcPct val="150000"/>
              </a:lnSpc>
            </a:pPr>
            <a:r>
              <a:rPr lang="en-US" sz="2800" b="1" dirty="0" err="1"/>
              <a:t>Ramasamy</a:t>
            </a:r>
            <a:r>
              <a:rPr lang="en-US" sz="2800" b="1" dirty="0"/>
              <a:t> </a:t>
            </a:r>
            <a:r>
              <a:rPr lang="en-US" sz="2800" b="1" dirty="0" err="1"/>
              <a:t>Harikrishnan</a:t>
            </a:r>
            <a:endParaRPr lang="en-US" sz="2800" b="1" dirty="0"/>
          </a:p>
          <a:p>
            <a:pPr>
              <a:lnSpc>
                <a:spcPct val="150000"/>
              </a:lnSpc>
            </a:pPr>
            <a:r>
              <a:rPr lang="en-US" sz="2800" b="1" dirty="0" smtClean="0"/>
              <a:t>Professor</a:t>
            </a:r>
          </a:p>
          <a:p>
            <a:pPr>
              <a:lnSpc>
                <a:spcPct val="150000"/>
              </a:lnSpc>
            </a:pPr>
            <a:r>
              <a:rPr lang="en-US" sz="2800" b="1" dirty="0" smtClean="0"/>
              <a:t>Department </a:t>
            </a:r>
            <a:r>
              <a:rPr lang="en-US" sz="2800" b="1" dirty="0"/>
              <a:t>of </a:t>
            </a:r>
            <a:r>
              <a:rPr lang="en-US" sz="2800" b="1" dirty="0" smtClean="0"/>
              <a:t>Aquatic Biomedical </a:t>
            </a:r>
            <a:r>
              <a:rPr lang="en-US" sz="2800" b="1" dirty="0"/>
              <a:t>Sciences</a:t>
            </a:r>
          </a:p>
          <a:p>
            <a:pPr>
              <a:lnSpc>
                <a:spcPct val="150000"/>
              </a:lnSpc>
            </a:pPr>
            <a:r>
              <a:rPr lang="en-US" sz="2800" b="1" dirty="0" err="1"/>
              <a:t>Jeju</a:t>
            </a:r>
            <a:r>
              <a:rPr lang="en-US" sz="2800" b="1" dirty="0"/>
              <a:t> National </a:t>
            </a:r>
            <a:r>
              <a:rPr lang="en-US" sz="2800" b="1" dirty="0" smtClean="0"/>
              <a:t>University South </a:t>
            </a:r>
            <a:r>
              <a:rPr lang="en-US" sz="2800" b="1" dirty="0"/>
              <a:t>Korea</a:t>
            </a:r>
          </a:p>
          <a:p>
            <a:pPr>
              <a:lnSpc>
                <a:spcPct val="150000"/>
              </a:lnSpc>
            </a:pPr>
            <a:r>
              <a:rPr lang="en-US" sz="2800" b="1" dirty="0"/>
              <a:t>Tel: 82-064-754-3473</a:t>
            </a:r>
          </a:p>
          <a:p>
            <a:pPr>
              <a:lnSpc>
                <a:spcPct val="150000"/>
              </a:lnSpc>
            </a:pPr>
            <a:r>
              <a:rPr lang="en-US" sz="2800" b="1" dirty="0"/>
              <a:t>Fax: 82-064-756-3493</a:t>
            </a:r>
            <a:endParaRPr lang="en-US" sz="2400" dirty="0">
              <a:latin typeface="Times New Roman" pitchFamily="18" charset="0"/>
              <a:cs typeface="Times New Roman" pitchFamily="18" charset="0"/>
            </a:endParaRPr>
          </a:p>
        </p:txBody>
      </p:sp>
      <p:sp>
        <p:nvSpPr>
          <p:cNvPr id="5" name="Rectangle 4"/>
          <p:cNvSpPr/>
          <p:nvPr/>
        </p:nvSpPr>
        <p:spPr>
          <a:xfrm>
            <a:off x="2367455" y="1219200"/>
            <a:ext cx="3886200" cy="523220"/>
          </a:xfrm>
          <a:prstGeom prst="rect">
            <a:avLst/>
          </a:prstGeom>
        </p:spPr>
        <p:txBody>
          <a:bodyPr wrap="square">
            <a:spAutoFit/>
          </a:bodyPr>
          <a:lstStyle/>
          <a:p>
            <a:pPr algn="ctr"/>
            <a:r>
              <a:rPr lang="en-US" sz="2800" b="1" dirty="0" smtClean="0">
                <a:latin typeface="Times New Roman" pitchFamily="18" charset="0"/>
                <a:cs typeface="Times New Roman" pitchFamily="18" charset="0"/>
              </a:rPr>
              <a:t>Editorial Board</a:t>
            </a:r>
          </a:p>
        </p:txBody>
      </p:sp>
      <p:sp>
        <p:nvSpPr>
          <p:cNvPr id="7" name="TextBox 6"/>
          <p:cNvSpPr txBox="1"/>
          <p:nvPr/>
        </p:nvSpPr>
        <p:spPr>
          <a:xfrm>
            <a:off x="6248400" y="4267200"/>
            <a:ext cx="2209800" cy="369332"/>
          </a:xfrm>
          <a:prstGeom prst="rect">
            <a:avLst/>
          </a:prstGeom>
          <a:noFill/>
        </p:spPr>
        <p:txBody>
          <a:bodyPr wrap="square" rtlCol="0">
            <a:spAutoFit/>
          </a:bodyPr>
          <a:lstStyle/>
          <a:p>
            <a:endParaRPr lang="en-US" dirty="0"/>
          </a:p>
        </p:txBody>
      </p:sp>
      <p:pic>
        <p:nvPicPr>
          <p:cNvPr id="1026" name="Picture 2" descr="C:\Users\manjula-p\Desktop\AWBD head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595"/>
            <a:ext cx="9144000" cy="1209605"/>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Ramasamy Harikrishna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30686" y="2331719"/>
            <a:ext cx="2427514" cy="33985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48736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8393" y="2398216"/>
            <a:ext cx="8763000" cy="3416320"/>
          </a:xfrm>
          <a:prstGeom prst="rect">
            <a:avLst/>
          </a:prstGeom>
        </p:spPr>
        <p:txBody>
          <a:bodyPr wrap="square">
            <a:spAutoFit/>
          </a:bodyPr>
          <a:lstStyle/>
          <a:p>
            <a:pPr marL="342900" indent="-342900" algn="just">
              <a:buFont typeface="Arial" pitchFamily="34" charset="0"/>
              <a:buChar char="•"/>
            </a:pPr>
            <a:r>
              <a:rPr lang="en-IN" sz="2400" dirty="0"/>
              <a:t>I have finished my PhD from </a:t>
            </a:r>
            <a:r>
              <a:rPr lang="en-IN" sz="2400" dirty="0" err="1"/>
              <a:t>Bhatathidasan</a:t>
            </a:r>
            <a:r>
              <a:rPr lang="en-IN" sz="2400" dirty="0"/>
              <a:t> University during 2004. I am worked as Assistant Professor of Biotechnology in </a:t>
            </a:r>
            <a:r>
              <a:rPr lang="en-IN" sz="2400" dirty="0" err="1"/>
              <a:t>Bhatath</a:t>
            </a:r>
            <a:r>
              <a:rPr lang="en-IN" sz="2400" dirty="0"/>
              <a:t> College of Science and Management during 2005-2007. In 2007, I got Research Associate Fellowship in Council of Scientific and Industrial Research (CSIR), New Delhi and after I got another Post-Doctoral Fellow, Korea Science and Engineering Foundation (KOSEF) during 2008. Now I am working as Research Professor in the same institution since March 2009. </a:t>
            </a:r>
            <a:endParaRPr lang="en-US" sz="2200" dirty="0">
              <a:latin typeface="Times New Roman" pitchFamily="18" charset="0"/>
              <a:cs typeface="Times New Roman" pitchFamily="18" charset="0"/>
            </a:endParaRPr>
          </a:p>
        </p:txBody>
      </p:sp>
      <p:sp>
        <p:nvSpPr>
          <p:cNvPr id="6" name="Rectangle 5"/>
          <p:cNvSpPr/>
          <p:nvPr/>
        </p:nvSpPr>
        <p:spPr>
          <a:xfrm>
            <a:off x="297717" y="1705718"/>
            <a:ext cx="1569661" cy="461665"/>
          </a:xfrm>
          <a:prstGeom prst="rect">
            <a:avLst/>
          </a:prstGeom>
          <a:noFill/>
        </p:spPr>
        <p:txBody>
          <a:bodyPr vert="horz" lIns="91440" tIns="45720" rIns="91440" bIns="45720" rtlCol="0" anchor="ctr">
            <a:normAutofit/>
          </a:bodyPr>
          <a:lstStyle/>
          <a:p>
            <a:pPr algn="ctr">
              <a:spcBef>
                <a:spcPct val="0"/>
              </a:spcBef>
            </a:pPr>
            <a:r>
              <a:rPr lang="en-US" sz="2400" b="1" dirty="0">
                <a:solidFill>
                  <a:srgbClr val="FF0000"/>
                </a:solidFill>
                <a:latin typeface="Times New Roman" pitchFamily="18" charset="0"/>
                <a:ea typeface="+mj-ea"/>
                <a:cs typeface="Times New Roman" pitchFamily="18" charset="0"/>
              </a:rPr>
              <a:t>Biography</a:t>
            </a:r>
          </a:p>
        </p:txBody>
      </p:sp>
      <p:sp>
        <p:nvSpPr>
          <p:cNvPr id="8" name="Rectangle 7"/>
          <p:cNvSpPr/>
          <p:nvPr/>
        </p:nvSpPr>
        <p:spPr>
          <a:xfrm>
            <a:off x="8001000" y="6368534"/>
            <a:ext cx="838200" cy="369332"/>
          </a:xfrm>
          <a:prstGeom prst="rect">
            <a:avLst/>
          </a:prstGeom>
        </p:spPr>
        <p:txBody>
          <a:bodyPr wrap="square">
            <a:spAutoFit/>
          </a:bodyPr>
          <a:lstStyle/>
          <a:p>
            <a:r>
              <a:rPr lang="en-US" b="1" dirty="0" smtClean="0"/>
              <a:t>&gt; &gt; &gt;</a:t>
            </a:r>
            <a:endParaRPr lang="en-US" b="1" dirty="0"/>
          </a:p>
        </p:txBody>
      </p:sp>
      <p:pic>
        <p:nvPicPr>
          <p:cNvPr id="9"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7857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905000"/>
            <a:ext cx="8001000" cy="4524315"/>
          </a:xfrm>
          <a:prstGeom prst="rect">
            <a:avLst/>
          </a:prstGeom>
        </p:spPr>
        <p:txBody>
          <a:bodyPr wrap="square">
            <a:spAutoFit/>
          </a:bodyPr>
          <a:lstStyle/>
          <a:p>
            <a:pPr marL="342900" indent="-342900" algn="just">
              <a:buFont typeface="Arial" pitchFamily="34" charset="0"/>
              <a:buChar char="•"/>
            </a:pPr>
            <a:r>
              <a:rPr lang="en-IN" sz="2400" dirty="0"/>
              <a:t>I have a sound background of molecular biology, innate immunity and studied the expression of several key cytokine genes innate immunity system mediated for probiotics and pharmaceutical herbals, nanoparticles encapsulated bacterial or viral vaccine by pattern recognition receptors (PRRs) by real time quantitative PCR of fishes during infection pathogens, which is related to biotechnology. I have 76 publications (including accepted papers) both national and international reputed journals including five review articles. Also I am editorial board member and Associated Editor of 11 international journals.</a:t>
            </a:r>
            <a:endParaRPr lang="en-US" sz="2200" dirty="0">
              <a:latin typeface="Times New Roman" pitchFamily="18" charset="0"/>
              <a:cs typeface="Times New Roman" pitchFamily="18" charset="0"/>
            </a:endParaRPr>
          </a:p>
        </p:txBody>
      </p:sp>
      <p:pic>
        <p:nvPicPr>
          <p:cNvPr id="4"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2175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5310" y="1595735"/>
            <a:ext cx="1808508" cy="461665"/>
          </a:xfrm>
          <a:prstGeom prst="rect">
            <a:avLst/>
          </a:prstGeom>
          <a:noFill/>
        </p:spPr>
        <p:txBody>
          <a:bodyPr vert="horz" lIns="91440" tIns="45720" rIns="91440" bIns="45720" rtlCol="0" anchor="ctr">
            <a:normAutofit/>
          </a:bodyPr>
          <a:lstStyle/>
          <a:p>
            <a:pPr algn="ctr">
              <a:spcBef>
                <a:spcPct val="0"/>
              </a:spcBef>
            </a:pPr>
            <a:endParaRPr lang="en-US" sz="2400" b="1" dirty="0">
              <a:solidFill>
                <a:srgbClr val="FF0000"/>
              </a:solidFill>
              <a:latin typeface="Times New Roman" pitchFamily="18" charset="0"/>
              <a:ea typeface="+mj-ea"/>
              <a:cs typeface="Times New Roman" pitchFamily="18" charset="0"/>
            </a:endParaRPr>
          </a:p>
        </p:txBody>
      </p:sp>
      <p:sp>
        <p:nvSpPr>
          <p:cNvPr id="3" name="Rectangle 2"/>
          <p:cNvSpPr/>
          <p:nvPr/>
        </p:nvSpPr>
        <p:spPr>
          <a:xfrm>
            <a:off x="304800" y="2667000"/>
            <a:ext cx="8534400" cy="2646878"/>
          </a:xfrm>
          <a:prstGeom prst="rect">
            <a:avLst/>
          </a:prstGeom>
        </p:spPr>
        <p:txBody>
          <a:bodyPr wrap="square">
            <a:spAutoFit/>
          </a:bodyPr>
          <a:lstStyle/>
          <a:p>
            <a:r>
              <a:rPr lang="en-IN" sz="2400" dirty="0" err="1"/>
              <a:t>Ramasamy</a:t>
            </a:r>
            <a:r>
              <a:rPr lang="en-IN" sz="2400" dirty="0"/>
              <a:t> </a:t>
            </a:r>
            <a:r>
              <a:rPr lang="en-IN" sz="2400" dirty="0" err="1"/>
              <a:t>Harikrishnan</a:t>
            </a:r>
            <a:r>
              <a:rPr lang="en-IN" sz="2400" dirty="0"/>
              <a:t> research interest include Molecular biology, innate immunity and studied the expression of several key cytokine genes innate immunity system mediated for probiotics and pharmaceutical herbals, nanoparticles encapsulated bacterial or viral vaccine by pattern recognition receptors (PRRs)</a:t>
            </a:r>
            <a:endParaRPr lang="en-US" sz="2200" dirty="0">
              <a:latin typeface="Times New Roman" pitchFamily="18" charset="0"/>
              <a:cs typeface="Times New Roman" pitchFamily="18" charset="0"/>
            </a:endParaRPr>
          </a:p>
          <a:p>
            <a:endParaRPr lang="en-US" sz="2200" dirty="0">
              <a:latin typeface="Times New Roman" pitchFamily="18" charset="0"/>
              <a:cs typeface="Times New Roman" pitchFamily="18" charset="0"/>
            </a:endParaRPr>
          </a:p>
        </p:txBody>
      </p:sp>
      <p:pic>
        <p:nvPicPr>
          <p:cNvPr id="5"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56511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4855" y="1396718"/>
            <a:ext cx="7772400" cy="4524315"/>
          </a:xfrm>
          <a:prstGeom prst="rect">
            <a:avLst/>
          </a:prstGeom>
        </p:spPr>
        <p:txBody>
          <a:bodyPr wrap="square">
            <a:spAutoFit/>
          </a:bodyPr>
          <a:lstStyle/>
          <a:p>
            <a:endParaRPr lang="en-IN" sz="2400" b="1" dirty="0"/>
          </a:p>
          <a:p>
            <a:r>
              <a:rPr lang="en-IN" sz="2400" b="1" dirty="0"/>
              <a:t>Effect of chemotherapy, vaccines and </a:t>
            </a:r>
            <a:r>
              <a:rPr lang="en-IN" sz="2400" b="1" dirty="0" err="1"/>
              <a:t>immunostimulants</a:t>
            </a:r>
            <a:r>
              <a:rPr lang="en-IN" sz="2400" b="1" dirty="0"/>
              <a:t> on innate immunity of goldfish infected with </a:t>
            </a:r>
            <a:r>
              <a:rPr lang="en-IN" sz="2400" b="1" dirty="0" err="1"/>
              <a:t>Aeromonas</a:t>
            </a:r>
            <a:r>
              <a:rPr lang="en-IN" sz="2400" b="1" dirty="0"/>
              <a:t> </a:t>
            </a:r>
            <a:r>
              <a:rPr lang="en-IN" sz="2400" b="1" dirty="0" err="1"/>
              <a:t>hydrophila</a:t>
            </a:r>
            <a:r>
              <a:rPr lang="en-IN" sz="2400" b="1" dirty="0" smtClean="0"/>
              <a:t>.</a:t>
            </a:r>
          </a:p>
          <a:p>
            <a:r>
              <a:rPr lang="sv-SE" sz="2400" dirty="0"/>
              <a:t>Harikrishnan R, Balasundaram C, Heo </a:t>
            </a:r>
            <a:r>
              <a:rPr lang="sv-SE" sz="2400" dirty="0" smtClean="0"/>
              <a:t>MS</a:t>
            </a:r>
          </a:p>
          <a:p>
            <a:endParaRPr lang="en-US" sz="2400" dirty="0" smtClean="0"/>
          </a:p>
          <a:p>
            <a:r>
              <a:rPr lang="en-US" sz="2400" b="1" dirty="0"/>
              <a:t>Lactobacillus </a:t>
            </a:r>
            <a:r>
              <a:rPr lang="en-US" sz="2400" b="1" dirty="0" err="1"/>
              <a:t>sakei</a:t>
            </a:r>
            <a:r>
              <a:rPr lang="en-US" sz="2400" b="1" dirty="0"/>
              <a:t> BK19 enriched diet enhances the immunity status and disease resistance to </a:t>
            </a:r>
            <a:r>
              <a:rPr lang="en-US" sz="2400" b="1" dirty="0" err="1"/>
              <a:t>streptococcosis</a:t>
            </a:r>
            <a:r>
              <a:rPr lang="en-US" sz="2400" b="1" dirty="0"/>
              <a:t> infection in kelp grouper, </a:t>
            </a:r>
            <a:r>
              <a:rPr lang="en-US" sz="2400" b="1" dirty="0" err="1"/>
              <a:t>Epinephelus</a:t>
            </a:r>
            <a:r>
              <a:rPr lang="en-US" sz="2400" b="1" dirty="0"/>
              <a:t> </a:t>
            </a:r>
            <a:r>
              <a:rPr lang="en-US" sz="2400" b="1" dirty="0" err="1" smtClean="0"/>
              <a:t>bruneus</a:t>
            </a:r>
            <a:endParaRPr lang="en-US" sz="2400" b="1" dirty="0" smtClean="0"/>
          </a:p>
          <a:p>
            <a:r>
              <a:rPr lang="en-IN" sz="2400" dirty="0" err="1" smtClean="0"/>
              <a:t>Ramasamy</a:t>
            </a:r>
            <a:r>
              <a:rPr lang="en-IN" sz="2400" dirty="0" smtClean="0"/>
              <a:t> </a:t>
            </a:r>
            <a:r>
              <a:rPr lang="en-IN" sz="2400" dirty="0" err="1"/>
              <a:t>Harikrishnan</a:t>
            </a:r>
            <a:r>
              <a:rPr lang="en-IN" sz="2400" dirty="0"/>
              <a:t>, </a:t>
            </a:r>
            <a:r>
              <a:rPr lang="en-IN" sz="2400" dirty="0" err="1"/>
              <a:t>Chellam</a:t>
            </a:r>
            <a:r>
              <a:rPr lang="en-IN" sz="2400" dirty="0"/>
              <a:t> </a:t>
            </a:r>
            <a:r>
              <a:rPr lang="en-IN" sz="2400" dirty="0" err="1"/>
              <a:t>Balasundaram</a:t>
            </a:r>
            <a:r>
              <a:rPr lang="en-IN" sz="2400" dirty="0"/>
              <a:t>, </a:t>
            </a:r>
            <a:r>
              <a:rPr lang="en-IN" sz="2400" dirty="0" err="1"/>
              <a:t>MoonSoo</a:t>
            </a:r>
            <a:r>
              <a:rPr lang="en-IN" sz="2400" dirty="0"/>
              <a:t> </a:t>
            </a:r>
            <a:r>
              <a:rPr lang="en-IN" sz="2400" dirty="0" err="1"/>
              <a:t>Heo</a:t>
            </a:r>
            <a:endParaRPr lang="en-US" sz="2400" dirty="0"/>
          </a:p>
        </p:txBody>
      </p:sp>
      <p:sp>
        <p:nvSpPr>
          <p:cNvPr id="3" name="Rectangle 2"/>
          <p:cNvSpPr/>
          <p:nvPr/>
        </p:nvSpPr>
        <p:spPr>
          <a:xfrm>
            <a:off x="762000" y="990600"/>
            <a:ext cx="1402948" cy="369332"/>
          </a:xfrm>
          <a:prstGeom prst="rect">
            <a:avLst/>
          </a:prstGeom>
        </p:spPr>
        <p:txBody>
          <a:bodyPr wrap="none">
            <a:spAutoFit/>
          </a:bodyPr>
          <a:lstStyle/>
          <a:p>
            <a:pPr algn="ctr">
              <a:spcBef>
                <a:spcPct val="0"/>
              </a:spcBef>
            </a:pPr>
            <a:r>
              <a:rPr lang="en-US" b="1" dirty="0">
                <a:solidFill>
                  <a:srgbClr val="FF0000"/>
                </a:solidFill>
                <a:latin typeface="Times New Roman" pitchFamily="18" charset="0"/>
                <a:cs typeface="Times New Roman" pitchFamily="18" charset="0"/>
              </a:rPr>
              <a:t>Publications</a:t>
            </a:r>
          </a:p>
        </p:txBody>
      </p:sp>
    </p:spTree>
    <p:extLst>
      <p:ext uri="{BB962C8B-B14F-4D97-AF65-F5344CB8AC3E}">
        <p14:creationId xmlns:p14="http://schemas.microsoft.com/office/powerpoint/2010/main" val="3589317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7221" y="1676400"/>
            <a:ext cx="8875986" cy="4893647"/>
          </a:xfrm>
          <a:prstGeom prst="rect">
            <a:avLst/>
          </a:prstGeom>
          <a:noFill/>
        </p:spPr>
        <p:txBody>
          <a:bodyPr wrap="square" rtlCol="0">
            <a:spAutoFit/>
          </a:bodyPr>
          <a:lstStyle/>
          <a:p>
            <a:r>
              <a:rPr lang="en-US" sz="2400" b="1" dirty="0"/>
              <a:t>Poly D, L-</a:t>
            </a:r>
            <a:r>
              <a:rPr lang="en-US" sz="2400" b="1" dirty="0" err="1"/>
              <a:t>lactide</a:t>
            </a:r>
            <a:r>
              <a:rPr lang="en-US" sz="2400" b="1" dirty="0"/>
              <a:t>-co-glycolic Acid (PLGA)-encapsulated </a:t>
            </a:r>
            <a:r>
              <a:rPr lang="en-US" sz="2400" b="1" dirty="0" err="1"/>
              <a:t>CpG</a:t>
            </a:r>
            <a:r>
              <a:rPr lang="en-US" sz="2400" b="1" dirty="0"/>
              <a:t>-oligonucleotide (ODN) on Immune Response in </a:t>
            </a:r>
            <a:r>
              <a:rPr lang="en-US" sz="2400" b="1" dirty="0" err="1"/>
              <a:t>Cyprinus</a:t>
            </a:r>
            <a:r>
              <a:rPr lang="en-US" sz="2400" b="1" dirty="0"/>
              <a:t> </a:t>
            </a:r>
            <a:r>
              <a:rPr lang="en-US" sz="2400" b="1" dirty="0" err="1"/>
              <a:t>carpio</a:t>
            </a:r>
            <a:r>
              <a:rPr lang="en-US" sz="2400" b="1" dirty="0"/>
              <a:t> against </a:t>
            </a:r>
            <a:r>
              <a:rPr lang="en-US" sz="2400" b="1" dirty="0" err="1"/>
              <a:t>Aeromonas</a:t>
            </a:r>
            <a:r>
              <a:rPr lang="en-US" sz="2400" b="1" dirty="0"/>
              <a:t> </a:t>
            </a:r>
            <a:r>
              <a:rPr lang="en-US" sz="2400" b="1" dirty="0" err="1" smtClean="0"/>
              <a:t>hydrophila</a:t>
            </a:r>
            <a:endParaRPr lang="en-US" sz="2400" b="1" dirty="0" smtClean="0"/>
          </a:p>
          <a:p>
            <a:endParaRPr lang="en-US" sz="2400" dirty="0" smtClean="0"/>
          </a:p>
          <a:p>
            <a:r>
              <a:rPr lang="en-US" sz="2400" dirty="0" err="1" smtClean="0"/>
              <a:t>Govintharaj</a:t>
            </a:r>
            <a:r>
              <a:rPr lang="en-US" sz="2400" dirty="0" smtClean="0"/>
              <a:t> </a:t>
            </a:r>
            <a:r>
              <a:rPr lang="en-US" sz="2400" dirty="0" err="1"/>
              <a:t>Yogeshwari</a:t>
            </a:r>
            <a:r>
              <a:rPr lang="en-US" sz="2400" dirty="0"/>
              <a:t>, </a:t>
            </a:r>
            <a:r>
              <a:rPr lang="en-US" sz="2400" dirty="0" err="1"/>
              <a:t>Chandrasekar</a:t>
            </a:r>
            <a:r>
              <a:rPr lang="en-US" sz="2400" dirty="0"/>
              <a:t> </a:t>
            </a:r>
            <a:r>
              <a:rPr lang="en-US" sz="2400" dirty="0" err="1"/>
              <a:t>Jagruthi</a:t>
            </a:r>
            <a:r>
              <a:rPr lang="en-US" sz="2400" dirty="0"/>
              <a:t>, </a:t>
            </a:r>
            <a:r>
              <a:rPr lang="en-US" sz="2400" dirty="0" err="1"/>
              <a:t>Jesu</a:t>
            </a:r>
            <a:r>
              <a:rPr lang="en-US" sz="2400" dirty="0"/>
              <a:t> </a:t>
            </a:r>
            <a:r>
              <a:rPr lang="en-US" sz="2400" dirty="0" err="1"/>
              <a:t>Arockiaraj</a:t>
            </a:r>
            <a:r>
              <a:rPr lang="en-US" sz="2400" dirty="0"/>
              <a:t> and </a:t>
            </a:r>
            <a:r>
              <a:rPr lang="en-US" sz="2400" dirty="0" err="1"/>
              <a:t>Ramasamy</a:t>
            </a:r>
            <a:r>
              <a:rPr lang="en-US" sz="2400" dirty="0"/>
              <a:t> </a:t>
            </a:r>
            <a:r>
              <a:rPr lang="en-US" sz="2400" dirty="0" err="1"/>
              <a:t>Harikrishnan</a:t>
            </a:r>
            <a:endParaRPr lang="en-US" sz="2400" dirty="0"/>
          </a:p>
          <a:p>
            <a:endParaRPr lang="en-US" sz="2400" dirty="0"/>
          </a:p>
          <a:p>
            <a:r>
              <a:rPr lang="en-US" sz="2400" b="1" dirty="0"/>
              <a:t>Supplementation Diet Containing Probiotics, Herbal And </a:t>
            </a:r>
            <a:r>
              <a:rPr lang="en-US" sz="2400" b="1" dirty="0" err="1"/>
              <a:t>Azadirachtin</a:t>
            </a:r>
            <a:r>
              <a:rPr lang="en-US" sz="2400" b="1" dirty="0"/>
              <a:t> On Hematological And Biochemical Changes In </a:t>
            </a:r>
            <a:r>
              <a:rPr lang="en-US" sz="2400" b="1" dirty="0" err="1"/>
              <a:t>Cirrhina</a:t>
            </a:r>
            <a:r>
              <a:rPr lang="en-US" sz="2400" b="1" dirty="0"/>
              <a:t> </a:t>
            </a:r>
            <a:r>
              <a:rPr lang="en-US" sz="2400" b="1" dirty="0" err="1"/>
              <a:t>mrigala</a:t>
            </a:r>
            <a:r>
              <a:rPr lang="en-US" sz="2400" b="1" dirty="0"/>
              <a:t> Against </a:t>
            </a:r>
            <a:r>
              <a:rPr lang="en-US" sz="2400" b="1" dirty="0" err="1"/>
              <a:t>Aphanomyces</a:t>
            </a:r>
            <a:r>
              <a:rPr lang="en-US" sz="2400" b="1" dirty="0"/>
              <a:t> </a:t>
            </a:r>
            <a:r>
              <a:rPr lang="en-US" sz="2400" b="1" dirty="0" err="1" smtClean="0"/>
              <a:t>invadans</a:t>
            </a:r>
            <a:endParaRPr lang="en-US" sz="2400" b="1" dirty="0" smtClean="0"/>
          </a:p>
          <a:p>
            <a:endParaRPr lang="en-IN" sz="2400" dirty="0" smtClean="0"/>
          </a:p>
          <a:p>
            <a:r>
              <a:rPr lang="en-IN" sz="2400" dirty="0" err="1" smtClean="0"/>
              <a:t>Ramasamy</a:t>
            </a:r>
            <a:r>
              <a:rPr lang="en-IN" sz="2400" dirty="0" smtClean="0"/>
              <a:t> </a:t>
            </a:r>
            <a:r>
              <a:rPr lang="en-IN" sz="2400" dirty="0" err="1"/>
              <a:t>Harikrishnan</a:t>
            </a:r>
            <a:r>
              <a:rPr lang="en-IN" sz="2400" dirty="0"/>
              <a:t>, </a:t>
            </a:r>
            <a:r>
              <a:rPr lang="en-IN" sz="2400" dirty="0" err="1"/>
              <a:t>Chellam</a:t>
            </a:r>
            <a:r>
              <a:rPr lang="en-IN" sz="2400" dirty="0"/>
              <a:t> </a:t>
            </a:r>
            <a:r>
              <a:rPr lang="en-IN" sz="2400" dirty="0" err="1"/>
              <a:t>Balasundaram</a:t>
            </a:r>
            <a:r>
              <a:rPr lang="en-IN" sz="2400" dirty="0"/>
              <a:t>, </a:t>
            </a:r>
            <a:r>
              <a:rPr lang="en-IN" sz="2400" dirty="0" err="1"/>
              <a:t>MoonSoo</a:t>
            </a:r>
            <a:r>
              <a:rPr lang="en-IN" sz="2400" dirty="0"/>
              <a:t> </a:t>
            </a:r>
            <a:r>
              <a:rPr lang="en-IN" sz="2400" dirty="0" err="1"/>
              <a:t>Heo</a:t>
            </a:r>
            <a:endParaRPr lang="en-US" sz="2400" dirty="0" smtClean="0"/>
          </a:p>
          <a:p>
            <a:endParaRPr lang="en-US" sz="2400" dirty="0"/>
          </a:p>
        </p:txBody>
      </p:sp>
      <p:sp>
        <p:nvSpPr>
          <p:cNvPr id="7" name="TextBox 6"/>
          <p:cNvSpPr txBox="1"/>
          <p:nvPr/>
        </p:nvSpPr>
        <p:spPr>
          <a:xfrm>
            <a:off x="5486400" y="4557770"/>
            <a:ext cx="2514600" cy="369332"/>
          </a:xfrm>
          <a:prstGeom prst="rect">
            <a:avLst/>
          </a:prstGeom>
          <a:noFill/>
        </p:spPr>
        <p:txBody>
          <a:bodyPr wrap="square" rtlCol="0">
            <a:spAutoFit/>
          </a:bodyPr>
          <a:lstStyle/>
          <a:p>
            <a:endParaRPr lang="en-US" dirty="0"/>
          </a:p>
        </p:txBody>
      </p:sp>
      <p:pic>
        <p:nvPicPr>
          <p:cNvPr id="4"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0279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838200"/>
            <a:ext cx="7239000" cy="5078313"/>
          </a:xfrm>
          <a:prstGeom prst="rect">
            <a:avLst/>
          </a:prstGeom>
          <a:noFill/>
        </p:spPr>
        <p:txBody>
          <a:bodyPr wrap="square" rtlCol="0">
            <a:spAutoFit/>
          </a:bodyPr>
          <a:lstStyle/>
          <a:p>
            <a:r>
              <a:rPr lang="en-US" sz="2400" b="1" dirty="0"/>
              <a:t> Diet enriched with mushroom </a:t>
            </a:r>
            <a:r>
              <a:rPr lang="en-US" sz="2400" b="1" dirty="0" err="1"/>
              <a:t>Phellinus</a:t>
            </a:r>
            <a:r>
              <a:rPr lang="en-US" sz="2400" b="1" dirty="0"/>
              <a:t> </a:t>
            </a:r>
            <a:r>
              <a:rPr lang="en-US" sz="2400" b="1" dirty="0" err="1"/>
              <a:t>linteus</a:t>
            </a:r>
            <a:r>
              <a:rPr lang="en-US" sz="2400" b="1" dirty="0"/>
              <a:t> extract enhances the growth, innate immune response, and disease resistance of kelp grouper, </a:t>
            </a:r>
            <a:r>
              <a:rPr lang="en-US" sz="2400" b="1" dirty="0" err="1"/>
              <a:t>Epinephelus</a:t>
            </a:r>
            <a:r>
              <a:rPr lang="en-US" sz="2400" b="1" dirty="0"/>
              <a:t> </a:t>
            </a:r>
            <a:r>
              <a:rPr lang="en-US" sz="2400" b="1" dirty="0" err="1"/>
              <a:t>bruneus</a:t>
            </a:r>
            <a:r>
              <a:rPr lang="en-US" sz="2400" b="1" dirty="0"/>
              <a:t> against </a:t>
            </a:r>
            <a:r>
              <a:rPr lang="en-US" sz="2400" b="1" dirty="0" err="1" smtClean="0"/>
              <a:t>vibriosis</a:t>
            </a:r>
            <a:endParaRPr lang="en-US" sz="2400" b="1" dirty="0" smtClean="0"/>
          </a:p>
          <a:p>
            <a:r>
              <a:rPr lang="en-US" sz="2400" dirty="0" err="1"/>
              <a:t>Ramasamy</a:t>
            </a:r>
            <a:r>
              <a:rPr lang="en-US" sz="2400" dirty="0"/>
              <a:t> </a:t>
            </a:r>
            <a:r>
              <a:rPr lang="en-US" sz="2400" dirty="0" err="1" smtClean="0"/>
              <a:t>Harikrishnana</a:t>
            </a:r>
            <a:r>
              <a:rPr lang="en-US" sz="2400" dirty="0" smtClean="0"/>
              <a:t>, </a:t>
            </a:r>
            <a:r>
              <a:rPr lang="en-US" sz="2400" dirty="0" err="1" smtClean="0"/>
              <a:t>Chellam</a:t>
            </a:r>
            <a:r>
              <a:rPr lang="en-US" sz="2400" dirty="0" smtClean="0"/>
              <a:t> </a:t>
            </a:r>
            <a:r>
              <a:rPr lang="en-US" sz="2400" dirty="0" err="1"/>
              <a:t>Balasundaramb</a:t>
            </a:r>
            <a:r>
              <a:rPr lang="en-US" sz="2400" dirty="0"/>
              <a:t>, Moon-</a:t>
            </a:r>
            <a:r>
              <a:rPr lang="en-US" sz="2400" dirty="0" err="1"/>
              <a:t>Soo</a:t>
            </a:r>
            <a:r>
              <a:rPr lang="en-US" sz="2400" dirty="0"/>
              <a:t> </a:t>
            </a:r>
            <a:r>
              <a:rPr lang="en-US" sz="2400" dirty="0" err="1" smtClean="0"/>
              <a:t>Heoa</a:t>
            </a:r>
            <a:r>
              <a:rPr lang="en-US" sz="2400" dirty="0"/>
              <a:t>.</a:t>
            </a:r>
            <a:endParaRPr lang="en-US" sz="2400" dirty="0" smtClean="0"/>
          </a:p>
          <a:p>
            <a:endParaRPr lang="en-US" sz="2400" dirty="0"/>
          </a:p>
          <a:p>
            <a:r>
              <a:rPr lang="en-US" sz="2400" b="1" dirty="0"/>
              <a:t>Effect of probiotics enriched diet on </a:t>
            </a:r>
            <a:r>
              <a:rPr lang="en-US" sz="2400" b="1" dirty="0" err="1"/>
              <a:t>Paralichthys</a:t>
            </a:r>
            <a:r>
              <a:rPr lang="en-US" sz="2400" b="1" dirty="0"/>
              <a:t> </a:t>
            </a:r>
            <a:r>
              <a:rPr lang="en-US" sz="2400" b="1" dirty="0" err="1"/>
              <a:t>olivaceus</a:t>
            </a:r>
            <a:r>
              <a:rPr lang="en-US" sz="2400" b="1" dirty="0"/>
              <a:t> infected with </a:t>
            </a:r>
            <a:r>
              <a:rPr lang="en-US" sz="2400" b="1" dirty="0" err="1"/>
              <a:t>lymphocystis</a:t>
            </a:r>
            <a:r>
              <a:rPr lang="en-US" sz="2400" b="1" dirty="0"/>
              <a:t> disease virus (LCDV</a:t>
            </a:r>
            <a:r>
              <a:rPr lang="en-US" sz="2400" b="1" dirty="0" smtClean="0"/>
              <a:t>)</a:t>
            </a:r>
          </a:p>
          <a:p>
            <a:r>
              <a:rPr lang="en-US" sz="2400" dirty="0" err="1"/>
              <a:t>Ramasamy</a:t>
            </a:r>
            <a:r>
              <a:rPr lang="en-US" sz="2400" dirty="0"/>
              <a:t> </a:t>
            </a:r>
            <a:r>
              <a:rPr lang="en-US" sz="2400" dirty="0" err="1" smtClean="0"/>
              <a:t>Harikrishnana</a:t>
            </a:r>
            <a:r>
              <a:rPr lang="en-US" sz="2400" dirty="0" smtClean="0"/>
              <a:t>, </a:t>
            </a:r>
            <a:r>
              <a:rPr lang="en-US" sz="2400" dirty="0" err="1" smtClean="0"/>
              <a:t>Chellam</a:t>
            </a:r>
            <a:r>
              <a:rPr lang="en-US" sz="2400" dirty="0" smtClean="0"/>
              <a:t> </a:t>
            </a:r>
            <a:r>
              <a:rPr lang="en-US" sz="2400" dirty="0" err="1"/>
              <a:t>Balasundaramb</a:t>
            </a:r>
            <a:r>
              <a:rPr lang="en-US" sz="2400" dirty="0"/>
              <a:t>, Moon-</a:t>
            </a:r>
            <a:r>
              <a:rPr lang="en-US" sz="2400" dirty="0" err="1"/>
              <a:t>Soo</a:t>
            </a:r>
            <a:r>
              <a:rPr lang="en-US" sz="2400" dirty="0"/>
              <a:t> </a:t>
            </a:r>
            <a:r>
              <a:rPr lang="en-US" sz="2400" dirty="0" err="1" smtClean="0"/>
              <a:t>Heoa</a:t>
            </a:r>
            <a:r>
              <a:rPr lang="en-US" sz="2400" dirty="0"/>
              <a:t>.</a:t>
            </a:r>
            <a:endParaRPr lang="en-US" dirty="0"/>
          </a:p>
          <a:p>
            <a:endParaRPr lang="en-US" dirty="0"/>
          </a:p>
          <a:p>
            <a:endParaRPr lang="en-US" dirty="0"/>
          </a:p>
        </p:txBody>
      </p:sp>
    </p:spTree>
    <p:extLst>
      <p:ext uri="{BB962C8B-B14F-4D97-AF65-F5344CB8AC3E}">
        <p14:creationId xmlns:p14="http://schemas.microsoft.com/office/powerpoint/2010/main" val="12329333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925</TotalTime>
  <Words>826</Words>
  <Application>Microsoft Office PowerPoint</Application>
  <PresentationFormat>On-screen Show (4:3)</PresentationFormat>
  <Paragraphs>66</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Vinay Chandra Vipperla</dc:creator>
  <cp:lastModifiedBy>Manjula Podila</cp:lastModifiedBy>
  <cp:revision>79</cp:revision>
  <dcterms:created xsi:type="dcterms:W3CDTF">2014-10-01T07:08:05Z</dcterms:created>
  <dcterms:modified xsi:type="dcterms:W3CDTF">2015-12-04T06:19:07Z</dcterms:modified>
</cp:coreProperties>
</file>