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75" r:id="rId6"/>
    <p:sldId id="260" r:id="rId7"/>
    <p:sldId id="276" r:id="rId8"/>
    <p:sldId id="278" r:id="rId9"/>
    <p:sldId id="279" r:id="rId10"/>
    <p:sldId id="274" r:id="rId11"/>
    <p:sldId id="280" r:id="rId12"/>
    <p:sldId id="28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84623" autoAdjust="0"/>
  </p:normalViewPr>
  <p:slideViewPr>
    <p:cSldViewPr>
      <p:cViewPr>
        <p:scale>
          <a:sx n="62" d="100"/>
          <a:sy n="62" d="100"/>
        </p:scale>
        <p:origin x="-1764" y="-3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10/14/2015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omicsgroup.org/journals/towards-better-evaluation-tools-2165-7025.1000e125.php?aid=7363" TargetMode="External"/><Relationship Id="rId3" Type="http://schemas.openxmlformats.org/officeDocument/2006/relationships/hyperlink" Target="http://www.plosone.org/article/info:doi/10.1371/journal.pone.0109818" TargetMode="External"/><Relationship Id="rId7" Type="http://schemas.openxmlformats.org/officeDocument/2006/relationships/hyperlink" Target="http://dx.doi.org/10.4172/2165-7025.1000e131" TargetMode="External"/><Relationship Id="rId2" Type="http://schemas.openxmlformats.org/officeDocument/2006/relationships/hyperlink" Target="http://dx.doi.org/10.1016/j.jns.2014.10.024" TargetMode="External"/><Relationship Id="rId1" Type="http://schemas.openxmlformats.org/officeDocument/2006/relationships/slideLayout" Target="../slideLayouts/slideLayout2.xml"/><Relationship Id="rId6" Type="http://schemas.openxmlformats.org/officeDocument/2006/relationships/hyperlink" Target="http://symbiosisonlinepublishing.com/exercise-sports-orthopedics/exercise-sports-orthopedics07.php" TargetMode="External"/><Relationship Id="rId5" Type="http://schemas.openxmlformats.org/officeDocument/2006/relationships/hyperlink" Target="http://www.ncbi.nlm.nih.gov/pubmed/24804637" TargetMode="External"/><Relationship Id="rId10" Type="http://schemas.openxmlformats.org/officeDocument/2006/relationships/hyperlink" Target="http://www.ncbi.nlm.nih.gov/myncbi/browse/collection/45117750/?sort=date&amp;direction=descending" TargetMode="External"/><Relationship Id="rId4" Type="http://schemas.openxmlformats.org/officeDocument/2006/relationships/hyperlink" Target="http://www.amsciepub.com/doi/abs/10.2466/15.26.CP.3.9" TargetMode="External"/><Relationship Id="rId9" Type="http://schemas.openxmlformats.org/officeDocument/2006/relationships/hyperlink" Target="http://omicsgroup.org/journals/2165-7025/2165-7025-1-101.digital/2165-7025-1-101.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158750"/>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162580"/>
            <a:ext cx="7086600" cy="954107"/>
          </a:xfrm>
          <a:prstGeom prst="rect">
            <a:avLst/>
          </a:prstGeom>
        </p:spPr>
        <p:txBody>
          <a:bodyPr>
            <a:spAutoFit/>
          </a:bodyPr>
          <a:lstStyle/>
          <a:p>
            <a:pPr>
              <a:defRPr/>
            </a:pPr>
            <a:r>
              <a:rPr lang="en-US" sz="2800" dirty="0">
                <a:solidFill>
                  <a:schemeClr val="accent5">
                    <a:lumMod val="10000"/>
                  </a:schemeClr>
                </a:solidFill>
                <a:latin typeface="Andalus" panose="02020603050405020304" pitchFamily="18" charset="-78"/>
                <a:ea typeface="Osaka" charset="-128"/>
                <a:cs typeface="Andalus" panose="02020603050405020304" pitchFamily="18" charset="-78"/>
              </a:rPr>
              <a:t>OMICS </a:t>
            </a:r>
            <a:r>
              <a:rPr lang="en-US" sz="2800" dirty="0" smtClean="0">
                <a:solidFill>
                  <a:schemeClr val="accent5">
                    <a:lumMod val="10000"/>
                  </a:schemeClr>
                </a:solidFill>
                <a:latin typeface="Andalus" panose="02020603050405020304" pitchFamily="18" charset="-78"/>
                <a:ea typeface="Osaka" charset="-128"/>
                <a:cs typeface="Andalus" panose="02020603050405020304" pitchFamily="18" charset="-78"/>
              </a:rPr>
              <a:t>International </a:t>
            </a:r>
            <a:r>
              <a:rPr lang="en-US" sz="2800" b="1" dirty="0">
                <a:solidFill>
                  <a:schemeClr val="accent5">
                    <a:lumMod val="10000"/>
                  </a:schemeClr>
                </a:solidFill>
                <a:latin typeface="Andalus" panose="02020603050405020304" pitchFamily="18" charset="-78"/>
                <a:ea typeface="Osaka" charset="-128"/>
                <a:cs typeface="Andalus" panose="02020603050405020304" pitchFamily="18" charset="-78"/>
              </a:rPr>
              <a:t>Open Access </a:t>
            </a:r>
            <a:r>
              <a:rPr lang="en-US" sz="2800" b="1" dirty="0" smtClean="0">
                <a:solidFill>
                  <a:schemeClr val="accent5">
                    <a:lumMod val="10000"/>
                  </a:schemeClr>
                </a:solidFill>
                <a:latin typeface="Andalus" panose="02020603050405020304" pitchFamily="18" charset="-78"/>
                <a:ea typeface="Osaka" charset="-128"/>
                <a:cs typeface="Andalus" panose="02020603050405020304" pitchFamily="18" charset="-78"/>
              </a:rPr>
              <a:t>Membership</a:t>
            </a:r>
            <a:endParaRPr lang="en-US" sz="2800"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4572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solidFill>
                  <a:schemeClr val="bg1"/>
                </a:solidFill>
                <a:latin typeface="Calisto MT" panose="02040603050505030304" pitchFamily="18" charset="0"/>
              </a:rPr>
              <a:t>OMICS </a:t>
            </a:r>
            <a:r>
              <a:rPr lang="en-US" sz="2000" dirty="0" smtClean="0">
                <a:solidFill>
                  <a:schemeClr val="bg1"/>
                </a:solidFill>
                <a:latin typeface="Calisto MT" panose="02040603050505030304" pitchFamily="18" charset="0"/>
              </a:rPr>
              <a:t>International Open </a:t>
            </a:r>
            <a:r>
              <a:rPr lang="en-US" sz="2000" dirty="0">
                <a:solidFill>
                  <a:schemeClr val="bg1"/>
                </a:solidFill>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sz="2000" dirty="0">
                <a:solidFill>
                  <a:schemeClr val="bg1"/>
                </a:solidFill>
                <a:latin typeface="Calisto MT" panose="02040603050505030304" pitchFamily="18" charset="0"/>
              </a:rPr>
              <a:t>For more details and benefits, click on the link below:</a:t>
            </a:r>
          </a:p>
          <a:p>
            <a:pPr>
              <a:defRPr/>
            </a:pPr>
            <a:r>
              <a:rPr lang="en-US" sz="2000" dirty="0">
                <a:solidFill>
                  <a:schemeClr val="bg1"/>
                </a:solidFill>
                <a:latin typeface="Calisto MT" panose="02040603050505030304" pitchFamily="18" charset="0"/>
                <a:hlinkClick r:id="rId4"/>
              </a:rPr>
              <a:t>http://omicsonline.org/membership.ph</a:t>
            </a:r>
            <a:r>
              <a:rPr lang="en-US" dirty="0">
                <a:solidFill>
                  <a:schemeClr val="bg1"/>
                </a:solidFill>
                <a:latin typeface="Calisto MT" panose="02040603050505030304" pitchFamily="18" charset="0"/>
                <a:hlinkClick r:id="rId4"/>
              </a:rPr>
              <a:t>p</a:t>
            </a:r>
            <a:r>
              <a:rPr lang="en-US" dirty="0">
                <a:solidFill>
                  <a:schemeClr val="bg1"/>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43200" y="3048000"/>
            <a:ext cx="3397084" cy="923330"/>
          </a:xfrm>
          <a:prstGeom prst="rect">
            <a:avLst/>
          </a:prstGeom>
          <a:noFill/>
        </p:spPr>
        <p:txBody>
          <a:bodyPr wrap="none" rtlCol="0">
            <a:spAutoFit/>
          </a:bodyPr>
          <a:lstStyle/>
          <a:p>
            <a:r>
              <a:rPr lang="en-US" sz="5400" b="1" dirty="0" smtClean="0">
                <a:solidFill>
                  <a:srgbClr val="C00000"/>
                </a:solidFill>
                <a:latin typeface="Times New Roman" pitchFamily="18" charset="0"/>
                <a:cs typeface="Times New Roman" pitchFamily="18" charset="0"/>
              </a:rPr>
              <a:t>Thank you</a:t>
            </a:r>
            <a:endParaRPr lang="en-US" sz="54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720422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5638800" cy="1200329"/>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Signature of the editor</a:t>
            </a:r>
          </a:p>
          <a:p>
            <a:endParaRPr lang="en-US" sz="2400" b="1" dirty="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Raymond Chong</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97414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581400"/>
            <a:ext cx="7772400" cy="762000"/>
          </a:xfrm>
        </p:spPr>
        <p:txBody>
          <a:bodyPr>
            <a:normAutofit fontScale="90000"/>
          </a:bodyPr>
          <a:lstStyle/>
          <a:p>
            <a:r>
              <a:rPr lang="en-US" dirty="0">
                <a:solidFill>
                  <a:schemeClr val="tx1"/>
                </a:solidFill>
              </a:rPr>
              <a:t>Raymond Chong</a:t>
            </a:r>
            <a:r>
              <a:rPr lang="en-US" dirty="0" smtClean="0">
                <a:solidFill>
                  <a:schemeClr val="tx1"/>
                </a:solidFill>
                <a:effectLst/>
              </a:rPr>
              <a:t>, Ph.D.</a:t>
            </a:r>
            <a:r>
              <a:rPr lang="en-US" dirty="0" smtClean="0">
                <a:solidFill>
                  <a:schemeClr val="tx1"/>
                </a:solidFill>
                <a:hlinkClick r:id="rId2" tooltip="SHAZIA JAMSHED"/>
              </a:rPr>
              <a:t> </a:t>
            </a:r>
            <a:endParaRPr lang="en-US" dirty="0">
              <a:solidFill>
                <a:schemeClr val="tx1"/>
              </a:solidFill>
            </a:endParaRPr>
          </a:p>
        </p:txBody>
      </p:sp>
      <p:sp>
        <p:nvSpPr>
          <p:cNvPr id="3" name="Subtitle 2"/>
          <p:cNvSpPr>
            <a:spLocks noGrp="1"/>
          </p:cNvSpPr>
          <p:nvPr>
            <p:ph type="subTitle" idx="1"/>
          </p:nvPr>
        </p:nvSpPr>
        <p:spPr>
          <a:xfrm>
            <a:off x="555812" y="5105400"/>
            <a:ext cx="7772400" cy="914400"/>
          </a:xfrm>
        </p:spPr>
        <p:txBody>
          <a:bodyPr>
            <a:normAutofit lnSpcReduction="10000"/>
          </a:bodyPr>
          <a:lstStyle/>
          <a:p>
            <a:pPr algn="ctr"/>
            <a:r>
              <a:rPr lang="en-US" b="1" i="1" dirty="0" smtClean="0">
                <a:solidFill>
                  <a:schemeClr val="tx1"/>
                </a:solidFill>
              </a:rPr>
              <a:t>Executive Editor </a:t>
            </a:r>
          </a:p>
          <a:p>
            <a:pPr algn="ctr"/>
            <a:endParaRPr lang="en-US" b="1" i="1" dirty="0" smtClean="0">
              <a:solidFill>
                <a:schemeClr val="tx1"/>
              </a:solidFill>
            </a:endParaRPr>
          </a:p>
          <a:p>
            <a:pPr algn="ctr"/>
            <a:r>
              <a:rPr lang="en-US" b="1" i="1" dirty="0" smtClean="0">
                <a:solidFill>
                  <a:schemeClr val="tx1"/>
                </a:solidFill>
              </a:rPr>
              <a:t>Journal of Novel Physiotherapies</a:t>
            </a:r>
            <a:endParaRPr lang="en-US" b="1" i="1" dirty="0">
              <a:solidFill>
                <a:schemeClr val="tx1"/>
              </a:solidFill>
            </a:endParaRPr>
          </a:p>
        </p:txBody>
      </p:sp>
      <p:pic>
        <p:nvPicPr>
          <p:cNvPr id="4" name="Picture 2" descr="Raymond Cho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33400"/>
            <a:ext cx="16764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52600"/>
            <a:ext cx="8305800" cy="4803648"/>
          </a:xfrm>
        </p:spPr>
        <p:txBody>
          <a:bodyPr>
            <a:noAutofit/>
          </a:bodyPr>
          <a:lstStyle/>
          <a:p>
            <a:r>
              <a:rPr lang="en-US" sz="2000" dirty="0">
                <a:latin typeface="Times New Roman" pitchFamily="18" charset="0"/>
                <a:cs typeface="Times New Roman" pitchFamily="18" charset="0"/>
              </a:rPr>
              <a:t>Dr. Raymond Chong is director of the Movement Science Lab at the Department of Physical Therapy, Georgia </a:t>
            </a:r>
            <a:r>
              <a:rPr lang="en-US" sz="2000" dirty="0" smtClean="0">
                <a:latin typeface="Times New Roman" pitchFamily="18" charset="0"/>
                <a:cs typeface="Times New Roman" pitchFamily="18" charset="0"/>
              </a:rPr>
              <a:t>Regents University</a:t>
            </a:r>
            <a:r>
              <a:rPr lang="en-US" sz="2000" dirty="0">
                <a:latin typeface="Times New Roman" pitchFamily="18" charset="0"/>
                <a:cs typeface="Times New Roman" pitchFamily="18" charset="0"/>
              </a:rPr>
              <a:t>, USA. He has joint appointments in the School of Graduate Studies, Vision Discovery Institute &amp; Institute of Neuroscience. He received his PhD in Exercise &amp; Movement Science at the University of Oregon in 1997 and is first author in over 70% of his peer-reviewed papers. He </a:t>
            </a:r>
            <a:r>
              <a:rPr lang="en-US" sz="2000" dirty="0" smtClean="0">
                <a:latin typeface="Times New Roman" pitchFamily="18" charset="0"/>
                <a:cs typeface="Times New Roman" pitchFamily="18" charset="0"/>
              </a:rPr>
              <a:t>serves </a:t>
            </a:r>
            <a:r>
              <a:rPr lang="en-US" sz="2000" dirty="0">
                <a:latin typeface="Times New Roman" pitchFamily="18" charset="0"/>
                <a:cs typeface="Times New Roman" pitchFamily="18" charset="0"/>
              </a:rPr>
              <a:t>in the review panels for the US Department of Veteran Affairs Rehabilitation &amp; Research Development Services NURA, CAMM and CDA sections. </a:t>
            </a:r>
            <a:r>
              <a:rPr lang="en-US" sz="2000" dirty="0" smtClean="0">
                <a:latin typeface="Times New Roman" pitchFamily="18" charset="0"/>
                <a:cs typeface="Times New Roman" pitchFamily="18" charset="0"/>
              </a:rPr>
              <a:t>He is also an ad hoc reviewer for funding agencies such as the Qatar Foundation and the UK Medical Research Council. In </a:t>
            </a:r>
            <a:r>
              <a:rPr lang="en-US" sz="2000" dirty="0">
                <a:latin typeface="Times New Roman" pitchFamily="18" charset="0"/>
                <a:cs typeface="Times New Roman" pitchFamily="18" charset="0"/>
              </a:rPr>
              <a:t>addition to being Executive Editor of the Journal of Novel Physiotherapies, Dr. Chong also serves on the </a:t>
            </a:r>
            <a:r>
              <a:rPr lang="en-US" sz="2000" dirty="0" smtClean="0">
                <a:latin typeface="Times New Roman" pitchFamily="18" charset="0"/>
                <a:cs typeface="Times New Roman" pitchFamily="18" charset="0"/>
              </a:rPr>
              <a:t>editorial boards </a:t>
            </a:r>
            <a:r>
              <a:rPr lang="en-US" sz="2000" dirty="0">
                <a:latin typeface="Times New Roman" pitchFamily="18" charset="0"/>
                <a:cs typeface="Times New Roman" pitchFamily="18" charset="0"/>
              </a:rPr>
              <a:t>of </a:t>
            </a:r>
            <a:r>
              <a:rPr lang="en-US" sz="2000" dirty="0" smtClean="0">
                <a:latin typeface="Times New Roman" pitchFamily="18" charset="0"/>
                <a:cs typeface="Times New Roman" pitchFamily="18" charset="0"/>
              </a:rPr>
              <a:t>several journals including Gait </a:t>
            </a:r>
            <a:r>
              <a:rPr lang="en-US" sz="2000" dirty="0">
                <a:latin typeface="Times New Roman" pitchFamily="18" charset="0"/>
                <a:cs typeface="Times New Roman" pitchFamily="18" charset="0"/>
              </a:rPr>
              <a:t>&amp; </a:t>
            </a:r>
            <a:r>
              <a:rPr lang="en-US" sz="2000" dirty="0" smtClean="0">
                <a:latin typeface="Times New Roman" pitchFamily="18" charset="0"/>
                <a:cs typeface="Times New Roman" pitchFamily="18" charset="0"/>
              </a:rPr>
              <a:t>Posture.</a:t>
            </a:r>
            <a:endParaRPr lang="en-US" sz="2000" dirty="0">
              <a:latin typeface="Times New Roman" pitchFamily="18" charset="0"/>
              <a:cs typeface="Times New Roman" pitchFamily="18" charset="0"/>
            </a:endParaRPr>
          </a:p>
        </p:txBody>
      </p:sp>
      <p:sp>
        <p:nvSpPr>
          <p:cNvPr id="5" name="Title 1"/>
          <p:cNvSpPr txBox="1">
            <a:spLocks/>
          </p:cNvSpPr>
          <p:nvPr/>
        </p:nvSpPr>
        <p:spPr>
          <a:xfrm>
            <a:off x="637391" y="533400"/>
            <a:ext cx="8183880" cy="105156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dirty="0" smtClean="0"/>
              <a:t>Biography</a:t>
            </a:r>
            <a:endParaRPr lang="en-US" dirty="0"/>
          </a:p>
        </p:txBody>
      </p:sp>
    </p:spTree>
    <p:extLst>
      <p:ext uri="{BB962C8B-B14F-4D97-AF65-F5344CB8AC3E}">
        <p14:creationId xmlns:p14="http://schemas.microsoft.com/office/powerpoint/2010/main" val="193531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457200"/>
            <a:ext cx="8183880" cy="1051560"/>
          </a:xfrm>
        </p:spPr>
        <p:txBody>
          <a:bodyPr/>
          <a:lstStyle/>
          <a:p>
            <a:r>
              <a:rPr lang="en-US" dirty="0" smtClean="0"/>
              <a:t>Research Interests</a:t>
            </a:r>
            <a:endParaRPr lang="en-US" dirty="0"/>
          </a:p>
        </p:txBody>
      </p:sp>
      <p:sp>
        <p:nvSpPr>
          <p:cNvPr id="3" name="Content Placeholder 2"/>
          <p:cNvSpPr>
            <a:spLocks noGrp="1"/>
          </p:cNvSpPr>
          <p:nvPr>
            <p:ph idx="1"/>
          </p:nvPr>
        </p:nvSpPr>
        <p:spPr>
          <a:xfrm>
            <a:off x="533400" y="1524000"/>
            <a:ext cx="8183880" cy="2819400"/>
          </a:xfrm>
        </p:spPr>
        <p:txBody>
          <a:bodyPr>
            <a:normAutofit fontScale="25000" lnSpcReduction="20000"/>
          </a:bodyPr>
          <a:lstStyle/>
          <a:p>
            <a:pPr>
              <a:lnSpc>
                <a:spcPct val="120000"/>
              </a:lnSpc>
              <a:buFont typeface="Wingdings" pitchFamily="2" charset="2"/>
              <a:buChar char="Ø"/>
            </a:pPr>
            <a:r>
              <a:rPr lang="en-US" sz="7200" dirty="0">
                <a:latin typeface="Times New Roman" pitchFamily="18" charset="0"/>
                <a:cs typeface="Times New Roman" pitchFamily="18" charset="0"/>
              </a:rPr>
              <a:t>How do we move? </a:t>
            </a:r>
            <a:endParaRPr lang="en-US" sz="7200" dirty="0" smtClean="0">
              <a:latin typeface="Times New Roman" pitchFamily="18" charset="0"/>
              <a:cs typeface="Times New Roman" pitchFamily="18" charset="0"/>
            </a:endParaRPr>
          </a:p>
          <a:p>
            <a:pPr>
              <a:lnSpc>
                <a:spcPct val="120000"/>
              </a:lnSpc>
              <a:buFont typeface="Wingdings" pitchFamily="2" charset="2"/>
              <a:buChar char="Ø"/>
            </a:pPr>
            <a:r>
              <a:rPr lang="en-US" sz="7200" dirty="0" smtClean="0">
                <a:latin typeface="Times New Roman" pitchFamily="18" charset="0"/>
                <a:cs typeface="Times New Roman" pitchFamily="18" charset="0"/>
              </a:rPr>
              <a:t>How </a:t>
            </a:r>
            <a:r>
              <a:rPr lang="en-US" sz="7200" dirty="0">
                <a:latin typeface="Times New Roman" pitchFamily="18" charset="0"/>
                <a:cs typeface="Times New Roman" pitchFamily="18" charset="0"/>
              </a:rPr>
              <a:t>are movements affected as we age</a:t>
            </a:r>
            <a:r>
              <a:rPr lang="en-US" sz="7200" dirty="0" smtClean="0">
                <a:latin typeface="Times New Roman" pitchFamily="18" charset="0"/>
                <a:cs typeface="Times New Roman" pitchFamily="18" charset="0"/>
              </a:rPr>
              <a:t>?</a:t>
            </a:r>
          </a:p>
          <a:p>
            <a:pPr>
              <a:lnSpc>
                <a:spcPct val="120000"/>
              </a:lnSpc>
              <a:buFont typeface="Wingdings" pitchFamily="2" charset="2"/>
              <a:buChar char="Ø"/>
            </a:pPr>
            <a:r>
              <a:rPr lang="en-US" sz="7200" dirty="0" smtClean="0">
                <a:latin typeface="Times New Roman" pitchFamily="18" charset="0"/>
                <a:cs typeface="Times New Roman" pitchFamily="18" charset="0"/>
              </a:rPr>
              <a:t>When </a:t>
            </a:r>
            <a:r>
              <a:rPr lang="en-US" sz="7200" dirty="0">
                <a:latin typeface="Times New Roman" pitchFamily="18" charset="0"/>
                <a:cs typeface="Times New Roman" pitchFamily="18" charset="0"/>
              </a:rPr>
              <a:t>there is a neurologic </a:t>
            </a:r>
            <a:r>
              <a:rPr lang="en-US" sz="7200" dirty="0" smtClean="0">
                <a:latin typeface="Times New Roman" pitchFamily="18" charset="0"/>
                <a:cs typeface="Times New Roman" pitchFamily="18" charset="0"/>
              </a:rPr>
              <a:t>disease?</a:t>
            </a:r>
          </a:p>
          <a:p>
            <a:pPr>
              <a:lnSpc>
                <a:spcPct val="120000"/>
              </a:lnSpc>
              <a:buFont typeface="Wingdings" pitchFamily="2" charset="2"/>
              <a:buChar char="Ø"/>
            </a:pPr>
            <a:r>
              <a:rPr lang="en-US" sz="7200" dirty="0" smtClean="0">
                <a:latin typeface="Times New Roman" pitchFamily="18" charset="0"/>
                <a:cs typeface="Times New Roman" pitchFamily="18" charset="0"/>
              </a:rPr>
              <a:t>When </a:t>
            </a:r>
            <a:r>
              <a:rPr lang="en-US" sz="7200" dirty="0">
                <a:latin typeface="Times New Roman" pitchFamily="18" charset="0"/>
                <a:cs typeface="Times New Roman" pitchFamily="18" charset="0"/>
              </a:rPr>
              <a:t>the mind is distracted? </a:t>
            </a:r>
            <a:endParaRPr lang="en-US" sz="7200" dirty="0" smtClean="0">
              <a:latin typeface="Times New Roman" pitchFamily="18" charset="0"/>
              <a:cs typeface="Times New Roman" pitchFamily="18" charset="0"/>
            </a:endParaRPr>
          </a:p>
          <a:p>
            <a:pPr>
              <a:lnSpc>
                <a:spcPct val="120000"/>
              </a:lnSpc>
              <a:buFont typeface="Wingdings" pitchFamily="2" charset="2"/>
              <a:buChar char="Ø"/>
            </a:pPr>
            <a:r>
              <a:rPr lang="en-US" sz="7200" dirty="0" smtClean="0">
                <a:latin typeface="Times New Roman" pitchFamily="18" charset="0"/>
                <a:cs typeface="Times New Roman" pitchFamily="18" charset="0"/>
              </a:rPr>
              <a:t>Automatic </a:t>
            </a:r>
            <a:r>
              <a:rPr lang="en-US" sz="7200" dirty="0">
                <a:latin typeface="Times New Roman" pitchFamily="18" charset="0"/>
                <a:cs typeface="Times New Roman" pitchFamily="18" charset="0"/>
              </a:rPr>
              <a:t>and volitional multisensory organization and postural control in humans during reaching, stance and walking in healthy and neurological conditions such as </a:t>
            </a:r>
            <a:r>
              <a:rPr lang="en-US" sz="7200" dirty="0" smtClean="0">
                <a:latin typeface="Times New Roman" pitchFamily="18" charset="0"/>
                <a:cs typeface="Times New Roman" pitchFamily="18" charset="0"/>
              </a:rPr>
              <a:t>Parkinson’s disease</a:t>
            </a:r>
          </a:p>
          <a:p>
            <a:pPr>
              <a:lnSpc>
                <a:spcPct val="120000"/>
              </a:lnSpc>
              <a:buFont typeface="Wingdings" pitchFamily="2" charset="2"/>
              <a:buChar char="Ø"/>
            </a:pPr>
            <a:r>
              <a:rPr lang="en-US" sz="7200" dirty="0" smtClean="0">
                <a:latin typeface="Times New Roman" pitchFamily="18" charset="0"/>
                <a:cs typeface="Times New Roman" pitchFamily="18" charset="0"/>
              </a:rPr>
              <a:t>Movement theories </a:t>
            </a:r>
          </a:p>
          <a:p>
            <a:pPr marL="0" indent="0">
              <a:buNone/>
            </a:pPr>
            <a:endParaRPr lang="en-US" dirty="0">
              <a:latin typeface="Times New Roman" pitchFamily="18" charset="0"/>
              <a:cs typeface="Times New Roman" pitchFamily="18" charset="0"/>
            </a:endParaRPr>
          </a:p>
        </p:txBody>
      </p:sp>
      <p:pic>
        <p:nvPicPr>
          <p:cNvPr id="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3546504"/>
            <a:ext cx="3945813" cy="2320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3779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371600"/>
            <a:ext cx="7848600" cy="4493538"/>
          </a:xfrm>
          <a:prstGeom prst="rect">
            <a:avLst/>
          </a:prstGeom>
          <a:noFill/>
        </p:spPr>
        <p:txBody>
          <a:bodyPr wrap="square" rtlCol="0">
            <a:spAutoFit/>
          </a:bodyPr>
          <a:lstStyle/>
          <a:p>
            <a:pPr marL="342900" indent="-342900">
              <a:buFont typeface="Wingdings" pitchFamily="2" charset="2"/>
              <a:buChar char="Ø"/>
            </a:pPr>
            <a:r>
              <a:rPr lang="en-US" sz="1100" dirty="0" smtClean="0">
                <a:latin typeface="Arial" panose="020B0604020202020204" pitchFamily="34" charset="0"/>
                <a:cs typeface="Arial" panose="020B0604020202020204" pitchFamily="34" charset="0"/>
              </a:rPr>
              <a:t>Chong</a:t>
            </a:r>
            <a:r>
              <a:rPr lang="en-US" sz="1100" dirty="0">
                <a:latin typeface="Arial" panose="020B0604020202020204" pitchFamily="34" charset="0"/>
                <a:cs typeface="Arial" panose="020B0604020202020204" pitchFamily="34" charset="0"/>
              </a:rPr>
              <a:t>, R.K., Lee, K.H., Morgan, J., &amp; </a:t>
            </a:r>
            <a:r>
              <a:rPr lang="en-US" sz="1100" dirty="0" err="1">
                <a:latin typeface="Arial" panose="020B0604020202020204" pitchFamily="34" charset="0"/>
                <a:cs typeface="Arial" panose="020B0604020202020204" pitchFamily="34" charset="0"/>
              </a:rPr>
              <a:t>Wakade</a:t>
            </a:r>
            <a:r>
              <a:rPr lang="en-US" sz="1100" dirty="0">
                <a:latin typeface="Arial" panose="020B0604020202020204" pitchFamily="34" charset="0"/>
                <a:cs typeface="Arial" panose="020B0604020202020204" pitchFamily="34" charset="0"/>
              </a:rPr>
              <a:t>, C. (2014). Duration of step initiation predicts freezing in Parkinson's disease. </a:t>
            </a:r>
            <a:r>
              <a:rPr lang="en-US" sz="1100" dirty="0" err="1">
                <a:latin typeface="Arial" panose="020B0604020202020204" pitchFamily="34" charset="0"/>
                <a:cs typeface="Arial" panose="020B0604020202020204" pitchFamily="34" charset="0"/>
              </a:rPr>
              <a:t>Acta</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Neurologia</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Scandinavica</a:t>
            </a:r>
            <a:r>
              <a:rPr lang="en-US" sz="1100" dirty="0">
                <a:latin typeface="Arial" panose="020B0604020202020204" pitchFamily="34" charset="0"/>
                <a:cs typeface="Arial" panose="020B0604020202020204" pitchFamily="34" charset="0"/>
              </a:rPr>
              <a:t>, in press. </a:t>
            </a:r>
            <a:endParaRPr lang="en-US" sz="1100" dirty="0" smtClean="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err="1">
                <a:latin typeface="Arial" panose="020B0604020202020204" pitchFamily="34" charset="0"/>
                <a:cs typeface="Arial" panose="020B0604020202020204" pitchFamily="34" charset="0"/>
              </a:rPr>
              <a:t>Wakade</a:t>
            </a:r>
            <a:r>
              <a:rPr lang="en-US" sz="1100" dirty="0">
                <a:latin typeface="Arial" panose="020B0604020202020204" pitchFamily="34" charset="0"/>
                <a:cs typeface="Arial" panose="020B0604020202020204" pitchFamily="34" charset="0"/>
              </a:rPr>
              <a:t>, C., &amp; Chong, R.K. (2014). A novel treatment target for Parkinson’s disease. Journal of the Neurological Sciences, in press. </a:t>
            </a:r>
            <a:r>
              <a:rPr lang="en-US" sz="1100" dirty="0">
                <a:latin typeface="Arial" panose="020B0604020202020204" pitchFamily="34" charset="0"/>
                <a:cs typeface="Arial" panose="020B0604020202020204" pitchFamily="34" charset="0"/>
                <a:hlinkClick r:id="rId2"/>
              </a:rPr>
              <a:t>http://</a:t>
            </a:r>
            <a:r>
              <a:rPr lang="en-US" sz="1100" dirty="0" smtClean="0">
                <a:latin typeface="Arial" panose="020B0604020202020204" pitchFamily="34" charset="0"/>
                <a:cs typeface="Arial" panose="020B0604020202020204" pitchFamily="34" charset="0"/>
                <a:hlinkClick r:id="rId2"/>
              </a:rPr>
              <a:t>dx.doi.org/10.1016/j.jns.2014.10.024</a:t>
            </a:r>
            <a:endParaRPr lang="en-US" sz="1100" dirty="0" smtClean="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err="1">
                <a:latin typeface="Arial" panose="020B0604020202020204" pitchFamily="34" charset="0"/>
                <a:cs typeface="Arial" panose="020B0604020202020204" pitchFamily="34" charset="0"/>
              </a:rPr>
              <a:t>Wakade</a:t>
            </a:r>
            <a:r>
              <a:rPr lang="en-US" sz="1100" dirty="0">
                <a:latin typeface="Arial" panose="020B0604020202020204" pitchFamily="34" charset="0"/>
                <a:cs typeface="Arial" panose="020B0604020202020204" pitchFamily="34" charset="0"/>
              </a:rPr>
              <a:t>, C., Chong, R.K., Bradley, E., Thomas, B., Morgan, J. (2014). </a:t>
            </a:r>
            <a:r>
              <a:rPr lang="en-US" sz="1100" dirty="0" err="1">
                <a:latin typeface="Arial" panose="020B0604020202020204" pitchFamily="34" charset="0"/>
                <a:cs typeface="Arial" panose="020B0604020202020204" pitchFamily="34" charset="0"/>
              </a:rPr>
              <a:t>Upregulation</a:t>
            </a:r>
            <a:r>
              <a:rPr lang="en-US" sz="1100" dirty="0">
                <a:latin typeface="Arial" panose="020B0604020202020204" pitchFamily="34" charset="0"/>
                <a:cs typeface="Arial" panose="020B0604020202020204" pitchFamily="34" charset="0"/>
              </a:rPr>
              <a:t> of GPR109A in Parkinson’s disease. </a:t>
            </a:r>
            <a:r>
              <a:rPr lang="en-US" sz="1100" dirty="0" err="1">
                <a:latin typeface="Arial" panose="020B0604020202020204" pitchFamily="34" charset="0"/>
                <a:cs typeface="Arial" panose="020B0604020202020204" pitchFamily="34" charset="0"/>
              </a:rPr>
              <a:t>PLoS</a:t>
            </a:r>
            <a:r>
              <a:rPr lang="en-US" sz="1100" dirty="0">
                <a:latin typeface="Arial" panose="020B0604020202020204" pitchFamily="34" charset="0"/>
                <a:cs typeface="Arial" panose="020B0604020202020204" pitchFamily="34" charset="0"/>
              </a:rPr>
              <a:t> ONE, 9(10), e109818. </a:t>
            </a:r>
            <a:r>
              <a:rPr lang="en-US" sz="1100" dirty="0">
                <a:latin typeface="Arial" panose="020B0604020202020204" pitchFamily="34" charset="0"/>
                <a:cs typeface="Arial" panose="020B0604020202020204" pitchFamily="34" charset="0"/>
                <a:hlinkClick r:id="rId3"/>
              </a:rPr>
              <a:t>http://</a:t>
            </a:r>
            <a:r>
              <a:rPr lang="en-US" sz="1100" dirty="0" smtClean="0">
                <a:latin typeface="Arial" panose="020B0604020202020204" pitchFamily="34" charset="0"/>
                <a:cs typeface="Arial" panose="020B0604020202020204" pitchFamily="34" charset="0"/>
                <a:hlinkClick r:id="rId3"/>
              </a:rPr>
              <a:t>www.plosone.org/article/info%3Adoi%2F10.1371%2Fjournal.pone.0109818</a:t>
            </a:r>
            <a:endParaRPr lang="en-US" sz="1100" dirty="0" smtClean="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a:latin typeface="Arial" panose="020B0604020202020204" pitchFamily="34" charset="0"/>
                <a:cs typeface="Arial" panose="020B0604020202020204" pitchFamily="34" charset="0"/>
              </a:rPr>
              <a:t>Chong, R.K., Adams, K., Fenton, K., Gibson, M., Hodges, K., Horne, J., &amp; </a:t>
            </a:r>
            <a:r>
              <a:rPr lang="en-US" sz="1100" dirty="0" err="1">
                <a:latin typeface="Arial" panose="020B0604020202020204" pitchFamily="34" charset="0"/>
                <a:cs typeface="Arial" panose="020B0604020202020204" pitchFamily="34" charset="0"/>
              </a:rPr>
              <a:t>Wakade</a:t>
            </a:r>
            <a:r>
              <a:rPr lang="en-US" sz="1100" dirty="0">
                <a:latin typeface="Arial" panose="020B0604020202020204" pitchFamily="34" charset="0"/>
                <a:cs typeface="Arial" panose="020B0604020202020204" pitchFamily="34" charset="0"/>
              </a:rPr>
              <a:t>, C. (2014). Postural adaptation to a slow sensorimotor set-changing task in Parkinson's disease. Comprehensive Psychology, 3(1), Article 9. </a:t>
            </a:r>
            <a:r>
              <a:rPr lang="en-US" sz="1100" dirty="0">
                <a:latin typeface="Arial" panose="020B0604020202020204" pitchFamily="34" charset="0"/>
                <a:cs typeface="Arial" panose="020B0604020202020204" pitchFamily="34" charset="0"/>
                <a:hlinkClick r:id="rId4"/>
              </a:rPr>
              <a:t>http://www.amsciepub.com/doi/abs/10.2466/15.26.CP.3.9  </a:t>
            </a:r>
            <a:endParaRPr lang="en-US" sz="1100" dirty="0" smtClean="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err="1">
                <a:latin typeface="Arial" panose="020B0604020202020204" pitchFamily="34" charset="0"/>
                <a:cs typeface="Arial" panose="020B0604020202020204" pitchFamily="34" charset="0"/>
              </a:rPr>
              <a:t>Pillas</a:t>
            </a:r>
            <a:r>
              <a:rPr lang="en-US" sz="1100" dirty="0">
                <a:latin typeface="Arial" panose="020B0604020202020204" pitchFamily="34" charset="0"/>
                <a:cs typeface="Arial" panose="020B0604020202020204" pitchFamily="34" charset="0"/>
              </a:rPr>
              <a:t>, D., </a:t>
            </a:r>
            <a:r>
              <a:rPr lang="en-US" sz="1100" dirty="0" err="1">
                <a:latin typeface="Arial" panose="020B0604020202020204" pitchFamily="34" charset="0"/>
                <a:cs typeface="Arial" panose="020B0604020202020204" pitchFamily="34" charset="0"/>
              </a:rPr>
              <a:t>Kaakinen</a:t>
            </a:r>
            <a:r>
              <a:rPr lang="en-US" sz="1100" dirty="0">
                <a:latin typeface="Arial" panose="020B0604020202020204" pitchFamily="34" charset="0"/>
                <a:cs typeface="Arial" panose="020B0604020202020204" pitchFamily="34" charset="0"/>
              </a:rPr>
              <a:t>, M., </a:t>
            </a:r>
            <a:r>
              <a:rPr lang="en-US" sz="1100" dirty="0" err="1">
                <a:latin typeface="Arial" panose="020B0604020202020204" pitchFamily="34" charset="0"/>
                <a:cs typeface="Arial" panose="020B0604020202020204" pitchFamily="34" charset="0"/>
              </a:rPr>
              <a:t>Tzoulaki</a:t>
            </a:r>
            <a:r>
              <a:rPr lang="en-US" sz="1100" dirty="0">
                <a:latin typeface="Arial" panose="020B0604020202020204" pitchFamily="34" charset="0"/>
                <a:cs typeface="Arial" panose="020B0604020202020204" pitchFamily="34" charset="0"/>
              </a:rPr>
              <a:t>, I., </a:t>
            </a:r>
            <a:r>
              <a:rPr lang="en-US" sz="1100" dirty="0" err="1">
                <a:latin typeface="Arial" panose="020B0604020202020204" pitchFamily="34" charset="0"/>
                <a:cs typeface="Arial" panose="020B0604020202020204" pitchFamily="34" charset="0"/>
              </a:rPr>
              <a:t>Netuveli</a:t>
            </a:r>
            <a:r>
              <a:rPr lang="en-US" sz="1100" dirty="0">
                <a:latin typeface="Arial" panose="020B0604020202020204" pitchFamily="34" charset="0"/>
                <a:cs typeface="Arial" panose="020B0604020202020204" pitchFamily="34" charset="0"/>
              </a:rPr>
              <a:t>, G., Rodriguez, A., Fung, E., Chong, RK., et al. (2014). Infant locomotive development and its association with adult blood pressure. European Journal of Pediatrics. </a:t>
            </a:r>
            <a:r>
              <a:rPr lang="en-US" sz="1100" dirty="0">
                <a:latin typeface="Arial" panose="020B0604020202020204" pitchFamily="34" charset="0"/>
                <a:cs typeface="Arial" panose="020B0604020202020204" pitchFamily="34" charset="0"/>
                <a:hlinkClick r:id="rId5"/>
              </a:rPr>
              <a:t>http://</a:t>
            </a:r>
            <a:r>
              <a:rPr lang="en-US" sz="1100" dirty="0" smtClean="0">
                <a:latin typeface="Arial" panose="020B0604020202020204" pitchFamily="34" charset="0"/>
                <a:cs typeface="Arial" panose="020B0604020202020204" pitchFamily="34" charset="0"/>
                <a:hlinkClick r:id="rId5"/>
              </a:rPr>
              <a:t>www.ncbi.nlm.nih.gov/pubmed/24804637</a:t>
            </a:r>
            <a:endParaRPr lang="en-US" sz="1100" dirty="0" smtClean="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a:latin typeface="Arial" panose="020B0604020202020204" pitchFamily="34" charset="0"/>
                <a:cs typeface="Arial" panose="020B0604020202020204" pitchFamily="34" charset="0"/>
              </a:rPr>
              <a:t>Chong, R.K. (2014). Approximation of the </a:t>
            </a:r>
            <a:r>
              <a:rPr lang="en-US" sz="1100" dirty="0" err="1">
                <a:latin typeface="Arial" panose="020B0604020202020204" pitchFamily="34" charset="0"/>
                <a:cs typeface="Arial" panose="020B0604020202020204" pitchFamily="34" charset="0"/>
              </a:rPr>
              <a:t>CoM</a:t>
            </a:r>
            <a:r>
              <a:rPr lang="en-US" sz="1100" dirty="0">
                <a:latin typeface="Arial" panose="020B0604020202020204" pitchFamily="34" charset="0"/>
                <a:cs typeface="Arial" panose="020B0604020202020204" pitchFamily="34" charset="0"/>
              </a:rPr>
              <a:t> estimate. Journal of Exercise, Sports &amp; Orthopedics, 1(2), 1-3. </a:t>
            </a:r>
            <a:r>
              <a:rPr lang="en-US" sz="1100" dirty="0">
                <a:latin typeface="Arial" panose="020B0604020202020204" pitchFamily="34" charset="0"/>
                <a:cs typeface="Arial" panose="020B0604020202020204" pitchFamily="34" charset="0"/>
                <a:hlinkClick r:id="rId6"/>
              </a:rPr>
              <a:t>http://</a:t>
            </a:r>
            <a:r>
              <a:rPr lang="en-US" sz="1100" dirty="0" smtClean="0">
                <a:latin typeface="Arial" panose="020B0604020202020204" pitchFamily="34" charset="0"/>
                <a:cs typeface="Arial" panose="020B0604020202020204" pitchFamily="34" charset="0"/>
                <a:hlinkClick r:id="rId6"/>
              </a:rPr>
              <a:t>symbiosisonlinepublishing.com/exercise-sports-orthopedics/exercise-sports-orthopedics07.php</a:t>
            </a:r>
            <a:endParaRPr lang="en-US" sz="1100" dirty="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smtClean="0">
                <a:latin typeface="Arial" panose="020B0604020202020204" pitchFamily="34" charset="0"/>
                <a:cs typeface="Arial" panose="020B0604020202020204" pitchFamily="34" charset="0"/>
              </a:rPr>
              <a:t>Chong</a:t>
            </a:r>
            <a:r>
              <a:rPr lang="en-US" sz="1100" dirty="0">
                <a:latin typeface="Arial" panose="020B0604020202020204" pitchFamily="34" charset="0"/>
                <a:cs typeface="Arial" panose="020B0604020202020204" pitchFamily="34" charset="0"/>
              </a:rPr>
              <a:t>, R. K. (2013</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Analyses of data: Single trials versus averaging J Nov </a:t>
            </a:r>
            <a:r>
              <a:rPr lang="en-US" sz="1100" dirty="0" err="1">
                <a:latin typeface="Arial" panose="020B0604020202020204" pitchFamily="34" charset="0"/>
                <a:cs typeface="Arial" panose="020B0604020202020204" pitchFamily="34" charset="0"/>
              </a:rPr>
              <a:t>Physiother</a:t>
            </a:r>
            <a:r>
              <a:rPr lang="en-US" sz="1100" dirty="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3:e131. </a:t>
            </a:r>
            <a:r>
              <a:rPr lang="en-US" sz="1100" dirty="0">
                <a:hlinkClick r:id="rId7"/>
              </a:rPr>
              <a:t>http://</a:t>
            </a:r>
            <a:r>
              <a:rPr lang="en-US" sz="1100" dirty="0" smtClean="0">
                <a:hlinkClick r:id="rId7"/>
              </a:rPr>
              <a:t>dx.doi.org/10.4172/2165-7025.1000e131</a:t>
            </a:r>
            <a:endParaRPr lang="en-US" sz="1100" dirty="0" smtClean="0"/>
          </a:p>
          <a:p>
            <a:pPr marL="342900" indent="-342900">
              <a:buFont typeface="Wingdings" pitchFamily="2" charset="2"/>
              <a:buChar char="Ø"/>
            </a:pPr>
            <a:r>
              <a:rPr lang="en-US" sz="1100" dirty="0" smtClean="0">
                <a:latin typeface="Arial" panose="020B0604020202020204" pitchFamily="34" charset="0"/>
                <a:cs typeface="Arial" panose="020B0604020202020204" pitchFamily="34" charset="0"/>
              </a:rPr>
              <a:t>Chong</a:t>
            </a:r>
            <a:r>
              <a:rPr lang="en-US" sz="1100" dirty="0">
                <a:latin typeface="Arial" panose="020B0604020202020204" pitchFamily="34" charset="0"/>
                <a:cs typeface="Arial" panose="020B0604020202020204" pitchFamily="34" charset="0"/>
              </a:rPr>
              <a:t>, R. K. (2012). Towards better evaluation tools. J Nov </a:t>
            </a:r>
            <a:r>
              <a:rPr lang="en-US" sz="1100" dirty="0" err="1">
                <a:latin typeface="Arial" panose="020B0604020202020204" pitchFamily="34" charset="0"/>
                <a:cs typeface="Arial" panose="020B0604020202020204" pitchFamily="34" charset="0"/>
              </a:rPr>
              <a:t>Physiother</a:t>
            </a:r>
            <a:r>
              <a:rPr lang="en-US" sz="1100" dirty="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2:e125. </a:t>
            </a:r>
            <a:r>
              <a:rPr lang="en-US" sz="1100" u="sng" dirty="0">
                <a:hlinkClick r:id="rId8"/>
              </a:rPr>
              <a:t>http://omicsgroup.org/journals/towards-better-evaluation-tools-2165-7025.1000e125.php?aid=7363</a:t>
            </a:r>
            <a:endParaRPr lang="en-US" sz="1100" dirty="0">
              <a:latin typeface="Arial" panose="020B0604020202020204" pitchFamily="34" charset="0"/>
              <a:cs typeface="Arial" panose="020B0604020202020204" pitchFamily="34" charset="0"/>
            </a:endParaRPr>
          </a:p>
          <a:p>
            <a:pPr marL="342900" indent="-342900">
              <a:buFont typeface="Wingdings" pitchFamily="2" charset="2"/>
              <a:buChar char="Ø"/>
            </a:pPr>
            <a:r>
              <a:rPr lang="en-US" sz="1100" dirty="0">
                <a:latin typeface="Arial" panose="020B0604020202020204" pitchFamily="34" charset="0"/>
                <a:cs typeface="Arial" panose="020B0604020202020204" pitchFamily="34" charset="0"/>
              </a:rPr>
              <a:t>Chong, R. K., Lee, K. H., Morgan, J., Mehta, S., Griffin, J., Merchant, J., Searle, N., Sims, J., </a:t>
            </a:r>
            <a:r>
              <a:rPr lang="en-US" sz="1100" dirty="0" err="1">
                <a:latin typeface="Arial" panose="020B0604020202020204" pitchFamily="34" charset="0"/>
                <a:cs typeface="Arial" panose="020B0604020202020204" pitchFamily="34" charset="0"/>
              </a:rPr>
              <a:t>Sethi</a:t>
            </a:r>
            <a:r>
              <a:rPr lang="en-US" sz="1100" dirty="0">
                <a:latin typeface="Arial" panose="020B0604020202020204" pitchFamily="34" charset="0"/>
                <a:cs typeface="Arial" panose="020B0604020202020204" pitchFamily="34" charset="0"/>
              </a:rPr>
              <a:t>, K. (2011). Closed-loop VR-based interaction for improving walking in Parkinson's disease. J Nov </a:t>
            </a:r>
            <a:r>
              <a:rPr lang="en-US" sz="1100" dirty="0" err="1">
                <a:latin typeface="Arial" panose="020B0604020202020204" pitchFamily="34" charset="0"/>
                <a:cs typeface="Arial" panose="020B0604020202020204" pitchFamily="34" charset="0"/>
              </a:rPr>
              <a:t>Physiother</a:t>
            </a:r>
            <a:r>
              <a:rPr lang="en-US" sz="1100" dirty="0">
                <a:latin typeface="Arial" panose="020B0604020202020204" pitchFamily="34" charset="0"/>
                <a:cs typeface="Arial" panose="020B0604020202020204" pitchFamily="34" charset="0"/>
              </a:rPr>
              <a:t> 1:101. </a:t>
            </a:r>
            <a:r>
              <a:rPr lang="en-US" sz="1100" dirty="0">
                <a:latin typeface="Arial" panose="020B0604020202020204" pitchFamily="34" charset="0"/>
                <a:cs typeface="Arial" panose="020B0604020202020204" pitchFamily="34" charset="0"/>
                <a:hlinkClick r:id="rId9"/>
              </a:rPr>
              <a:t>http://</a:t>
            </a:r>
            <a:r>
              <a:rPr lang="en-US" sz="1100" dirty="0" smtClean="0">
                <a:latin typeface="Arial" panose="020B0604020202020204" pitchFamily="34" charset="0"/>
                <a:cs typeface="Arial" panose="020B0604020202020204" pitchFamily="34" charset="0"/>
                <a:hlinkClick r:id="rId9"/>
              </a:rPr>
              <a:t>omicsgroup.org/journals/2165-7025/2165-7025-1-101.digital/2165-7025-1-101.html</a:t>
            </a:r>
            <a:endParaRPr lang="en-US" sz="1100" dirty="0" smtClean="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a:p>
            <a:r>
              <a:rPr lang="en-US" sz="1100" dirty="0" smtClean="0">
                <a:latin typeface="Arial" panose="020B0604020202020204" pitchFamily="34" charset="0"/>
                <a:cs typeface="Arial" panose="020B0604020202020204" pitchFamily="34" charset="0"/>
              </a:rPr>
              <a:t>Dr. Chong’s other publications can be viewed here:</a:t>
            </a:r>
          </a:p>
          <a:p>
            <a:r>
              <a:rPr lang="en-US" sz="1100" dirty="0" smtClean="0">
                <a:latin typeface="Arial" panose="020B0604020202020204" pitchFamily="34" charset="0"/>
                <a:cs typeface="Arial" panose="020B0604020202020204" pitchFamily="34" charset="0"/>
                <a:hlinkClick r:id="rId10"/>
              </a:rPr>
              <a:t>http</a:t>
            </a:r>
            <a:r>
              <a:rPr lang="en-US" sz="1100" dirty="0">
                <a:latin typeface="Arial" panose="020B0604020202020204" pitchFamily="34" charset="0"/>
                <a:cs typeface="Arial" panose="020B0604020202020204" pitchFamily="34" charset="0"/>
                <a:hlinkClick r:id="rId10"/>
              </a:rPr>
              <a:t>://www.ncbi.nlm.nih.gov/myncbi/browse/collection/45117750/?</a:t>
            </a:r>
            <a:r>
              <a:rPr lang="en-US" sz="1100" dirty="0" smtClean="0">
                <a:latin typeface="Arial" panose="020B0604020202020204" pitchFamily="34" charset="0"/>
                <a:cs typeface="Arial" panose="020B0604020202020204" pitchFamily="34" charset="0"/>
                <a:hlinkClick r:id="rId10"/>
              </a:rPr>
              <a:t>sort=date&amp;direction=descending</a:t>
            </a:r>
            <a:endParaRPr lang="en-US" sz="1100" dirty="0" smtClean="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3" name="TextBox 2"/>
          <p:cNvSpPr txBox="1"/>
          <p:nvPr/>
        </p:nvSpPr>
        <p:spPr>
          <a:xfrm flipH="1">
            <a:off x="609600" y="710625"/>
            <a:ext cx="6659881" cy="646331"/>
          </a:xfrm>
          <a:prstGeom prst="rect">
            <a:avLst/>
          </a:prstGeom>
          <a:noFill/>
        </p:spPr>
        <p:txBody>
          <a:bodyPr wrap="square" rtlCol="0">
            <a:spAutoFit/>
          </a:bodyPr>
          <a:lstStyle/>
          <a:p>
            <a:r>
              <a:rPr lang="en-US" sz="3600" b="1" dirty="0" smtClean="0">
                <a:solidFill>
                  <a:schemeClr val="accent1"/>
                </a:solidFill>
                <a:effectLst>
                  <a:outerShdw blurRad="38100" dist="38100" dir="2700000" algn="tl">
                    <a:srgbClr val="000000">
                      <a:alpha val="43137"/>
                    </a:srgbClr>
                  </a:outerShdw>
                </a:effectLst>
                <a:latin typeface="+mj-lt"/>
              </a:rPr>
              <a:t>Recent</a:t>
            </a:r>
            <a:r>
              <a:rPr lang="en-US" sz="3200" b="1" dirty="0" smtClean="0">
                <a:solidFill>
                  <a:schemeClr val="accent1"/>
                </a:solidFill>
                <a:effectLst>
                  <a:outerShdw blurRad="38100" dist="38100" dir="2700000" algn="tl">
                    <a:srgbClr val="000000">
                      <a:alpha val="43137"/>
                    </a:srgbClr>
                  </a:outerShdw>
                </a:effectLst>
                <a:latin typeface="+mj-lt"/>
              </a:rPr>
              <a:t> publications</a:t>
            </a:r>
            <a:endParaRPr lang="en-US" sz="3200" b="1" dirty="0">
              <a:solidFill>
                <a:schemeClr val="accent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652157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55320" y="457200"/>
            <a:ext cx="8183880" cy="1051560"/>
          </a:xfrm>
        </p:spPr>
        <p:txBody>
          <a:bodyPr/>
          <a:lstStyle/>
          <a:p>
            <a:r>
              <a:rPr lang="en-US" dirty="0"/>
              <a:t>Parkinson's disease</a:t>
            </a:r>
            <a:endParaRPr lang="en-US" dirty="0" smtClean="0"/>
          </a:p>
        </p:txBody>
      </p:sp>
      <p:sp>
        <p:nvSpPr>
          <p:cNvPr id="2" name="Content Placeholder 1"/>
          <p:cNvSpPr>
            <a:spLocks noGrp="1"/>
          </p:cNvSpPr>
          <p:nvPr>
            <p:ph idx="1"/>
          </p:nvPr>
        </p:nvSpPr>
        <p:spPr>
          <a:xfrm>
            <a:off x="609600" y="1908048"/>
            <a:ext cx="7772400" cy="4187952"/>
          </a:xfrm>
        </p:spPr>
        <p:txBody>
          <a:bodyPr>
            <a:normAutofit/>
          </a:bodyPr>
          <a:lstStyle/>
          <a:p>
            <a:r>
              <a:rPr lang="en-US" sz="2400" dirty="0">
                <a:latin typeface="Times New Roman" pitchFamily="18" charset="0"/>
                <a:cs typeface="Times New Roman" pitchFamily="18" charset="0"/>
              </a:rPr>
              <a:t>Parkinson's disease is a progressive disorder of the nervous system that affects your movement. It develops gradually, sometimes starting with a barely noticeable tremor in </a:t>
            </a:r>
            <a:r>
              <a:rPr lang="en-US" sz="2400" dirty="0" smtClean="0">
                <a:latin typeface="Times New Roman" pitchFamily="18" charset="0"/>
                <a:cs typeface="Times New Roman" pitchFamily="18" charset="0"/>
              </a:rPr>
              <a:t>one </a:t>
            </a:r>
            <a:r>
              <a:rPr lang="en-US" sz="2400" dirty="0">
                <a:latin typeface="Times New Roman" pitchFamily="18" charset="0"/>
                <a:cs typeface="Times New Roman" pitchFamily="18" charset="0"/>
              </a:rPr>
              <a:t>hand. </a:t>
            </a:r>
            <a:r>
              <a:rPr lang="en-US" sz="2400" dirty="0" smtClean="0">
                <a:latin typeface="Times New Roman" pitchFamily="18" charset="0"/>
                <a:cs typeface="Times New Roman" pitchFamily="18" charset="0"/>
              </a:rPr>
              <a:t>While </a:t>
            </a:r>
            <a:r>
              <a:rPr lang="en-US" sz="2400" dirty="0">
                <a:latin typeface="Times New Roman" pitchFamily="18" charset="0"/>
                <a:cs typeface="Times New Roman" pitchFamily="18" charset="0"/>
              </a:rPr>
              <a:t>a tremor may be </a:t>
            </a:r>
            <a:r>
              <a:rPr lang="en-US" sz="2400" dirty="0" smtClean="0">
                <a:latin typeface="Times New Roman" pitchFamily="18" charset="0"/>
                <a:cs typeface="Times New Roman" pitchFamily="18" charset="0"/>
              </a:rPr>
              <a:t>a well-known </a:t>
            </a:r>
            <a:r>
              <a:rPr lang="en-US" sz="2400" dirty="0">
                <a:latin typeface="Times New Roman" pitchFamily="18" charset="0"/>
                <a:cs typeface="Times New Roman" pitchFamily="18" charset="0"/>
              </a:rPr>
              <a:t>sign of </a:t>
            </a:r>
            <a:r>
              <a:rPr lang="en-US" sz="2400" dirty="0" smtClean="0">
                <a:latin typeface="Times New Roman" pitchFamily="18" charset="0"/>
                <a:cs typeface="Times New Roman" pitchFamily="18" charset="0"/>
              </a:rPr>
              <a:t>the disease</a:t>
            </a:r>
            <a:r>
              <a:rPr lang="en-US" sz="2400" dirty="0">
                <a:latin typeface="Times New Roman" pitchFamily="18" charset="0"/>
                <a:cs typeface="Times New Roman" pitchFamily="18" charset="0"/>
              </a:rPr>
              <a:t>, the disorder also commonly </a:t>
            </a:r>
            <a:r>
              <a:rPr lang="en-US" sz="2400" dirty="0" smtClean="0">
                <a:latin typeface="Times New Roman" pitchFamily="18" charset="0"/>
                <a:cs typeface="Times New Roman" pitchFamily="18" charset="0"/>
              </a:rPr>
              <a:t>results in stiffness, slowing </a:t>
            </a:r>
            <a:r>
              <a:rPr lang="en-US" sz="2400" dirty="0">
                <a:latin typeface="Times New Roman" pitchFamily="18" charset="0"/>
                <a:cs typeface="Times New Roman" pitchFamily="18" charset="0"/>
              </a:rPr>
              <a:t>of </a:t>
            </a:r>
            <a:r>
              <a:rPr lang="en-US" sz="2400" dirty="0" smtClean="0">
                <a:latin typeface="Times New Roman" pitchFamily="18" charset="0"/>
                <a:cs typeface="Times New Roman" pitchFamily="18" charset="0"/>
              </a:rPr>
              <a:t>movements, postural instability, freezing of gait and non-motor symptoms such as depression, dementia, pain, and sleep disorder.</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909792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183880" cy="1051560"/>
          </a:xfrm>
        </p:spPr>
        <p:txBody>
          <a:bodyPr/>
          <a:lstStyle/>
          <a:p>
            <a:r>
              <a:rPr lang="en-US" dirty="0"/>
              <a:t>Neurological </a:t>
            </a:r>
            <a:r>
              <a:rPr lang="en-US" dirty="0" smtClean="0"/>
              <a:t>Disorders</a:t>
            </a:r>
            <a:endParaRPr lang="en-US" dirty="0"/>
          </a:p>
        </p:txBody>
      </p:sp>
      <p:sp>
        <p:nvSpPr>
          <p:cNvPr id="3" name="Content Placeholder 2"/>
          <p:cNvSpPr>
            <a:spLocks noGrp="1"/>
          </p:cNvSpPr>
          <p:nvPr>
            <p:ph idx="1"/>
          </p:nvPr>
        </p:nvSpPr>
        <p:spPr>
          <a:xfrm>
            <a:off x="381000" y="1524000"/>
            <a:ext cx="8183880" cy="4187952"/>
          </a:xfrm>
        </p:spPr>
        <p:txBody>
          <a:bodyPr>
            <a:normAutofit fontScale="70000" lnSpcReduction="20000"/>
          </a:bodyPr>
          <a:lstStyle/>
          <a:p>
            <a:endParaRPr lang="en-US" dirty="0"/>
          </a:p>
          <a:p>
            <a:pPr>
              <a:buFont typeface="Wingdings" pitchFamily="2" charset="2"/>
              <a:buChar char="Ø"/>
            </a:pPr>
            <a:r>
              <a:rPr lang="en-US" dirty="0">
                <a:latin typeface="Times New Roman" pitchFamily="18" charset="0"/>
                <a:cs typeface="Times New Roman" pitchFamily="18" charset="0"/>
              </a:rPr>
              <a:t>Neurological disorders are diseases of the central and peripheral nervous </a:t>
            </a:r>
            <a:r>
              <a:rPr lang="en-US" dirty="0" smtClean="0">
                <a:latin typeface="Times New Roman" pitchFamily="18" charset="0"/>
                <a:cs typeface="Times New Roman" pitchFamily="18" charset="0"/>
              </a:rPr>
              <a:t>system -- the </a:t>
            </a:r>
            <a:r>
              <a:rPr lang="en-US" dirty="0">
                <a:latin typeface="Times New Roman" pitchFamily="18" charset="0"/>
                <a:cs typeface="Times New Roman" pitchFamily="18" charset="0"/>
              </a:rPr>
              <a:t>brain, spinal cord, cranial nerves, peripheral nerves, nerve roots, autonomic nervous system, neuromuscular junction, and muscles. These disorders include epilepsy, Alzheimer disease and other dementias, cerebrovascular diseases including stroke, migraine and other headache disorders, multiple sclerosis, Parkinson's disease, </a:t>
            </a:r>
            <a:r>
              <a:rPr lang="en-US" dirty="0" smtClean="0">
                <a:latin typeface="Times New Roman" pitchFamily="18" charset="0"/>
                <a:cs typeface="Times New Roman" pitchFamily="18" charset="0"/>
              </a:rPr>
              <a:t>neuro-infections</a:t>
            </a:r>
            <a:r>
              <a:rPr lang="en-US" dirty="0">
                <a:latin typeface="Times New Roman" pitchFamily="18" charset="0"/>
                <a:cs typeface="Times New Roman" pitchFamily="18" charset="0"/>
              </a:rPr>
              <a:t>, brain </a:t>
            </a:r>
            <a:r>
              <a:rPr lang="en-US" dirty="0" err="1">
                <a:latin typeface="Times New Roman" pitchFamily="18" charset="0"/>
                <a:cs typeface="Times New Roman" pitchFamily="18" charset="0"/>
              </a:rPr>
              <a:t>tumours</a:t>
            </a:r>
            <a:r>
              <a:rPr lang="en-US" dirty="0">
                <a:latin typeface="Times New Roman" pitchFamily="18" charset="0"/>
                <a:cs typeface="Times New Roman" pitchFamily="18" charset="0"/>
              </a:rPr>
              <a:t>, traumatic disorders of the nervous system such as brain trauma, and neurological disorders as a result of </a:t>
            </a:r>
            <a:r>
              <a:rPr lang="en-US" dirty="0" smtClean="0">
                <a:latin typeface="Times New Roman" pitchFamily="18" charset="0"/>
                <a:cs typeface="Times New Roman" pitchFamily="18" charset="0"/>
              </a:rPr>
              <a:t>neuro-inflammation and malnutrition</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a:buFont typeface="Wingdings" pitchFamily="2" charset="2"/>
              <a:buChar char="Ø"/>
            </a:pPr>
            <a:r>
              <a:rPr lang="en-US" dirty="0">
                <a:latin typeface="Times New Roman" pitchFamily="18" charset="0"/>
                <a:cs typeface="Times New Roman" pitchFamily="18" charset="0"/>
              </a:rPr>
              <a:t>Mental disorders, on the other hand, are "psychiatric illnesses" or diseases which appear primarily as abnormalities of thought, feeling or </a:t>
            </a:r>
            <a:r>
              <a:rPr lang="en-US" dirty="0" err="1">
                <a:latin typeface="Times New Roman" pitchFamily="18" charset="0"/>
                <a:cs typeface="Times New Roman" pitchFamily="18" charset="0"/>
              </a:rPr>
              <a:t>behaviour</a:t>
            </a:r>
            <a:r>
              <a:rPr lang="en-US" dirty="0">
                <a:latin typeface="Times New Roman" pitchFamily="18" charset="0"/>
                <a:cs typeface="Times New Roman" pitchFamily="18" charset="0"/>
              </a:rPr>
              <a:t>, producing either distress or impairment of </a:t>
            </a:r>
            <a:r>
              <a:rPr lang="en-US" dirty="0" smtClean="0">
                <a:latin typeface="Times New Roman" pitchFamily="18" charset="0"/>
                <a:cs typeface="Times New Roman" pitchFamily="18" charset="0"/>
              </a:rPr>
              <a:t>cognitive functions.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81154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156882" y="101600"/>
            <a:ext cx="6405282" cy="127000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fr-FR" dirty="0" err="1" smtClean="0">
                <a:solidFill>
                  <a:schemeClr val="accent1"/>
                </a:solidFill>
              </a:rPr>
              <a:t>Related</a:t>
            </a:r>
            <a:r>
              <a:rPr lang="fr-FR" dirty="0" smtClean="0">
                <a:solidFill>
                  <a:schemeClr val="accent1"/>
                </a:solidFill>
              </a:rPr>
              <a:t> </a:t>
            </a:r>
            <a:r>
              <a:rPr lang="fr-FR" dirty="0" err="1" smtClean="0">
                <a:solidFill>
                  <a:schemeClr val="accent1"/>
                </a:solidFill>
              </a:rPr>
              <a:t>Journals</a:t>
            </a:r>
            <a:endParaRPr lang="fr-FR" dirty="0">
              <a:solidFill>
                <a:schemeClr val="accent1"/>
              </a:solidFill>
            </a:endParaRPr>
          </a:p>
        </p:txBody>
      </p:sp>
      <p:sp>
        <p:nvSpPr>
          <p:cNvPr id="3" name="TextBox 2"/>
          <p:cNvSpPr txBox="1"/>
          <p:nvPr/>
        </p:nvSpPr>
        <p:spPr>
          <a:xfrm>
            <a:off x="533400" y="2477631"/>
            <a:ext cx="7620000" cy="1938992"/>
          </a:xfrm>
          <a:prstGeom prst="rect">
            <a:avLst/>
          </a:prstGeom>
          <a:noFill/>
        </p:spPr>
        <p:txBody>
          <a:bodyPr wrap="square" rtlCol="0">
            <a:spAutoFit/>
          </a:bodyPr>
          <a:lstStyle/>
          <a:p>
            <a:pPr marL="342900" indent="-342900" algn="just">
              <a:buFont typeface="Wingdings" pitchFamily="2" charset="2"/>
              <a:buChar char="Ø"/>
            </a:pPr>
            <a:r>
              <a:rPr lang="en-US" sz="2000" dirty="0">
                <a:latin typeface="Times New Roman" pitchFamily="18" charset="0"/>
                <a:cs typeface="Times New Roman" pitchFamily="18" charset="0"/>
              </a:rPr>
              <a:t>Clinical Research on Foot &amp; </a:t>
            </a:r>
            <a:r>
              <a:rPr lang="en-US" sz="2000" dirty="0" smtClean="0">
                <a:latin typeface="Times New Roman" pitchFamily="18" charset="0"/>
                <a:cs typeface="Times New Roman" pitchFamily="18" charset="0"/>
              </a:rPr>
              <a:t>Ankle</a:t>
            </a:r>
          </a:p>
          <a:p>
            <a:pPr marL="342900" indent="-342900" algn="just">
              <a:buFont typeface="Wingdings" pitchFamily="2" charset="2"/>
              <a:buChar char="Ø"/>
            </a:pPr>
            <a:r>
              <a:rPr lang="en-US" sz="2000" dirty="0" smtClean="0">
                <a:latin typeface="Times New Roman" pitchFamily="18" charset="0"/>
                <a:cs typeface="Times New Roman" pitchFamily="18" charset="0"/>
              </a:rPr>
              <a:t>International </a:t>
            </a:r>
            <a:r>
              <a:rPr lang="en-US" sz="2000" dirty="0">
                <a:latin typeface="Times New Roman" pitchFamily="18" charset="0"/>
                <a:cs typeface="Times New Roman" pitchFamily="18" charset="0"/>
              </a:rPr>
              <a:t>Journal of Physical Medicine &amp; Rehabilitation</a:t>
            </a:r>
          </a:p>
          <a:p>
            <a:pPr marL="285750" indent="-285750">
              <a:buFont typeface="Wingdings" pitchFamily="2" charset="2"/>
              <a:buChar char="Ø"/>
            </a:pPr>
            <a:endParaRPr lang="en-US" sz="2000" dirty="0">
              <a:latin typeface="Times New Roman" pitchFamily="18" charset="0"/>
              <a:cs typeface="Times New Roman" pitchFamily="18" charset="0"/>
            </a:endParaRPr>
          </a:p>
          <a:p>
            <a:endParaRPr lang="en-US" sz="2000" dirty="0" smtClean="0"/>
          </a:p>
          <a:p>
            <a:endParaRPr lang="en-US" sz="2000" dirty="0"/>
          </a:p>
          <a:p>
            <a:endParaRPr lang="en-US" sz="2000" dirty="0"/>
          </a:p>
        </p:txBody>
      </p:sp>
      <p:sp>
        <p:nvSpPr>
          <p:cNvPr id="2" name="Rectangle 1"/>
          <p:cNvSpPr/>
          <p:nvPr/>
        </p:nvSpPr>
        <p:spPr>
          <a:xfrm>
            <a:off x="868849" y="1981200"/>
            <a:ext cx="2363147" cy="461665"/>
          </a:xfrm>
          <a:prstGeom prst="rect">
            <a:avLst/>
          </a:prstGeom>
        </p:spPr>
        <p:txBody>
          <a:bodyPr wrap="none">
            <a:spAutoFit/>
          </a:bodyPr>
          <a:lstStyle/>
          <a:p>
            <a:r>
              <a:rPr lang="en-US" sz="2400" b="1" dirty="0" smtClean="0">
                <a:latin typeface="Times New Roman" pitchFamily="18" charset="0"/>
                <a:cs typeface="Times New Roman" pitchFamily="18" charset="0"/>
              </a:rPr>
              <a:t>Editorial Board:</a:t>
            </a:r>
            <a:endParaRPr lang="en-US" sz="2400" dirty="0"/>
          </a:p>
        </p:txBody>
      </p:sp>
    </p:spTree>
    <p:extLst>
      <p:ext uri="{BB962C8B-B14F-4D97-AF65-F5344CB8AC3E}">
        <p14:creationId xmlns:p14="http://schemas.microsoft.com/office/powerpoint/2010/main" val="3422698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76741632"/>
              </p:ext>
            </p:extLst>
          </p:nvPr>
        </p:nvGraphicFramePr>
        <p:xfrm>
          <a:off x="533400" y="3135630"/>
          <a:ext cx="2982888" cy="979170"/>
        </p:xfrm>
        <a:graphic>
          <a:graphicData uri="http://schemas.openxmlformats.org/drawingml/2006/table">
            <a:tbl>
              <a:tblPr/>
              <a:tblGrid>
                <a:gridCol w="2893312"/>
                <a:gridCol w="89576"/>
              </a:tblGrid>
              <a:tr h="979170">
                <a:tc>
                  <a:txBody>
                    <a:bodyPr/>
                    <a:lstStyle/>
                    <a:p>
                      <a:pPr algn="ctr"/>
                      <a:r>
                        <a:rPr lang="en-US" dirty="0" smtClean="0">
                          <a:latin typeface="Cambria" pitchFamily="18" charset="0"/>
                        </a:rPr>
                        <a:t>http://www.omicsonline.org/intenational-scientific-conferences/</a:t>
                      </a:r>
                      <a:endParaRPr lang="en-US" dirty="0">
                        <a:latin typeface="Cambria" pitchFamily="18" charset="0"/>
                      </a:endParaRPr>
                    </a:p>
                  </a:txBody>
                  <a:tcPr marL="28575" marR="28575" marT="28575" marB="28575">
                    <a:lnL>
                      <a:noFill/>
                    </a:lnL>
                    <a:lnR>
                      <a:noFill/>
                    </a:lnR>
                    <a:lnT>
                      <a:noFill/>
                    </a:lnT>
                    <a:lnB>
                      <a:noFill/>
                    </a:lnB>
                  </a:tcPr>
                </a:tc>
                <a:tc>
                  <a:txBody>
                    <a:bodyPr/>
                    <a:lstStyle/>
                    <a:p>
                      <a:endParaRPr lang="en-US" dirty="0">
                        <a:latin typeface="Cambria" pitchFamily="18" charset="0"/>
                      </a:endParaRPr>
                    </a:p>
                  </a:txBody>
                  <a:tcPr marL="28575" marR="28575" marT="28575" marB="28575" anchor="ctr">
                    <a:lnL>
                      <a:noFill/>
                    </a:lnL>
                    <a:lnR>
                      <a:noFill/>
                    </a:lnR>
                    <a:lnT>
                      <a:noFill/>
                    </a:lnT>
                    <a:lnB>
                      <a:noFill/>
                    </a:lnB>
                  </a:tcPr>
                </a:tc>
              </a:tr>
            </a:tbl>
          </a:graphicData>
        </a:graphic>
      </p:graphicFrame>
      <p:sp>
        <p:nvSpPr>
          <p:cNvPr id="5" name="Title 4"/>
          <p:cNvSpPr txBox="1">
            <a:spLocks/>
          </p:cNvSpPr>
          <p:nvPr/>
        </p:nvSpPr>
        <p:spPr>
          <a:xfrm>
            <a:off x="707976" y="609600"/>
            <a:ext cx="5616624" cy="685800"/>
          </a:xfrm>
          <a:prstGeom prst="rect">
            <a:avLst/>
          </a:prstGeom>
        </p:spPr>
        <p:txBody>
          <a:bodyPr vert="horz" anchor="b">
            <a:norm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dirty="0" smtClean="0">
                <a:solidFill>
                  <a:schemeClr val="accent1"/>
                </a:solidFill>
              </a:rPr>
              <a:t>Related Conference</a:t>
            </a:r>
            <a:endParaRPr lang="en-US" dirty="0">
              <a:solidFill>
                <a:schemeClr val="accent1"/>
              </a:solidFill>
            </a:endParaRPr>
          </a:p>
        </p:txBody>
      </p:sp>
      <p:sp>
        <p:nvSpPr>
          <p:cNvPr id="3" name="TextBox 2"/>
          <p:cNvSpPr txBox="1"/>
          <p:nvPr/>
        </p:nvSpPr>
        <p:spPr>
          <a:xfrm>
            <a:off x="533400" y="1519803"/>
            <a:ext cx="7010400" cy="1077218"/>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Opening keynote and scientific session chairman:</a:t>
            </a:r>
            <a:r>
              <a:rPr lang="en-US" sz="2000" dirty="0" smtClean="0">
                <a:latin typeface="Times New Roman" panose="02020603050405020304" pitchFamily="18" charset="0"/>
                <a:cs typeface="Times New Roman" panose="02020603050405020304" pitchFamily="18" charset="0"/>
              </a:rPr>
              <a:t>1</a:t>
            </a:r>
            <a:r>
              <a:rPr lang="en-US" sz="2000" baseline="30000" dirty="0" smtClean="0">
                <a:latin typeface="Times New Roman" panose="02020603050405020304" pitchFamily="18" charset="0"/>
                <a:cs typeface="Times New Roman" panose="02020603050405020304" pitchFamily="18" charset="0"/>
              </a:rPr>
              <a:t>st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International Conference and Exhibition on Physical Medicine &amp; Rehabilitation</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89934" y="2895600"/>
            <a:ext cx="4868266" cy="2895600"/>
          </a:xfrm>
          <a:prstGeom prst="rect">
            <a:avLst/>
          </a:prstGeom>
        </p:spPr>
      </p:pic>
    </p:spTree>
    <p:extLst>
      <p:ext uri="{BB962C8B-B14F-4D97-AF65-F5344CB8AC3E}">
        <p14:creationId xmlns:p14="http://schemas.microsoft.com/office/powerpoint/2010/main" val="1932119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719</TotalTime>
  <Words>806</Words>
  <Application>Microsoft Office PowerPoint</Application>
  <PresentationFormat>On-screen Show (4:3)</PresentationFormat>
  <Paragraphs>56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Aspect</vt:lpstr>
      <vt:lpstr>PowerPoint Presentation</vt:lpstr>
      <vt:lpstr>Raymond Chong, Ph.D. </vt:lpstr>
      <vt:lpstr>PowerPoint Presentation</vt:lpstr>
      <vt:lpstr>Research Interests</vt:lpstr>
      <vt:lpstr>PowerPoint Presentation</vt:lpstr>
      <vt:lpstr>Parkinson's disease</vt:lpstr>
      <vt:lpstr>Neurological Disorders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Sunitha Margam</cp:lastModifiedBy>
  <cp:revision>54</cp:revision>
  <dcterms:created xsi:type="dcterms:W3CDTF">2014-10-08T08:45:06Z</dcterms:created>
  <dcterms:modified xsi:type="dcterms:W3CDTF">2015-10-14T06:14:32Z</dcterms:modified>
</cp:coreProperties>
</file>