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5" r:id="rId7"/>
    <p:sldId id="336" r:id="rId8"/>
    <p:sldId id="333" r:id="rId9"/>
    <p:sldId id="33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10/29/2015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10/29/2015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10/29/2015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10/29/2015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477328"/>
          </a:xfrm>
          <a:prstGeom prst="rect">
            <a:avLst/>
          </a:prstGeom>
        </p:spPr>
        <p:txBody>
          <a:bodyPr wrap="square">
            <a:spAutoFit/>
          </a:bodyPr>
          <a:lstStyle/>
          <a:p>
            <a:r>
              <a:rPr lang="en-IN" b="1" dirty="0">
                <a:latin typeface="Times New Roman" pitchFamily="18" charset="0"/>
                <a:cs typeface="Times New Roman" pitchFamily="18" charset="0"/>
              </a:rPr>
              <a:t>Roberto </a:t>
            </a:r>
            <a:r>
              <a:rPr lang="en-IN" b="1" dirty="0" err="1">
                <a:latin typeface="Times New Roman" pitchFamily="18" charset="0"/>
                <a:cs typeface="Times New Roman" pitchFamily="18" charset="0"/>
              </a:rPr>
              <a:t>Cameriere</a:t>
            </a:r>
            <a:endParaRPr lang="en-IN" b="1" dirty="0">
              <a:latin typeface="Times New Roman" pitchFamily="18" charset="0"/>
              <a:cs typeface="Times New Roman" pitchFamily="18" charset="0"/>
            </a:endParaRPr>
          </a:p>
          <a:p>
            <a:r>
              <a:rPr lang="en-IN" dirty="0">
                <a:latin typeface="Times New Roman" pitchFamily="18" charset="0"/>
                <a:cs typeface="Times New Roman" pitchFamily="18" charset="0"/>
              </a:rPr>
              <a:t>Department of Anthropology</a:t>
            </a:r>
          </a:p>
          <a:p>
            <a:r>
              <a:rPr lang="en-IN" dirty="0">
                <a:latin typeface="Times New Roman" pitchFamily="18" charset="0"/>
                <a:cs typeface="Times New Roman" pitchFamily="18" charset="0"/>
              </a:rPr>
              <a:t>Institute of Legal Medicine</a:t>
            </a:r>
          </a:p>
          <a:p>
            <a:r>
              <a:rPr lang="en-IN" dirty="0">
                <a:latin typeface="Times New Roman" pitchFamily="18" charset="0"/>
                <a:cs typeface="Times New Roman" pitchFamily="18" charset="0"/>
              </a:rPr>
              <a:t>University of </a:t>
            </a:r>
            <a:r>
              <a:rPr lang="en-IN" dirty="0" err="1">
                <a:latin typeface="Times New Roman" pitchFamily="18" charset="0"/>
                <a:cs typeface="Times New Roman" pitchFamily="18" charset="0"/>
              </a:rPr>
              <a:t>Macerata</a:t>
            </a:r>
            <a:endParaRPr lang="en-IN" dirty="0">
              <a:latin typeface="Times New Roman" pitchFamily="18" charset="0"/>
              <a:cs typeface="Times New Roman" pitchFamily="18" charset="0"/>
            </a:endParaRPr>
          </a:p>
          <a:p>
            <a:r>
              <a:rPr lang="en-IN" dirty="0">
                <a:latin typeface="Times New Roman" pitchFamily="18" charset="0"/>
                <a:cs typeface="Times New Roman" pitchFamily="18" charset="0"/>
              </a:rPr>
              <a:t>Italy</a:t>
            </a:r>
            <a:endParaRPr lang="en-US" dirty="0" smtClean="0">
              <a:latin typeface="Times New Roman" pitchFamily="18" charset="0"/>
              <a:cs typeface="Times New Roman" pitchFamily="18" charset="0"/>
            </a:endParaRPr>
          </a:p>
        </p:txBody>
      </p:sp>
      <p:sp>
        <p:nvSpPr>
          <p:cNvPr id="4" name="Rectangle 3"/>
          <p:cNvSpPr/>
          <p:nvPr/>
        </p:nvSpPr>
        <p:spPr>
          <a:xfrm>
            <a:off x="2286000" y="1905000"/>
            <a:ext cx="6552477" cy="1754326"/>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IN" sz="3600" b="1" i="1" dirty="0" smtClean="0">
                <a:solidFill>
                  <a:srgbClr val="7030A0"/>
                </a:solidFill>
                <a:latin typeface="Times New Roman" pitchFamily="18" charset="0"/>
                <a:cs typeface="Times New Roman" pitchFamily="18" charset="0"/>
              </a:rPr>
              <a:t>JBR </a:t>
            </a:r>
            <a:r>
              <a:rPr lang="en-IN" sz="3600" b="1" i="1" dirty="0">
                <a:solidFill>
                  <a:srgbClr val="7030A0"/>
                </a:solidFill>
                <a:latin typeface="Times New Roman" pitchFamily="18" charset="0"/>
                <a:cs typeface="Times New Roman" pitchFamily="18" charset="0"/>
              </a:rPr>
              <a:t>Journal of Interdisciplinary Medicine and Dental Science</a:t>
            </a:r>
            <a:endParaRPr lang="en-US" sz="3600" i="1" dirty="0">
              <a:solidFill>
                <a:srgbClr val="7030A0"/>
              </a:solidFill>
              <a:latin typeface="Times New Roman" pitchFamily="18" charset="0"/>
              <a:cs typeface="Times New Roman" pitchFamily="18" charset="0"/>
            </a:endParaRPr>
          </a:p>
        </p:txBody>
      </p:sp>
      <p:pic>
        <p:nvPicPr>
          <p:cNvPr id="1026"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University of Macerat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4586763"/>
            <a:ext cx="1428750" cy="131016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Roberto Camerie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1169" y="1905000"/>
            <a:ext cx="1253089" cy="1754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7800"/>
            <a:ext cx="8382000" cy="4524315"/>
          </a:xfrm>
          <a:prstGeom prst="rect">
            <a:avLst/>
          </a:prstGeom>
        </p:spPr>
        <p:txBody>
          <a:bodyPr wrap="square">
            <a:spAutoFit/>
          </a:bodyPr>
          <a:lstStyle/>
          <a:p>
            <a:r>
              <a:rPr lang="en-US" sz="3600" b="1" i="1" dirty="0" smtClean="0">
                <a:solidFill>
                  <a:srgbClr val="7030A0"/>
                </a:solidFill>
                <a:latin typeface="Times New Roman" pitchFamily="18" charset="0"/>
                <a:cs typeface="Times New Roman" pitchFamily="18" charset="0"/>
              </a:rPr>
              <a:t>Biography:</a:t>
            </a:r>
          </a:p>
          <a:p>
            <a:endParaRPr lang="en-US" sz="1200" b="1" i="1" dirty="0" smtClean="0">
              <a:solidFill>
                <a:srgbClr val="7030A0"/>
              </a:solidFill>
              <a:latin typeface="Times New Roman" pitchFamily="18" charset="0"/>
              <a:cs typeface="Times New Roman" pitchFamily="18" charset="0"/>
            </a:endParaRPr>
          </a:p>
          <a:p>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Roberto </a:t>
            </a:r>
            <a:r>
              <a:rPr lang="en-IN" sz="2000" dirty="0" err="1">
                <a:latin typeface="Times New Roman" pitchFamily="18" charset="0"/>
                <a:cs typeface="Times New Roman" pitchFamily="18" charset="0"/>
              </a:rPr>
              <a:t>Cameriere</a:t>
            </a:r>
            <a:r>
              <a:rPr lang="en-IN" sz="2000" dirty="0">
                <a:latin typeface="Times New Roman" pitchFamily="18" charset="0"/>
                <a:cs typeface="Times New Roman" pitchFamily="18" charset="0"/>
              </a:rPr>
              <a:t> has degree in medicine and surgery (University of Bologna) and PhD in Legal Medicine (University of </a:t>
            </a:r>
            <a:r>
              <a:rPr lang="en-IN" sz="2000" dirty="0" err="1">
                <a:latin typeface="Times New Roman" pitchFamily="18" charset="0"/>
                <a:cs typeface="Times New Roman" pitchFamily="18" charset="0"/>
              </a:rPr>
              <a:t>Macerata</a:t>
            </a:r>
            <a:r>
              <a:rPr lang="en-IN" sz="2000" dirty="0">
                <a:latin typeface="Times New Roman" pitchFamily="18" charset="0"/>
                <a:cs typeface="Times New Roman" pitchFamily="18" charset="0"/>
              </a:rPr>
              <a:t>). Author of a volume on forensic odontology and a hand-book of his published methods for age estimation. Author of several articles on forensic matters, especially as regards age estimation in adults and sub-adults, alive and deceased. His most frequently cited papers are a method for age estimation in sub-adults according to the ratio between open apex and length of teeth, and estimation of adult age according to the ratio between pulp and canine teeth. He has also published studies on identification according to frontal sinuses and ear. He is the editor of some important journals of forensic science, anatomy and anthropology. He has collaborated on several research projects in the fields of forensics and anthropology.</a:t>
            </a:r>
            <a:endParaRPr lang="en-US" sz="20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71600" y="2590800"/>
            <a:ext cx="6934200" cy="1477328"/>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r>
              <a:rPr lang="en-IN" sz="3600" dirty="0">
                <a:latin typeface="Times New Roman" pitchFamily="18" charset="0"/>
                <a:cs typeface="Times New Roman" pitchFamily="18" charset="0"/>
              </a:rPr>
              <a:t>Forensics and Anthropology</a:t>
            </a:r>
            <a:endParaRPr lang="en-US" sz="36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2286000"/>
            <a:ext cx="8305800" cy="2462213"/>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Publications:</a:t>
            </a:r>
          </a:p>
          <a:p>
            <a:endParaRPr lang="en-US" sz="2800" b="1" i="1" dirty="0" smtClean="0">
              <a:solidFill>
                <a:srgbClr val="7030A0"/>
              </a:solidFill>
              <a:latin typeface="Times New Roman" pitchFamily="18" charset="0"/>
              <a:cs typeface="Times New Roman" pitchFamily="18" charset="0"/>
            </a:endParaRPr>
          </a:p>
          <a:p>
            <a:pPr marL="514350" indent="-514350">
              <a:buFont typeface="+mj-lt"/>
              <a:buAutoNum type="arabicPeriod"/>
            </a:pPr>
            <a:r>
              <a:rPr lang="en-IN" sz="3600" dirty="0" err="1">
                <a:latin typeface="Times New Roman" pitchFamily="18" charset="0"/>
                <a:cs typeface="Times New Roman" pitchFamily="18" charset="0"/>
              </a:rPr>
              <a:t>Cameriere</a:t>
            </a:r>
            <a:r>
              <a:rPr lang="en-IN" sz="3600" dirty="0">
                <a:latin typeface="Times New Roman" pitchFamily="18" charset="0"/>
                <a:cs typeface="Times New Roman" pitchFamily="18" charset="0"/>
              </a:rPr>
              <a:t> R (2013) Age, What Age, How Old? </a:t>
            </a:r>
            <a:r>
              <a:rPr lang="en-IN" sz="3600" dirty="0" err="1">
                <a:latin typeface="Times New Roman" pitchFamily="18" charset="0"/>
                <a:cs typeface="Times New Roman" pitchFamily="18" charset="0"/>
              </a:rPr>
              <a:t>Anthropol</a:t>
            </a:r>
            <a:r>
              <a:rPr lang="en-IN" sz="3600" dirty="0">
                <a:latin typeface="Times New Roman" pitchFamily="18" charset="0"/>
                <a:cs typeface="Times New Roman" pitchFamily="18" charset="0"/>
              </a:rPr>
              <a:t> 1</a:t>
            </a:r>
            <a:r>
              <a:rPr lang="en-IN" sz="3600" dirty="0" smtClean="0">
                <a:latin typeface="Times New Roman" pitchFamily="18" charset="0"/>
                <a:cs typeface="Times New Roman" pitchFamily="18" charset="0"/>
              </a:rPr>
              <a:t>: e109</a:t>
            </a:r>
            <a:r>
              <a:rPr lang="en-IN" sz="3600" dirty="0">
                <a:latin typeface="Times New Roman" pitchFamily="18" charset="0"/>
                <a:cs typeface="Times New Roman" pitchFamily="18" charset="0"/>
              </a:rPr>
              <a:t>.</a:t>
            </a:r>
            <a:endParaRPr lang="en-US" sz="36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6121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dirty="0"/>
              <a:t>JBR Journal of Interdisciplinary Medicine and Dental </a:t>
            </a:r>
            <a:r>
              <a:rPr lang="en-IN" dirty="0" smtClean="0"/>
              <a:t>Science</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Journal of Orthodontics &amp; </a:t>
            </a:r>
            <a:r>
              <a:rPr lang="en-US" sz="2000" dirty="0" smtClean="0">
                <a:solidFill>
                  <a:schemeClr val="bg1"/>
                </a:solidFill>
              </a:rPr>
              <a:t>Endodontics</a:t>
            </a:r>
          </a:p>
          <a:p>
            <a:pPr marL="342900" indent="-342900">
              <a:buFont typeface="Wingdings" panose="05000000000000000000" pitchFamily="2" charset="2"/>
              <a:buChar char="Ø"/>
              <a:defRPr/>
            </a:pPr>
            <a:r>
              <a:rPr lang="en-US" sz="2000" dirty="0" smtClean="0">
                <a:solidFill>
                  <a:schemeClr val="bg1"/>
                </a:solidFill>
                <a:latin typeface="Estrangelo Edessa" panose="03080600000000000000" pitchFamily="66" charset="0"/>
                <a:cs typeface="Estrangelo Edessa" panose="03080600000000000000" pitchFamily="66" charset="0"/>
              </a:rPr>
              <a:t>Dentistry</a:t>
            </a:r>
          </a:p>
          <a:p>
            <a:pPr marL="342900" indent="-342900">
              <a:buFont typeface="Wingdings" panose="05000000000000000000" pitchFamily="2" charset="2"/>
              <a:buChar char="Ø"/>
              <a:defRPr/>
            </a:pPr>
            <a:r>
              <a:rPr lang="en-US" sz="2000" dirty="0" smtClean="0">
                <a:solidFill>
                  <a:schemeClr val="bg1"/>
                </a:solidFill>
                <a:latin typeface="Estrangelo Edessa" panose="03080600000000000000" pitchFamily="66" charset="0"/>
                <a:cs typeface="Estrangelo Edessa" panose="03080600000000000000" pitchFamily="66" charset="0"/>
              </a:rPr>
              <a:t>Journal of Dental Sciences</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Dental Health: Current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Oral Health Case </a:t>
            </a:r>
            <a:r>
              <a:rPr lang="en-US" sz="2000" dirty="0" smtClean="0">
                <a:solidFill>
                  <a:schemeClr val="bg1"/>
                </a:solidFill>
                <a:latin typeface="Estrangelo Edessa" panose="03080600000000000000" pitchFamily="66" charset="0"/>
                <a:cs typeface="Estrangelo Edessa" panose="03080600000000000000" pitchFamily="66" charset="0"/>
              </a:rPr>
              <a:t>Reports</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Journal of Oral Hygiene &amp; </a:t>
            </a:r>
            <a:r>
              <a:rPr lang="en-IN" sz="2000" dirty="0" smtClean="0">
                <a:solidFill>
                  <a:schemeClr val="bg1"/>
                </a:solidFill>
                <a:latin typeface="Estrangelo Edessa" panose="03080600000000000000" pitchFamily="66" charset="0"/>
                <a:cs typeface="Estrangelo Edessa" panose="03080600000000000000" pitchFamily="66" charset="0"/>
              </a:rPr>
              <a:t>Health</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Oral Health and Dental </a:t>
            </a:r>
            <a:r>
              <a:rPr lang="en-IN" sz="2000" dirty="0" smtClean="0">
                <a:solidFill>
                  <a:schemeClr val="bg1"/>
                </a:solidFill>
                <a:latin typeface="Estrangelo Edessa" panose="03080600000000000000" pitchFamily="66" charset="0"/>
                <a:cs typeface="Estrangelo Edessa" panose="03080600000000000000" pitchFamily="66" charset="0"/>
              </a:rPr>
              <a:t>Management</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Dental Implants and Dentures: Open Access</a:t>
            </a: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8" name="Picture 7" descr="http://midgleydental.com/cosmetic/files/BIG4.-cosmetic-dentistry.jp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1545" y="3881457"/>
            <a:ext cx="4052455" cy="3076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4959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7</a:t>
            </a:r>
            <a:r>
              <a:rPr lang="en-IN" baseline="30000" dirty="0"/>
              <a:t>th </a:t>
            </a:r>
            <a:r>
              <a:rPr lang="en-IN" dirty="0"/>
              <a:t>International Conference and Exhibition </a:t>
            </a:r>
            <a:r>
              <a:rPr lang="en-IN" dirty="0" smtClean="0"/>
              <a:t>on Dentistry </a:t>
            </a:r>
            <a:r>
              <a:rPr lang="en-IN" dirty="0"/>
              <a:t>&amp; Oral </a:t>
            </a:r>
            <a:r>
              <a:rPr lang="en-IN" dirty="0" smtClean="0"/>
              <a:t>Care</a:t>
            </a:r>
          </a:p>
          <a:p>
            <a:pPr marL="285750" indent="-285750">
              <a:buFont typeface="Wingdings" panose="05000000000000000000" pitchFamily="2" charset="2"/>
              <a:buChar char="Ø"/>
              <a:defRPr/>
            </a:pPr>
            <a:r>
              <a:rPr lang="en-IN" dirty="0"/>
              <a:t>International Conference </a:t>
            </a:r>
            <a:r>
              <a:rPr lang="en-IN" dirty="0" smtClean="0"/>
              <a:t>on Orthodontics </a:t>
            </a:r>
            <a:r>
              <a:rPr lang="en-IN" dirty="0"/>
              <a:t>and Dental </a:t>
            </a:r>
            <a:r>
              <a:rPr lang="en-IN" dirty="0" smtClean="0"/>
              <a:t>Implants</a:t>
            </a:r>
          </a:p>
          <a:p>
            <a:pPr marL="285750" indent="-285750">
              <a:buFont typeface="Wingdings" panose="05000000000000000000" pitchFamily="2" charset="2"/>
              <a:buChar char="Ø"/>
              <a:defRPr/>
            </a:pPr>
            <a:r>
              <a:rPr lang="en-US" dirty="0"/>
              <a:t>9</a:t>
            </a:r>
            <a:r>
              <a:rPr lang="en-US" baseline="30000" dirty="0"/>
              <a:t>th </a:t>
            </a:r>
            <a:r>
              <a:rPr lang="en-US" dirty="0"/>
              <a:t>World Dental </a:t>
            </a:r>
            <a:r>
              <a:rPr lang="en-US" dirty="0" smtClean="0"/>
              <a:t>Congress</a:t>
            </a:r>
          </a:p>
          <a:p>
            <a:pPr marL="285750" indent="-285750">
              <a:buFont typeface="Wingdings" panose="05000000000000000000" pitchFamily="2" charset="2"/>
              <a:buChar char="Ø"/>
              <a:defRPr/>
            </a:pPr>
            <a:r>
              <a:rPr lang="en-IN" dirty="0"/>
              <a:t>International Conference </a:t>
            </a:r>
            <a:r>
              <a:rPr lang="en-IN" dirty="0" smtClean="0"/>
              <a:t>on Periodontics </a:t>
            </a:r>
            <a:r>
              <a:rPr lang="en-IN" dirty="0"/>
              <a:t>and </a:t>
            </a:r>
            <a:r>
              <a:rPr lang="en-IN" dirty="0" smtClean="0"/>
              <a:t>Prosthodontics</a:t>
            </a:r>
          </a:p>
          <a:p>
            <a:pPr marL="285750" indent="-285750">
              <a:buFont typeface="Wingdings" panose="05000000000000000000" pitchFamily="2" charset="2"/>
              <a:buChar char="Ø"/>
              <a:defRPr/>
            </a:pPr>
            <a:r>
              <a:rPr lang="en-IN" dirty="0"/>
              <a:t>10</a:t>
            </a:r>
            <a:r>
              <a:rPr lang="en-IN" baseline="30000" dirty="0"/>
              <a:t>th </a:t>
            </a:r>
            <a:r>
              <a:rPr lang="en-IN" dirty="0"/>
              <a:t>World Dental Convention and </a:t>
            </a:r>
            <a:r>
              <a:rPr lang="en-IN" dirty="0" smtClean="0"/>
              <a:t>Expo</a:t>
            </a:r>
          </a:p>
          <a:p>
            <a:pPr marL="285750" indent="-285750">
              <a:buFont typeface="Wingdings" panose="05000000000000000000" pitchFamily="2" charset="2"/>
              <a:buChar char="Ø"/>
              <a:defRPr/>
            </a:pPr>
            <a:r>
              <a:rPr lang="en-IN" dirty="0"/>
              <a:t>11</a:t>
            </a:r>
            <a:r>
              <a:rPr lang="en-IN" baseline="30000" dirty="0"/>
              <a:t>th</a:t>
            </a:r>
            <a:r>
              <a:rPr lang="en-IN" dirty="0"/>
              <a:t> Asia Pacific Congress &amp; Expo </a:t>
            </a:r>
            <a:r>
              <a:rPr lang="en-IN" dirty="0" smtClean="0"/>
              <a:t>on Dental </a:t>
            </a:r>
            <a:r>
              <a:rPr lang="en-IN" dirty="0"/>
              <a:t>and Oral </a:t>
            </a:r>
            <a:r>
              <a:rPr lang="en-IN" dirty="0" smtClean="0"/>
              <a:t>Health</a:t>
            </a:r>
          </a:p>
          <a:p>
            <a:pPr marL="285750" indent="-285750">
              <a:buFont typeface="Wingdings" panose="05000000000000000000" pitchFamily="2" charset="2"/>
              <a:buChar char="Ø"/>
              <a:defRPr/>
            </a:pPr>
            <a:r>
              <a:rPr lang="en-IN" dirty="0"/>
              <a:t>12</a:t>
            </a:r>
            <a:r>
              <a:rPr lang="en-IN" baseline="30000" dirty="0"/>
              <a:t>th </a:t>
            </a:r>
            <a:r>
              <a:rPr lang="en-IN" dirty="0"/>
              <a:t>International Conference </a:t>
            </a:r>
            <a:r>
              <a:rPr lang="en-IN" dirty="0" smtClean="0"/>
              <a:t>on Dental </a:t>
            </a:r>
            <a:r>
              <a:rPr lang="en-IN" dirty="0"/>
              <a:t>Medicine</a:t>
            </a:r>
            <a:endParaRPr lang="en-US" dirty="0" smtClean="0"/>
          </a:p>
          <a:p>
            <a:pPr marL="285750" indent="-285750">
              <a:buFont typeface="Wingdings" panose="05000000000000000000" pitchFamily="2" charset="2"/>
              <a:buChar char="Ø"/>
              <a:defRPr/>
            </a:pPr>
            <a:r>
              <a:rPr lang="en-IN" dirty="0"/>
              <a:t>16</a:t>
            </a:r>
            <a:r>
              <a:rPr lang="en-IN" baseline="30000" dirty="0"/>
              <a:t>th</a:t>
            </a:r>
            <a:r>
              <a:rPr lang="en-IN" dirty="0"/>
              <a:t> Euro Congress </a:t>
            </a:r>
            <a:r>
              <a:rPr lang="en-IN" dirty="0" err="1"/>
              <a:t>onDental</a:t>
            </a:r>
            <a:r>
              <a:rPr lang="en-IN" dirty="0"/>
              <a:t> &amp; Oral </a:t>
            </a:r>
            <a:r>
              <a:rPr lang="en-IN" dirty="0" smtClean="0"/>
              <a:t>Health</a:t>
            </a:r>
            <a:endParaRPr lang="en-IN" dirty="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400" b="1" dirty="0"/>
              <a:t>JBR Journal of Interdisciplinary Medicine and Dental </a:t>
            </a:r>
            <a:r>
              <a:rPr lang="en-IN" sz="2400" b="1" dirty="0" smtClean="0"/>
              <a:t>Science</a:t>
            </a:r>
            <a:r>
              <a:rPr lang="en-US" sz="3600" dirty="0" smtClean="0"/>
              <a:t/>
            </a:r>
            <a:br>
              <a:rPr lang="en-US" sz="3600" dirty="0" smtClean="0"/>
            </a:br>
            <a:r>
              <a:rPr lang="en-US" sz="2400" dirty="0" smtClean="0"/>
              <a:t>Related Conferences</a:t>
            </a:r>
            <a:endParaRPr lang="en-US" sz="24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1940</TotalTime>
  <Words>585</Words>
  <Application>Microsoft Office PowerPoint</Application>
  <PresentationFormat>On-screen Show (4:3)</PresentationFormat>
  <Paragraphs>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256</cp:revision>
  <dcterms:created xsi:type="dcterms:W3CDTF">2014-10-14T11:42:21Z</dcterms:created>
  <dcterms:modified xsi:type="dcterms:W3CDTF">2015-10-29T13:09:29Z</dcterms:modified>
</cp:coreProperties>
</file>