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60" r:id="rId2"/>
    <p:sldMasterId id="2147483708" r:id="rId3"/>
    <p:sldMasterId id="2147483721" r:id="rId4"/>
  </p:sldMasterIdLst>
  <p:notesMasterIdLst>
    <p:notesMasterId r:id="rId25"/>
  </p:notesMasterIdLst>
  <p:handoutMasterIdLst>
    <p:handoutMasterId r:id="rId26"/>
  </p:handoutMasterIdLst>
  <p:sldIdLst>
    <p:sldId id="433" r:id="rId5"/>
    <p:sldId id="434"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42" r:id="rId22"/>
    <p:sldId id="439" r:id="rId23"/>
    <p:sldId id="440"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E4"/>
    <a:srgbClr val="0085C0"/>
    <a:srgbClr val="007FDE"/>
    <a:srgbClr val="CC3300"/>
    <a:srgbClr val="009BD2"/>
    <a:srgbClr val="0F6FC6"/>
    <a:srgbClr val="356125"/>
    <a:srgbClr val="2D2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snapToGrid="0">
      <p:cViewPr>
        <p:scale>
          <a:sx n="76" d="100"/>
          <a:sy n="76" d="100"/>
        </p:scale>
        <p:origin x="-1218" y="72"/>
      </p:cViewPr>
      <p:guideLst>
        <p:guide orient="horz" pos="2160"/>
        <p:guide orient="horz" pos="726"/>
        <p:guide orient="horz" pos="907"/>
        <p:guide orient="horz" pos="151"/>
        <p:guide pos="2880"/>
        <p:guide pos="5559"/>
        <p:guide pos="630"/>
        <p:guide pos="1005"/>
        <p:guide pos="4722"/>
      </p:guideLst>
    </p:cSldViewPr>
  </p:slideViewPr>
  <p:notesTextViewPr>
    <p:cViewPr>
      <p:scale>
        <a:sx n="100" d="100"/>
        <a:sy n="100" d="100"/>
      </p:scale>
      <p:origin x="0" y="0"/>
    </p:cViewPr>
  </p:notesTextViewPr>
  <p:sorterViewPr>
    <p:cViewPr>
      <p:scale>
        <a:sx n="100" d="100"/>
        <a:sy n="100" d="100"/>
      </p:scale>
      <p:origin x="0" y="3906"/>
    </p:cViewPr>
  </p:sorterViewPr>
  <p:notesViewPr>
    <p:cSldViewPr snapToGrid="0">
      <p:cViewPr varScale="1">
        <p:scale>
          <a:sx n="79" d="100"/>
          <a:sy n="79" d="100"/>
        </p:scale>
        <p:origin x="-328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7.jpeg"/></Relationships>
</file>

<file path=ppt/diagrams/_rels/data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DB2E4-7C5A-4401-BA5E-F23D87A9ED1B}" type="doc">
      <dgm:prSet loTypeId="urn:microsoft.com/office/officeart/2005/8/layout/hList7#2" loCatId="list" qsTypeId="urn:microsoft.com/office/officeart/2005/8/quickstyle/simple1" qsCatId="simple" csTypeId="urn:microsoft.com/office/officeart/2005/8/colors/accent1_2" csCatId="accent1" phldr="1"/>
      <dgm:spPr/>
      <dgm:t>
        <a:bodyPr/>
        <a:lstStyle/>
        <a:p>
          <a:endParaRPr lang="en-US"/>
        </a:p>
      </dgm:t>
    </dgm:pt>
    <dgm:pt modelId="{3CAF9347-AB1C-40CA-9D66-F91DF4C5E9D7}">
      <dgm:prSet/>
      <dgm:spPr/>
      <dgm:t>
        <a:bodyPr/>
        <a:lstStyle/>
        <a:p>
          <a:pPr rtl="0"/>
          <a:r>
            <a:rPr lang="en-US" dirty="0" smtClean="0"/>
            <a:t>Clinical Microbiology</a:t>
          </a:r>
          <a:endParaRPr lang="en-US" dirty="0"/>
        </a:p>
      </dgm:t>
    </dgm:pt>
    <dgm:pt modelId="{0808C3B7-155F-449C-B7C7-CAFCB665A844}" type="parTrans" cxnId="{23BA185C-4158-4786-A1D5-41B538A3960A}">
      <dgm:prSet/>
      <dgm:spPr/>
      <dgm:t>
        <a:bodyPr/>
        <a:lstStyle/>
        <a:p>
          <a:endParaRPr lang="en-US"/>
        </a:p>
      </dgm:t>
    </dgm:pt>
    <dgm:pt modelId="{FAE9E152-AAE9-4BBD-9CA5-081CA24F846E}" type="sibTrans" cxnId="{23BA185C-4158-4786-A1D5-41B538A3960A}">
      <dgm:prSet/>
      <dgm:spPr/>
      <dgm:t>
        <a:bodyPr/>
        <a:lstStyle/>
        <a:p>
          <a:endParaRPr lang="en-US"/>
        </a:p>
      </dgm:t>
    </dgm:pt>
    <dgm:pt modelId="{9BD6E70E-39A9-46E3-8188-5A8D645EF864}">
      <dgm:prSet/>
      <dgm:spPr/>
      <dgm:t>
        <a:bodyPr/>
        <a:lstStyle/>
        <a:p>
          <a:pPr rtl="0"/>
          <a:r>
            <a:rPr lang="en-US" dirty="0" smtClean="0"/>
            <a:t>Allergy &amp; Therapy</a:t>
          </a:r>
          <a:endParaRPr lang="en-US" dirty="0"/>
        </a:p>
      </dgm:t>
    </dgm:pt>
    <dgm:pt modelId="{480EF98B-3461-4D87-BE1B-BE9AE82A8523}" type="parTrans" cxnId="{C37C0124-3D74-4C09-A25E-FD541A331085}">
      <dgm:prSet/>
      <dgm:spPr/>
      <dgm:t>
        <a:bodyPr/>
        <a:lstStyle/>
        <a:p>
          <a:endParaRPr lang="en-US"/>
        </a:p>
      </dgm:t>
    </dgm:pt>
    <dgm:pt modelId="{715AC93C-C44F-4ABF-8747-03B86D0FB5D9}" type="sibTrans" cxnId="{C37C0124-3D74-4C09-A25E-FD541A331085}">
      <dgm:prSet/>
      <dgm:spPr/>
      <dgm:t>
        <a:bodyPr/>
        <a:lstStyle/>
        <a:p>
          <a:endParaRPr lang="en-US"/>
        </a:p>
      </dgm:t>
    </dgm:pt>
    <dgm:pt modelId="{A3CCA815-E844-4358-BDB3-A43A8B339DF2}">
      <dgm:prSet/>
      <dgm:spPr/>
      <dgm:t>
        <a:bodyPr/>
        <a:lstStyle/>
        <a:p>
          <a:pPr rtl="0"/>
          <a:r>
            <a:rPr lang="en-US" dirty="0" smtClean="0"/>
            <a:t>Medical Microbiology &amp; Diagnosis</a:t>
          </a:r>
          <a:endParaRPr lang="en-US" dirty="0"/>
        </a:p>
      </dgm:t>
    </dgm:pt>
    <dgm:pt modelId="{09508046-B669-435B-B64B-EC56DD40B64F}" type="parTrans" cxnId="{F82B7561-CAE2-4439-8029-C5C0153B76EA}">
      <dgm:prSet/>
      <dgm:spPr/>
      <dgm:t>
        <a:bodyPr/>
        <a:lstStyle/>
        <a:p>
          <a:endParaRPr lang="en-US"/>
        </a:p>
      </dgm:t>
    </dgm:pt>
    <dgm:pt modelId="{446A4D93-5C18-48C8-A7BE-6BAF1C924C85}" type="sibTrans" cxnId="{F82B7561-CAE2-4439-8029-C5C0153B76EA}">
      <dgm:prSet/>
      <dgm:spPr/>
      <dgm:t>
        <a:bodyPr/>
        <a:lstStyle/>
        <a:p>
          <a:endParaRPr lang="en-US"/>
        </a:p>
      </dgm:t>
    </dgm:pt>
    <dgm:pt modelId="{09B959FE-EE57-41C2-81AE-ECB5F51B7F5E}" type="pres">
      <dgm:prSet presAssocID="{3FEDB2E4-7C5A-4401-BA5E-F23D87A9ED1B}" presName="Name0" presStyleCnt="0">
        <dgm:presLayoutVars>
          <dgm:dir/>
          <dgm:resizeHandles val="exact"/>
        </dgm:presLayoutVars>
      </dgm:prSet>
      <dgm:spPr/>
      <dgm:t>
        <a:bodyPr/>
        <a:lstStyle/>
        <a:p>
          <a:endParaRPr lang="en-US"/>
        </a:p>
      </dgm:t>
    </dgm:pt>
    <dgm:pt modelId="{50F46FDF-D2E2-4288-858D-2493A7985440}" type="pres">
      <dgm:prSet presAssocID="{3FEDB2E4-7C5A-4401-BA5E-F23D87A9ED1B}" presName="fgShape" presStyleLbl="fgShp" presStyleIdx="0" presStyleCnt="1" custFlipHor="1" custScaleX="3543" custScaleY="81944"/>
      <dgm:spPr/>
    </dgm:pt>
    <dgm:pt modelId="{862E41CD-F8AC-43AD-A61E-B570DDF3D957}" type="pres">
      <dgm:prSet presAssocID="{3FEDB2E4-7C5A-4401-BA5E-F23D87A9ED1B}" presName="linComp" presStyleCnt="0"/>
      <dgm:spPr/>
    </dgm:pt>
    <dgm:pt modelId="{81E7EA2E-1B6D-45FA-B516-92445A2D72A2}" type="pres">
      <dgm:prSet presAssocID="{3CAF9347-AB1C-40CA-9D66-F91DF4C5E9D7}" presName="compNode" presStyleCnt="0"/>
      <dgm:spPr/>
    </dgm:pt>
    <dgm:pt modelId="{556FFC3D-D60D-4A2A-AE30-32BCDB68AED1}" type="pres">
      <dgm:prSet presAssocID="{3CAF9347-AB1C-40CA-9D66-F91DF4C5E9D7}" presName="bkgdShape" presStyleLbl="node1" presStyleIdx="0" presStyleCnt="3"/>
      <dgm:spPr/>
      <dgm:t>
        <a:bodyPr/>
        <a:lstStyle/>
        <a:p>
          <a:endParaRPr lang="en-US"/>
        </a:p>
      </dgm:t>
    </dgm:pt>
    <dgm:pt modelId="{900ADEAA-C964-40F7-B28B-DCB4967CA38D}" type="pres">
      <dgm:prSet presAssocID="{3CAF9347-AB1C-40CA-9D66-F91DF4C5E9D7}" presName="nodeTx" presStyleLbl="node1" presStyleIdx="0" presStyleCnt="3">
        <dgm:presLayoutVars>
          <dgm:bulletEnabled val="1"/>
        </dgm:presLayoutVars>
      </dgm:prSet>
      <dgm:spPr/>
      <dgm:t>
        <a:bodyPr/>
        <a:lstStyle/>
        <a:p>
          <a:endParaRPr lang="en-US"/>
        </a:p>
      </dgm:t>
    </dgm:pt>
    <dgm:pt modelId="{C9F7EEDC-53CA-4544-B743-8562430D508E}" type="pres">
      <dgm:prSet presAssocID="{3CAF9347-AB1C-40CA-9D66-F91DF4C5E9D7}" presName="invisiNode" presStyleLbl="node1" presStyleIdx="0" presStyleCnt="3"/>
      <dgm:spPr/>
    </dgm:pt>
    <dgm:pt modelId="{2F66D582-DF95-45E4-A03B-F0C6B2EF4806}" type="pres">
      <dgm:prSet presAssocID="{3CAF9347-AB1C-40CA-9D66-F91DF4C5E9D7}"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CF410C5C-1807-468D-9403-2CC3D1BCE6CA}" type="pres">
      <dgm:prSet presAssocID="{FAE9E152-AAE9-4BBD-9CA5-081CA24F846E}" presName="sibTrans" presStyleLbl="sibTrans2D1" presStyleIdx="0" presStyleCnt="0"/>
      <dgm:spPr/>
      <dgm:t>
        <a:bodyPr/>
        <a:lstStyle/>
        <a:p>
          <a:endParaRPr lang="en-US"/>
        </a:p>
      </dgm:t>
    </dgm:pt>
    <dgm:pt modelId="{EF4C0218-6E96-4E6A-8617-880591DCD468}" type="pres">
      <dgm:prSet presAssocID="{9BD6E70E-39A9-46E3-8188-5A8D645EF864}" presName="compNode" presStyleCnt="0"/>
      <dgm:spPr/>
    </dgm:pt>
    <dgm:pt modelId="{767A0966-C253-463E-A209-203449B9280E}" type="pres">
      <dgm:prSet presAssocID="{9BD6E70E-39A9-46E3-8188-5A8D645EF864}" presName="bkgdShape" presStyleLbl="node1" presStyleIdx="1" presStyleCnt="3"/>
      <dgm:spPr/>
      <dgm:t>
        <a:bodyPr/>
        <a:lstStyle/>
        <a:p>
          <a:endParaRPr lang="en-US"/>
        </a:p>
      </dgm:t>
    </dgm:pt>
    <dgm:pt modelId="{BE378B85-E6F4-4A2D-80EA-D161A58A9806}" type="pres">
      <dgm:prSet presAssocID="{9BD6E70E-39A9-46E3-8188-5A8D645EF864}" presName="nodeTx" presStyleLbl="node1" presStyleIdx="1" presStyleCnt="3">
        <dgm:presLayoutVars>
          <dgm:bulletEnabled val="1"/>
        </dgm:presLayoutVars>
      </dgm:prSet>
      <dgm:spPr/>
      <dgm:t>
        <a:bodyPr/>
        <a:lstStyle/>
        <a:p>
          <a:endParaRPr lang="en-US"/>
        </a:p>
      </dgm:t>
    </dgm:pt>
    <dgm:pt modelId="{F3A86C27-23BE-4F4B-A926-61004382BE4D}" type="pres">
      <dgm:prSet presAssocID="{9BD6E70E-39A9-46E3-8188-5A8D645EF864}" presName="invisiNode" presStyleLbl="node1" presStyleIdx="1" presStyleCnt="3"/>
      <dgm:spPr/>
    </dgm:pt>
    <dgm:pt modelId="{C161DB3E-EF79-48F4-B4A7-D06142947DBD}" type="pres">
      <dgm:prSet presAssocID="{9BD6E70E-39A9-46E3-8188-5A8D645EF864}" presName="imagNode"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22C32385-928D-4777-B707-2330A34A115F}" type="pres">
      <dgm:prSet presAssocID="{715AC93C-C44F-4ABF-8747-03B86D0FB5D9}" presName="sibTrans" presStyleLbl="sibTrans2D1" presStyleIdx="0" presStyleCnt="0"/>
      <dgm:spPr/>
      <dgm:t>
        <a:bodyPr/>
        <a:lstStyle/>
        <a:p>
          <a:endParaRPr lang="en-US"/>
        </a:p>
      </dgm:t>
    </dgm:pt>
    <dgm:pt modelId="{D984E309-355D-4118-8716-9EB047C2A37F}" type="pres">
      <dgm:prSet presAssocID="{A3CCA815-E844-4358-BDB3-A43A8B339DF2}" presName="compNode" presStyleCnt="0"/>
      <dgm:spPr/>
    </dgm:pt>
    <dgm:pt modelId="{B5418147-1CF7-4841-8DE8-2AF4D912D328}" type="pres">
      <dgm:prSet presAssocID="{A3CCA815-E844-4358-BDB3-A43A8B339DF2}" presName="bkgdShape" presStyleLbl="node1" presStyleIdx="2" presStyleCnt="3"/>
      <dgm:spPr/>
      <dgm:t>
        <a:bodyPr/>
        <a:lstStyle/>
        <a:p>
          <a:endParaRPr lang="en-US"/>
        </a:p>
      </dgm:t>
    </dgm:pt>
    <dgm:pt modelId="{3CD8ED1F-470F-4377-BFC0-A0FCE730954D}" type="pres">
      <dgm:prSet presAssocID="{A3CCA815-E844-4358-BDB3-A43A8B339DF2}" presName="nodeTx" presStyleLbl="node1" presStyleIdx="2" presStyleCnt="3">
        <dgm:presLayoutVars>
          <dgm:bulletEnabled val="1"/>
        </dgm:presLayoutVars>
      </dgm:prSet>
      <dgm:spPr/>
      <dgm:t>
        <a:bodyPr/>
        <a:lstStyle/>
        <a:p>
          <a:endParaRPr lang="en-US"/>
        </a:p>
      </dgm:t>
    </dgm:pt>
    <dgm:pt modelId="{010D93B0-5E79-499A-86A6-62C7CCC6C9A4}" type="pres">
      <dgm:prSet presAssocID="{A3CCA815-E844-4358-BDB3-A43A8B339DF2}" presName="invisiNode" presStyleLbl="node1" presStyleIdx="2" presStyleCnt="3"/>
      <dgm:spPr/>
    </dgm:pt>
    <dgm:pt modelId="{F4028A4C-B14B-4CC7-9DB8-141AA0C745CC}" type="pres">
      <dgm:prSet presAssocID="{A3CCA815-E844-4358-BDB3-A43A8B339DF2}" presName="imagNode"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Lst>
  <dgm:cxnLst>
    <dgm:cxn modelId="{C37C0124-3D74-4C09-A25E-FD541A331085}" srcId="{3FEDB2E4-7C5A-4401-BA5E-F23D87A9ED1B}" destId="{9BD6E70E-39A9-46E3-8188-5A8D645EF864}" srcOrd="1" destOrd="0" parTransId="{480EF98B-3461-4D87-BE1B-BE9AE82A8523}" sibTransId="{715AC93C-C44F-4ABF-8747-03B86D0FB5D9}"/>
    <dgm:cxn modelId="{554C96A2-4C80-4A5C-B48C-B9305053D875}" type="presOf" srcId="{A3CCA815-E844-4358-BDB3-A43A8B339DF2}" destId="{3CD8ED1F-470F-4377-BFC0-A0FCE730954D}" srcOrd="1" destOrd="0" presId="urn:microsoft.com/office/officeart/2005/8/layout/hList7#2"/>
    <dgm:cxn modelId="{930DB419-3628-481E-8FB4-38DF5AC8F508}" type="presOf" srcId="{9BD6E70E-39A9-46E3-8188-5A8D645EF864}" destId="{767A0966-C253-463E-A209-203449B9280E}" srcOrd="0" destOrd="0" presId="urn:microsoft.com/office/officeart/2005/8/layout/hList7#2"/>
    <dgm:cxn modelId="{A7BE85F7-234F-40D7-BD4B-B66A4984C471}" type="presOf" srcId="{3CAF9347-AB1C-40CA-9D66-F91DF4C5E9D7}" destId="{900ADEAA-C964-40F7-B28B-DCB4967CA38D}" srcOrd="1" destOrd="0" presId="urn:microsoft.com/office/officeart/2005/8/layout/hList7#2"/>
    <dgm:cxn modelId="{363BAC50-68FA-4B1D-9FCC-1BDD9663A364}" type="presOf" srcId="{9BD6E70E-39A9-46E3-8188-5A8D645EF864}" destId="{BE378B85-E6F4-4A2D-80EA-D161A58A9806}" srcOrd="1" destOrd="0" presId="urn:microsoft.com/office/officeart/2005/8/layout/hList7#2"/>
    <dgm:cxn modelId="{09D6071B-914C-43D5-B4EF-E2FAB4FF5D38}" type="presOf" srcId="{3FEDB2E4-7C5A-4401-BA5E-F23D87A9ED1B}" destId="{09B959FE-EE57-41C2-81AE-ECB5F51B7F5E}" srcOrd="0" destOrd="0" presId="urn:microsoft.com/office/officeart/2005/8/layout/hList7#2"/>
    <dgm:cxn modelId="{065F2671-4FDC-4B2F-A141-776C893B6BA8}" type="presOf" srcId="{FAE9E152-AAE9-4BBD-9CA5-081CA24F846E}" destId="{CF410C5C-1807-468D-9403-2CC3D1BCE6CA}" srcOrd="0" destOrd="0" presId="urn:microsoft.com/office/officeart/2005/8/layout/hList7#2"/>
    <dgm:cxn modelId="{47D9009E-8EB1-4019-B4D1-2B019861229C}" type="presOf" srcId="{A3CCA815-E844-4358-BDB3-A43A8B339DF2}" destId="{B5418147-1CF7-4841-8DE8-2AF4D912D328}" srcOrd="0" destOrd="0" presId="urn:microsoft.com/office/officeart/2005/8/layout/hList7#2"/>
    <dgm:cxn modelId="{F82B7561-CAE2-4439-8029-C5C0153B76EA}" srcId="{3FEDB2E4-7C5A-4401-BA5E-F23D87A9ED1B}" destId="{A3CCA815-E844-4358-BDB3-A43A8B339DF2}" srcOrd="2" destOrd="0" parTransId="{09508046-B669-435B-B64B-EC56DD40B64F}" sibTransId="{446A4D93-5C18-48C8-A7BE-6BAF1C924C85}"/>
    <dgm:cxn modelId="{3E994AC0-5C24-4D22-92EA-6BDF28BA003F}" type="presOf" srcId="{715AC93C-C44F-4ABF-8747-03B86D0FB5D9}" destId="{22C32385-928D-4777-B707-2330A34A115F}" srcOrd="0" destOrd="0" presId="urn:microsoft.com/office/officeart/2005/8/layout/hList7#2"/>
    <dgm:cxn modelId="{23BA185C-4158-4786-A1D5-41B538A3960A}" srcId="{3FEDB2E4-7C5A-4401-BA5E-F23D87A9ED1B}" destId="{3CAF9347-AB1C-40CA-9D66-F91DF4C5E9D7}" srcOrd="0" destOrd="0" parTransId="{0808C3B7-155F-449C-B7C7-CAFCB665A844}" sibTransId="{FAE9E152-AAE9-4BBD-9CA5-081CA24F846E}"/>
    <dgm:cxn modelId="{C06A2DA4-53A1-46D0-86B0-11CA78B06DFA}" type="presOf" srcId="{3CAF9347-AB1C-40CA-9D66-F91DF4C5E9D7}" destId="{556FFC3D-D60D-4A2A-AE30-32BCDB68AED1}" srcOrd="0" destOrd="0" presId="urn:microsoft.com/office/officeart/2005/8/layout/hList7#2"/>
    <dgm:cxn modelId="{E7841278-45EB-4FEC-B69D-DF9A34D0285A}" type="presParOf" srcId="{09B959FE-EE57-41C2-81AE-ECB5F51B7F5E}" destId="{50F46FDF-D2E2-4288-858D-2493A7985440}" srcOrd="0" destOrd="0" presId="urn:microsoft.com/office/officeart/2005/8/layout/hList7#2"/>
    <dgm:cxn modelId="{5ACA9882-486F-4DA4-8ED1-4722F1B2DEC9}" type="presParOf" srcId="{09B959FE-EE57-41C2-81AE-ECB5F51B7F5E}" destId="{862E41CD-F8AC-43AD-A61E-B570DDF3D957}" srcOrd="1" destOrd="0" presId="urn:microsoft.com/office/officeart/2005/8/layout/hList7#2"/>
    <dgm:cxn modelId="{76CDA822-FF98-415A-AD85-ED0649D21CCE}" type="presParOf" srcId="{862E41CD-F8AC-43AD-A61E-B570DDF3D957}" destId="{81E7EA2E-1B6D-45FA-B516-92445A2D72A2}" srcOrd="0" destOrd="0" presId="urn:microsoft.com/office/officeart/2005/8/layout/hList7#2"/>
    <dgm:cxn modelId="{5AF3B7DC-FBE4-4467-93E7-550123665A0C}" type="presParOf" srcId="{81E7EA2E-1B6D-45FA-B516-92445A2D72A2}" destId="{556FFC3D-D60D-4A2A-AE30-32BCDB68AED1}" srcOrd="0" destOrd="0" presId="urn:microsoft.com/office/officeart/2005/8/layout/hList7#2"/>
    <dgm:cxn modelId="{8E55F90C-1061-4DB7-8308-24D768D75347}" type="presParOf" srcId="{81E7EA2E-1B6D-45FA-B516-92445A2D72A2}" destId="{900ADEAA-C964-40F7-B28B-DCB4967CA38D}" srcOrd="1" destOrd="0" presId="urn:microsoft.com/office/officeart/2005/8/layout/hList7#2"/>
    <dgm:cxn modelId="{51287A24-6212-4E00-9C36-3A04B7A47646}" type="presParOf" srcId="{81E7EA2E-1B6D-45FA-B516-92445A2D72A2}" destId="{C9F7EEDC-53CA-4544-B743-8562430D508E}" srcOrd="2" destOrd="0" presId="urn:microsoft.com/office/officeart/2005/8/layout/hList7#2"/>
    <dgm:cxn modelId="{F3084AB4-F9B1-450B-8C0B-D3980764C621}" type="presParOf" srcId="{81E7EA2E-1B6D-45FA-B516-92445A2D72A2}" destId="{2F66D582-DF95-45E4-A03B-F0C6B2EF4806}" srcOrd="3" destOrd="0" presId="urn:microsoft.com/office/officeart/2005/8/layout/hList7#2"/>
    <dgm:cxn modelId="{D64657F5-026C-44B0-BD51-D565BDB2BFD3}" type="presParOf" srcId="{862E41CD-F8AC-43AD-A61E-B570DDF3D957}" destId="{CF410C5C-1807-468D-9403-2CC3D1BCE6CA}" srcOrd="1" destOrd="0" presId="urn:microsoft.com/office/officeart/2005/8/layout/hList7#2"/>
    <dgm:cxn modelId="{0B269F2C-D2CE-4A05-8E31-100635D439DD}" type="presParOf" srcId="{862E41CD-F8AC-43AD-A61E-B570DDF3D957}" destId="{EF4C0218-6E96-4E6A-8617-880591DCD468}" srcOrd="2" destOrd="0" presId="urn:microsoft.com/office/officeart/2005/8/layout/hList7#2"/>
    <dgm:cxn modelId="{6A575F07-5A51-4042-AF51-9AEB7157956A}" type="presParOf" srcId="{EF4C0218-6E96-4E6A-8617-880591DCD468}" destId="{767A0966-C253-463E-A209-203449B9280E}" srcOrd="0" destOrd="0" presId="urn:microsoft.com/office/officeart/2005/8/layout/hList7#2"/>
    <dgm:cxn modelId="{23890A7F-134F-42B0-9CC3-9BC012D31B65}" type="presParOf" srcId="{EF4C0218-6E96-4E6A-8617-880591DCD468}" destId="{BE378B85-E6F4-4A2D-80EA-D161A58A9806}" srcOrd="1" destOrd="0" presId="urn:microsoft.com/office/officeart/2005/8/layout/hList7#2"/>
    <dgm:cxn modelId="{E11DCA41-6A4C-442C-AC5A-E70FED08DAF5}" type="presParOf" srcId="{EF4C0218-6E96-4E6A-8617-880591DCD468}" destId="{F3A86C27-23BE-4F4B-A926-61004382BE4D}" srcOrd="2" destOrd="0" presId="urn:microsoft.com/office/officeart/2005/8/layout/hList7#2"/>
    <dgm:cxn modelId="{ACA19DA5-CFD5-4A14-A137-0845D572CB64}" type="presParOf" srcId="{EF4C0218-6E96-4E6A-8617-880591DCD468}" destId="{C161DB3E-EF79-48F4-B4A7-D06142947DBD}" srcOrd="3" destOrd="0" presId="urn:microsoft.com/office/officeart/2005/8/layout/hList7#2"/>
    <dgm:cxn modelId="{5FB2B92C-B3DC-4B11-9E59-C95682E8DD7B}" type="presParOf" srcId="{862E41CD-F8AC-43AD-A61E-B570DDF3D957}" destId="{22C32385-928D-4777-B707-2330A34A115F}" srcOrd="3" destOrd="0" presId="urn:microsoft.com/office/officeart/2005/8/layout/hList7#2"/>
    <dgm:cxn modelId="{1284AE9C-0FD3-4AF3-81D0-F2A8DC38AF73}" type="presParOf" srcId="{862E41CD-F8AC-43AD-A61E-B570DDF3D957}" destId="{D984E309-355D-4118-8716-9EB047C2A37F}" srcOrd="4" destOrd="0" presId="urn:microsoft.com/office/officeart/2005/8/layout/hList7#2"/>
    <dgm:cxn modelId="{6F6D6D12-5E34-4D5F-86BD-C5E1069139F2}" type="presParOf" srcId="{D984E309-355D-4118-8716-9EB047C2A37F}" destId="{B5418147-1CF7-4841-8DE8-2AF4D912D328}" srcOrd="0" destOrd="0" presId="urn:microsoft.com/office/officeart/2005/8/layout/hList7#2"/>
    <dgm:cxn modelId="{5557F7DF-ED2C-4CFB-9133-C3159A3D7B99}" type="presParOf" srcId="{D984E309-355D-4118-8716-9EB047C2A37F}" destId="{3CD8ED1F-470F-4377-BFC0-A0FCE730954D}" srcOrd="1" destOrd="0" presId="urn:microsoft.com/office/officeart/2005/8/layout/hList7#2"/>
    <dgm:cxn modelId="{2F6FD7BC-1113-4916-A7ED-B10EE171E161}" type="presParOf" srcId="{D984E309-355D-4118-8716-9EB047C2A37F}" destId="{010D93B0-5E79-499A-86A6-62C7CCC6C9A4}" srcOrd="2" destOrd="0" presId="urn:microsoft.com/office/officeart/2005/8/layout/hList7#2"/>
    <dgm:cxn modelId="{EC44F9F8-09C0-4044-9873-CA345A59BF22}" type="presParOf" srcId="{D984E309-355D-4118-8716-9EB047C2A37F}" destId="{F4028A4C-B14B-4CC7-9DB8-141AA0C745CC}" srcOrd="3" destOrd="0" presId="urn:microsoft.com/office/officeart/2005/8/layout/hList7#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D9E46-EBDC-440E-9DDE-A133EC135C36}"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6E9AD2AC-287B-4962-9F6A-D410808D1082}">
      <dgm:prSet/>
      <dgm:spPr/>
      <dgm:t>
        <a:bodyPr/>
        <a:lstStyle/>
        <a:p>
          <a:pPr rtl="0"/>
          <a:r>
            <a:rPr lang="en-US" smtClean="0"/>
            <a:t>3rd International Conference on Clinical Microbiology &amp; Microbial Genomics</a:t>
          </a:r>
          <a:endParaRPr lang="en-US"/>
        </a:p>
      </dgm:t>
    </dgm:pt>
    <dgm:pt modelId="{C386AEB4-D531-4891-90BD-E79BFC9EDBA7}" type="parTrans" cxnId="{0FF56B01-FE17-4F53-9123-046D780176EC}">
      <dgm:prSet/>
      <dgm:spPr/>
      <dgm:t>
        <a:bodyPr/>
        <a:lstStyle/>
        <a:p>
          <a:endParaRPr lang="en-US"/>
        </a:p>
      </dgm:t>
    </dgm:pt>
    <dgm:pt modelId="{2C5A62A7-882A-4A99-9F7E-C51EED71FEFD}" type="sibTrans" cxnId="{0FF56B01-FE17-4F53-9123-046D780176EC}">
      <dgm:prSet/>
      <dgm:spPr/>
      <dgm:t>
        <a:bodyPr/>
        <a:lstStyle/>
        <a:p>
          <a:endParaRPr lang="en-US"/>
        </a:p>
      </dgm:t>
    </dgm:pt>
    <dgm:pt modelId="{A99ABF54-1888-4303-A73D-9A2EAEF027FD}" type="pres">
      <dgm:prSet presAssocID="{DECD9E46-EBDC-440E-9DDE-A133EC135C36}" presName="linearFlow" presStyleCnt="0">
        <dgm:presLayoutVars>
          <dgm:dir/>
          <dgm:resizeHandles val="exact"/>
        </dgm:presLayoutVars>
      </dgm:prSet>
      <dgm:spPr/>
      <dgm:t>
        <a:bodyPr/>
        <a:lstStyle/>
        <a:p>
          <a:endParaRPr lang="en-US"/>
        </a:p>
      </dgm:t>
    </dgm:pt>
    <dgm:pt modelId="{58780965-E4A7-4D3F-82F7-C2C325C45BAF}" type="pres">
      <dgm:prSet presAssocID="{6E9AD2AC-287B-4962-9F6A-D410808D1082}" presName="composite" presStyleCnt="0"/>
      <dgm:spPr/>
    </dgm:pt>
    <dgm:pt modelId="{BEFBBAC9-9FA7-47F5-9842-06F3EF405746}" type="pres">
      <dgm:prSet presAssocID="{6E9AD2AC-287B-4962-9F6A-D410808D108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5037A6C6-CDB2-4FF8-9204-5C2BE0B347A1}" type="pres">
      <dgm:prSet presAssocID="{6E9AD2AC-287B-4962-9F6A-D410808D1082}" presName="txShp" presStyleLbl="node1" presStyleIdx="0" presStyleCnt="1">
        <dgm:presLayoutVars>
          <dgm:bulletEnabled val="1"/>
        </dgm:presLayoutVars>
      </dgm:prSet>
      <dgm:spPr/>
      <dgm:t>
        <a:bodyPr/>
        <a:lstStyle/>
        <a:p>
          <a:endParaRPr lang="en-US"/>
        </a:p>
      </dgm:t>
    </dgm:pt>
  </dgm:ptLst>
  <dgm:cxnLst>
    <dgm:cxn modelId="{11E7162A-B811-4BEF-9C77-E3B4B05E5079}" type="presOf" srcId="{6E9AD2AC-287B-4962-9F6A-D410808D1082}" destId="{5037A6C6-CDB2-4FF8-9204-5C2BE0B347A1}" srcOrd="0" destOrd="0" presId="urn:microsoft.com/office/officeart/2005/8/layout/vList3#1"/>
    <dgm:cxn modelId="{0FF56B01-FE17-4F53-9123-046D780176EC}" srcId="{DECD9E46-EBDC-440E-9DDE-A133EC135C36}" destId="{6E9AD2AC-287B-4962-9F6A-D410808D1082}" srcOrd="0" destOrd="0" parTransId="{C386AEB4-D531-4891-90BD-E79BFC9EDBA7}" sibTransId="{2C5A62A7-882A-4A99-9F7E-C51EED71FEFD}"/>
    <dgm:cxn modelId="{9C85271E-2ED3-4865-A11B-5A958564EBFF}" type="presOf" srcId="{DECD9E46-EBDC-440E-9DDE-A133EC135C36}" destId="{A99ABF54-1888-4303-A73D-9A2EAEF027FD}" srcOrd="0" destOrd="0" presId="urn:microsoft.com/office/officeart/2005/8/layout/vList3#1"/>
    <dgm:cxn modelId="{0E39911B-5AC3-44A4-8106-92BB52B440D0}" type="presParOf" srcId="{A99ABF54-1888-4303-A73D-9A2EAEF027FD}" destId="{58780965-E4A7-4D3F-82F7-C2C325C45BAF}" srcOrd="0" destOrd="0" presId="urn:microsoft.com/office/officeart/2005/8/layout/vList3#1"/>
    <dgm:cxn modelId="{7BD6723E-BBC9-480A-B81C-3AA76CC8C82C}" type="presParOf" srcId="{58780965-E4A7-4D3F-82F7-C2C325C45BAF}" destId="{BEFBBAC9-9FA7-47F5-9842-06F3EF405746}" srcOrd="0" destOrd="0" presId="urn:microsoft.com/office/officeart/2005/8/layout/vList3#1"/>
    <dgm:cxn modelId="{C9924CDA-F8DD-47FD-A9A3-F5DB478ED3FD}" type="presParOf" srcId="{58780965-E4A7-4D3F-82F7-C2C325C45BAF}" destId="{5037A6C6-CDB2-4FF8-9204-5C2BE0B347A1}"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FFC3D-D60D-4A2A-AE30-32BCDB68AED1}">
      <dsp:nvSpPr>
        <dsp:cNvPr id="0" name=""/>
        <dsp:cNvSpPr/>
      </dsp:nvSpPr>
      <dsp:spPr>
        <a:xfrm>
          <a:off x="1035" y="0"/>
          <a:ext cx="1611159" cy="1938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Clinical Microbiology</a:t>
          </a:r>
          <a:endParaRPr lang="en-US" sz="1400" kern="1200" dirty="0"/>
        </a:p>
      </dsp:txBody>
      <dsp:txXfrm>
        <a:off x="1035" y="775596"/>
        <a:ext cx="1611159" cy="775596"/>
      </dsp:txXfrm>
    </dsp:sp>
    <dsp:sp modelId="{2F66D582-DF95-45E4-A03B-F0C6B2EF4806}">
      <dsp:nvSpPr>
        <dsp:cNvPr id="0" name=""/>
        <dsp:cNvSpPr/>
      </dsp:nvSpPr>
      <dsp:spPr>
        <a:xfrm>
          <a:off x="483772" y="116339"/>
          <a:ext cx="645684" cy="6456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A0966-C253-463E-A209-203449B9280E}">
      <dsp:nvSpPr>
        <dsp:cNvPr id="0" name=""/>
        <dsp:cNvSpPr/>
      </dsp:nvSpPr>
      <dsp:spPr>
        <a:xfrm>
          <a:off x="1660529" y="0"/>
          <a:ext cx="1611159" cy="1938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Allergy &amp; Therapy</a:t>
          </a:r>
          <a:endParaRPr lang="en-US" sz="1400" kern="1200" dirty="0"/>
        </a:p>
      </dsp:txBody>
      <dsp:txXfrm>
        <a:off x="1660529" y="775596"/>
        <a:ext cx="1611159" cy="775596"/>
      </dsp:txXfrm>
    </dsp:sp>
    <dsp:sp modelId="{C161DB3E-EF79-48F4-B4A7-D06142947DBD}">
      <dsp:nvSpPr>
        <dsp:cNvPr id="0" name=""/>
        <dsp:cNvSpPr/>
      </dsp:nvSpPr>
      <dsp:spPr>
        <a:xfrm>
          <a:off x="2143266" y="116339"/>
          <a:ext cx="645684" cy="6456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18147-1CF7-4841-8DE8-2AF4D912D328}">
      <dsp:nvSpPr>
        <dsp:cNvPr id="0" name=""/>
        <dsp:cNvSpPr/>
      </dsp:nvSpPr>
      <dsp:spPr>
        <a:xfrm>
          <a:off x="3320023" y="0"/>
          <a:ext cx="1611159" cy="1938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t>Medical Microbiology &amp; Diagnosis</a:t>
          </a:r>
          <a:endParaRPr lang="en-US" sz="1400" kern="1200" dirty="0"/>
        </a:p>
      </dsp:txBody>
      <dsp:txXfrm>
        <a:off x="3320023" y="775596"/>
        <a:ext cx="1611159" cy="775596"/>
      </dsp:txXfrm>
    </dsp:sp>
    <dsp:sp modelId="{F4028A4C-B14B-4CC7-9DB8-141AA0C745CC}">
      <dsp:nvSpPr>
        <dsp:cNvPr id="0" name=""/>
        <dsp:cNvSpPr/>
      </dsp:nvSpPr>
      <dsp:spPr>
        <a:xfrm>
          <a:off x="3802760" y="116339"/>
          <a:ext cx="645684" cy="6456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46FDF-D2E2-4288-858D-2493A7985440}">
      <dsp:nvSpPr>
        <dsp:cNvPr id="0" name=""/>
        <dsp:cNvSpPr/>
      </dsp:nvSpPr>
      <dsp:spPr>
        <a:xfrm flipH="1">
          <a:off x="2385724" y="1577451"/>
          <a:ext cx="160768" cy="238333"/>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7A6C6-CDB2-4FF8-9204-5C2BE0B347A1}">
      <dsp:nvSpPr>
        <dsp:cNvPr id="0" name=""/>
        <dsp:cNvSpPr/>
      </dsp:nvSpPr>
      <dsp:spPr>
        <a:xfrm rot="10800000">
          <a:off x="1935391" y="0"/>
          <a:ext cx="5942561" cy="175432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3609" tIns="110490" rIns="206248" bIns="110490" numCol="1" spcCol="1270" anchor="ctr" anchorCtr="0">
          <a:noAutofit/>
        </a:bodyPr>
        <a:lstStyle/>
        <a:p>
          <a:pPr lvl="0" algn="ctr" defTabSz="1289050" rtl="0">
            <a:lnSpc>
              <a:spcPct val="90000"/>
            </a:lnSpc>
            <a:spcBef>
              <a:spcPct val="0"/>
            </a:spcBef>
            <a:spcAft>
              <a:spcPct val="35000"/>
            </a:spcAft>
          </a:pPr>
          <a:r>
            <a:rPr lang="en-US" sz="2900" kern="1200" smtClean="0"/>
            <a:t>3rd International Conference on Clinical Microbiology &amp; Microbial Genomics</a:t>
          </a:r>
          <a:endParaRPr lang="en-US" sz="2900" kern="1200"/>
        </a:p>
      </dsp:txBody>
      <dsp:txXfrm rot="10800000">
        <a:off x="2373972" y="0"/>
        <a:ext cx="5503980" cy="1754326"/>
      </dsp:txXfrm>
    </dsp:sp>
    <dsp:sp modelId="{BEFBBAC9-9FA7-47F5-9842-06F3EF405746}">
      <dsp:nvSpPr>
        <dsp:cNvPr id="0" name=""/>
        <dsp:cNvSpPr/>
      </dsp:nvSpPr>
      <dsp:spPr>
        <a:xfrm>
          <a:off x="1058228" y="0"/>
          <a:ext cx="1754326" cy="17543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charset="-128"/>
              </a:defRPr>
            </a:lvl1pPr>
          </a:lstStyle>
          <a:p>
            <a:pPr>
              <a:defRPr/>
            </a:pPr>
            <a:fld id="{474BC5CE-FB6F-41C3-B524-FFB4AB695E02}" type="datetime1">
              <a:rPr lang="it-IT"/>
              <a:pPr>
                <a:defRPr/>
              </a:pPr>
              <a:t>13/10/2015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defRPr>
            </a:lvl1pPr>
          </a:lstStyle>
          <a:p>
            <a:pPr>
              <a:defRPr/>
            </a:pPr>
            <a:fld id="{439A2B3E-0C20-4520-83B6-085DC3764F65}" type="slidenum">
              <a:rPr lang="it-IT"/>
              <a:pPr>
                <a:defRPr/>
              </a:pPr>
              <a:t>‹#›</a:t>
            </a:fld>
            <a:endParaRPr lang="it-IT"/>
          </a:p>
        </p:txBody>
      </p:sp>
    </p:spTree>
    <p:extLst>
      <p:ext uri="{BB962C8B-B14F-4D97-AF65-F5344CB8AC3E}">
        <p14:creationId xmlns:p14="http://schemas.microsoft.com/office/powerpoint/2010/main" val="3482736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charset="-128"/>
              </a:defRPr>
            </a:lvl1pPr>
          </a:lstStyle>
          <a:p>
            <a:pPr>
              <a:defRPr/>
            </a:pPr>
            <a:fld id="{AD38BCCD-AE26-43B9-B31D-DD1B2F3A04CA}" type="datetime1">
              <a:rPr lang="en-US"/>
              <a:pPr>
                <a:defRPr/>
              </a:pPr>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charset="-128"/>
              </a:defRPr>
            </a:lvl1pPr>
          </a:lstStyle>
          <a:p>
            <a:pPr>
              <a:defRPr/>
            </a:pPr>
            <a:fld id="{A4A5329F-FEC0-4F65-BE0A-688D15E18406}" type="slidenum">
              <a:rPr lang="en-US"/>
              <a:pPr>
                <a:defRPr/>
              </a:pPr>
              <a:t>‹#›</a:t>
            </a:fld>
            <a:endParaRPr lang="en-US"/>
          </a:p>
        </p:txBody>
      </p:sp>
    </p:spTree>
    <p:extLst>
      <p:ext uri="{BB962C8B-B14F-4D97-AF65-F5344CB8AC3E}">
        <p14:creationId xmlns:p14="http://schemas.microsoft.com/office/powerpoint/2010/main" val="3127945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plash">
    <p:spTree>
      <p:nvGrpSpPr>
        <p:cNvPr id="1" name=""/>
        <p:cNvGrpSpPr/>
        <p:nvPr/>
      </p:nvGrpSpPr>
      <p:grpSpPr>
        <a:xfrm>
          <a:off x="0" y="0"/>
          <a:ext cx="0" cy="0"/>
          <a:chOff x="0" y="0"/>
          <a:chExt cx="0" cy="0"/>
        </a:xfrm>
      </p:grpSpPr>
      <p:pic>
        <p:nvPicPr>
          <p:cNvPr id="2" name="Picture 8" descr="AVE_PPT_Template_R5_SP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userDrawn="1"/>
        </p:nvSpPr>
        <p:spPr bwMode="auto">
          <a:xfrm>
            <a:off x="6042025" y="6508750"/>
            <a:ext cx="281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sz="1000" smtClean="0">
                <a:solidFill>
                  <a:srgbClr val="C9C9C9"/>
                </a:solidFill>
              </a:rPr>
              <a:t>© Avedro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AVE_PPT_Template_R5_T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9" descr="AVE_Logo_3C_RGB.gif"/>
          <p:cNvPicPr>
            <a:picLocks noChangeAspect="1"/>
          </p:cNvPicPr>
          <p:nvPr userDrawn="1"/>
        </p:nvPicPr>
        <p:blipFill>
          <a:blip r:embed="rId3"/>
          <a:srcRect/>
          <a:stretch>
            <a:fillRect/>
          </a:stretch>
        </p:blipFill>
        <p:spPr bwMode="auto">
          <a:xfrm>
            <a:off x="6719888" y="5384800"/>
            <a:ext cx="2084387" cy="1390650"/>
          </a:xfrm>
          <a:prstGeom prst="rect">
            <a:avLst/>
          </a:prstGeom>
          <a:noFill/>
          <a:ln w="9525">
            <a:noFill/>
            <a:miter lim="800000"/>
            <a:headEnd/>
            <a:tailEnd/>
          </a:ln>
        </p:spPr>
      </p:pic>
      <p:sp>
        <p:nvSpPr>
          <p:cNvPr id="2" name="Title 1"/>
          <p:cNvSpPr>
            <a:spLocks noGrp="1"/>
          </p:cNvSpPr>
          <p:nvPr>
            <p:ph type="ctrTitle"/>
          </p:nvPr>
        </p:nvSpPr>
        <p:spPr>
          <a:xfrm>
            <a:off x="1111103" y="1439305"/>
            <a:ext cx="7490637" cy="100618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116408" y="2478269"/>
            <a:ext cx="7485332" cy="950731"/>
          </a:xfrm>
        </p:spPr>
        <p:txBody>
          <a:bodyPr>
            <a:normAutofit/>
          </a:bodyPr>
          <a:lstStyle>
            <a:lvl1pPr marL="0" indent="0" algn="l">
              <a:buNone/>
              <a:defRPr sz="20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4"/>
          <p:cNvSpPr>
            <a:spLocks noGrp="1"/>
          </p:cNvSpPr>
          <p:nvPr>
            <p:ph type="ftr" sz="quarter" idx="10"/>
          </p:nvPr>
        </p:nvSpPr>
        <p:spPr>
          <a:xfrm>
            <a:off x="5643563" y="6453188"/>
            <a:ext cx="2895600" cy="215900"/>
          </a:xfrm>
        </p:spPr>
        <p:txBody>
          <a:bodyPr/>
          <a:lstStyle>
            <a:lvl1pPr>
              <a:defRPr/>
            </a:lvl1pPr>
          </a:lstStyle>
          <a:p>
            <a:pPr>
              <a:defRPr/>
            </a:pPr>
            <a:r>
              <a:rPr lang="en-US"/>
              <a:t>MA-00005, Rev. A</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VE_Dark Watermark Bulle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MA-00005, Rev. A</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lash Page">
    <p:spTree>
      <p:nvGrpSpPr>
        <p:cNvPr id="1" name=""/>
        <p:cNvGrpSpPr/>
        <p:nvPr/>
      </p:nvGrpSpPr>
      <p:grpSpPr>
        <a:xfrm>
          <a:off x="0" y="0"/>
          <a:ext cx="0" cy="0"/>
          <a:chOff x="0" y="0"/>
          <a:chExt cx="0" cy="0"/>
        </a:xfrm>
      </p:grpSpPr>
      <p:pic>
        <p:nvPicPr>
          <p:cNvPr id="2" name="Picture 6" descr="AVE_PPT_Template_R5_SP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8" descr="AVE_Logo_3C_RGB.gif"/>
          <p:cNvPicPr>
            <a:picLocks noChangeAspect="1"/>
          </p:cNvPicPr>
          <p:nvPr userDrawn="1"/>
        </p:nvPicPr>
        <p:blipFill>
          <a:blip r:embed="rId3"/>
          <a:srcRect/>
          <a:stretch>
            <a:fillRect/>
          </a:stretch>
        </p:blipFill>
        <p:spPr bwMode="auto">
          <a:xfrm>
            <a:off x="6453188" y="4643438"/>
            <a:ext cx="2105025" cy="140335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AVE_PPT_Template_R5_T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AVE_Logo_3C_RGB.gif"/>
          <p:cNvPicPr>
            <a:picLocks noChangeAspect="1"/>
          </p:cNvPicPr>
          <p:nvPr userDrawn="1"/>
        </p:nvPicPr>
        <p:blipFill>
          <a:blip r:embed="rId3"/>
          <a:srcRect/>
          <a:stretch>
            <a:fillRect/>
          </a:stretch>
        </p:blipFill>
        <p:spPr bwMode="auto">
          <a:xfrm>
            <a:off x="6719888" y="5384800"/>
            <a:ext cx="2084387" cy="1390650"/>
          </a:xfrm>
          <a:prstGeom prst="rect">
            <a:avLst/>
          </a:prstGeom>
          <a:noFill/>
          <a:ln w="9525">
            <a:noFill/>
            <a:miter lim="800000"/>
            <a:headEnd/>
            <a:tailEnd/>
          </a:ln>
        </p:spPr>
      </p:pic>
      <p:sp>
        <p:nvSpPr>
          <p:cNvPr id="2" name="Title 1"/>
          <p:cNvSpPr>
            <a:spLocks noGrp="1"/>
          </p:cNvSpPr>
          <p:nvPr>
            <p:ph type="ctrTitle"/>
          </p:nvPr>
        </p:nvSpPr>
        <p:spPr>
          <a:xfrm>
            <a:off x="1116419" y="1446026"/>
            <a:ext cx="7352414" cy="893137"/>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116418" y="2472076"/>
            <a:ext cx="6400800" cy="1752600"/>
          </a:xfrm>
        </p:spPr>
        <p:txBody>
          <a:bodyPr>
            <a:normAutofit/>
          </a:bodyPr>
          <a:lstStyle>
            <a:lvl1pPr marL="0" indent="0" algn="l">
              <a:buNone/>
              <a:defRPr sz="20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4"/>
          <p:cNvSpPr>
            <a:spLocks noGrp="1"/>
          </p:cNvSpPr>
          <p:nvPr>
            <p:ph type="ftr" sz="quarter" idx="10"/>
          </p:nvPr>
        </p:nvSpPr>
        <p:spPr>
          <a:xfrm>
            <a:off x="5641975" y="6456363"/>
            <a:ext cx="2895600" cy="365125"/>
          </a:xfrm>
        </p:spPr>
        <p:txBody>
          <a:bodyPr/>
          <a:lstStyle>
            <a:lvl1pPr>
              <a:defRPr/>
            </a:lvl1pPr>
          </a:lstStyle>
          <a:p>
            <a:pPr>
              <a:defRPr/>
            </a:pPr>
            <a:r>
              <a:rPr lang="en-US"/>
              <a:t>MA-00005, Rev. A</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VE_Light Bullet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42025" y="6508750"/>
            <a:ext cx="281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sz="1000" smtClean="0">
                <a:solidFill>
                  <a:srgbClr val="C9C9C9"/>
                </a:solidFill>
              </a:rPr>
              <a:t>© Avedro 2011</a:t>
            </a:r>
          </a:p>
        </p:txBody>
      </p:sp>
      <p:sp>
        <p:nvSpPr>
          <p:cNvPr id="2" name="Title 1"/>
          <p:cNvSpPr>
            <a:spLocks noGrp="1"/>
          </p:cNvSpPr>
          <p:nvPr>
            <p:ph type="title"/>
          </p:nvPr>
        </p:nvSpPr>
        <p:spPr>
          <a:xfrm>
            <a:off x="1000124" y="274638"/>
            <a:ext cx="7824789" cy="877887"/>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ash Page">
    <p:spTree>
      <p:nvGrpSpPr>
        <p:cNvPr id="1" name=""/>
        <p:cNvGrpSpPr/>
        <p:nvPr/>
      </p:nvGrpSpPr>
      <p:grpSpPr>
        <a:xfrm>
          <a:off x="0" y="0"/>
          <a:ext cx="0" cy="0"/>
          <a:chOff x="0" y="0"/>
          <a:chExt cx="0" cy="0"/>
        </a:xfrm>
      </p:grpSpPr>
      <p:pic>
        <p:nvPicPr>
          <p:cNvPr id="2" name="Picture 8" descr="AVE_PPT_Template_R5_SP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Picture 9" descr="AVE_Logo_3C_RGB.gif"/>
          <p:cNvPicPr>
            <a:picLocks noChangeAspect="1"/>
          </p:cNvPicPr>
          <p:nvPr userDrawn="1"/>
        </p:nvPicPr>
        <p:blipFill>
          <a:blip r:embed="rId3"/>
          <a:srcRect/>
          <a:stretch>
            <a:fillRect/>
          </a:stretch>
        </p:blipFill>
        <p:spPr bwMode="auto">
          <a:xfrm>
            <a:off x="6453188" y="4643438"/>
            <a:ext cx="2105025" cy="1403350"/>
          </a:xfrm>
          <a:prstGeom prst="rect">
            <a:avLst/>
          </a:prstGeom>
          <a:noFill/>
          <a:ln w="9525">
            <a:noFill/>
            <a:miter lim="800000"/>
            <a:headEnd/>
            <a:tailEnd/>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AVE_PPT_Template_R5_T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9" descr="AVE_Logo_3C_RGB.gif"/>
          <p:cNvPicPr>
            <a:picLocks noChangeAspect="1"/>
          </p:cNvPicPr>
          <p:nvPr userDrawn="1"/>
        </p:nvPicPr>
        <p:blipFill>
          <a:blip r:embed="rId3"/>
          <a:srcRect/>
          <a:stretch>
            <a:fillRect/>
          </a:stretch>
        </p:blipFill>
        <p:spPr bwMode="auto">
          <a:xfrm>
            <a:off x="6719888" y="5384800"/>
            <a:ext cx="2084387" cy="1390650"/>
          </a:xfrm>
          <a:prstGeom prst="rect">
            <a:avLst/>
          </a:prstGeom>
          <a:noFill/>
          <a:ln w="9525">
            <a:noFill/>
            <a:miter lim="800000"/>
            <a:headEnd/>
            <a:tailEnd/>
          </a:ln>
        </p:spPr>
      </p:pic>
      <p:sp>
        <p:nvSpPr>
          <p:cNvPr id="2" name="Title 1"/>
          <p:cNvSpPr>
            <a:spLocks noGrp="1"/>
          </p:cNvSpPr>
          <p:nvPr>
            <p:ph type="ctrTitle"/>
          </p:nvPr>
        </p:nvSpPr>
        <p:spPr>
          <a:xfrm>
            <a:off x="1116419" y="1446026"/>
            <a:ext cx="7352414" cy="893137"/>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116418" y="2472076"/>
            <a:ext cx="6400800" cy="1752600"/>
          </a:xfrm>
        </p:spPr>
        <p:txBody>
          <a:bodyPr>
            <a:normAutofit/>
          </a:bodyPr>
          <a:lstStyle>
            <a:lvl1pPr marL="0" indent="0" algn="l">
              <a:buNone/>
              <a:defRPr sz="2000" b="1">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Footer Placeholder 4"/>
          <p:cNvSpPr>
            <a:spLocks noGrp="1"/>
          </p:cNvSpPr>
          <p:nvPr>
            <p:ph type="ftr" sz="quarter" idx="10"/>
          </p:nvPr>
        </p:nvSpPr>
        <p:spPr>
          <a:xfrm>
            <a:off x="5641975" y="6456363"/>
            <a:ext cx="2895600" cy="365125"/>
          </a:xfrm>
        </p:spPr>
        <p:txBody>
          <a:bodyPr/>
          <a:lstStyle>
            <a:lvl1pPr>
              <a:defRPr/>
            </a:lvl1pPr>
          </a:lstStyle>
          <a:p>
            <a:pPr>
              <a:defRPr/>
            </a:pPr>
            <a:r>
              <a:rPr lang="en-US"/>
              <a:t>MA-00005, Rev. A</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VE_Light Watermark 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1000124" y="274638"/>
            <a:ext cx="7824789" cy="877887"/>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a:xfrm>
            <a:off x="5929313" y="6515100"/>
            <a:ext cx="2895600" cy="342900"/>
          </a:xfrm>
        </p:spPr>
        <p:txBody>
          <a:bodyPr/>
          <a:lstStyle>
            <a:lvl1pPr>
              <a:defRPr/>
            </a:lvl1pPr>
          </a:lstStyle>
          <a:p>
            <a:pPr>
              <a:defRPr/>
            </a:pPr>
            <a:r>
              <a:rPr lang="en-US"/>
              <a:t>MA-00005, Rev. 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AVE_PPT_Template_R5_BLWD.jpg"/>
          <p:cNvPicPr>
            <a:picLocks noChangeAspect="1"/>
          </p:cNvPicPr>
          <p:nvPr userDrawn="1"/>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1001713" y="231775"/>
            <a:ext cx="7823200" cy="884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585913" y="1898650"/>
            <a:ext cx="7239000" cy="4289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5929313" y="6507163"/>
            <a:ext cx="2895600" cy="214312"/>
          </a:xfrm>
          <a:prstGeom prst="rect">
            <a:avLst/>
          </a:prstGeom>
        </p:spPr>
        <p:txBody>
          <a:bodyPr vert="horz" lIns="0" tIns="0" rIns="0" bIns="0" rtlCol="0" anchor="t" anchorCtr="0"/>
          <a:lstStyle>
            <a:lvl1pPr algn="r" fontAlgn="auto">
              <a:spcBef>
                <a:spcPts val="0"/>
              </a:spcBef>
              <a:spcAft>
                <a:spcPts val="0"/>
              </a:spcAft>
              <a:defRPr sz="900">
                <a:solidFill>
                  <a:schemeClr val="accent3"/>
                </a:solidFill>
                <a:latin typeface="Arial" pitchFamily="34" charset="0"/>
                <a:ea typeface="+mn-ea"/>
                <a:cs typeface="Arial" pitchFamily="34" charset="0"/>
              </a:defRPr>
            </a:lvl1pPr>
          </a:lstStyle>
          <a:p>
            <a:pPr>
              <a:defRPr/>
            </a:pPr>
            <a:r>
              <a:rPr lang="en-US"/>
              <a:t>MA-00005, Rev. A</a:t>
            </a:r>
          </a:p>
        </p:txBody>
      </p:sp>
      <p:pic>
        <p:nvPicPr>
          <p:cNvPr id="1030" name="Picture 7" descr="AVE_Logo_3C_RGB.gif"/>
          <p:cNvPicPr>
            <a:picLocks noChangeAspect="1"/>
          </p:cNvPicPr>
          <p:nvPr userDrawn="1"/>
        </p:nvPicPr>
        <p:blipFill>
          <a:blip r:embed="rId6"/>
          <a:srcRect/>
          <a:stretch>
            <a:fillRect/>
          </a:stretch>
        </p:blipFill>
        <p:spPr bwMode="auto">
          <a:xfrm>
            <a:off x="250825" y="6162675"/>
            <a:ext cx="1125538" cy="749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28" r:id="rId1"/>
    <p:sldLayoutId id="2147484529" r:id="rId2"/>
    <p:sldLayoutId id="2147484527" r:id="rId3"/>
  </p:sldLayoutIdLst>
  <p:transition>
    <p:fade/>
  </p:transition>
  <p:hf sldNum="0" hdr="0" dt="0"/>
  <p:txStyles>
    <p:titleStyle>
      <a:lvl1pPr algn="l" rtl="0" eaLnBrk="0" fontAlgn="base" hangingPunct="0">
        <a:lnSpc>
          <a:spcPts val="3200"/>
        </a:lnSpc>
        <a:spcBef>
          <a:spcPct val="0"/>
        </a:spcBef>
        <a:spcAft>
          <a:spcPct val="0"/>
        </a:spcAft>
        <a:defRPr sz="2800" b="1" kern="1200">
          <a:solidFill>
            <a:schemeClr val="tx1"/>
          </a:solidFill>
          <a:latin typeface="Arial" pitchFamily="34" charset="0"/>
          <a:ea typeface="Arial" charset="0"/>
          <a:cs typeface="Arial" pitchFamily="34" charset="0"/>
        </a:defRPr>
      </a:lvl1pPr>
      <a:lvl2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2pPr>
      <a:lvl3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3pPr>
      <a:lvl4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4pPr>
      <a:lvl5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5pPr>
      <a:lvl6pPr marL="457200" algn="l" rtl="0" fontAlgn="base">
        <a:lnSpc>
          <a:spcPts val="3200"/>
        </a:lnSpc>
        <a:spcBef>
          <a:spcPct val="0"/>
        </a:spcBef>
        <a:spcAft>
          <a:spcPct val="0"/>
        </a:spcAft>
        <a:defRPr sz="2800" b="1">
          <a:solidFill>
            <a:schemeClr val="tx1"/>
          </a:solidFill>
          <a:latin typeface="Arial" pitchFamily="34" charset="0"/>
          <a:cs typeface="Arial" pitchFamily="34" charset="0"/>
        </a:defRPr>
      </a:lvl6pPr>
      <a:lvl7pPr marL="914400" algn="l" rtl="0" fontAlgn="base">
        <a:lnSpc>
          <a:spcPts val="3200"/>
        </a:lnSpc>
        <a:spcBef>
          <a:spcPct val="0"/>
        </a:spcBef>
        <a:spcAft>
          <a:spcPct val="0"/>
        </a:spcAft>
        <a:defRPr sz="2800" b="1">
          <a:solidFill>
            <a:schemeClr val="tx1"/>
          </a:solidFill>
          <a:latin typeface="Arial" pitchFamily="34" charset="0"/>
          <a:cs typeface="Arial" pitchFamily="34" charset="0"/>
        </a:defRPr>
      </a:lvl7pPr>
      <a:lvl8pPr marL="1371600" algn="l" rtl="0" fontAlgn="base">
        <a:lnSpc>
          <a:spcPts val="3200"/>
        </a:lnSpc>
        <a:spcBef>
          <a:spcPct val="0"/>
        </a:spcBef>
        <a:spcAft>
          <a:spcPct val="0"/>
        </a:spcAft>
        <a:defRPr sz="2800" b="1">
          <a:solidFill>
            <a:schemeClr val="tx1"/>
          </a:solidFill>
          <a:latin typeface="Arial" pitchFamily="34" charset="0"/>
          <a:cs typeface="Arial" pitchFamily="34" charset="0"/>
        </a:defRPr>
      </a:lvl8pPr>
      <a:lvl9pPr marL="1828800" algn="l" rtl="0" fontAlgn="base">
        <a:lnSpc>
          <a:spcPts val="3200"/>
        </a:lnSpc>
        <a:spcBef>
          <a:spcPct val="0"/>
        </a:spcBef>
        <a:spcAft>
          <a:spcPct val="0"/>
        </a:spcAft>
        <a:defRPr sz="2800" b="1">
          <a:solidFill>
            <a:schemeClr val="tx1"/>
          </a:solidFill>
          <a:latin typeface="Arial" pitchFamily="34" charset="0"/>
          <a:cs typeface="Arial" pitchFamily="34" charset="0"/>
        </a:defRPr>
      </a:lvl9pPr>
    </p:titleStyle>
    <p:bodyStyle>
      <a:lvl1pPr marL="169863" indent="-169863" algn="l" rtl="0" eaLnBrk="0" fontAlgn="base" hangingPunct="0">
        <a:spcBef>
          <a:spcPct val="20000"/>
        </a:spcBef>
        <a:spcAft>
          <a:spcPct val="0"/>
        </a:spcAft>
        <a:buClr>
          <a:srgbClr val="A5A4DF"/>
        </a:buClr>
        <a:buFont typeface="Arial" charset="0"/>
        <a:buChar char="•"/>
        <a:tabLst>
          <a:tab pos="339725" algn="l"/>
        </a:tabLst>
        <a:defRPr sz="2400" kern="1200">
          <a:solidFill>
            <a:schemeClr val="bg1"/>
          </a:solidFill>
          <a:latin typeface="Arial" pitchFamily="34" charset="0"/>
          <a:ea typeface="Arial" charset="0"/>
          <a:cs typeface="Arial" pitchFamily="34" charset="0"/>
        </a:defRPr>
      </a:lvl1pPr>
      <a:lvl2pPr marL="627063" indent="-169863" algn="l" rtl="0" eaLnBrk="0" fontAlgn="base" hangingPunct="0">
        <a:spcBef>
          <a:spcPct val="20000"/>
        </a:spcBef>
        <a:spcAft>
          <a:spcPct val="0"/>
        </a:spcAft>
        <a:buClr>
          <a:srgbClr val="AADFBE"/>
        </a:buClr>
        <a:buFont typeface="Arial" charset="0"/>
        <a:buChar char="•"/>
        <a:defRPr sz="2000" kern="1200">
          <a:solidFill>
            <a:schemeClr val="bg1"/>
          </a:solidFill>
          <a:latin typeface="Arial" pitchFamily="34" charset="0"/>
          <a:ea typeface="Arial" charset="0"/>
          <a:cs typeface="Arial" pitchFamily="34" charset="0"/>
        </a:defRPr>
      </a:lvl2pPr>
      <a:lvl3pPr marL="1031875" indent="-117475" algn="l" rtl="0" eaLnBrk="0" fontAlgn="base" hangingPunct="0">
        <a:spcBef>
          <a:spcPct val="20000"/>
        </a:spcBef>
        <a:spcAft>
          <a:spcPct val="0"/>
        </a:spcAft>
        <a:buClr>
          <a:schemeClr val="bg1"/>
        </a:buClr>
        <a:buFont typeface="Arial" charset="0"/>
        <a:buChar char="•"/>
        <a:defRPr sz="2400" kern="1200">
          <a:solidFill>
            <a:schemeClr val="bg1"/>
          </a:solidFill>
          <a:latin typeface="Arial" pitchFamily="34" charset="0"/>
          <a:ea typeface="Arial" charset="0"/>
          <a:cs typeface="Arial" pitchFamily="34" charset="0"/>
        </a:defRPr>
      </a:lvl3pPr>
      <a:lvl4pPr marL="1489075" indent="-117475" algn="l" rtl="0" eaLnBrk="0" fontAlgn="base" hangingPunct="0">
        <a:spcBef>
          <a:spcPct val="20000"/>
        </a:spcBef>
        <a:spcAft>
          <a:spcPct val="0"/>
        </a:spcAft>
        <a:buClr>
          <a:srgbClr val="A5A4DF"/>
        </a:buClr>
        <a:buFont typeface="Arial" charset="0"/>
        <a:buChar char="•"/>
        <a:defRPr sz="1600" kern="1200">
          <a:solidFill>
            <a:schemeClr val="bg1"/>
          </a:solidFill>
          <a:latin typeface="Arial" pitchFamily="34" charset="0"/>
          <a:ea typeface="Arial" charset="0"/>
          <a:cs typeface="Arial" pitchFamily="34" charset="0"/>
        </a:defRPr>
      </a:lvl4pPr>
      <a:lvl5pPr marL="1946275" indent="-117475" algn="l" rtl="0" eaLnBrk="0" fontAlgn="base" hangingPunct="0">
        <a:spcBef>
          <a:spcPct val="20000"/>
        </a:spcBef>
        <a:spcAft>
          <a:spcPct val="0"/>
        </a:spcAft>
        <a:buClr>
          <a:srgbClr val="AADFBE"/>
        </a:buClr>
        <a:buFont typeface="Arial" charset="0"/>
        <a:buChar char="•"/>
        <a:defRPr sz="14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1" descr="AVE_PPT_Template_R5_BLL.jpg"/>
          <p:cNvPicPr>
            <a:picLocks noChangeAspect="1"/>
          </p:cNvPicPr>
          <p:nvPr userDrawn="1"/>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1584325" y="1892300"/>
            <a:ext cx="7240588" cy="4340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5929313" y="6515100"/>
            <a:ext cx="2895600" cy="342900"/>
          </a:xfrm>
          <a:prstGeom prst="rect">
            <a:avLst/>
          </a:prstGeom>
        </p:spPr>
        <p:txBody>
          <a:bodyPr vert="horz" lIns="0" tIns="0" rIns="0" bIns="0" rtlCol="0" anchor="t" anchorCtr="0"/>
          <a:lstStyle>
            <a:lvl1pPr algn="r" fontAlgn="auto">
              <a:spcBef>
                <a:spcPts val="0"/>
              </a:spcBef>
              <a:spcAft>
                <a:spcPts val="0"/>
              </a:spcAft>
              <a:defRPr sz="900">
                <a:solidFill>
                  <a:schemeClr val="accent3"/>
                </a:solidFill>
                <a:latin typeface="Arial" pitchFamily="34" charset="0"/>
                <a:ea typeface="+mn-ea"/>
                <a:cs typeface="Arial" pitchFamily="34" charset="0"/>
              </a:defRPr>
            </a:lvl1pPr>
          </a:lstStyle>
          <a:p>
            <a:pPr>
              <a:defRPr/>
            </a:pPr>
            <a:r>
              <a:rPr lang="en-US"/>
              <a:t>MA-00005, Rev. A</a:t>
            </a:r>
          </a:p>
        </p:txBody>
      </p:sp>
      <p:pic>
        <p:nvPicPr>
          <p:cNvPr id="2053" name="Picture 7" descr="AVE_Logo_3C_RGB.gif"/>
          <p:cNvPicPr>
            <a:picLocks noChangeAspect="1"/>
          </p:cNvPicPr>
          <p:nvPr userDrawn="1"/>
        </p:nvPicPr>
        <p:blipFill>
          <a:blip r:embed="rId6"/>
          <a:srcRect/>
          <a:stretch>
            <a:fillRect/>
          </a:stretch>
        </p:blipFill>
        <p:spPr bwMode="auto">
          <a:xfrm>
            <a:off x="250825" y="6162675"/>
            <a:ext cx="1125538" cy="749300"/>
          </a:xfrm>
          <a:prstGeom prst="rect">
            <a:avLst/>
          </a:prstGeom>
          <a:noFill/>
          <a:ln w="9525">
            <a:noFill/>
            <a:miter lim="800000"/>
            <a:headEnd/>
            <a:tailEnd/>
          </a:ln>
        </p:spPr>
      </p:pic>
      <p:sp>
        <p:nvSpPr>
          <p:cNvPr id="2054" name="Title Placeholder 10"/>
          <p:cNvSpPr>
            <a:spLocks noGrp="1"/>
          </p:cNvSpPr>
          <p:nvPr>
            <p:ph type="title"/>
          </p:nvPr>
        </p:nvSpPr>
        <p:spPr bwMode="auto">
          <a:xfrm>
            <a:off x="1000125" y="242888"/>
            <a:ext cx="7824788" cy="895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Lst>
  <p:transition>
    <p:fade/>
  </p:transition>
  <p:hf sldNum="0" hdr="0" dt="0"/>
  <p:txStyles>
    <p:titleStyle>
      <a:lvl1pPr algn="l" rtl="0" eaLnBrk="0" fontAlgn="base" hangingPunct="0">
        <a:lnSpc>
          <a:spcPts val="3200"/>
        </a:lnSpc>
        <a:spcBef>
          <a:spcPct val="0"/>
        </a:spcBef>
        <a:spcAft>
          <a:spcPct val="0"/>
        </a:spcAft>
        <a:defRPr sz="2800" b="1" kern="1200">
          <a:solidFill>
            <a:schemeClr val="tx1"/>
          </a:solidFill>
          <a:latin typeface="Arial" pitchFamily="34" charset="0"/>
          <a:ea typeface="Arial" charset="0"/>
          <a:cs typeface="Arial" pitchFamily="34" charset="0"/>
        </a:defRPr>
      </a:lvl1pPr>
      <a:lvl2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2pPr>
      <a:lvl3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3pPr>
      <a:lvl4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4pPr>
      <a:lvl5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5pPr>
      <a:lvl6pPr marL="457200" algn="l" rtl="0" fontAlgn="base">
        <a:lnSpc>
          <a:spcPts val="3200"/>
        </a:lnSpc>
        <a:spcBef>
          <a:spcPct val="0"/>
        </a:spcBef>
        <a:spcAft>
          <a:spcPct val="0"/>
        </a:spcAft>
        <a:defRPr sz="2800" b="1">
          <a:solidFill>
            <a:schemeClr val="tx1"/>
          </a:solidFill>
          <a:latin typeface="Arial" pitchFamily="34" charset="0"/>
          <a:cs typeface="Arial" pitchFamily="34" charset="0"/>
        </a:defRPr>
      </a:lvl6pPr>
      <a:lvl7pPr marL="914400" algn="l" rtl="0" fontAlgn="base">
        <a:lnSpc>
          <a:spcPts val="3200"/>
        </a:lnSpc>
        <a:spcBef>
          <a:spcPct val="0"/>
        </a:spcBef>
        <a:spcAft>
          <a:spcPct val="0"/>
        </a:spcAft>
        <a:defRPr sz="2800" b="1">
          <a:solidFill>
            <a:schemeClr val="tx1"/>
          </a:solidFill>
          <a:latin typeface="Arial" pitchFamily="34" charset="0"/>
          <a:cs typeface="Arial" pitchFamily="34" charset="0"/>
        </a:defRPr>
      </a:lvl7pPr>
      <a:lvl8pPr marL="1371600" algn="l" rtl="0" fontAlgn="base">
        <a:lnSpc>
          <a:spcPts val="3200"/>
        </a:lnSpc>
        <a:spcBef>
          <a:spcPct val="0"/>
        </a:spcBef>
        <a:spcAft>
          <a:spcPct val="0"/>
        </a:spcAft>
        <a:defRPr sz="2800" b="1">
          <a:solidFill>
            <a:schemeClr val="tx1"/>
          </a:solidFill>
          <a:latin typeface="Arial" pitchFamily="34" charset="0"/>
          <a:cs typeface="Arial" pitchFamily="34" charset="0"/>
        </a:defRPr>
      </a:lvl8pPr>
      <a:lvl9pPr marL="1828800" algn="l" rtl="0" fontAlgn="base">
        <a:lnSpc>
          <a:spcPts val="3200"/>
        </a:lnSpc>
        <a:spcBef>
          <a:spcPct val="0"/>
        </a:spcBef>
        <a:spcAft>
          <a:spcPct val="0"/>
        </a:spcAft>
        <a:defRPr sz="2800" b="1">
          <a:solidFill>
            <a:schemeClr val="tx1"/>
          </a:solidFill>
          <a:latin typeface="Arial" pitchFamily="34" charset="0"/>
          <a:cs typeface="Arial" pitchFamily="34" charset="0"/>
        </a:defRPr>
      </a:lvl9pPr>
    </p:titleStyle>
    <p:bodyStyle>
      <a:lvl1pPr marL="233363" indent="-233363" algn="l" rtl="0" eaLnBrk="0" fontAlgn="base" hangingPunct="0">
        <a:spcBef>
          <a:spcPct val="20000"/>
        </a:spcBef>
        <a:spcAft>
          <a:spcPct val="0"/>
        </a:spcAft>
        <a:buClr>
          <a:schemeClr val="accent1"/>
        </a:buClr>
        <a:buFont typeface="Arial" charset="0"/>
        <a:buChar char="•"/>
        <a:defRPr sz="2400" kern="1200">
          <a:solidFill>
            <a:schemeClr val="tx1"/>
          </a:solidFill>
          <a:latin typeface="Arial" pitchFamily="34" charset="0"/>
          <a:ea typeface="Arial" charset="0"/>
          <a:cs typeface="Arial" pitchFamily="34" charset="0"/>
        </a:defRPr>
      </a:lvl1pPr>
      <a:lvl2pPr marL="627063" indent="-169863" algn="l" rtl="0" eaLnBrk="0" fontAlgn="base" hangingPunct="0">
        <a:spcBef>
          <a:spcPct val="20000"/>
        </a:spcBef>
        <a:spcAft>
          <a:spcPct val="0"/>
        </a:spcAft>
        <a:buClr>
          <a:srgbClr val="AADFBE"/>
        </a:buClr>
        <a:buFont typeface="Arial" charset="0"/>
        <a:buChar char="•"/>
        <a:defRPr sz="2000" kern="1200">
          <a:solidFill>
            <a:schemeClr val="tx1"/>
          </a:solidFill>
          <a:latin typeface="Arial" pitchFamily="34" charset="0"/>
          <a:ea typeface="Arial" charset="0"/>
          <a:cs typeface="Arial" pitchFamily="34" charset="0"/>
        </a:defRPr>
      </a:lvl2pPr>
      <a:lvl3pPr marL="1031875" indent="-117475" algn="l" rtl="0" eaLnBrk="0" fontAlgn="base" hangingPunct="0">
        <a:spcBef>
          <a:spcPct val="20000"/>
        </a:spcBef>
        <a:spcAft>
          <a:spcPct val="0"/>
        </a:spcAft>
        <a:buClr>
          <a:schemeClr val="tx2"/>
        </a:buClr>
        <a:buFont typeface="Arial" charset="0"/>
        <a:buChar char="•"/>
        <a:defRPr sz="2400" kern="1200">
          <a:solidFill>
            <a:schemeClr val="tx1"/>
          </a:solidFill>
          <a:latin typeface="Arial" pitchFamily="34" charset="0"/>
          <a:ea typeface="Arial" charset="0"/>
          <a:cs typeface="Arial" pitchFamily="34" charset="0"/>
        </a:defRPr>
      </a:lvl3pPr>
      <a:lvl4pPr marL="1489075" indent="-117475" algn="l" rtl="0" eaLnBrk="0" fontAlgn="base" hangingPunct="0">
        <a:spcBef>
          <a:spcPct val="20000"/>
        </a:spcBef>
        <a:spcAft>
          <a:spcPct val="0"/>
        </a:spcAft>
        <a:buClr>
          <a:schemeClr val="accent1"/>
        </a:buClr>
        <a:buFont typeface="Arial" charset="0"/>
        <a:buChar char="•"/>
        <a:defRPr sz="1600" kern="1200">
          <a:solidFill>
            <a:schemeClr val="tx1"/>
          </a:solidFill>
          <a:latin typeface="Arial" pitchFamily="34" charset="0"/>
          <a:ea typeface="Arial" charset="0"/>
          <a:cs typeface="Arial" pitchFamily="34" charset="0"/>
        </a:defRPr>
      </a:lvl4pPr>
      <a:lvl5pPr marL="1946275" indent="-117475" algn="l" rtl="0" eaLnBrk="0" fontAlgn="base" hangingPunct="0">
        <a:spcBef>
          <a:spcPct val="20000"/>
        </a:spcBef>
        <a:spcAft>
          <a:spcPct val="0"/>
        </a:spcAft>
        <a:buClr>
          <a:srgbClr val="AADFBE"/>
        </a:buClr>
        <a:buFont typeface="Arial" charset="0"/>
        <a:buChar char="•"/>
        <a:defRPr sz="14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descr="AVE_PPT_Template_R5_BLWL.jpg"/>
          <p:cNvPicPr>
            <a:picLocks noChangeAspect="1"/>
          </p:cNvPicPr>
          <p:nvPr userDrawn="1"/>
        </p:nvPicPr>
        <p:blipFill>
          <a:blip r:embed="rId5"/>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1584325" y="1892300"/>
            <a:ext cx="7240588" cy="4340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5910263" y="6515100"/>
            <a:ext cx="2895600" cy="342900"/>
          </a:xfrm>
          <a:prstGeom prst="rect">
            <a:avLst/>
          </a:prstGeom>
        </p:spPr>
        <p:txBody>
          <a:bodyPr vert="horz" lIns="0" tIns="0" rIns="0" bIns="0" rtlCol="0" anchor="t" anchorCtr="0"/>
          <a:lstStyle>
            <a:lvl1pPr algn="r" fontAlgn="auto">
              <a:spcBef>
                <a:spcPts val="0"/>
              </a:spcBef>
              <a:spcAft>
                <a:spcPts val="0"/>
              </a:spcAft>
              <a:defRPr sz="900">
                <a:solidFill>
                  <a:schemeClr val="accent3"/>
                </a:solidFill>
                <a:latin typeface="Arial" pitchFamily="34" charset="0"/>
                <a:ea typeface="+mn-ea"/>
                <a:cs typeface="Arial" pitchFamily="34" charset="0"/>
              </a:defRPr>
            </a:lvl1pPr>
          </a:lstStyle>
          <a:p>
            <a:pPr>
              <a:defRPr/>
            </a:pPr>
            <a:r>
              <a:rPr lang="en-US"/>
              <a:t>MA-00005, Rev. A</a:t>
            </a:r>
          </a:p>
        </p:txBody>
      </p:sp>
      <p:pic>
        <p:nvPicPr>
          <p:cNvPr id="3077" name="Picture 7" descr="AVE_Logo_3C_RGB.gif"/>
          <p:cNvPicPr>
            <a:picLocks noChangeAspect="1"/>
          </p:cNvPicPr>
          <p:nvPr userDrawn="1"/>
        </p:nvPicPr>
        <p:blipFill>
          <a:blip r:embed="rId6"/>
          <a:srcRect/>
          <a:stretch>
            <a:fillRect/>
          </a:stretch>
        </p:blipFill>
        <p:spPr bwMode="auto">
          <a:xfrm>
            <a:off x="250825" y="6162675"/>
            <a:ext cx="1125538" cy="749300"/>
          </a:xfrm>
          <a:prstGeom prst="rect">
            <a:avLst/>
          </a:prstGeom>
          <a:noFill/>
          <a:ln w="9525">
            <a:noFill/>
            <a:miter lim="800000"/>
            <a:headEnd/>
            <a:tailEnd/>
          </a:ln>
        </p:spPr>
      </p:pic>
      <p:sp>
        <p:nvSpPr>
          <p:cNvPr id="3078" name="Title Placeholder 10"/>
          <p:cNvSpPr>
            <a:spLocks noGrp="1"/>
          </p:cNvSpPr>
          <p:nvPr>
            <p:ph type="title"/>
          </p:nvPr>
        </p:nvSpPr>
        <p:spPr bwMode="auto">
          <a:xfrm>
            <a:off x="1000125" y="242888"/>
            <a:ext cx="7824788" cy="895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Lst>
  <p:transition>
    <p:fade/>
  </p:transition>
  <p:hf sldNum="0" hdr="0" dt="0"/>
  <p:txStyles>
    <p:titleStyle>
      <a:lvl1pPr algn="l" rtl="0" eaLnBrk="0" fontAlgn="base" hangingPunct="0">
        <a:lnSpc>
          <a:spcPts val="3200"/>
        </a:lnSpc>
        <a:spcBef>
          <a:spcPct val="0"/>
        </a:spcBef>
        <a:spcAft>
          <a:spcPct val="0"/>
        </a:spcAft>
        <a:defRPr sz="2800" b="1" kern="1200">
          <a:solidFill>
            <a:schemeClr val="tx1"/>
          </a:solidFill>
          <a:latin typeface="Arial" pitchFamily="34" charset="0"/>
          <a:ea typeface="Arial" charset="0"/>
          <a:cs typeface="Arial" pitchFamily="34" charset="0"/>
        </a:defRPr>
      </a:lvl1pPr>
      <a:lvl2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2pPr>
      <a:lvl3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3pPr>
      <a:lvl4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4pPr>
      <a:lvl5pPr algn="l" rtl="0" eaLnBrk="0" fontAlgn="base" hangingPunct="0">
        <a:lnSpc>
          <a:spcPts val="3200"/>
        </a:lnSpc>
        <a:spcBef>
          <a:spcPct val="0"/>
        </a:spcBef>
        <a:spcAft>
          <a:spcPct val="0"/>
        </a:spcAft>
        <a:defRPr sz="2800" b="1">
          <a:solidFill>
            <a:schemeClr val="tx1"/>
          </a:solidFill>
          <a:latin typeface="Arial" pitchFamily="34" charset="0"/>
          <a:ea typeface="Arial" charset="0"/>
          <a:cs typeface="Arial" pitchFamily="34" charset="0"/>
        </a:defRPr>
      </a:lvl5pPr>
      <a:lvl6pPr marL="457200" algn="l" rtl="0" fontAlgn="base">
        <a:lnSpc>
          <a:spcPts val="3200"/>
        </a:lnSpc>
        <a:spcBef>
          <a:spcPct val="0"/>
        </a:spcBef>
        <a:spcAft>
          <a:spcPct val="0"/>
        </a:spcAft>
        <a:defRPr sz="2800" b="1">
          <a:solidFill>
            <a:schemeClr val="tx1"/>
          </a:solidFill>
          <a:latin typeface="Arial" pitchFamily="34" charset="0"/>
          <a:cs typeface="Arial" pitchFamily="34" charset="0"/>
        </a:defRPr>
      </a:lvl6pPr>
      <a:lvl7pPr marL="914400" algn="l" rtl="0" fontAlgn="base">
        <a:lnSpc>
          <a:spcPts val="3200"/>
        </a:lnSpc>
        <a:spcBef>
          <a:spcPct val="0"/>
        </a:spcBef>
        <a:spcAft>
          <a:spcPct val="0"/>
        </a:spcAft>
        <a:defRPr sz="2800" b="1">
          <a:solidFill>
            <a:schemeClr val="tx1"/>
          </a:solidFill>
          <a:latin typeface="Arial" pitchFamily="34" charset="0"/>
          <a:cs typeface="Arial" pitchFamily="34" charset="0"/>
        </a:defRPr>
      </a:lvl7pPr>
      <a:lvl8pPr marL="1371600" algn="l" rtl="0" fontAlgn="base">
        <a:lnSpc>
          <a:spcPts val="3200"/>
        </a:lnSpc>
        <a:spcBef>
          <a:spcPct val="0"/>
        </a:spcBef>
        <a:spcAft>
          <a:spcPct val="0"/>
        </a:spcAft>
        <a:defRPr sz="2800" b="1">
          <a:solidFill>
            <a:schemeClr val="tx1"/>
          </a:solidFill>
          <a:latin typeface="Arial" pitchFamily="34" charset="0"/>
          <a:cs typeface="Arial" pitchFamily="34" charset="0"/>
        </a:defRPr>
      </a:lvl8pPr>
      <a:lvl9pPr marL="1828800" algn="l" rtl="0" fontAlgn="base">
        <a:lnSpc>
          <a:spcPts val="3200"/>
        </a:lnSpc>
        <a:spcBef>
          <a:spcPct val="0"/>
        </a:spcBef>
        <a:spcAft>
          <a:spcPct val="0"/>
        </a:spcAft>
        <a:defRPr sz="2800" b="1">
          <a:solidFill>
            <a:schemeClr val="tx1"/>
          </a:solidFill>
          <a:latin typeface="Arial" pitchFamily="34" charset="0"/>
          <a:cs typeface="Arial" pitchFamily="34" charset="0"/>
        </a:defRPr>
      </a:lvl9pPr>
    </p:titleStyle>
    <p:bodyStyle>
      <a:lvl1pPr marL="233363" indent="-233363" algn="l" rtl="0" eaLnBrk="0" fontAlgn="base" hangingPunct="0">
        <a:spcBef>
          <a:spcPct val="20000"/>
        </a:spcBef>
        <a:spcAft>
          <a:spcPct val="0"/>
        </a:spcAft>
        <a:buClr>
          <a:schemeClr val="accent1"/>
        </a:buClr>
        <a:buFont typeface="Arial" charset="0"/>
        <a:buChar char="•"/>
        <a:defRPr sz="2400" kern="1200">
          <a:solidFill>
            <a:schemeClr val="tx1"/>
          </a:solidFill>
          <a:latin typeface="Arial" pitchFamily="34" charset="0"/>
          <a:ea typeface="Arial" charset="0"/>
          <a:cs typeface="Arial" pitchFamily="34" charset="0"/>
        </a:defRPr>
      </a:lvl1pPr>
      <a:lvl2pPr marL="627063" indent="-169863" algn="l" rtl="0" eaLnBrk="0" fontAlgn="base" hangingPunct="0">
        <a:spcBef>
          <a:spcPct val="20000"/>
        </a:spcBef>
        <a:spcAft>
          <a:spcPct val="0"/>
        </a:spcAft>
        <a:buClr>
          <a:srgbClr val="AADFBE"/>
        </a:buClr>
        <a:buFont typeface="Arial" charset="0"/>
        <a:buChar char="•"/>
        <a:defRPr sz="2000" kern="1200">
          <a:solidFill>
            <a:schemeClr val="tx1"/>
          </a:solidFill>
          <a:latin typeface="Arial" pitchFamily="34" charset="0"/>
          <a:ea typeface="Arial" charset="0"/>
          <a:cs typeface="Arial" pitchFamily="34" charset="0"/>
        </a:defRPr>
      </a:lvl2pPr>
      <a:lvl3pPr marL="1031875" indent="-117475" algn="l" rtl="0" eaLnBrk="0" fontAlgn="base" hangingPunct="0">
        <a:spcBef>
          <a:spcPct val="20000"/>
        </a:spcBef>
        <a:spcAft>
          <a:spcPct val="0"/>
        </a:spcAft>
        <a:buClr>
          <a:schemeClr val="tx2"/>
        </a:buClr>
        <a:buFont typeface="Arial" charset="0"/>
        <a:buChar char="•"/>
        <a:defRPr sz="2400" kern="1200">
          <a:solidFill>
            <a:schemeClr val="tx1"/>
          </a:solidFill>
          <a:latin typeface="Arial" pitchFamily="34" charset="0"/>
          <a:ea typeface="Arial" charset="0"/>
          <a:cs typeface="Arial" pitchFamily="34" charset="0"/>
        </a:defRPr>
      </a:lvl3pPr>
      <a:lvl4pPr marL="1489075" indent="-117475" algn="l" rtl="0" eaLnBrk="0" fontAlgn="base" hangingPunct="0">
        <a:spcBef>
          <a:spcPct val="20000"/>
        </a:spcBef>
        <a:spcAft>
          <a:spcPct val="0"/>
        </a:spcAft>
        <a:buClr>
          <a:schemeClr val="accent1"/>
        </a:buClr>
        <a:buFont typeface="Arial" charset="0"/>
        <a:buChar char="•"/>
        <a:defRPr sz="1600" kern="1200">
          <a:solidFill>
            <a:schemeClr val="tx1"/>
          </a:solidFill>
          <a:latin typeface="Arial" pitchFamily="34" charset="0"/>
          <a:ea typeface="Arial" charset="0"/>
          <a:cs typeface="Arial" pitchFamily="34" charset="0"/>
        </a:defRPr>
      </a:lvl4pPr>
      <a:lvl5pPr marL="1946275" indent="-117475" algn="l" rtl="0" eaLnBrk="0" fontAlgn="base" hangingPunct="0">
        <a:spcBef>
          <a:spcPct val="20000"/>
        </a:spcBef>
        <a:spcAft>
          <a:spcPct val="0"/>
        </a:spcAft>
        <a:buClr>
          <a:srgbClr val="AADFBE"/>
        </a:buClr>
        <a:buFont typeface="Arial" charset="0"/>
        <a:buChar char="•"/>
        <a:defRPr sz="14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AVE_PPT_Template_R5_SH.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9" name="Title Placeholder 1"/>
          <p:cNvSpPr>
            <a:spLocks noGrp="1"/>
          </p:cNvSpPr>
          <p:nvPr>
            <p:ph type="title"/>
          </p:nvPr>
        </p:nvSpPr>
        <p:spPr bwMode="auto">
          <a:xfrm>
            <a:off x="1106488" y="1439863"/>
            <a:ext cx="768667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 name="Footer Placeholder 4"/>
          <p:cNvSpPr>
            <a:spLocks noGrp="1"/>
          </p:cNvSpPr>
          <p:nvPr>
            <p:ph type="ftr" sz="quarter" idx="3"/>
          </p:nvPr>
        </p:nvSpPr>
        <p:spPr>
          <a:xfrm>
            <a:off x="5641975" y="6456363"/>
            <a:ext cx="2895600" cy="365125"/>
          </a:xfrm>
          <a:prstGeom prst="rect">
            <a:avLst/>
          </a:prstGeom>
        </p:spPr>
        <p:txBody>
          <a:bodyPr vert="horz" lIns="0" tIns="0" rIns="0" bIns="0" rtlCol="0" anchor="t" anchorCtr="0"/>
          <a:lstStyle>
            <a:lvl1pPr algn="r" fontAlgn="auto">
              <a:spcBef>
                <a:spcPts val="0"/>
              </a:spcBef>
              <a:spcAft>
                <a:spcPts val="0"/>
              </a:spcAft>
              <a:defRPr sz="900">
                <a:solidFill>
                  <a:schemeClr val="accent3"/>
                </a:solidFill>
                <a:latin typeface="Arial" pitchFamily="34" charset="0"/>
                <a:ea typeface="+mn-ea"/>
                <a:cs typeface="Arial" pitchFamily="34" charset="0"/>
              </a:defRPr>
            </a:lvl1pPr>
          </a:lstStyle>
          <a:p>
            <a:pPr>
              <a:defRPr/>
            </a:pPr>
            <a:r>
              <a:rPr lang="en-US"/>
              <a:t>MA-00005, Rev. A</a:t>
            </a:r>
          </a:p>
        </p:txBody>
      </p:sp>
      <p:pic>
        <p:nvPicPr>
          <p:cNvPr id="4101" name="Picture 8" descr="AVE_Logo_3C_RGB.gif"/>
          <p:cNvPicPr>
            <a:picLocks noChangeAspect="1"/>
          </p:cNvPicPr>
          <p:nvPr userDrawn="1"/>
        </p:nvPicPr>
        <p:blipFill>
          <a:blip r:embed="rId3"/>
          <a:srcRect/>
          <a:stretch>
            <a:fillRect/>
          </a:stretch>
        </p:blipFill>
        <p:spPr bwMode="auto">
          <a:xfrm>
            <a:off x="6719888" y="5384800"/>
            <a:ext cx="2084387" cy="1390650"/>
          </a:xfrm>
          <a:prstGeom prst="rect">
            <a:avLst/>
          </a:prstGeom>
          <a:noFill/>
          <a:ln w="9525">
            <a:noFill/>
            <a:miter lim="800000"/>
            <a:headEnd/>
            <a:tailEnd/>
          </a:ln>
        </p:spPr>
      </p:pic>
      <p:sp>
        <p:nvSpPr>
          <p:cNvPr id="4102" name="Text Placeholder 9"/>
          <p:cNvSpPr>
            <a:spLocks noGrp="1"/>
          </p:cNvSpPr>
          <p:nvPr>
            <p:ph type="body" idx="1"/>
          </p:nvPr>
        </p:nvSpPr>
        <p:spPr bwMode="auto">
          <a:xfrm>
            <a:off x="1106488" y="2478088"/>
            <a:ext cx="7824787" cy="1550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sldNum="0" hdr="0" dt="0"/>
  <p:txStyles>
    <p:titleStyle>
      <a:lvl1pPr algn="l" rtl="0" eaLnBrk="0" fontAlgn="base" hangingPunct="0">
        <a:spcBef>
          <a:spcPct val="0"/>
        </a:spcBef>
        <a:spcAft>
          <a:spcPct val="0"/>
        </a:spcAft>
        <a:defRPr sz="2800" b="1" kern="1200">
          <a:solidFill>
            <a:schemeClr val="tx1"/>
          </a:solidFill>
          <a:latin typeface="Arial" pitchFamily="34" charset="0"/>
          <a:ea typeface="Arial" charset="0"/>
          <a:cs typeface="Arial" pitchFamily="34" charset="0"/>
        </a:defRPr>
      </a:lvl1pPr>
      <a:lvl2pPr algn="l" rtl="0" eaLnBrk="0" fontAlgn="base" hangingPunct="0">
        <a:spcBef>
          <a:spcPct val="0"/>
        </a:spcBef>
        <a:spcAft>
          <a:spcPct val="0"/>
        </a:spcAft>
        <a:defRPr sz="2800" b="1">
          <a:solidFill>
            <a:schemeClr val="tx1"/>
          </a:solidFill>
          <a:latin typeface="Arial" pitchFamily="34" charset="0"/>
          <a:ea typeface="Arial" charset="0"/>
          <a:cs typeface="Arial" pitchFamily="34" charset="0"/>
        </a:defRPr>
      </a:lvl2pPr>
      <a:lvl3pPr algn="l" rtl="0" eaLnBrk="0" fontAlgn="base" hangingPunct="0">
        <a:spcBef>
          <a:spcPct val="0"/>
        </a:spcBef>
        <a:spcAft>
          <a:spcPct val="0"/>
        </a:spcAft>
        <a:defRPr sz="2800" b="1">
          <a:solidFill>
            <a:schemeClr val="tx1"/>
          </a:solidFill>
          <a:latin typeface="Arial" pitchFamily="34" charset="0"/>
          <a:ea typeface="Arial" charset="0"/>
          <a:cs typeface="Arial" pitchFamily="34" charset="0"/>
        </a:defRPr>
      </a:lvl3pPr>
      <a:lvl4pPr algn="l" rtl="0" eaLnBrk="0" fontAlgn="base" hangingPunct="0">
        <a:spcBef>
          <a:spcPct val="0"/>
        </a:spcBef>
        <a:spcAft>
          <a:spcPct val="0"/>
        </a:spcAft>
        <a:defRPr sz="2800" b="1">
          <a:solidFill>
            <a:schemeClr val="tx1"/>
          </a:solidFill>
          <a:latin typeface="Arial" pitchFamily="34" charset="0"/>
          <a:ea typeface="Arial" charset="0"/>
          <a:cs typeface="Arial" pitchFamily="34" charset="0"/>
        </a:defRPr>
      </a:lvl4pPr>
      <a:lvl5pPr algn="l" rtl="0" eaLnBrk="0" fontAlgn="base" hangingPunct="0">
        <a:spcBef>
          <a:spcPct val="0"/>
        </a:spcBef>
        <a:spcAft>
          <a:spcPct val="0"/>
        </a:spcAft>
        <a:defRPr sz="2800" b="1">
          <a:solidFill>
            <a:schemeClr val="tx1"/>
          </a:solidFill>
          <a:latin typeface="Arial" pitchFamily="34" charset="0"/>
          <a:ea typeface="Arial" charset="0"/>
          <a:cs typeface="Arial" pitchFamily="34" charset="0"/>
        </a:defRPr>
      </a:lvl5pPr>
      <a:lvl6pPr marL="457200" algn="l" rtl="0" fontAlgn="base">
        <a:spcBef>
          <a:spcPct val="0"/>
        </a:spcBef>
        <a:spcAft>
          <a:spcPct val="0"/>
        </a:spcAft>
        <a:defRPr sz="2800" b="1">
          <a:solidFill>
            <a:schemeClr val="tx1"/>
          </a:solidFill>
          <a:latin typeface="Arial" pitchFamily="34" charset="0"/>
          <a:cs typeface="Arial" pitchFamily="34" charset="0"/>
        </a:defRPr>
      </a:lvl6pPr>
      <a:lvl7pPr marL="914400" algn="l" rtl="0" fontAlgn="base">
        <a:spcBef>
          <a:spcPct val="0"/>
        </a:spcBef>
        <a:spcAft>
          <a:spcPct val="0"/>
        </a:spcAft>
        <a:defRPr sz="2800" b="1">
          <a:solidFill>
            <a:schemeClr val="tx1"/>
          </a:solidFill>
          <a:latin typeface="Arial" pitchFamily="34" charset="0"/>
          <a:cs typeface="Arial" pitchFamily="34" charset="0"/>
        </a:defRPr>
      </a:lvl7pPr>
      <a:lvl8pPr marL="1371600" algn="l" rtl="0" fontAlgn="base">
        <a:spcBef>
          <a:spcPct val="0"/>
        </a:spcBef>
        <a:spcAft>
          <a:spcPct val="0"/>
        </a:spcAft>
        <a:defRPr sz="2800" b="1">
          <a:solidFill>
            <a:schemeClr val="tx1"/>
          </a:solidFill>
          <a:latin typeface="Arial" pitchFamily="34" charset="0"/>
          <a:cs typeface="Arial" pitchFamily="34" charset="0"/>
        </a:defRPr>
      </a:lvl8pPr>
      <a:lvl9pPr marL="1828800" algn="l" rtl="0" fontAlgn="base">
        <a:spcBef>
          <a:spcPct val="0"/>
        </a:spcBef>
        <a:spcAft>
          <a:spcPct val="0"/>
        </a:spcAft>
        <a:defRPr sz="2800" b="1">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000" b="1" kern="1200">
          <a:solidFill>
            <a:srgbClr val="005B82"/>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2.png"/><Relationship Id="rId4" Type="http://schemas.openxmlformats.org/officeDocument/2006/relationships/diagramData" Target="../diagrams/data1.xm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9.png"/><Relationship Id="rId7" Type="http://schemas.openxmlformats.org/officeDocument/2006/relationships/diagramColors" Target="../diagrams/colors2.xml"/><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ctrTitle"/>
          </p:nvPr>
        </p:nvSpPr>
        <p:spPr>
          <a:xfrm>
            <a:off x="231775" y="2036763"/>
            <a:ext cx="8237538" cy="2562225"/>
          </a:xfrm>
        </p:spPr>
        <p:txBody>
          <a:bodyPr/>
          <a:lstStyle/>
          <a:p>
            <a:r>
              <a:rPr lang="en-US" sz="2500" smtClean="0">
                <a:latin typeface="Algerian" pitchFamily="82" charset="0"/>
                <a:cs typeface="Arial" charset="0"/>
              </a:rPr>
              <a:t>Osmotic Riboflavin and transepithelial CXL</a:t>
            </a:r>
          </a:p>
        </p:txBody>
      </p:sp>
      <p:sp>
        <p:nvSpPr>
          <p:cNvPr id="15363" name="Footer Placeholder 3"/>
          <p:cNvSpPr>
            <a:spLocks noGrp="1"/>
          </p:cNvSpPr>
          <p:nvPr>
            <p:ph type="ftr" sz="quarter" idx="10"/>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r>
              <a:rPr lang="en-US" smtClean="0">
                <a:solidFill>
                  <a:srgbClr val="A8BBC6"/>
                </a:solidFill>
                <a:latin typeface="Arial" charset="0"/>
                <a:ea typeface="ＭＳ Ｐゴシック" pitchFamily="34" charset="-128"/>
                <a:cs typeface="Arial" charset="0"/>
              </a:rPr>
              <a:t>© 2011 Avedro.</a:t>
            </a:r>
          </a:p>
        </p:txBody>
      </p:sp>
      <p:pic>
        <p:nvPicPr>
          <p:cNvPr id="2" name="Picture 5" descr="D:\POOJA\IJM\ALL OTHER IMP DOC\PPT\PPT\correc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idx="4294967295"/>
          </p:nvPr>
        </p:nvSpPr>
        <p:spPr>
          <a:xfrm>
            <a:off x="1319213" y="1373188"/>
            <a:ext cx="7824787" cy="3257550"/>
          </a:xfrm>
        </p:spPr>
        <p:txBody>
          <a:bodyPr/>
          <a:lstStyle/>
          <a:p>
            <a:r>
              <a:rPr lang="it-IT" smtClean="0">
                <a:latin typeface="Arial" charset="0"/>
                <a:cs typeface="Arial" charset="0"/>
              </a:rPr>
              <a:t>Osmotic Transepithelial CXL</a:t>
            </a:r>
            <a:br>
              <a:rPr lang="it-IT" smtClean="0">
                <a:latin typeface="Arial" charset="0"/>
                <a:cs typeface="Arial" charset="0"/>
              </a:rPr>
            </a:br>
            <a:r>
              <a:rPr lang="it-IT" smtClean="0">
                <a:latin typeface="Arial" charset="0"/>
                <a:cs typeface="Arial" charset="0"/>
              </a:rPr>
              <a:t/>
            </a:r>
            <a:br>
              <a:rPr lang="it-IT" smtClean="0">
                <a:latin typeface="Arial" charset="0"/>
                <a:cs typeface="Arial" charset="0"/>
              </a:rPr>
            </a:br>
            <a:r>
              <a:rPr lang="it-IT" smtClean="0">
                <a:latin typeface="Arial" charset="0"/>
                <a:cs typeface="Arial" charset="0"/>
              </a:rPr>
              <a:t/>
            </a:r>
            <a:br>
              <a:rPr lang="it-IT" smtClean="0">
                <a:latin typeface="Arial" charset="0"/>
                <a:cs typeface="Arial" charset="0"/>
              </a:rPr>
            </a:br>
            <a:r>
              <a:rPr lang="it-IT" smtClean="0">
                <a:latin typeface="Arial" charset="0"/>
                <a:cs typeface="Arial" charset="0"/>
              </a:rPr>
              <a:t>First Laboratory Report</a:t>
            </a:r>
          </a:p>
        </p:txBody>
      </p:sp>
      <p:pic>
        <p:nvPicPr>
          <p:cNvPr id="24579"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24581" name="Picture 5"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95"/>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idx="4294967295"/>
          </p:nvPr>
        </p:nvSpPr>
        <p:spPr>
          <a:xfrm>
            <a:off x="1319213" y="1401763"/>
            <a:ext cx="7824787" cy="566737"/>
          </a:xfrm>
        </p:spPr>
        <p:txBody>
          <a:bodyPr/>
          <a:lstStyle/>
          <a:p>
            <a:r>
              <a:rPr lang="it-IT" smtClean="0">
                <a:latin typeface="Arial" charset="0"/>
                <a:cs typeface="Arial" charset="0"/>
              </a:rPr>
              <a:t>Laboratory results</a:t>
            </a:r>
            <a:br>
              <a:rPr lang="it-IT" smtClean="0">
                <a:latin typeface="Arial" charset="0"/>
                <a:cs typeface="Arial" charset="0"/>
              </a:rPr>
            </a:br>
            <a:r>
              <a:rPr lang="it-IT" smtClean="0">
                <a:latin typeface="Arial" charset="0"/>
                <a:cs typeface="Arial" charset="0"/>
              </a:rPr>
              <a:t/>
            </a:r>
            <a:br>
              <a:rPr lang="it-IT" smtClean="0">
                <a:latin typeface="Arial" charset="0"/>
                <a:cs typeface="Arial" charset="0"/>
              </a:rPr>
            </a:br>
            <a:r>
              <a:rPr lang="it-IT" smtClean="0">
                <a:latin typeface="Arial" charset="0"/>
                <a:cs typeface="Arial" charset="0"/>
              </a:rPr>
              <a:t/>
            </a:r>
            <a:br>
              <a:rPr lang="it-IT" smtClean="0">
                <a:latin typeface="Arial" charset="0"/>
                <a:cs typeface="Arial" charset="0"/>
              </a:rPr>
            </a:br>
            <a:endParaRPr lang="it-IT" smtClean="0">
              <a:latin typeface="Arial" charset="0"/>
              <a:cs typeface="Arial" charset="0"/>
            </a:endParaRPr>
          </a:p>
        </p:txBody>
      </p:sp>
      <p:sp>
        <p:nvSpPr>
          <p:cNvPr id="25603" name="Segnaposto contenuto 5"/>
          <p:cNvSpPr>
            <a:spLocks noGrp="1"/>
          </p:cNvSpPr>
          <p:nvPr>
            <p:ph idx="4294967295"/>
          </p:nvPr>
        </p:nvSpPr>
        <p:spPr>
          <a:xfrm>
            <a:off x="1757363" y="2162175"/>
            <a:ext cx="7386637" cy="4340225"/>
          </a:xfrm>
        </p:spPr>
        <p:txBody>
          <a:bodyPr/>
          <a:lstStyle/>
          <a:p>
            <a:r>
              <a:rPr lang="it-IT" smtClean="0">
                <a:latin typeface="Arial" charset="0"/>
                <a:cs typeface="Arial" charset="0"/>
              </a:rPr>
              <a:t>Rabbit corneas were cross-linked in vivo without removal of the epithelium, using ParaCel™ solution.</a:t>
            </a:r>
          </a:p>
          <a:p>
            <a:r>
              <a:rPr lang="it-IT" smtClean="0">
                <a:latin typeface="Arial" charset="0"/>
                <a:cs typeface="Arial" charset="0"/>
              </a:rPr>
              <a:t>The corneas were then examined by light and electron microscope for evidence of collagen cross-linking;</a:t>
            </a:r>
          </a:p>
          <a:p>
            <a:r>
              <a:rPr lang="it-IT" smtClean="0">
                <a:latin typeface="Arial" charset="0"/>
                <a:cs typeface="Arial" charset="0"/>
              </a:rPr>
              <a:t>Non treated eyes were compared with treated ones.</a:t>
            </a:r>
          </a:p>
        </p:txBody>
      </p:sp>
      <p:pic>
        <p:nvPicPr>
          <p:cNvPr id="25604"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25606" name="Picture 6"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idx="4294967295"/>
          </p:nvPr>
        </p:nvSpPr>
        <p:spPr>
          <a:xfrm>
            <a:off x="0" y="1331913"/>
            <a:ext cx="7824788" cy="877887"/>
          </a:xfrm>
        </p:spPr>
        <p:txBody>
          <a:bodyPr/>
          <a:lstStyle/>
          <a:p>
            <a:r>
              <a:rPr lang="en-US" smtClean="0">
                <a:latin typeface="Arial" charset="0"/>
                <a:cs typeface="Arial" charset="0"/>
              </a:rPr>
              <a:t>Light Microscope </a:t>
            </a:r>
            <a:r>
              <a:rPr lang="en-US" smtClean="0">
                <a:solidFill>
                  <a:srgbClr val="FF3300"/>
                </a:solidFill>
                <a:latin typeface="Arial" charset="0"/>
                <a:cs typeface="Arial" charset="0"/>
              </a:rPr>
              <a:t>20</a:t>
            </a:r>
            <a:r>
              <a:rPr lang="en-US" smtClean="0">
                <a:latin typeface="Arial" charset="0"/>
                <a:cs typeface="Arial" charset="0"/>
              </a:rPr>
              <a:t>X</a:t>
            </a:r>
            <a:endParaRPr lang="it-IT" smtClean="0">
              <a:latin typeface="Arial" charset="0"/>
              <a:cs typeface="Arial" charset="0"/>
            </a:endParaRPr>
          </a:p>
        </p:txBody>
      </p:sp>
      <p:sp>
        <p:nvSpPr>
          <p:cNvPr id="26627" name="Rectangle 6"/>
          <p:cNvSpPr>
            <a:spLocks noGrp="1" noChangeArrowheads="1"/>
          </p:cNvSpPr>
          <p:nvPr>
            <p:ph idx="4294967295"/>
          </p:nvPr>
        </p:nvSpPr>
        <p:spPr>
          <a:xfrm>
            <a:off x="0" y="2209800"/>
            <a:ext cx="4038600" cy="523875"/>
          </a:xfrm>
        </p:spPr>
        <p:txBody>
          <a:bodyPr/>
          <a:lstStyle/>
          <a:p>
            <a:pPr algn="ctr" eaLnBrk="1" hangingPunct="1"/>
            <a:r>
              <a:rPr lang="en-US" smtClean="0">
                <a:latin typeface="Arial" charset="0"/>
                <a:cs typeface="Arial" charset="0"/>
              </a:rPr>
              <a:t>Control</a:t>
            </a:r>
          </a:p>
        </p:txBody>
      </p:sp>
      <p:sp>
        <p:nvSpPr>
          <p:cNvPr id="6" name="Rectangle 7"/>
          <p:cNvSpPr txBox="1">
            <a:spLocks noChangeArrowheads="1"/>
          </p:cNvSpPr>
          <p:nvPr/>
        </p:nvSpPr>
        <p:spPr bwMode="auto">
          <a:xfrm>
            <a:off x="4724400" y="2209800"/>
            <a:ext cx="4038600" cy="533400"/>
          </a:xfrm>
          <a:prstGeom prst="rect">
            <a:avLst/>
          </a:prstGeom>
          <a:noFill/>
          <a:ln w="9525">
            <a:noFill/>
            <a:miter lim="800000"/>
            <a:headEnd/>
            <a:tailEnd/>
          </a:ln>
        </p:spPr>
        <p:txBody>
          <a:bodyPr/>
          <a:lstStyle/>
          <a:p>
            <a:pPr marL="342900" indent="-342900" algn="ctr">
              <a:spcBef>
                <a:spcPct val="20000"/>
              </a:spcBef>
              <a:buFont typeface="Arial" charset="0"/>
              <a:buChar char="•"/>
              <a:defRPr/>
            </a:pPr>
            <a:r>
              <a:rPr lang="en-US" sz="2400">
                <a:latin typeface="+mn-lt"/>
                <a:ea typeface="+mn-ea"/>
              </a:rPr>
              <a:t>OTCXL</a:t>
            </a:r>
            <a:endParaRPr lang="en-US" sz="2400" dirty="0">
              <a:latin typeface="+mn-lt"/>
              <a:ea typeface="+mn-ea"/>
            </a:endParaRPr>
          </a:p>
        </p:txBody>
      </p:sp>
      <p:pic>
        <p:nvPicPr>
          <p:cNvPr id="7" name="Picture 8" descr="E_OD_20x_01"/>
          <p:cNvPicPr>
            <a:picLocks noChangeAspect="1" noChangeArrowheads="1"/>
          </p:cNvPicPr>
          <p:nvPr/>
        </p:nvPicPr>
        <p:blipFill>
          <a:blip r:embed="rId2"/>
          <a:srcRect/>
          <a:stretch>
            <a:fillRect/>
          </a:stretch>
        </p:blipFill>
        <p:spPr bwMode="auto">
          <a:xfrm>
            <a:off x="4648200" y="2895600"/>
            <a:ext cx="4076700" cy="3230563"/>
          </a:xfrm>
          <a:prstGeom prst="rect">
            <a:avLst/>
          </a:prstGeom>
          <a:noFill/>
          <a:ln w="9525">
            <a:noFill/>
            <a:miter lim="800000"/>
            <a:headEnd/>
            <a:tailEnd/>
          </a:ln>
        </p:spPr>
      </p:pic>
      <p:pic>
        <p:nvPicPr>
          <p:cNvPr id="8" name="Picture 9" descr="E_OS_20x_01"/>
          <p:cNvPicPr>
            <a:picLocks noChangeAspect="1" noChangeArrowheads="1"/>
          </p:cNvPicPr>
          <p:nvPr/>
        </p:nvPicPr>
        <p:blipFill>
          <a:blip r:embed="rId3"/>
          <a:srcRect/>
          <a:stretch>
            <a:fillRect/>
          </a:stretch>
        </p:blipFill>
        <p:spPr bwMode="auto">
          <a:xfrm>
            <a:off x="381000" y="2895600"/>
            <a:ext cx="4076700" cy="3230563"/>
          </a:xfrm>
          <a:prstGeom prst="rect">
            <a:avLst/>
          </a:prstGeom>
          <a:noFill/>
          <a:ln w="9525">
            <a:noFill/>
            <a:miter lim="800000"/>
            <a:headEnd/>
            <a:tailEnd/>
          </a:ln>
        </p:spPr>
      </p:pic>
      <p:grpSp>
        <p:nvGrpSpPr>
          <p:cNvPr id="2" name="Group 18"/>
          <p:cNvGrpSpPr>
            <a:grpSpLocks/>
          </p:cNvGrpSpPr>
          <p:nvPr/>
        </p:nvGrpSpPr>
        <p:grpSpPr bwMode="auto">
          <a:xfrm>
            <a:off x="6553200" y="3429000"/>
            <a:ext cx="1157288" cy="1108075"/>
            <a:chOff x="4128" y="2160"/>
            <a:chExt cx="729" cy="698"/>
          </a:xfrm>
        </p:grpSpPr>
        <p:sp>
          <p:nvSpPr>
            <p:cNvPr id="26636" name="AutoShape 14"/>
            <p:cNvSpPr>
              <a:spLocks/>
            </p:cNvSpPr>
            <p:nvPr/>
          </p:nvSpPr>
          <p:spPr bwMode="auto">
            <a:xfrm rot="-4920000">
              <a:off x="4369" y="1919"/>
              <a:ext cx="248" cy="729"/>
            </a:xfrm>
            <a:prstGeom prst="leftBrace">
              <a:avLst>
                <a:gd name="adj1" fmla="val 24496"/>
                <a:gd name="adj2" fmla="val 50000"/>
              </a:avLst>
            </a:prstGeom>
            <a:noFill/>
            <a:ln w="25400">
              <a:solidFill>
                <a:srgbClr val="FF0000"/>
              </a:solidFill>
              <a:round/>
              <a:headEnd/>
              <a:tailEnd/>
            </a:ln>
          </p:spPr>
          <p:txBody>
            <a:bodyPr wrap="none" anchor="ctr"/>
            <a:lstStyle/>
            <a:p>
              <a:endParaRPr lang="it-IT"/>
            </a:p>
          </p:txBody>
        </p:sp>
        <p:sp>
          <p:nvSpPr>
            <p:cNvPr id="26637" name="Text Box 15"/>
            <p:cNvSpPr txBox="1">
              <a:spLocks noChangeArrowheads="1"/>
            </p:cNvSpPr>
            <p:nvPr/>
          </p:nvSpPr>
          <p:spPr bwMode="auto">
            <a:xfrm>
              <a:off x="4128" y="2448"/>
              <a:ext cx="576" cy="410"/>
            </a:xfrm>
            <a:prstGeom prst="rect">
              <a:avLst/>
            </a:prstGeom>
            <a:solidFill>
              <a:schemeClr val="bg1"/>
            </a:solidFill>
            <a:ln w="9525">
              <a:solidFill>
                <a:srgbClr val="000000"/>
              </a:solidFill>
              <a:miter lim="800000"/>
              <a:headEnd/>
              <a:tailEnd/>
            </a:ln>
          </p:spPr>
          <p:txBody>
            <a:bodyPr>
              <a:spAutoFit/>
            </a:bodyPr>
            <a:lstStyle/>
            <a:p>
              <a:pPr>
                <a:spcBef>
                  <a:spcPct val="50000"/>
                </a:spcBef>
              </a:pPr>
              <a:r>
                <a:rPr lang="en-US"/>
                <a:t>About 40%</a:t>
              </a:r>
            </a:p>
          </p:txBody>
        </p:sp>
      </p:grpSp>
      <p:sp>
        <p:nvSpPr>
          <p:cNvPr id="26632" name="Text Box 17"/>
          <p:cNvSpPr txBox="1">
            <a:spLocks noChangeArrowheads="1"/>
          </p:cNvSpPr>
          <p:nvPr/>
        </p:nvSpPr>
        <p:spPr bwMode="auto">
          <a:xfrm>
            <a:off x="1228725" y="6477000"/>
            <a:ext cx="5791200" cy="244475"/>
          </a:xfrm>
          <a:prstGeom prst="rect">
            <a:avLst/>
          </a:prstGeom>
          <a:noFill/>
          <a:ln w="9525">
            <a:noFill/>
            <a:miter lim="800000"/>
            <a:headEnd/>
            <a:tailEnd/>
          </a:ln>
        </p:spPr>
        <p:txBody>
          <a:bodyPr>
            <a:spAutoFit/>
          </a:bodyPr>
          <a:lstStyle/>
          <a:p>
            <a:pPr>
              <a:spcBef>
                <a:spcPct val="50000"/>
              </a:spcBef>
            </a:pPr>
            <a:r>
              <a:rPr lang="en-US" sz="1000">
                <a:solidFill>
                  <a:srgbClr val="009900"/>
                </a:solidFill>
              </a:rPr>
              <a:t>*</a:t>
            </a:r>
            <a:r>
              <a:rPr lang="en-US" sz="1000"/>
              <a:t>J Cataract Refract Surg 2006</a:t>
            </a:r>
            <a:r>
              <a:rPr lang="it-IT" sz="1000"/>
              <a:t>; 32:279-283.</a:t>
            </a:r>
            <a:endParaRPr lang="en-US" sz="1000"/>
          </a:p>
        </p:txBody>
      </p:sp>
      <p:sp>
        <p:nvSpPr>
          <p:cNvPr id="26633" name="Segnaposto contenuto 2"/>
          <p:cNvSpPr txBox="1">
            <a:spLocks/>
          </p:cNvSpPr>
          <p:nvPr/>
        </p:nvSpPr>
        <p:spPr bwMode="auto">
          <a:xfrm>
            <a:off x="1027113" y="1833563"/>
            <a:ext cx="7240587" cy="4340225"/>
          </a:xfrm>
          <a:prstGeom prst="rect">
            <a:avLst/>
          </a:prstGeom>
          <a:noFill/>
          <a:ln w="9525">
            <a:noFill/>
            <a:miter lim="800000"/>
            <a:headEnd/>
            <a:tailEnd/>
          </a:ln>
        </p:spPr>
        <p:txBody>
          <a:bodyPr wrap="none" lIns="0" tIns="0" rIns="0" bIns="0"/>
          <a:lstStyle/>
          <a:p>
            <a:pPr marL="233363" indent="-233363">
              <a:spcBef>
                <a:spcPct val="20000"/>
              </a:spcBef>
              <a:buClr>
                <a:schemeClr val="accent1"/>
              </a:buClr>
            </a:pPr>
            <a:r>
              <a:rPr lang="it-IT" sz="1600">
                <a:cs typeface="Arial" charset="0"/>
              </a:rPr>
              <a:t>According to Kohlhaas and Spoerl et al.</a:t>
            </a:r>
            <a:r>
              <a:rPr lang="it-IT" sz="1600">
                <a:solidFill>
                  <a:srgbClr val="63C487"/>
                </a:solidFill>
                <a:cs typeface="Arial" charset="0"/>
              </a:rPr>
              <a:t>*</a:t>
            </a:r>
            <a:r>
              <a:rPr lang="it-IT" sz="1600">
                <a:cs typeface="Arial" charset="0"/>
              </a:rPr>
              <a:t> CXL stiffens the anterior 200 </a:t>
            </a:r>
            <a:r>
              <a:rPr lang="en-US" sz="1600">
                <a:cs typeface="Arial" charset="0"/>
              </a:rPr>
              <a:t>µm</a:t>
            </a:r>
          </a:p>
          <a:p>
            <a:pPr marL="233363" indent="-233363">
              <a:spcBef>
                <a:spcPct val="20000"/>
              </a:spcBef>
              <a:buClr>
                <a:schemeClr val="accent1"/>
              </a:buClr>
            </a:pPr>
            <a:r>
              <a:rPr lang="en-US" sz="1600">
                <a:cs typeface="Arial" charset="0"/>
              </a:rPr>
              <a:t>of the cornea only.</a:t>
            </a:r>
            <a:endParaRPr lang="it-IT" sz="1600">
              <a:cs typeface="Arial" charset="0"/>
            </a:endParaRPr>
          </a:p>
        </p:txBody>
      </p:sp>
      <p:pic>
        <p:nvPicPr>
          <p:cNvPr id="26634" name="Picture 9"/>
          <p:cNvPicPr>
            <a:picLocks noChangeAspect="1" noChangeArrowheads="1"/>
          </p:cNvPicPr>
          <p:nvPr/>
        </p:nvPicPr>
        <p:blipFill>
          <a:blip r:embed="rId4"/>
          <a:srcRect/>
          <a:stretch>
            <a:fillRect/>
          </a:stretch>
        </p:blipFill>
        <p:spPr bwMode="auto">
          <a:xfrm>
            <a:off x="7920038" y="6208713"/>
            <a:ext cx="866775" cy="293687"/>
          </a:xfrm>
          <a:prstGeom prst="rect">
            <a:avLst/>
          </a:prstGeom>
          <a:noFill/>
          <a:ln w="9525">
            <a:noFill/>
            <a:miter lim="800000"/>
            <a:headEnd/>
            <a:tailEnd/>
          </a:ln>
        </p:spPr>
      </p:pic>
      <p:pic>
        <p:nvPicPr>
          <p:cNvPr id="26638" name="Picture 14" descr="D:\POOJA\IJM\ALL OTHER IMP DOC\PPT\PPT\corr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3118"/>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9" presetClass="entr" presetSubtype="0" fill="hold" nodeType="afterEffect">
                                  <p:stCondLst>
                                    <p:cond delay="200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idx="4294967295"/>
          </p:nvPr>
        </p:nvSpPr>
        <p:spPr>
          <a:xfrm>
            <a:off x="0" y="1377950"/>
            <a:ext cx="7826375" cy="877888"/>
          </a:xfrm>
        </p:spPr>
        <p:txBody>
          <a:bodyPr/>
          <a:lstStyle/>
          <a:p>
            <a:r>
              <a:rPr lang="en-US" smtClean="0">
                <a:latin typeface="Arial" charset="0"/>
                <a:cs typeface="Arial" charset="0"/>
              </a:rPr>
              <a:t>Light Microscope </a:t>
            </a:r>
            <a:r>
              <a:rPr lang="en-US" smtClean="0">
                <a:solidFill>
                  <a:srgbClr val="FF3300"/>
                </a:solidFill>
                <a:latin typeface="Arial" charset="0"/>
                <a:cs typeface="Arial" charset="0"/>
              </a:rPr>
              <a:t>40</a:t>
            </a:r>
            <a:r>
              <a:rPr lang="en-US" smtClean="0">
                <a:latin typeface="Arial" charset="0"/>
                <a:cs typeface="Arial" charset="0"/>
              </a:rPr>
              <a:t>X</a:t>
            </a:r>
            <a:endParaRPr lang="it-IT" smtClean="0">
              <a:latin typeface="Arial" charset="0"/>
              <a:cs typeface="Arial" charset="0"/>
            </a:endParaRPr>
          </a:p>
        </p:txBody>
      </p:sp>
      <p:sp>
        <p:nvSpPr>
          <p:cNvPr id="27651" name="Rectangle 6"/>
          <p:cNvSpPr>
            <a:spLocks noGrp="1" noChangeArrowheads="1"/>
          </p:cNvSpPr>
          <p:nvPr>
            <p:ph sz="half" idx="4294967295"/>
          </p:nvPr>
        </p:nvSpPr>
        <p:spPr>
          <a:xfrm>
            <a:off x="0" y="2447925"/>
            <a:ext cx="4038600" cy="523875"/>
          </a:xfrm>
        </p:spPr>
        <p:txBody>
          <a:bodyPr/>
          <a:lstStyle/>
          <a:p>
            <a:pPr algn="ctr" eaLnBrk="1" hangingPunct="1"/>
            <a:r>
              <a:rPr lang="en-US" smtClean="0">
                <a:latin typeface="Arial" charset="0"/>
                <a:cs typeface="Arial" charset="0"/>
              </a:rPr>
              <a:t>Control</a:t>
            </a:r>
          </a:p>
        </p:txBody>
      </p:sp>
      <p:sp>
        <p:nvSpPr>
          <p:cNvPr id="6" name="Rectangle 7"/>
          <p:cNvSpPr txBox="1">
            <a:spLocks noChangeArrowheads="1"/>
          </p:cNvSpPr>
          <p:nvPr/>
        </p:nvSpPr>
        <p:spPr bwMode="auto">
          <a:xfrm>
            <a:off x="4724400" y="2476500"/>
            <a:ext cx="4038600" cy="533400"/>
          </a:xfrm>
          <a:prstGeom prst="rect">
            <a:avLst/>
          </a:prstGeom>
          <a:noFill/>
          <a:ln w="9525">
            <a:noFill/>
            <a:miter lim="800000"/>
            <a:headEnd/>
            <a:tailEnd/>
          </a:ln>
        </p:spPr>
        <p:txBody>
          <a:bodyPr/>
          <a:lstStyle/>
          <a:p>
            <a:pPr marL="342900" indent="-342900" algn="ctr">
              <a:spcBef>
                <a:spcPct val="20000"/>
              </a:spcBef>
              <a:buFont typeface="Arial" charset="0"/>
              <a:buChar char="•"/>
              <a:defRPr/>
            </a:pPr>
            <a:r>
              <a:rPr lang="en-US" sz="2400" dirty="0">
                <a:latin typeface="+mn-lt"/>
                <a:ea typeface="+mn-ea"/>
              </a:rPr>
              <a:t>OTCXL</a:t>
            </a:r>
          </a:p>
        </p:txBody>
      </p:sp>
      <p:sp>
        <p:nvSpPr>
          <p:cNvPr id="27653" name="Segnaposto contenuto 2"/>
          <p:cNvSpPr txBox="1">
            <a:spLocks/>
          </p:cNvSpPr>
          <p:nvPr/>
        </p:nvSpPr>
        <p:spPr bwMode="auto">
          <a:xfrm>
            <a:off x="1030288" y="1817688"/>
            <a:ext cx="7240587" cy="925512"/>
          </a:xfrm>
          <a:prstGeom prst="rect">
            <a:avLst/>
          </a:prstGeom>
          <a:noFill/>
          <a:ln w="9525">
            <a:noFill/>
            <a:miter lim="800000"/>
            <a:headEnd/>
            <a:tailEnd/>
          </a:ln>
        </p:spPr>
        <p:txBody>
          <a:bodyPr wrap="none" lIns="0" tIns="0" rIns="0" bIns="0"/>
          <a:lstStyle/>
          <a:p>
            <a:pPr marL="233363" indent="-233363">
              <a:spcBef>
                <a:spcPct val="20000"/>
              </a:spcBef>
              <a:buClr>
                <a:schemeClr val="accent1"/>
              </a:buClr>
            </a:pPr>
            <a:r>
              <a:rPr lang="it-IT" sz="1600">
                <a:cs typeface="Arial" charset="0"/>
              </a:rPr>
              <a:t>According to Kohlhaas and Spoerl et al.</a:t>
            </a:r>
            <a:r>
              <a:rPr lang="it-IT" sz="1600">
                <a:solidFill>
                  <a:srgbClr val="63C487"/>
                </a:solidFill>
                <a:cs typeface="Arial" charset="0"/>
              </a:rPr>
              <a:t>*</a:t>
            </a:r>
            <a:r>
              <a:rPr lang="it-IT" sz="1600">
                <a:cs typeface="Arial" charset="0"/>
              </a:rPr>
              <a:t> CXL stiffens the anterior 200 </a:t>
            </a:r>
            <a:r>
              <a:rPr lang="en-US" sz="1600">
                <a:cs typeface="Arial" charset="0"/>
              </a:rPr>
              <a:t>µm</a:t>
            </a:r>
          </a:p>
          <a:p>
            <a:pPr marL="233363" indent="-233363">
              <a:spcBef>
                <a:spcPct val="20000"/>
              </a:spcBef>
              <a:buClr>
                <a:schemeClr val="accent1"/>
              </a:buClr>
            </a:pPr>
            <a:r>
              <a:rPr lang="en-US" sz="1600">
                <a:cs typeface="Arial" charset="0"/>
              </a:rPr>
              <a:t>of the cornea only.</a:t>
            </a:r>
            <a:endParaRPr lang="it-IT" sz="1600">
              <a:cs typeface="Arial" charset="0"/>
            </a:endParaRPr>
          </a:p>
        </p:txBody>
      </p:sp>
      <p:pic>
        <p:nvPicPr>
          <p:cNvPr id="15" name="Picture 9" descr="E_OS_40x_05"/>
          <p:cNvPicPr>
            <a:picLocks noChangeAspect="1" noChangeArrowheads="1"/>
          </p:cNvPicPr>
          <p:nvPr/>
        </p:nvPicPr>
        <p:blipFill>
          <a:blip r:embed="rId2"/>
          <a:srcRect/>
          <a:stretch>
            <a:fillRect/>
          </a:stretch>
        </p:blipFill>
        <p:spPr bwMode="auto">
          <a:xfrm>
            <a:off x="457200" y="2971800"/>
            <a:ext cx="3962400" cy="3138488"/>
          </a:xfrm>
          <a:prstGeom prst="rect">
            <a:avLst/>
          </a:prstGeom>
          <a:noFill/>
          <a:ln w="9525">
            <a:noFill/>
            <a:miter lim="800000"/>
            <a:headEnd/>
            <a:tailEnd/>
          </a:ln>
        </p:spPr>
      </p:pic>
      <p:pic>
        <p:nvPicPr>
          <p:cNvPr id="16" name="Picture 11" descr="E_OD_40x_08"/>
          <p:cNvPicPr>
            <a:picLocks noChangeAspect="1" noChangeArrowheads="1"/>
          </p:cNvPicPr>
          <p:nvPr/>
        </p:nvPicPr>
        <p:blipFill>
          <a:blip r:embed="rId3"/>
          <a:srcRect/>
          <a:stretch>
            <a:fillRect/>
          </a:stretch>
        </p:blipFill>
        <p:spPr bwMode="auto">
          <a:xfrm>
            <a:off x="4572000" y="2971800"/>
            <a:ext cx="3962400" cy="3138488"/>
          </a:xfrm>
          <a:prstGeom prst="rect">
            <a:avLst/>
          </a:prstGeom>
          <a:noFill/>
          <a:ln w="9525">
            <a:noFill/>
            <a:miter lim="800000"/>
            <a:headEnd/>
            <a:tailEnd/>
          </a:ln>
        </p:spPr>
      </p:pic>
      <p:sp>
        <p:nvSpPr>
          <p:cNvPr id="17" name="Text Box 12"/>
          <p:cNvSpPr txBox="1">
            <a:spLocks noChangeArrowheads="1"/>
          </p:cNvSpPr>
          <p:nvPr/>
        </p:nvSpPr>
        <p:spPr bwMode="auto">
          <a:xfrm>
            <a:off x="4724400" y="4953000"/>
            <a:ext cx="2133600" cy="650875"/>
          </a:xfrm>
          <a:prstGeom prst="rect">
            <a:avLst/>
          </a:prstGeom>
          <a:solidFill>
            <a:schemeClr val="bg1"/>
          </a:solidFill>
          <a:ln w="9525">
            <a:solidFill>
              <a:srgbClr val="000000"/>
            </a:solidFill>
            <a:miter lim="800000"/>
            <a:headEnd/>
            <a:tailEnd/>
          </a:ln>
        </p:spPr>
        <p:txBody>
          <a:bodyPr>
            <a:spAutoFit/>
          </a:bodyPr>
          <a:lstStyle/>
          <a:p>
            <a:pPr algn="ctr">
              <a:spcBef>
                <a:spcPct val="50000"/>
              </a:spcBef>
            </a:pPr>
            <a:r>
              <a:rPr lang="en-US"/>
              <a:t>Compact straight fibres</a:t>
            </a:r>
          </a:p>
        </p:txBody>
      </p:sp>
      <p:pic>
        <p:nvPicPr>
          <p:cNvPr id="27658" name="Picture 10" descr="D:\POOJA\IJM\ALL OTHER IMP DOC\PPT\PPT\correc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2000" fill="hold"/>
                                        <p:tgtEl>
                                          <p:spTgt spid="15"/>
                                        </p:tgtEl>
                                        <p:attrNameLst>
                                          <p:attrName>ppt_x</p:attrName>
                                        </p:attrNameLst>
                                      </p:cBhvr>
                                      <p:tavLst>
                                        <p:tav tm="0">
                                          <p:val>
                                            <p:strVal val="0-#ppt_w/2"/>
                                          </p:val>
                                        </p:tav>
                                        <p:tav tm="100000">
                                          <p:val>
                                            <p:strVal val="#ppt_x"/>
                                          </p:val>
                                        </p:tav>
                                      </p:tavLst>
                                    </p:anim>
                                    <p:anim calcmode="lin" valueType="num">
                                      <p:cBhvr additive="base">
                                        <p:cTn id="8" dur="20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2000" fill="hold"/>
                                        <p:tgtEl>
                                          <p:spTgt spid="16"/>
                                        </p:tgtEl>
                                        <p:attrNameLst>
                                          <p:attrName>ppt_x</p:attrName>
                                        </p:attrNameLst>
                                      </p:cBhvr>
                                      <p:tavLst>
                                        <p:tav tm="0">
                                          <p:val>
                                            <p:strVal val="1+#ppt_w/2"/>
                                          </p:val>
                                        </p:tav>
                                        <p:tav tm="100000">
                                          <p:val>
                                            <p:strVal val="#ppt_x"/>
                                          </p:val>
                                        </p:tav>
                                      </p:tavLst>
                                    </p:anim>
                                    <p:anim calcmode="lin" valueType="num">
                                      <p:cBhvr additive="base">
                                        <p:cTn id="12" dur="2000" fill="hold"/>
                                        <p:tgtEl>
                                          <p:spTgt spid="1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2000"/>
                            </p:stCondLst>
                            <p:childTnLst>
                              <p:par>
                                <p:cTn id="14" presetID="42" presetClass="entr" presetSubtype="0" fill="hold" grpId="0" nodeType="afterEffect">
                                  <p:stCondLst>
                                    <p:cond delay="1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idx="4294967295"/>
          </p:nvPr>
        </p:nvSpPr>
        <p:spPr>
          <a:xfrm>
            <a:off x="1319213" y="1254125"/>
            <a:ext cx="7824787" cy="877888"/>
          </a:xfrm>
        </p:spPr>
        <p:txBody>
          <a:bodyPr/>
          <a:lstStyle/>
          <a:p>
            <a:r>
              <a:rPr lang="en-US" smtClean="0">
                <a:latin typeface="Arial" charset="0"/>
                <a:cs typeface="Arial" charset="0"/>
              </a:rPr>
              <a:t>Electron Microscope </a:t>
            </a:r>
            <a:r>
              <a:rPr lang="en-US" smtClean="0">
                <a:solidFill>
                  <a:srgbClr val="FF3300"/>
                </a:solidFill>
                <a:latin typeface="Arial" charset="0"/>
                <a:cs typeface="Arial" charset="0"/>
              </a:rPr>
              <a:t>16000</a:t>
            </a:r>
            <a:r>
              <a:rPr lang="en-US" smtClean="0">
                <a:latin typeface="Arial" charset="0"/>
                <a:cs typeface="Arial" charset="0"/>
              </a:rPr>
              <a:t>X  (upper 200 µm)</a:t>
            </a:r>
            <a:endParaRPr lang="it-IT" smtClean="0">
              <a:latin typeface="Arial" charset="0"/>
              <a:cs typeface="Arial" charset="0"/>
            </a:endParaRPr>
          </a:p>
        </p:txBody>
      </p:sp>
      <p:sp>
        <p:nvSpPr>
          <p:cNvPr id="28675" name="Rectangle 6"/>
          <p:cNvSpPr>
            <a:spLocks noGrp="1" noChangeArrowheads="1"/>
          </p:cNvSpPr>
          <p:nvPr>
            <p:ph idx="4294967295"/>
          </p:nvPr>
        </p:nvSpPr>
        <p:spPr>
          <a:xfrm>
            <a:off x="0" y="1608138"/>
            <a:ext cx="4038600" cy="523875"/>
          </a:xfrm>
        </p:spPr>
        <p:txBody>
          <a:bodyPr/>
          <a:lstStyle/>
          <a:p>
            <a:pPr algn="ctr" eaLnBrk="1" hangingPunct="1"/>
            <a:r>
              <a:rPr lang="en-US" smtClean="0">
                <a:latin typeface="Arial" charset="0"/>
                <a:cs typeface="Arial" charset="0"/>
              </a:rPr>
              <a:t>Control</a:t>
            </a:r>
          </a:p>
        </p:txBody>
      </p:sp>
      <p:sp>
        <p:nvSpPr>
          <p:cNvPr id="6" name="Rectangle 7"/>
          <p:cNvSpPr txBox="1">
            <a:spLocks noChangeArrowheads="1"/>
          </p:cNvSpPr>
          <p:nvPr/>
        </p:nvSpPr>
        <p:spPr bwMode="auto">
          <a:xfrm>
            <a:off x="4702175" y="1598613"/>
            <a:ext cx="4038600" cy="533400"/>
          </a:xfrm>
          <a:prstGeom prst="rect">
            <a:avLst/>
          </a:prstGeom>
          <a:noFill/>
          <a:ln w="9525">
            <a:noFill/>
            <a:miter lim="800000"/>
            <a:headEnd/>
            <a:tailEnd/>
          </a:ln>
        </p:spPr>
        <p:txBody>
          <a:bodyPr/>
          <a:lstStyle/>
          <a:p>
            <a:pPr marL="342900" indent="-342900" algn="ctr">
              <a:spcBef>
                <a:spcPct val="20000"/>
              </a:spcBef>
              <a:buFont typeface="Arial" charset="0"/>
              <a:buChar char="•"/>
              <a:defRPr/>
            </a:pPr>
            <a:r>
              <a:rPr lang="en-US" sz="2400" dirty="0">
                <a:latin typeface="+mn-lt"/>
                <a:ea typeface="+mn-ea"/>
              </a:rPr>
              <a:t>OTCXL</a:t>
            </a:r>
          </a:p>
        </p:txBody>
      </p:sp>
      <p:sp>
        <p:nvSpPr>
          <p:cNvPr id="28677" name="Segnaposto numero diapositiva 2"/>
          <p:cNvSpPr txBox="1">
            <a:spLocks/>
          </p:cNvSpPr>
          <p:nvPr/>
        </p:nvSpPr>
        <p:spPr bwMode="auto">
          <a:xfrm>
            <a:off x="6553200" y="5837238"/>
            <a:ext cx="2133600" cy="365125"/>
          </a:xfrm>
          <a:prstGeom prst="rect">
            <a:avLst/>
          </a:prstGeom>
          <a:noFill/>
          <a:ln w="9525">
            <a:noFill/>
            <a:miter lim="800000"/>
            <a:headEnd/>
            <a:tailEnd/>
          </a:ln>
        </p:spPr>
        <p:txBody>
          <a:bodyPr anchor="ctr"/>
          <a:lstStyle/>
          <a:p>
            <a:pPr algn="r"/>
            <a:fld id="{F6F6A09A-AFB5-4854-9BEE-15C12A255D06}" type="slidenum">
              <a:rPr lang="en-US" sz="1200">
                <a:solidFill>
                  <a:srgbClr val="898989"/>
                </a:solidFill>
              </a:rPr>
              <a:pPr algn="r"/>
              <a:t>14</a:t>
            </a:fld>
            <a:endParaRPr lang="en-US" sz="1200">
              <a:solidFill>
                <a:srgbClr val="898989"/>
              </a:solidFill>
            </a:endParaRPr>
          </a:p>
        </p:txBody>
      </p:sp>
      <p:pic>
        <p:nvPicPr>
          <p:cNvPr id="138" name="Picture 154" descr="B_OS_C epi Image32"/>
          <p:cNvPicPr>
            <a:picLocks noChangeAspect="1" noChangeArrowheads="1"/>
          </p:cNvPicPr>
          <p:nvPr/>
        </p:nvPicPr>
        <p:blipFill>
          <a:blip r:embed="rId2"/>
          <a:srcRect/>
          <a:stretch>
            <a:fillRect/>
          </a:stretch>
        </p:blipFill>
        <p:spPr bwMode="auto">
          <a:xfrm>
            <a:off x="609600" y="2071688"/>
            <a:ext cx="4132263" cy="4132262"/>
          </a:xfrm>
          <a:prstGeom prst="rect">
            <a:avLst/>
          </a:prstGeom>
          <a:noFill/>
          <a:ln w="9525">
            <a:noFill/>
            <a:miter lim="800000"/>
            <a:headEnd/>
            <a:tailEnd/>
          </a:ln>
        </p:spPr>
      </p:pic>
      <p:pic>
        <p:nvPicPr>
          <p:cNvPr id="139" name="Picture 152" descr="E_OD_T epi Image9"/>
          <p:cNvPicPr>
            <a:picLocks noChangeAspect="1" noChangeArrowheads="1"/>
          </p:cNvPicPr>
          <p:nvPr/>
        </p:nvPicPr>
        <p:blipFill>
          <a:blip r:embed="rId3"/>
          <a:srcRect/>
          <a:stretch>
            <a:fillRect/>
          </a:stretch>
        </p:blipFill>
        <p:spPr bwMode="auto">
          <a:xfrm>
            <a:off x="4800600" y="2071688"/>
            <a:ext cx="4127500" cy="4127500"/>
          </a:xfrm>
          <a:prstGeom prst="rect">
            <a:avLst/>
          </a:prstGeom>
          <a:noFill/>
          <a:ln w="9525">
            <a:noFill/>
            <a:miter lim="800000"/>
            <a:headEnd/>
            <a:tailEnd/>
          </a:ln>
        </p:spPr>
      </p:pic>
      <p:grpSp>
        <p:nvGrpSpPr>
          <p:cNvPr id="2" name="Group 156"/>
          <p:cNvGrpSpPr>
            <a:grpSpLocks/>
          </p:cNvGrpSpPr>
          <p:nvPr/>
        </p:nvGrpSpPr>
        <p:grpSpPr bwMode="auto">
          <a:xfrm>
            <a:off x="1524000" y="5805488"/>
            <a:ext cx="6858000" cy="376237"/>
            <a:chOff x="912" y="2880"/>
            <a:chExt cx="4320" cy="237"/>
          </a:xfrm>
        </p:grpSpPr>
        <p:sp>
          <p:nvSpPr>
            <p:cNvPr id="28800" name="Text Box 128"/>
            <p:cNvSpPr txBox="1">
              <a:spLocks noChangeArrowheads="1"/>
            </p:cNvSpPr>
            <p:nvPr/>
          </p:nvSpPr>
          <p:spPr bwMode="auto">
            <a:xfrm>
              <a:off x="912" y="2880"/>
              <a:ext cx="1536" cy="237"/>
            </a:xfrm>
            <a:prstGeom prst="rect">
              <a:avLst/>
            </a:prstGeom>
            <a:solidFill>
              <a:schemeClr val="bg1"/>
            </a:solidFill>
            <a:ln w="9525">
              <a:solidFill>
                <a:srgbClr val="000000"/>
              </a:solidFill>
              <a:miter lim="800000"/>
              <a:headEnd/>
              <a:tailEnd/>
            </a:ln>
          </p:spPr>
          <p:txBody>
            <a:bodyPr>
              <a:spAutoFit/>
            </a:bodyPr>
            <a:lstStyle/>
            <a:p>
              <a:pPr>
                <a:spcBef>
                  <a:spcPct val="50000"/>
                </a:spcBef>
              </a:pPr>
              <a:r>
                <a:rPr lang="en-US"/>
                <a:t>49 fibres / 400 nm</a:t>
              </a:r>
              <a:r>
                <a:rPr lang="en-US" baseline="30000"/>
                <a:t>2</a:t>
              </a:r>
            </a:p>
          </p:txBody>
        </p:sp>
        <p:sp>
          <p:nvSpPr>
            <p:cNvPr id="28801" name="Text Box 129"/>
            <p:cNvSpPr txBox="1">
              <a:spLocks noChangeArrowheads="1"/>
            </p:cNvSpPr>
            <p:nvPr/>
          </p:nvSpPr>
          <p:spPr bwMode="auto">
            <a:xfrm>
              <a:off x="3696" y="2880"/>
              <a:ext cx="1536" cy="237"/>
            </a:xfrm>
            <a:prstGeom prst="rect">
              <a:avLst/>
            </a:prstGeom>
            <a:solidFill>
              <a:schemeClr val="bg1"/>
            </a:solidFill>
            <a:ln w="9525">
              <a:solidFill>
                <a:srgbClr val="000000"/>
              </a:solidFill>
              <a:miter lim="800000"/>
              <a:headEnd/>
              <a:tailEnd/>
            </a:ln>
          </p:spPr>
          <p:txBody>
            <a:bodyPr>
              <a:spAutoFit/>
            </a:bodyPr>
            <a:lstStyle/>
            <a:p>
              <a:pPr>
                <a:spcBef>
                  <a:spcPct val="50000"/>
                </a:spcBef>
              </a:pPr>
              <a:r>
                <a:rPr lang="en-US"/>
                <a:t>62 fibres / 400 nm</a:t>
              </a:r>
              <a:r>
                <a:rPr lang="en-US" baseline="30000"/>
                <a:t>2</a:t>
              </a:r>
            </a:p>
          </p:txBody>
        </p:sp>
      </p:grpSp>
      <p:sp>
        <p:nvSpPr>
          <p:cNvPr id="143" name="Text Box 130"/>
          <p:cNvSpPr txBox="1">
            <a:spLocks noChangeArrowheads="1"/>
          </p:cNvSpPr>
          <p:nvPr/>
        </p:nvSpPr>
        <p:spPr bwMode="auto">
          <a:xfrm>
            <a:off x="5943600" y="5043488"/>
            <a:ext cx="2438400" cy="650875"/>
          </a:xfrm>
          <a:prstGeom prst="rect">
            <a:avLst/>
          </a:prstGeom>
          <a:solidFill>
            <a:schemeClr val="bg1"/>
          </a:solidFill>
          <a:ln w="9525">
            <a:solidFill>
              <a:srgbClr val="000000"/>
            </a:solidFill>
            <a:miter lim="800000"/>
            <a:headEnd/>
            <a:tailEnd/>
          </a:ln>
        </p:spPr>
        <p:txBody>
          <a:bodyPr>
            <a:spAutoFit/>
          </a:bodyPr>
          <a:lstStyle/>
          <a:p>
            <a:pPr>
              <a:spcBef>
                <a:spcPct val="50000"/>
              </a:spcBef>
            </a:pPr>
            <a:r>
              <a:rPr lang="en-US">
                <a:solidFill>
                  <a:srgbClr val="E2311E"/>
                </a:solidFill>
              </a:rPr>
              <a:t>21%</a:t>
            </a:r>
            <a:r>
              <a:rPr lang="en-US"/>
              <a:t> more fibres per unit area</a:t>
            </a:r>
          </a:p>
        </p:txBody>
      </p:sp>
      <p:grpSp>
        <p:nvGrpSpPr>
          <p:cNvPr id="3" name="Group 155"/>
          <p:cNvGrpSpPr>
            <a:grpSpLocks/>
          </p:cNvGrpSpPr>
          <p:nvPr/>
        </p:nvGrpSpPr>
        <p:grpSpPr bwMode="auto">
          <a:xfrm>
            <a:off x="1905000" y="3062288"/>
            <a:ext cx="5972175" cy="1720850"/>
            <a:chOff x="1134" y="1554"/>
            <a:chExt cx="3762" cy="1084"/>
          </a:xfrm>
        </p:grpSpPr>
        <p:sp>
          <p:nvSpPr>
            <p:cNvPr id="28798" name="Rectangle 9"/>
            <p:cNvSpPr>
              <a:spLocks noChangeArrowheads="1"/>
            </p:cNvSpPr>
            <p:nvPr/>
          </p:nvSpPr>
          <p:spPr bwMode="auto">
            <a:xfrm>
              <a:off x="1134" y="1554"/>
              <a:ext cx="1054" cy="1054"/>
            </a:xfrm>
            <a:prstGeom prst="rect">
              <a:avLst/>
            </a:prstGeom>
            <a:noFill/>
            <a:ln w="25400">
              <a:solidFill>
                <a:srgbClr val="FF0000"/>
              </a:solidFill>
              <a:miter lim="800000"/>
              <a:headEnd/>
              <a:tailEnd/>
            </a:ln>
          </p:spPr>
          <p:txBody>
            <a:bodyPr wrap="none" anchor="ctr"/>
            <a:lstStyle/>
            <a:p>
              <a:endParaRPr lang="it-IT"/>
            </a:p>
          </p:txBody>
        </p:sp>
        <p:sp>
          <p:nvSpPr>
            <p:cNvPr id="28799" name="Rectangle 10"/>
            <p:cNvSpPr>
              <a:spLocks noChangeArrowheads="1"/>
            </p:cNvSpPr>
            <p:nvPr/>
          </p:nvSpPr>
          <p:spPr bwMode="auto">
            <a:xfrm>
              <a:off x="3842" y="1584"/>
              <a:ext cx="1054" cy="1054"/>
            </a:xfrm>
            <a:prstGeom prst="rect">
              <a:avLst/>
            </a:prstGeom>
            <a:noFill/>
            <a:ln w="25400">
              <a:solidFill>
                <a:srgbClr val="FF0000"/>
              </a:solidFill>
              <a:miter lim="800000"/>
              <a:headEnd/>
              <a:tailEnd/>
            </a:ln>
          </p:spPr>
          <p:txBody>
            <a:bodyPr wrap="none" anchor="ctr"/>
            <a:lstStyle/>
            <a:p>
              <a:endParaRPr lang="it-IT"/>
            </a:p>
          </p:txBody>
        </p:sp>
      </p:grpSp>
      <p:grpSp>
        <p:nvGrpSpPr>
          <p:cNvPr id="4" name="Group 151"/>
          <p:cNvGrpSpPr>
            <a:grpSpLocks/>
          </p:cNvGrpSpPr>
          <p:nvPr/>
        </p:nvGrpSpPr>
        <p:grpSpPr bwMode="auto">
          <a:xfrm>
            <a:off x="6324600" y="3138488"/>
            <a:ext cx="1622425" cy="1612900"/>
            <a:chOff x="3857" y="1600"/>
            <a:chExt cx="1022" cy="1016"/>
          </a:xfrm>
        </p:grpSpPr>
        <p:sp>
          <p:nvSpPr>
            <p:cNvPr id="28736" name="AutoShape 11"/>
            <p:cNvSpPr>
              <a:spLocks noChangeArrowheads="1"/>
            </p:cNvSpPr>
            <p:nvPr/>
          </p:nvSpPr>
          <p:spPr bwMode="auto">
            <a:xfrm>
              <a:off x="4416" y="168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37" name="AutoShape 12"/>
            <p:cNvSpPr>
              <a:spLocks noChangeArrowheads="1"/>
            </p:cNvSpPr>
            <p:nvPr/>
          </p:nvSpPr>
          <p:spPr bwMode="auto">
            <a:xfrm>
              <a:off x="4320" y="168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38" name="AutoShape 13"/>
            <p:cNvSpPr>
              <a:spLocks noChangeArrowheads="1"/>
            </p:cNvSpPr>
            <p:nvPr/>
          </p:nvSpPr>
          <p:spPr bwMode="auto">
            <a:xfrm>
              <a:off x="4779" y="163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39" name="AutoShape 14"/>
            <p:cNvSpPr>
              <a:spLocks noChangeArrowheads="1"/>
            </p:cNvSpPr>
            <p:nvPr/>
          </p:nvSpPr>
          <p:spPr bwMode="auto">
            <a:xfrm>
              <a:off x="4608" y="256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0" name="AutoShape 15"/>
            <p:cNvSpPr>
              <a:spLocks noChangeArrowheads="1"/>
            </p:cNvSpPr>
            <p:nvPr/>
          </p:nvSpPr>
          <p:spPr bwMode="auto">
            <a:xfrm>
              <a:off x="4512"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1" name="AutoShape 16"/>
            <p:cNvSpPr>
              <a:spLocks noChangeArrowheads="1"/>
            </p:cNvSpPr>
            <p:nvPr/>
          </p:nvSpPr>
          <p:spPr bwMode="auto">
            <a:xfrm>
              <a:off x="4128" y="168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2" name="AutoShape 17"/>
            <p:cNvSpPr>
              <a:spLocks noChangeArrowheads="1"/>
            </p:cNvSpPr>
            <p:nvPr/>
          </p:nvSpPr>
          <p:spPr bwMode="auto">
            <a:xfrm>
              <a:off x="4007" y="163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3" name="AutoShape 18"/>
            <p:cNvSpPr>
              <a:spLocks noChangeArrowheads="1"/>
            </p:cNvSpPr>
            <p:nvPr/>
          </p:nvSpPr>
          <p:spPr bwMode="auto">
            <a:xfrm>
              <a:off x="4224"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4" name="AutoShape 19"/>
            <p:cNvSpPr>
              <a:spLocks noChangeArrowheads="1"/>
            </p:cNvSpPr>
            <p:nvPr/>
          </p:nvSpPr>
          <p:spPr bwMode="auto">
            <a:xfrm>
              <a:off x="4128"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5" name="AutoShape 20"/>
            <p:cNvSpPr>
              <a:spLocks noChangeArrowheads="1"/>
            </p:cNvSpPr>
            <p:nvPr/>
          </p:nvSpPr>
          <p:spPr bwMode="auto">
            <a:xfrm>
              <a:off x="4032" y="244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6" name="AutoShape 21"/>
            <p:cNvSpPr>
              <a:spLocks noChangeArrowheads="1"/>
            </p:cNvSpPr>
            <p:nvPr/>
          </p:nvSpPr>
          <p:spPr bwMode="auto">
            <a:xfrm>
              <a:off x="3984"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7" name="AutoShape 22"/>
            <p:cNvSpPr>
              <a:spLocks noChangeArrowheads="1"/>
            </p:cNvSpPr>
            <p:nvPr/>
          </p:nvSpPr>
          <p:spPr bwMode="auto">
            <a:xfrm>
              <a:off x="4032" y="211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8" name="AutoShape 23"/>
            <p:cNvSpPr>
              <a:spLocks noChangeArrowheads="1"/>
            </p:cNvSpPr>
            <p:nvPr/>
          </p:nvSpPr>
          <p:spPr bwMode="auto">
            <a:xfrm>
              <a:off x="4080" y="220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49" name="AutoShape 24"/>
            <p:cNvSpPr>
              <a:spLocks noChangeArrowheads="1"/>
            </p:cNvSpPr>
            <p:nvPr/>
          </p:nvSpPr>
          <p:spPr bwMode="auto">
            <a:xfrm>
              <a:off x="4128" y="235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0" name="AutoShape 25"/>
            <p:cNvSpPr>
              <a:spLocks noChangeArrowheads="1"/>
            </p:cNvSpPr>
            <p:nvPr/>
          </p:nvSpPr>
          <p:spPr bwMode="auto">
            <a:xfrm>
              <a:off x="4368"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1" name="AutoShape 26"/>
            <p:cNvSpPr>
              <a:spLocks noChangeArrowheads="1"/>
            </p:cNvSpPr>
            <p:nvPr/>
          </p:nvSpPr>
          <p:spPr bwMode="auto">
            <a:xfrm>
              <a:off x="4224" y="24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2" name="AutoShape 27"/>
            <p:cNvSpPr>
              <a:spLocks noChangeArrowheads="1"/>
            </p:cNvSpPr>
            <p:nvPr/>
          </p:nvSpPr>
          <p:spPr bwMode="auto">
            <a:xfrm>
              <a:off x="4368" y="24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3" name="AutoShape 28"/>
            <p:cNvSpPr>
              <a:spLocks noChangeArrowheads="1"/>
            </p:cNvSpPr>
            <p:nvPr/>
          </p:nvSpPr>
          <p:spPr bwMode="auto">
            <a:xfrm>
              <a:off x="4512" y="24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4" name="AutoShape 29"/>
            <p:cNvSpPr>
              <a:spLocks noChangeArrowheads="1"/>
            </p:cNvSpPr>
            <p:nvPr/>
          </p:nvSpPr>
          <p:spPr bwMode="auto">
            <a:xfrm>
              <a:off x="4608" y="244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5" name="AutoShape 30"/>
            <p:cNvSpPr>
              <a:spLocks noChangeArrowheads="1"/>
            </p:cNvSpPr>
            <p:nvPr/>
          </p:nvSpPr>
          <p:spPr bwMode="auto">
            <a:xfrm>
              <a:off x="4704" y="2533"/>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6" name="AutoShape 31"/>
            <p:cNvSpPr>
              <a:spLocks noChangeArrowheads="1"/>
            </p:cNvSpPr>
            <p:nvPr/>
          </p:nvSpPr>
          <p:spPr bwMode="auto">
            <a:xfrm>
              <a:off x="4825" y="256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7" name="AutoShape 32"/>
            <p:cNvSpPr>
              <a:spLocks noChangeArrowheads="1"/>
            </p:cNvSpPr>
            <p:nvPr/>
          </p:nvSpPr>
          <p:spPr bwMode="auto">
            <a:xfrm>
              <a:off x="3888"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8" name="AutoShape 33"/>
            <p:cNvSpPr>
              <a:spLocks noChangeArrowheads="1"/>
            </p:cNvSpPr>
            <p:nvPr/>
          </p:nvSpPr>
          <p:spPr bwMode="auto">
            <a:xfrm>
              <a:off x="4560" y="168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59" name="AutoShape 34"/>
            <p:cNvSpPr>
              <a:spLocks noChangeArrowheads="1"/>
            </p:cNvSpPr>
            <p:nvPr/>
          </p:nvSpPr>
          <p:spPr bwMode="auto">
            <a:xfrm>
              <a:off x="4752" y="24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0" name="AutoShape 35"/>
            <p:cNvSpPr>
              <a:spLocks noChangeArrowheads="1"/>
            </p:cNvSpPr>
            <p:nvPr/>
          </p:nvSpPr>
          <p:spPr bwMode="auto">
            <a:xfrm>
              <a:off x="4320"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1" name="AutoShape 36"/>
            <p:cNvSpPr>
              <a:spLocks noChangeArrowheads="1"/>
            </p:cNvSpPr>
            <p:nvPr/>
          </p:nvSpPr>
          <p:spPr bwMode="auto">
            <a:xfrm>
              <a:off x="4224" y="225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2" name="AutoShape 37"/>
            <p:cNvSpPr>
              <a:spLocks noChangeArrowheads="1"/>
            </p:cNvSpPr>
            <p:nvPr/>
          </p:nvSpPr>
          <p:spPr bwMode="auto">
            <a:xfrm>
              <a:off x="4464" y="225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3" name="AutoShape 38"/>
            <p:cNvSpPr>
              <a:spLocks noChangeArrowheads="1"/>
            </p:cNvSpPr>
            <p:nvPr/>
          </p:nvSpPr>
          <p:spPr bwMode="auto">
            <a:xfrm>
              <a:off x="4608"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4" name="AutoShape 39"/>
            <p:cNvSpPr>
              <a:spLocks noChangeArrowheads="1"/>
            </p:cNvSpPr>
            <p:nvPr/>
          </p:nvSpPr>
          <p:spPr bwMode="auto">
            <a:xfrm>
              <a:off x="4704"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5" name="AutoShape 40"/>
            <p:cNvSpPr>
              <a:spLocks noChangeArrowheads="1"/>
            </p:cNvSpPr>
            <p:nvPr/>
          </p:nvSpPr>
          <p:spPr bwMode="auto">
            <a:xfrm>
              <a:off x="4800"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6" name="AutoShape 42"/>
            <p:cNvSpPr>
              <a:spLocks noChangeArrowheads="1"/>
            </p:cNvSpPr>
            <p:nvPr/>
          </p:nvSpPr>
          <p:spPr bwMode="auto">
            <a:xfrm>
              <a:off x="4656" y="172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7" name="AutoShape 43"/>
            <p:cNvSpPr>
              <a:spLocks noChangeArrowheads="1"/>
            </p:cNvSpPr>
            <p:nvPr/>
          </p:nvSpPr>
          <p:spPr bwMode="auto">
            <a:xfrm>
              <a:off x="4727" y="217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8" name="AutoShape 44"/>
            <p:cNvSpPr>
              <a:spLocks noChangeArrowheads="1"/>
            </p:cNvSpPr>
            <p:nvPr/>
          </p:nvSpPr>
          <p:spPr bwMode="auto">
            <a:xfrm>
              <a:off x="4560" y="220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69" name="AutoShape 45"/>
            <p:cNvSpPr>
              <a:spLocks noChangeArrowheads="1"/>
            </p:cNvSpPr>
            <p:nvPr/>
          </p:nvSpPr>
          <p:spPr bwMode="auto">
            <a:xfrm>
              <a:off x="4368" y="216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0" name="AutoShape 46"/>
            <p:cNvSpPr>
              <a:spLocks noChangeArrowheads="1"/>
            </p:cNvSpPr>
            <p:nvPr/>
          </p:nvSpPr>
          <p:spPr bwMode="auto">
            <a:xfrm>
              <a:off x="4224" y="211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1" name="AutoShape 47"/>
            <p:cNvSpPr>
              <a:spLocks noChangeArrowheads="1"/>
            </p:cNvSpPr>
            <p:nvPr/>
          </p:nvSpPr>
          <p:spPr bwMode="auto">
            <a:xfrm>
              <a:off x="4128" y="201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2" name="AutoShape 48"/>
            <p:cNvSpPr>
              <a:spLocks noChangeArrowheads="1"/>
            </p:cNvSpPr>
            <p:nvPr/>
          </p:nvSpPr>
          <p:spPr bwMode="auto">
            <a:xfrm>
              <a:off x="3984" y="196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3" name="AutoShape 49"/>
            <p:cNvSpPr>
              <a:spLocks noChangeArrowheads="1"/>
            </p:cNvSpPr>
            <p:nvPr/>
          </p:nvSpPr>
          <p:spPr bwMode="auto">
            <a:xfrm>
              <a:off x="4080" y="192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4" name="AutoShape 50"/>
            <p:cNvSpPr>
              <a:spLocks noChangeArrowheads="1"/>
            </p:cNvSpPr>
            <p:nvPr/>
          </p:nvSpPr>
          <p:spPr bwMode="auto">
            <a:xfrm>
              <a:off x="4032" y="177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5" name="AutoShape 51"/>
            <p:cNvSpPr>
              <a:spLocks noChangeArrowheads="1"/>
            </p:cNvSpPr>
            <p:nvPr/>
          </p:nvSpPr>
          <p:spPr bwMode="auto">
            <a:xfrm>
              <a:off x="4176" y="177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6" name="AutoShape 52"/>
            <p:cNvSpPr>
              <a:spLocks noChangeArrowheads="1"/>
            </p:cNvSpPr>
            <p:nvPr/>
          </p:nvSpPr>
          <p:spPr bwMode="auto">
            <a:xfrm>
              <a:off x="4224" y="192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7" name="AutoShape 53"/>
            <p:cNvSpPr>
              <a:spLocks noChangeArrowheads="1"/>
            </p:cNvSpPr>
            <p:nvPr/>
          </p:nvSpPr>
          <p:spPr bwMode="auto">
            <a:xfrm>
              <a:off x="4320" y="201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8" name="AutoShape 54"/>
            <p:cNvSpPr>
              <a:spLocks noChangeArrowheads="1"/>
            </p:cNvSpPr>
            <p:nvPr/>
          </p:nvSpPr>
          <p:spPr bwMode="auto">
            <a:xfrm>
              <a:off x="4320"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79" name="AutoShape 55"/>
            <p:cNvSpPr>
              <a:spLocks noChangeArrowheads="1"/>
            </p:cNvSpPr>
            <p:nvPr/>
          </p:nvSpPr>
          <p:spPr bwMode="auto">
            <a:xfrm>
              <a:off x="4416" y="187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0" name="AutoShape 56"/>
            <p:cNvSpPr>
              <a:spLocks noChangeArrowheads="1"/>
            </p:cNvSpPr>
            <p:nvPr/>
          </p:nvSpPr>
          <p:spPr bwMode="auto">
            <a:xfrm>
              <a:off x="4464" y="196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1" name="AutoShape 57"/>
            <p:cNvSpPr>
              <a:spLocks noChangeArrowheads="1"/>
            </p:cNvSpPr>
            <p:nvPr/>
          </p:nvSpPr>
          <p:spPr bwMode="auto">
            <a:xfrm>
              <a:off x="4560"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2" name="AutoShape 58"/>
            <p:cNvSpPr>
              <a:spLocks noChangeArrowheads="1"/>
            </p:cNvSpPr>
            <p:nvPr/>
          </p:nvSpPr>
          <p:spPr bwMode="auto">
            <a:xfrm>
              <a:off x="4656" y="192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3" name="AutoShape 59"/>
            <p:cNvSpPr>
              <a:spLocks noChangeArrowheads="1"/>
            </p:cNvSpPr>
            <p:nvPr/>
          </p:nvSpPr>
          <p:spPr bwMode="auto">
            <a:xfrm>
              <a:off x="4752" y="196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4" name="AutoShape 60"/>
            <p:cNvSpPr>
              <a:spLocks noChangeArrowheads="1"/>
            </p:cNvSpPr>
            <p:nvPr/>
          </p:nvSpPr>
          <p:spPr bwMode="auto">
            <a:xfrm>
              <a:off x="4831" y="206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5" name="AutoShape 61"/>
            <p:cNvSpPr>
              <a:spLocks noChangeArrowheads="1"/>
            </p:cNvSpPr>
            <p:nvPr/>
          </p:nvSpPr>
          <p:spPr bwMode="auto">
            <a:xfrm>
              <a:off x="4656" y="206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6" name="AutoShape 62"/>
            <p:cNvSpPr>
              <a:spLocks noChangeArrowheads="1"/>
            </p:cNvSpPr>
            <p:nvPr/>
          </p:nvSpPr>
          <p:spPr bwMode="auto">
            <a:xfrm>
              <a:off x="4560" y="201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7" name="AutoShape 63"/>
            <p:cNvSpPr>
              <a:spLocks noChangeArrowheads="1"/>
            </p:cNvSpPr>
            <p:nvPr/>
          </p:nvSpPr>
          <p:spPr bwMode="auto">
            <a:xfrm>
              <a:off x="4752"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8" name="AutoShape 64"/>
            <p:cNvSpPr>
              <a:spLocks noChangeArrowheads="1"/>
            </p:cNvSpPr>
            <p:nvPr/>
          </p:nvSpPr>
          <p:spPr bwMode="auto">
            <a:xfrm>
              <a:off x="4825" y="187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89" name="AutoShape 65"/>
            <p:cNvSpPr>
              <a:spLocks noChangeArrowheads="1"/>
            </p:cNvSpPr>
            <p:nvPr/>
          </p:nvSpPr>
          <p:spPr bwMode="auto">
            <a:xfrm>
              <a:off x="4512" y="211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0" name="AutoShape 66"/>
            <p:cNvSpPr>
              <a:spLocks noChangeArrowheads="1"/>
            </p:cNvSpPr>
            <p:nvPr/>
          </p:nvSpPr>
          <p:spPr bwMode="auto">
            <a:xfrm>
              <a:off x="4416" y="206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1" name="AutoShape 134"/>
            <p:cNvSpPr>
              <a:spLocks noChangeArrowheads="1"/>
            </p:cNvSpPr>
            <p:nvPr/>
          </p:nvSpPr>
          <p:spPr bwMode="auto">
            <a:xfrm>
              <a:off x="3936" y="2435"/>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2" name="AutoShape 135"/>
            <p:cNvSpPr>
              <a:spLocks noChangeArrowheads="1"/>
            </p:cNvSpPr>
            <p:nvPr/>
          </p:nvSpPr>
          <p:spPr bwMode="auto">
            <a:xfrm>
              <a:off x="3857" y="227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3" name="AutoShape 136"/>
            <p:cNvSpPr>
              <a:spLocks noChangeArrowheads="1"/>
            </p:cNvSpPr>
            <p:nvPr/>
          </p:nvSpPr>
          <p:spPr bwMode="auto">
            <a:xfrm>
              <a:off x="3888" y="216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4" name="AutoShape 137"/>
            <p:cNvSpPr>
              <a:spLocks noChangeArrowheads="1"/>
            </p:cNvSpPr>
            <p:nvPr/>
          </p:nvSpPr>
          <p:spPr bwMode="auto">
            <a:xfrm>
              <a:off x="3857" y="20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5" name="AutoShape 138"/>
            <p:cNvSpPr>
              <a:spLocks noChangeArrowheads="1"/>
            </p:cNvSpPr>
            <p:nvPr/>
          </p:nvSpPr>
          <p:spPr bwMode="auto">
            <a:xfrm>
              <a:off x="3936" y="187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6" name="AutoShape 139"/>
            <p:cNvSpPr>
              <a:spLocks noChangeArrowheads="1"/>
            </p:cNvSpPr>
            <p:nvPr/>
          </p:nvSpPr>
          <p:spPr bwMode="auto">
            <a:xfrm>
              <a:off x="3936" y="172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8797" name="AutoShape 140"/>
            <p:cNvSpPr>
              <a:spLocks noChangeArrowheads="1"/>
            </p:cNvSpPr>
            <p:nvPr/>
          </p:nvSpPr>
          <p:spPr bwMode="auto">
            <a:xfrm>
              <a:off x="4656" y="16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grpSp>
      <p:grpSp>
        <p:nvGrpSpPr>
          <p:cNvPr id="5" name="Group 153"/>
          <p:cNvGrpSpPr>
            <a:grpSpLocks/>
          </p:cNvGrpSpPr>
          <p:nvPr/>
        </p:nvGrpSpPr>
        <p:grpSpPr bwMode="auto">
          <a:xfrm>
            <a:off x="1981200" y="3138488"/>
            <a:ext cx="1600200" cy="1600200"/>
            <a:chOff x="1152" y="1584"/>
            <a:chExt cx="1008" cy="1008"/>
          </a:xfrm>
        </p:grpSpPr>
        <p:sp>
          <p:nvSpPr>
            <p:cNvPr id="28687" name="AutoShape 69"/>
            <p:cNvSpPr>
              <a:spLocks noChangeArrowheads="1"/>
            </p:cNvSpPr>
            <p:nvPr/>
          </p:nvSpPr>
          <p:spPr bwMode="auto">
            <a:xfrm>
              <a:off x="1440" y="240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88" name="AutoShape 70"/>
            <p:cNvSpPr>
              <a:spLocks noChangeArrowheads="1"/>
            </p:cNvSpPr>
            <p:nvPr/>
          </p:nvSpPr>
          <p:spPr bwMode="auto">
            <a:xfrm>
              <a:off x="1296" y="230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89" name="AutoShape 73"/>
            <p:cNvSpPr>
              <a:spLocks noChangeArrowheads="1"/>
            </p:cNvSpPr>
            <p:nvPr/>
          </p:nvSpPr>
          <p:spPr bwMode="auto">
            <a:xfrm>
              <a:off x="1200" y="244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0" name="AutoShape 74"/>
            <p:cNvSpPr>
              <a:spLocks noChangeArrowheads="1"/>
            </p:cNvSpPr>
            <p:nvPr/>
          </p:nvSpPr>
          <p:spPr bwMode="auto">
            <a:xfrm>
              <a:off x="1152" y="235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1" name="AutoShape 75"/>
            <p:cNvSpPr>
              <a:spLocks noChangeArrowheads="1"/>
            </p:cNvSpPr>
            <p:nvPr/>
          </p:nvSpPr>
          <p:spPr bwMode="auto">
            <a:xfrm>
              <a:off x="1152" y="220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2" name="AutoShape 76"/>
            <p:cNvSpPr>
              <a:spLocks noChangeArrowheads="1"/>
            </p:cNvSpPr>
            <p:nvPr/>
          </p:nvSpPr>
          <p:spPr bwMode="auto">
            <a:xfrm>
              <a:off x="1440" y="230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3" name="AutoShape 77"/>
            <p:cNvSpPr>
              <a:spLocks noChangeArrowheads="1"/>
            </p:cNvSpPr>
            <p:nvPr/>
          </p:nvSpPr>
          <p:spPr bwMode="auto">
            <a:xfrm>
              <a:off x="1680" y="216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4" name="AutoShape 79"/>
            <p:cNvSpPr>
              <a:spLocks noChangeArrowheads="1"/>
            </p:cNvSpPr>
            <p:nvPr/>
          </p:nvSpPr>
          <p:spPr bwMode="auto">
            <a:xfrm>
              <a:off x="1248" y="182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5" name="AutoShape 80"/>
            <p:cNvSpPr>
              <a:spLocks noChangeArrowheads="1"/>
            </p:cNvSpPr>
            <p:nvPr/>
          </p:nvSpPr>
          <p:spPr bwMode="auto">
            <a:xfrm>
              <a:off x="1632" y="163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6" name="AutoShape 81"/>
            <p:cNvSpPr>
              <a:spLocks noChangeArrowheads="1"/>
            </p:cNvSpPr>
            <p:nvPr/>
          </p:nvSpPr>
          <p:spPr bwMode="auto">
            <a:xfrm>
              <a:off x="1392" y="187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7" name="AutoShape 82"/>
            <p:cNvSpPr>
              <a:spLocks noChangeArrowheads="1"/>
            </p:cNvSpPr>
            <p:nvPr/>
          </p:nvSpPr>
          <p:spPr bwMode="auto">
            <a:xfrm>
              <a:off x="1152" y="192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8" name="AutoShape 84"/>
            <p:cNvSpPr>
              <a:spLocks noChangeArrowheads="1"/>
            </p:cNvSpPr>
            <p:nvPr/>
          </p:nvSpPr>
          <p:spPr bwMode="auto">
            <a:xfrm>
              <a:off x="1392" y="220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699" name="AutoShape 85"/>
            <p:cNvSpPr>
              <a:spLocks noChangeArrowheads="1"/>
            </p:cNvSpPr>
            <p:nvPr/>
          </p:nvSpPr>
          <p:spPr bwMode="auto">
            <a:xfrm>
              <a:off x="1152" y="206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0" name="AutoShape 87"/>
            <p:cNvSpPr>
              <a:spLocks noChangeArrowheads="1"/>
            </p:cNvSpPr>
            <p:nvPr/>
          </p:nvSpPr>
          <p:spPr bwMode="auto">
            <a:xfrm>
              <a:off x="1920" y="230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1" name="AutoShape 88"/>
            <p:cNvSpPr>
              <a:spLocks noChangeArrowheads="1"/>
            </p:cNvSpPr>
            <p:nvPr/>
          </p:nvSpPr>
          <p:spPr bwMode="auto">
            <a:xfrm>
              <a:off x="1824" y="220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2" name="AutoShape 90"/>
            <p:cNvSpPr>
              <a:spLocks noChangeArrowheads="1"/>
            </p:cNvSpPr>
            <p:nvPr/>
          </p:nvSpPr>
          <p:spPr bwMode="auto">
            <a:xfrm>
              <a:off x="2016" y="244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3" name="AutoShape 91"/>
            <p:cNvSpPr>
              <a:spLocks noChangeArrowheads="1"/>
            </p:cNvSpPr>
            <p:nvPr/>
          </p:nvSpPr>
          <p:spPr bwMode="auto">
            <a:xfrm>
              <a:off x="1824" y="235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4" name="AutoShape 92"/>
            <p:cNvSpPr>
              <a:spLocks noChangeArrowheads="1"/>
            </p:cNvSpPr>
            <p:nvPr/>
          </p:nvSpPr>
          <p:spPr bwMode="auto">
            <a:xfrm>
              <a:off x="1680" y="230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5" name="AutoShape 93"/>
            <p:cNvSpPr>
              <a:spLocks noChangeArrowheads="1"/>
            </p:cNvSpPr>
            <p:nvPr/>
          </p:nvSpPr>
          <p:spPr bwMode="auto">
            <a:xfrm>
              <a:off x="1392" y="163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6" name="AutoShape 94"/>
            <p:cNvSpPr>
              <a:spLocks noChangeArrowheads="1"/>
            </p:cNvSpPr>
            <p:nvPr/>
          </p:nvSpPr>
          <p:spPr bwMode="auto">
            <a:xfrm>
              <a:off x="1392" y="177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7" name="AutoShape 96"/>
            <p:cNvSpPr>
              <a:spLocks noChangeArrowheads="1"/>
            </p:cNvSpPr>
            <p:nvPr/>
          </p:nvSpPr>
          <p:spPr bwMode="auto">
            <a:xfrm>
              <a:off x="1536" y="225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8" name="AutoShape 98"/>
            <p:cNvSpPr>
              <a:spLocks noChangeArrowheads="1"/>
            </p:cNvSpPr>
            <p:nvPr/>
          </p:nvSpPr>
          <p:spPr bwMode="auto">
            <a:xfrm>
              <a:off x="1872" y="249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09" name="AutoShape 99"/>
            <p:cNvSpPr>
              <a:spLocks noChangeArrowheads="1"/>
            </p:cNvSpPr>
            <p:nvPr/>
          </p:nvSpPr>
          <p:spPr bwMode="auto">
            <a:xfrm>
              <a:off x="1680" y="196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0" name="AutoShape 100"/>
            <p:cNvSpPr>
              <a:spLocks noChangeArrowheads="1"/>
            </p:cNvSpPr>
            <p:nvPr/>
          </p:nvSpPr>
          <p:spPr bwMode="auto">
            <a:xfrm>
              <a:off x="1728" y="244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1" name="AutoShape 101"/>
            <p:cNvSpPr>
              <a:spLocks noChangeArrowheads="1"/>
            </p:cNvSpPr>
            <p:nvPr/>
          </p:nvSpPr>
          <p:spPr bwMode="auto">
            <a:xfrm>
              <a:off x="1872" y="196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2" name="AutoShape 102"/>
            <p:cNvSpPr>
              <a:spLocks noChangeArrowheads="1"/>
            </p:cNvSpPr>
            <p:nvPr/>
          </p:nvSpPr>
          <p:spPr bwMode="auto">
            <a:xfrm>
              <a:off x="1536" y="206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3" name="AutoShape 103"/>
            <p:cNvSpPr>
              <a:spLocks noChangeArrowheads="1"/>
            </p:cNvSpPr>
            <p:nvPr/>
          </p:nvSpPr>
          <p:spPr bwMode="auto">
            <a:xfrm>
              <a:off x="1296" y="201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4" name="AutoShape 104"/>
            <p:cNvSpPr>
              <a:spLocks noChangeArrowheads="1"/>
            </p:cNvSpPr>
            <p:nvPr/>
          </p:nvSpPr>
          <p:spPr bwMode="auto">
            <a:xfrm>
              <a:off x="1200" y="168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5" name="AutoShape 105"/>
            <p:cNvSpPr>
              <a:spLocks noChangeArrowheads="1"/>
            </p:cNvSpPr>
            <p:nvPr/>
          </p:nvSpPr>
          <p:spPr bwMode="auto">
            <a:xfrm>
              <a:off x="1248" y="216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6" name="AutoShape 106"/>
            <p:cNvSpPr>
              <a:spLocks noChangeArrowheads="1"/>
            </p:cNvSpPr>
            <p:nvPr/>
          </p:nvSpPr>
          <p:spPr bwMode="auto">
            <a:xfrm>
              <a:off x="2016" y="168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7" name="AutoShape 108"/>
            <p:cNvSpPr>
              <a:spLocks noChangeArrowheads="1"/>
            </p:cNvSpPr>
            <p:nvPr/>
          </p:nvSpPr>
          <p:spPr bwMode="auto">
            <a:xfrm>
              <a:off x="1824" y="206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8" name="AutoShape 109"/>
            <p:cNvSpPr>
              <a:spLocks noChangeArrowheads="1"/>
            </p:cNvSpPr>
            <p:nvPr/>
          </p:nvSpPr>
          <p:spPr bwMode="auto">
            <a:xfrm>
              <a:off x="1824" y="187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19" name="AutoShape 110"/>
            <p:cNvSpPr>
              <a:spLocks noChangeArrowheads="1"/>
            </p:cNvSpPr>
            <p:nvPr/>
          </p:nvSpPr>
          <p:spPr bwMode="auto">
            <a:xfrm>
              <a:off x="1584" y="187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0" name="AutoShape 111"/>
            <p:cNvSpPr>
              <a:spLocks noChangeArrowheads="1"/>
            </p:cNvSpPr>
            <p:nvPr/>
          </p:nvSpPr>
          <p:spPr bwMode="auto">
            <a:xfrm>
              <a:off x="1440" y="206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1" name="AutoShape 112"/>
            <p:cNvSpPr>
              <a:spLocks noChangeArrowheads="1"/>
            </p:cNvSpPr>
            <p:nvPr/>
          </p:nvSpPr>
          <p:spPr bwMode="auto">
            <a:xfrm>
              <a:off x="2064" y="187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2" name="AutoShape 114"/>
            <p:cNvSpPr>
              <a:spLocks noChangeArrowheads="1"/>
            </p:cNvSpPr>
            <p:nvPr/>
          </p:nvSpPr>
          <p:spPr bwMode="auto">
            <a:xfrm>
              <a:off x="2064" y="196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3" name="AutoShape 115"/>
            <p:cNvSpPr>
              <a:spLocks noChangeArrowheads="1"/>
            </p:cNvSpPr>
            <p:nvPr/>
          </p:nvSpPr>
          <p:spPr bwMode="auto">
            <a:xfrm>
              <a:off x="1920" y="177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4" name="AutoShape 118"/>
            <p:cNvSpPr>
              <a:spLocks noChangeArrowheads="1"/>
            </p:cNvSpPr>
            <p:nvPr/>
          </p:nvSpPr>
          <p:spPr bwMode="auto">
            <a:xfrm>
              <a:off x="1968" y="211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5" name="AutoShape 119"/>
            <p:cNvSpPr>
              <a:spLocks noChangeArrowheads="1"/>
            </p:cNvSpPr>
            <p:nvPr/>
          </p:nvSpPr>
          <p:spPr bwMode="auto">
            <a:xfrm>
              <a:off x="1824" y="168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6" name="AutoShape 121"/>
            <p:cNvSpPr>
              <a:spLocks noChangeArrowheads="1"/>
            </p:cNvSpPr>
            <p:nvPr/>
          </p:nvSpPr>
          <p:spPr bwMode="auto">
            <a:xfrm>
              <a:off x="1680" y="177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7" name="AutoShape 124"/>
            <p:cNvSpPr>
              <a:spLocks noChangeArrowheads="1"/>
            </p:cNvSpPr>
            <p:nvPr/>
          </p:nvSpPr>
          <p:spPr bwMode="auto">
            <a:xfrm>
              <a:off x="1536" y="172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8" name="AutoShape 143"/>
            <p:cNvSpPr>
              <a:spLocks noChangeArrowheads="1"/>
            </p:cNvSpPr>
            <p:nvPr/>
          </p:nvSpPr>
          <p:spPr bwMode="auto">
            <a:xfrm>
              <a:off x="1296" y="240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29" name="AutoShape 144"/>
            <p:cNvSpPr>
              <a:spLocks noChangeArrowheads="1"/>
            </p:cNvSpPr>
            <p:nvPr/>
          </p:nvSpPr>
          <p:spPr bwMode="auto">
            <a:xfrm>
              <a:off x="1584" y="240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30" name="AutoShape 145"/>
            <p:cNvSpPr>
              <a:spLocks noChangeArrowheads="1"/>
            </p:cNvSpPr>
            <p:nvPr/>
          </p:nvSpPr>
          <p:spPr bwMode="auto">
            <a:xfrm>
              <a:off x="1536" y="158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31" name="AutoShape 146"/>
            <p:cNvSpPr>
              <a:spLocks noChangeArrowheads="1"/>
            </p:cNvSpPr>
            <p:nvPr/>
          </p:nvSpPr>
          <p:spPr bwMode="auto">
            <a:xfrm>
              <a:off x="1920" y="158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32" name="AutoShape 147"/>
            <p:cNvSpPr>
              <a:spLocks noChangeArrowheads="1"/>
            </p:cNvSpPr>
            <p:nvPr/>
          </p:nvSpPr>
          <p:spPr bwMode="auto">
            <a:xfrm>
              <a:off x="2064" y="220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33" name="AutoShape 148"/>
            <p:cNvSpPr>
              <a:spLocks noChangeArrowheads="1"/>
            </p:cNvSpPr>
            <p:nvPr/>
          </p:nvSpPr>
          <p:spPr bwMode="auto">
            <a:xfrm>
              <a:off x="1152" y="158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34" name="AutoShape 149"/>
            <p:cNvSpPr>
              <a:spLocks noChangeArrowheads="1"/>
            </p:cNvSpPr>
            <p:nvPr/>
          </p:nvSpPr>
          <p:spPr bwMode="auto">
            <a:xfrm>
              <a:off x="2112" y="211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8735" name="AutoShape 150"/>
            <p:cNvSpPr>
              <a:spLocks noChangeArrowheads="1"/>
            </p:cNvSpPr>
            <p:nvPr/>
          </p:nvSpPr>
          <p:spPr bwMode="auto">
            <a:xfrm>
              <a:off x="2112" y="254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grpSp>
      <p:pic>
        <p:nvPicPr>
          <p:cNvPr id="28685" name="Picture 9"/>
          <p:cNvPicPr>
            <a:picLocks noChangeAspect="1" noChangeArrowheads="1"/>
          </p:cNvPicPr>
          <p:nvPr/>
        </p:nvPicPr>
        <p:blipFill>
          <a:blip r:embed="rId4"/>
          <a:srcRect/>
          <a:stretch>
            <a:fillRect/>
          </a:stretch>
        </p:blipFill>
        <p:spPr bwMode="auto">
          <a:xfrm>
            <a:off x="7920038" y="6267450"/>
            <a:ext cx="866775" cy="292100"/>
          </a:xfrm>
          <a:prstGeom prst="rect">
            <a:avLst/>
          </a:prstGeom>
          <a:noFill/>
          <a:ln w="9525">
            <a:noFill/>
            <a:miter lim="800000"/>
            <a:headEnd/>
            <a:tailEnd/>
          </a:ln>
        </p:spPr>
      </p:pic>
      <p:pic>
        <p:nvPicPr>
          <p:cNvPr id="28802" name="Picture 130" descr="D:\POOJA\IJM\ALL OTHER IMP DOC\PPT\PPT\corr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dissolve">
                                      <p:cBhvr>
                                        <p:cTn id="7" dur="500"/>
                                        <p:tgtEl>
                                          <p:spTgt spid="139"/>
                                        </p:tgtEl>
                                      </p:cBhvr>
                                    </p:animEffect>
                                  </p:childTnLst>
                                </p:cTn>
                              </p:par>
                              <p:par>
                                <p:cTn id="8" presetID="9" presetClass="entr" presetSubtype="0"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dissolve">
                                      <p:cBhvr>
                                        <p:cTn id="10" dur="500"/>
                                        <p:tgtEl>
                                          <p:spTgt spid="138"/>
                                        </p:tgtEl>
                                      </p:cBhvr>
                                    </p:animEffect>
                                  </p:childTnLst>
                                </p:cTn>
                              </p:par>
                            </p:childTnLst>
                          </p:cTn>
                        </p:par>
                        <p:par>
                          <p:cTn id="11" fill="hold" nodeType="afterGroup">
                            <p:stCondLst>
                              <p:cond delay="500"/>
                            </p:stCondLst>
                            <p:childTnLst>
                              <p:par>
                                <p:cTn id="12" presetID="9" presetClass="entr" presetSubtype="0" fill="hold" nodeType="afterEffect">
                                  <p:stCondLst>
                                    <p:cond delay="350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par>
                          <p:cTn id="15" fill="hold" nodeType="afterGroup">
                            <p:stCondLst>
                              <p:cond delay="4500"/>
                            </p:stCondLst>
                            <p:childTnLst>
                              <p:par>
                                <p:cTn id="16" presetID="9" presetClass="entr" presetSubtype="0" fill="hold" nodeType="afterEffect">
                                  <p:stCondLst>
                                    <p:cond delay="150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9" presetClass="entr" presetSubtype="0" fill="hold" nodeType="withEffect">
                                  <p:stCondLst>
                                    <p:cond delay="150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par>
                          <p:cTn id="22" fill="hold" nodeType="afterGroup">
                            <p:stCondLst>
                              <p:cond delay="6500"/>
                            </p:stCondLst>
                            <p:childTnLst>
                              <p:par>
                                <p:cTn id="23" presetID="42" presetClass="entr" presetSubtype="0" fill="hold" nodeType="afterEffect">
                                  <p:stCondLst>
                                    <p:cond delay="1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9000"/>
                            </p:stCondLst>
                            <p:childTnLst>
                              <p:par>
                                <p:cTn id="29" presetID="42" presetClass="entr" presetSubtype="0" fill="hold" grpId="0" nodeType="after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000"/>
                                        <p:tgtEl>
                                          <p:spTgt spid="143"/>
                                        </p:tgtEl>
                                      </p:cBhvr>
                                    </p:animEffect>
                                    <p:anim calcmode="lin" valueType="num">
                                      <p:cBhvr>
                                        <p:cTn id="32" dur="1000" fill="hold"/>
                                        <p:tgtEl>
                                          <p:spTgt spid="143"/>
                                        </p:tgtEl>
                                        <p:attrNameLst>
                                          <p:attrName>ppt_x</p:attrName>
                                        </p:attrNameLst>
                                      </p:cBhvr>
                                      <p:tavLst>
                                        <p:tav tm="0">
                                          <p:val>
                                            <p:strVal val="#ppt_x"/>
                                          </p:val>
                                        </p:tav>
                                        <p:tav tm="100000">
                                          <p:val>
                                            <p:strVal val="#ppt_x"/>
                                          </p:val>
                                        </p:tav>
                                      </p:tavLst>
                                    </p:anim>
                                    <p:anim calcmode="lin" valueType="num">
                                      <p:cBhvr>
                                        <p:cTn id="3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811213" y="1277938"/>
            <a:ext cx="7826375" cy="877887"/>
          </a:xfrm>
        </p:spPr>
        <p:txBody>
          <a:bodyPr/>
          <a:lstStyle/>
          <a:p>
            <a:r>
              <a:rPr lang="en-US" smtClean="0">
                <a:latin typeface="Arial" charset="0"/>
                <a:cs typeface="Arial" charset="0"/>
              </a:rPr>
              <a:t>Electron Microscope </a:t>
            </a:r>
            <a:r>
              <a:rPr lang="en-US" smtClean="0">
                <a:solidFill>
                  <a:srgbClr val="FF3300"/>
                </a:solidFill>
                <a:latin typeface="Arial" charset="0"/>
                <a:cs typeface="Arial" charset="0"/>
              </a:rPr>
              <a:t>16000</a:t>
            </a:r>
            <a:r>
              <a:rPr lang="en-US" smtClean="0">
                <a:latin typeface="Arial" charset="0"/>
                <a:cs typeface="Arial" charset="0"/>
              </a:rPr>
              <a:t>X  (upper 100 µm)</a:t>
            </a:r>
            <a:endParaRPr lang="it-IT" smtClean="0">
              <a:latin typeface="Arial" charset="0"/>
              <a:cs typeface="Arial" charset="0"/>
            </a:endParaRPr>
          </a:p>
        </p:txBody>
      </p:sp>
      <p:sp>
        <p:nvSpPr>
          <p:cNvPr id="29699" name="Rectangle 6"/>
          <p:cNvSpPr>
            <a:spLocks noGrp="1" noChangeArrowheads="1"/>
          </p:cNvSpPr>
          <p:nvPr>
            <p:ph idx="1"/>
          </p:nvPr>
        </p:nvSpPr>
        <p:spPr>
          <a:xfrm>
            <a:off x="457200" y="1639888"/>
            <a:ext cx="4038600" cy="523875"/>
          </a:xfrm>
        </p:spPr>
        <p:txBody>
          <a:bodyPr/>
          <a:lstStyle/>
          <a:p>
            <a:pPr algn="ctr" eaLnBrk="1" hangingPunct="1"/>
            <a:r>
              <a:rPr lang="en-US" smtClean="0">
                <a:latin typeface="Arial" charset="0"/>
                <a:cs typeface="Arial" charset="0"/>
              </a:rPr>
              <a:t>Control</a:t>
            </a:r>
          </a:p>
        </p:txBody>
      </p:sp>
      <p:sp>
        <p:nvSpPr>
          <p:cNvPr id="6" name="Rectangle 7"/>
          <p:cNvSpPr txBox="1">
            <a:spLocks noChangeArrowheads="1"/>
          </p:cNvSpPr>
          <p:nvPr/>
        </p:nvSpPr>
        <p:spPr bwMode="auto">
          <a:xfrm>
            <a:off x="4724400" y="1644650"/>
            <a:ext cx="4038600" cy="533400"/>
          </a:xfrm>
          <a:prstGeom prst="rect">
            <a:avLst/>
          </a:prstGeom>
          <a:noFill/>
          <a:ln w="9525">
            <a:noFill/>
            <a:miter lim="800000"/>
            <a:headEnd/>
            <a:tailEnd/>
          </a:ln>
        </p:spPr>
        <p:txBody>
          <a:bodyPr/>
          <a:lstStyle/>
          <a:p>
            <a:pPr marL="342900" indent="-342900" algn="ctr">
              <a:spcBef>
                <a:spcPct val="20000"/>
              </a:spcBef>
              <a:buFont typeface="Arial" charset="0"/>
              <a:buChar char="•"/>
              <a:defRPr/>
            </a:pPr>
            <a:r>
              <a:rPr lang="en-US" sz="2400" dirty="0">
                <a:latin typeface="+mn-lt"/>
                <a:ea typeface="+mn-ea"/>
              </a:rPr>
              <a:t>OTCXL</a:t>
            </a:r>
          </a:p>
        </p:txBody>
      </p:sp>
      <p:pic>
        <p:nvPicPr>
          <p:cNvPr id="129" name="Picture 202" descr="B_OS_C endo Image43"/>
          <p:cNvPicPr>
            <a:picLocks noChangeAspect="1" noChangeArrowheads="1"/>
          </p:cNvPicPr>
          <p:nvPr/>
        </p:nvPicPr>
        <p:blipFill>
          <a:blip r:embed="rId2"/>
          <a:srcRect/>
          <a:stretch>
            <a:fillRect/>
          </a:stretch>
        </p:blipFill>
        <p:spPr bwMode="auto">
          <a:xfrm>
            <a:off x="609600" y="2124075"/>
            <a:ext cx="4038600" cy="4038600"/>
          </a:xfrm>
          <a:prstGeom prst="rect">
            <a:avLst/>
          </a:prstGeom>
          <a:noFill/>
          <a:ln w="9525">
            <a:noFill/>
            <a:miter lim="800000"/>
            <a:headEnd/>
            <a:tailEnd/>
          </a:ln>
        </p:spPr>
      </p:pic>
      <p:pic>
        <p:nvPicPr>
          <p:cNvPr id="130" name="Picture 200" descr="E_OD_T endo Image23"/>
          <p:cNvPicPr>
            <a:picLocks noChangeAspect="1" noChangeArrowheads="1"/>
          </p:cNvPicPr>
          <p:nvPr/>
        </p:nvPicPr>
        <p:blipFill>
          <a:blip r:embed="rId3"/>
          <a:srcRect/>
          <a:stretch>
            <a:fillRect/>
          </a:stretch>
        </p:blipFill>
        <p:spPr bwMode="auto">
          <a:xfrm>
            <a:off x="4724400" y="2124075"/>
            <a:ext cx="4038600" cy="4038600"/>
          </a:xfrm>
          <a:prstGeom prst="rect">
            <a:avLst/>
          </a:prstGeom>
          <a:noFill/>
          <a:ln w="9525">
            <a:noFill/>
            <a:miter lim="800000"/>
            <a:headEnd/>
            <a:tailEnd/>
          </a:ln>
        </p:spPr>
      </p:pic>
      <p:sp>
        <p:nvSpPr>
          <p:cNvPr id="131" name="Rectangle 11"/>
          <p:cNvSpPr>
            <a:spLocks noChangeArrowheads="1"/>
          </p:cNvSpPr>
          <p:nvPr/>
        </p:nvSpPr>
        <p:spPr bwMode="auto">
          <a:xfrm>
            <a:off x="1981200" y="3495675"/>
            <a:ext cx="1673225" cy="1673225"/>
          </a:xfrm>
          <a:prstGeom prst="rect">
            <a:avLst/>
          </a:prstGeom>
          <a:noFill/>
          <a:ln w="25400">
            <a:solidFill>
              <a:srgbClr val="FF0000"/>
            </a:solidFill>
            <a:miter lim="800000"/>
            <a:headEnd/>
            <a:tailEnd/>
          </a:ln>
        </p:spPr>
        <p:txBody>
          <a:bodyPr wrap="none" anchor="ctr"/>
          <a:lstStyle/>
          <a:p>
            <a:endParaRPr lang="it-IT"/>
          </a:p>
        </p:txBody>
      </p:sp>
      <p:sp>
        <p:nvSpPr>
          <p:cNvPr id="132" name="Rectangle 12"/>
          <p:cNvSpPr>
            <a:spLocks noChangeArrowheads="1"/>
          </p:cNvSpPr>
          <p:nvPr/>
        </p:nvSpPr>
        <p:spPr bwMode="auto">
          <a:xfrm>
            <a:off x="5943600" y="3495675"/>
            <a:ext cx="1673225" cy="1673225"/>
          </a:xfrm>
          <a:prstGeom prst="rect">
            <a:avLst/>
          </a:prstGeom>
          <a:noFill/>
          <a:ln w="25400">
            <a:solidFill>
              <a:srgbClr val="FF0000"/>
            </a:solidFill>
            <a:miter lim="800000"/>
            <a:headEnd/>
            <a:tailEnd/>
          </a:ln>
        </p:spPr>
        <p:txBody>
          <a:bodyPr wrap="none" anchor="ctr"/>
          <a:lstStyle/>
          <a:p>
            <a:endParaRPr lang="it-IT"/>
          </a:p>
        </p:txBody>
      </p:sp>
      <p:grpSp>
        <p:nvGrpSpPr>
          <p:cNvPr id="2" name="Group 199"/>
          <p:cNvGrpSpPr>
            <a:grpSpLocks/>
          </p:cNvGrpSpPr>
          <p:nvPr/>
        </p:nvGrpSpPr>
        <p:grpSpPr bwMode="auto">
          <a:xfrm>
            <a:off x="5943600" y="3571875"/>
            <a:ext cx="1600200" cy="1524000"/>
            <a:chOff x="3888" y="1824"/>
            <a:chExt cx="1008" cy="960"/>
          </a:xfrm>
        </p:grpSpPr>
        <p:sp>
          <p:nvSpPr>
            <p:cNvPr id="29764" name="AutoShape 123"/>
            <p:cNvSpPr>
              <a:spLocks noChangeArrowheads="1"/>
            </p:cNvSpPr>
            <p:nvPr/>
          </p:nvSpPr>
          <p:spPr bwMode="auto">
            <a:xfrm>
              <a:off x="4560" y="273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65" name="AutoShape 124"/>
            <p:cNvSpPr>
              <a:spLocks noChangeArrowheads="1"/>
            </p:cNvSpPr>
            <p:nvPr/>
          </p:nvSpPr>
          <p:spPr bwMode="auto">
            <a:xfrm>
              <a:off x="4464" y="268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66" name="AutoShape 127"/>
            <p:cNvSpPr>
              <a:spLocks noChangeArrowheads="1"/>
            </p:cNvSpPr>
            <p:nvPr/>
          </p:nvSpPr>
          <p:spPr bwMode="auto">
            <a:xfrm>
              <a:off x="4272"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67" name="AutoShape 128"/>
            <p:cNvSpPr>
              <a:spLocks noChangeArrowheads="1"/>
            </p:cNvSpPr>
            <p:nvPr/>
          </p:nvSpPr>
          <p:spPr bwMode="auto">
            <a:xfrm>
              <a:off x="4080" y="249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68" name="AutoShape 129"/>
            <p:cNvSpPr>
              <a:spLocks noChangeArrowheads="1"/>
            </p:cNvSpPr>
            <p:nvPr/>
          </p:nvSpPr>
          <p:spPr bwMode="auto">
            <a:xfrm>
              <a:off x="4320" y="273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69" name="AutoShape 130"/>
            <p:cNvSpPr>
              <a:spLocks noChangeArrowheads="1"/>
            </p:cNvSpPr>
            <p:nvPr/>
          </p:nvSpPr>
          <p:spPr bwMode="auto">
            <a:xfrm>
              <a:off x="3888" y="264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0" name="AutoShape 131"/>
            <p:cNvSpPr>
              <a:spLocks noChangeArrowheads="1"/>
            </p:cNvSpPr>
            <p:nvPr/>
          </p:nvSpPr>
          <p:spPr bwMode="auto">
            <a:xfrm>
              <a:off x="4032" y="206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1" name="AutoShape 132"/>
            <p:cNvSpPr>
              <a:spLocks noChangeArrowheads="1"/>
            </p:cNvSpPr>
            <p:nvPr/>
          </p:nvSpPr>
          <p:spPr bwMode="auto">
            <a:xfrm>
              <a:off x="4032" y="220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2" name="AutoShape 133"/>
            <p:cNvSpPr>
              <a:spLocks noChangeArrowheads="1"/>
            </p:cNvSpPr>
            <p:nvPr/>
          </p:nvSpPr>
          <p:spPr bwMode="auto">
            <a:xfrm>
              <a:off x="3984"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3" name="AutoShape 134"/>
            <p:cNvSpPr>
              <a:spLocks noChangeArrowheads="1"/>
            </p:cNvSpPr>
            <p:nvPr/>
          </p:nvSpPr>
          <p:spPr bwMode="auto">
            <a:xfrm>
              <a:off x="4416"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4" name="AutoShape 135"/>
            <p:cNvSpPr>
              <a:spLocks noChangeArrowheads="1"/>
            </p:cNvSpPr>
            <p:nvPr/>
          </p:nvSpPr>
          <p:spPr bwMode="auto">
            <a:xfrm>
              <a:off x="4224" y="24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5" name="AutoShape 136"/>
            <p:cNvSpPr>
              <a:spLocks noChangeArrowheads="1"/>
            </p:cNvSpPr>
            <p:nvPr/>
          </p:nvSpPr>
          <p:spPr bwMode="auto">
            <a:xfrm>
              <a:off x="4368" y="24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6" name="AutoShape 137"/>
            <p:cNvSpPr>
              <a:spLocks noChangeArrowheads="1"/>
            </p:cNvSpPr>
            <p:nvPr/>
          </p:nvSpPr>
          <p:spPr bwMode="auto">
            <a:xfrm>
              <a:off x="4512" y="244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7" name="AutoShape 138"/>
            <p:cNvSpPr>
              <a:spLocks noChangeArrowheads="1"/>
            </p:cNvSpPr>
            <p:nvPr/>
          </p:nvSpPr>
          <p:spPr bwMode="auto">
            <a:xfrm>
              <a:off x="4656" y="244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8" name="AutoShape 139"/>
            <p:cNvSpPr>
              <a:spLocks noChangeArrowheads="1"/>
            </p:cNvSpPr>
            <p:nvPr/>
          </p:nvSpPr>
          <p:spPr bwMode="auto">
            <a:xfrm>
              <a:off x="4704" y="259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79" name="AutoShape 140"/>
            <p:cNvSpPr>
              <a:spLocks noChangeArrowheads="1"/>
            </p:cNvSpPr>
            <p:nvPr/>
          </p:nvSpPr>
          <p:spPr bwMode="auto">
            <a:xfrm>
              <a:off x="4752" y="268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0" name="AutoShape 141"/>
            <p:cNvSpPr>
              <a:spLocks noChangeArrowheads="1"/>
            </p:cNvSpPr>
            <p:nvPr/>
          </p:nvSpPr>
          <p:spPr bwMode="auto">
            <a:xfrm>
              <a:off x="3984" y="273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1" name="AutoShape 143"/>
            <p:cNvSpPr>
              <a:spLocks noChangeArrowheads="1"/>
            </p:cNvSpPr>
            <p:nvPr/>
          </p:nvSpPr>
          <p:spPr bwMode="auto">
            <a:xfrm>
              <a:off x="4800" y="244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2" name="AutoShape 144"/>
            <p:cNvSpPr>
              <a:spLocks noChangeArrowheads="1"/>
            </p:cNvSpPr>
            <p:nvPr/>
          </p:nvSpPr>
          <p:spPr bwMode="auto">
            <a:xfrm>
              <a:off x="4320" y="225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3" name="AutoShape 145"/>
            <p:cNvSpPr>
              <a:spLocks noChangeArrowheads="1"/>
            </p:cNvSpPr>
            <p:nvPr/>
          </p:nvSpPr>
          <p:spPr bwMode="auto">
            <a:xfrm>
              <a:off x="4128" y="235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4" name="AutoShape 146"/>
            <p:cNvSpPr>
              <a:spLocks noChangeArrowheads="1"/>
            </p:cNvSpPr>
            <p:nvPr/>
          </p:nvSpPr>
          <p:spPr bwMode="auto">
            <a:xfrm>
              <a:off x="4464"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5" name="AutoShape 147"/>
            <p:cNvSpPr>
              <a:spLocks noChangeArrowheads="1"/>
            </p:cNvSpPr>
            <p:nvPr/>
          </p:nvSpPr>
          <p:spPr bwMode="auto">
            <a:xfrm>
              <a:off x="4608"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6" name="AutoShape 148"/>
            <p:cNvSpPr>
              <a:spLocks noChangeArrowheads="1"/>
            </p:cNvSpPr>
            <p:nvPr/>
          </p:nvSpPr>
          <p:spPr bwMode="auto">
            <a:xfrm>
              <a:off x="4752"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7" name="AutoShape 149"/>
            <p:cNvSpPr>
              <a:spLocks noChangeArrowheads="1"/>
            </p:cNvSpPr>
            <p:nvPr/>
          </p:nvSpPr>
          <p:spPr bwMode="auto">
            <a:xfrm>
              <a:off x="4752" y="211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8" name="AutoShape 150"/>
            <p:cNvSpPr>
              <a:spLocks noChangeArrowheads="1"/>
            </p:cNvSpPr>
            <p:nvPr/>
          </p:nvSpPr>
          <p:spPr bwMode="auto">
            <a:xfrm>
              <a:off x="3984" y="240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89" name="AutoShape 151"/>
            <p:cNvSpPr>
              <a:spLocks noChangeArrowheads="1"/>
            </p:cNvSpPr>
            <p:nvPr/>
          </p:nvSpPr>
          <p:spPr bwMode="auto">
            <a:xfrm>
              <a:off x="4560" y="259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0" name="AutoShape 152"/>
            <p:cNvSpPr>
              <a:spLocks noChangeArrowheads="1"/>
            </p:cNvSpPr>
            <p:nvPr/>
          </p:nvSpPr>
          <p:spPr bwMode="auto">
            <a:xfrm>
              <a:off x="4608" y="216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1" name="AutoShape 153"/>
            <p:cNvSpPr>
              <a:spLocks noChangeArrowheads="1"/>
            </p:cNvSpPr>
            <p:nvPr/>
          </p:nvSpPr>
          <p:spPr bwMode="auto">
            <a:xfrm>
              <a:off x="4368" y="216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2" name="AutoShape 154"/>
            <p:cNvSpPr>
              <a:spLocks noChangeArrowheads="1"/>
            </p:cNvSpPr>
            <p:nvPr/>
          </p:nvSpPr>
          <p:spPr bwMode="auto">
            <a:xfrm>
              <a:off x="4176" y="216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3" name="AutoShape 155"/>
            <p:cNvSpPr>
              <a:spLocks noChangeArrowheads="1"/>
            </p:cNvSpPr>
            <p:nvPr/>
          </p:nvSpPr>
          <p:spPr bwMode="auto">
            <a:xfrm>
              <a:off x="4128" y="196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4" name="AutoShape 156"/>
            <p:cNvSpPr>
              <a:spLocks noChangeArrowheads="1"/>
            </p:cNvSpPr>
            <p:nvPr/>
          </p:nvSpPr>
          <p:spPr bwMode="auto">
            <a:xfrm>
              <a:off x="4032" y="192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5" name="AutoShape 157"/>
            <p:cNvSpPr>
              <a:spLocks noChangeArrowheads="1"/>
            </p:cNvSpPr>
            <p:nvPr/>
          </p:nvSpPr>
          <p:spPr bwMode="auto">
            <a:xfrm>
              <a:off x="4848" y="254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6" name="AutoShape 159"/>
            <p:cNvSpPr>
              <a:spLocks noChangeArrowheads="1"/>
            </p:cNvSpPr>
            <p:nvPr/>
          </p:nvSpPr>
          <p:spPr bwMode="auto">
            <a:xfrm>
              <a:off x="4080"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7" name="AutoShape 160"/>
            <p:cNvSpPr>
              <a:spLocks noChangeArrowheads="1"/>
            </p:cNvSpPr>
            <p:nvPr/>
          </p:nvSpPr>
          <p:spPr bwMode="auto">
            <a:xfrm>
              <a:off x="4272" y="192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8" name="AutoShape 161"/>
            <p:cNvSpPr>
              <a:spLocks noChangeArrowheads="1"/>
            </p:cNvSpPr>
            <p:nvPr/>
          </p:nvSpPr>
          <p:spPr bwMode="auto">
            <a:xfrm>
              <a:off x="4320" y="206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799" name="AutoShape 162"/>
            <p:cNvSpPr>
              <a:spLocks noChangeArrowheads="1"/>
            </p:cNvSpPr>
            <p:nvPr/>
          </p:nvSpPr>
          <p:spPr bwMode="auto">
            <a:xfrm>
              <a:off x="4272"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0" name="AutoShape 163"/>
            <p:cNvSpPr>
              <a:spLocks noChangeArrowheads="1"/>
            </p:cNvSpPr>
            <p:nvPr/>
          </p:nvSpPr>
          <p:spPr bwMode="auto">
            <a:xfrm>
              <a:off x="4416"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1" name="AutoShape 164"/>
            <p:cNvSpPr>
              <a:spLocks noChangeArrowheads="1"/>
            </p:cNvSpPr>
            <p:nvPr/>
          </p:nvSpPr>
          <p:spPr bwMode="auto">
            <a:xfrm>
              <a:off x="4416" y="201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2" name="AutoShape 166"/>
            <p:cNvSpPr>
              <a:spLocks noChangeArrowheads="1"/>
            </p:cNvSpPr>
            <p:nvPr/>
          </p:nvSpPr>
          <p:spPr bwMode="auto">
            <a:xfrm>
              <a:off x="4560" y="192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3" name="AutoShape 167"/>
            <p:cNvSpPr>
              <a:spLocks noChangeArrowheads="1"/>
            </p:cNvSpPr>
            <p:nvPr/>
          </p:nvSpPr>
          <p:spPr bwMode="auto">
            <a:xfrm>
              <a:off x="4800" y="196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4" name="AutoShape 168"/>
            <p:cNvSpPr>
              <a:spLocks noChangeArrowheads="1"/>
            </p:cNvSpPr>
            <p:nvPr/>
          </p:nvSpPr>
          <p:spPr bwMode="auto">
            <a:xfrm>
              <a:off x="4176" y="268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5" name="AutoShape 169"/>
            <p:cNvSpPr>
              <a:spLocks noChangeArrowheads="1"/>
            </p:cNvSpPr>
            <p:nvPr/>
          </p:nvSpPr>
          <p:spPr bwMode="auto">
            <a:xfrm>
              <a:off x="4656" y="201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6" name="AutoShape 171"/>
            <p:cNvSpPr>
              <a:spLocks noChangeArrowheads="1"/>
            </p:cNvSpPr>
            <p:nvPr/>
          </p:nvSpPr>
          <p:spPr bwMode="auto">
            <a:xfrm>
              <a:off x="4704" y="187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7" name="AutoShape 172"/>
            <p:cNvSpPr>
              <a:spLocks noChangeArrowheads="1"/>
            </p:cNvSpPr>
            <p:nvPr/>
          </p:nvSpPr>
          <p:spPr bwMode="auto">
            <a:xfrm>
              <a:off x="4800"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8" name="AutoShape 173"/>
            <p:cNvSpPr>
              <a:spLocks noChangeArrowheads="1"/>
            </p:cNvSpPr>
            <p:nvPr/>
          </p:nvSpPr>
          <p:spPr bwMode="auto">
            <a:xfrm>
              <a:off x="4464" y="2112"/>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09" name="AutoShape 175"/>
            <p:cNvSpPr>
              <a:spLocks noChangeArrowheads="1"/>
            </p:cNvSpPr>
            <p:nvPr/>
          </p:nvSpPr>
          <p:spPr bwMode="auto">
            <a:xfrm>
              <a:off x="4080" y="264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10" name="AutoShape 176"/>
            <p:cNvSpPr>
              <a:spLocks noChangeArrowheads="1"/>
            </p:cNvSpPr>
            <p:nvPr/>
          </p:nvSpPr>
          <p:spPr bwMode="auto">
            <a:xfrm>
              <a:off x="3936" y="230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11" name="AutoShape 177"/>
            <p:cNvSpPr>
              <a:spLocks noChangeArrowheads="1"/>
            </p:cNvSpPr>
            <p:nvPr/>
          </p:nvSpPr>
          <p:spPr bwMode="auto">
            <a:xfrm>
              <a:off x="3888" y="2160"/>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12" name="AutoShape 178"/>
            <p:cNvSpPr>
              <a:spLocks noChangeArrowheads="1"/>
            </p:cNvSpPr>
            <p:nvPr/>
          </p:nvSpPr>
          <p:spPr bwMode="auto">
            <a:xfrm>
              <a:off x="3888" y="2016"/>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13" name="AutoShape 179"/>
            <p:cNvSpPr>
              <a:spLocks noChangeArrowheads="1"/>
            </p:cNvSpPr>
            <p:nvPr/>
          </p:nvSpPr>
          <p:spPr bwMode="auto">
            <a:xfrm>
              <a:off x="3936" y="1824"/>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sp>
          <p:nvSpPr>
            <p:cNvPr id="29814" name="AutoShape 180"/>
            <p:cNvSpPr>
              <a:spLocks noChangeArrowheads="1"/>
            </p:cNvSpPr>
            <p:nvPr/>
          </p:nvSpPr>
          <p:spPr bwMode="auto">
            <a:xfrm>
              <a:off x="4848" y="2208"/>
              <a:ext cx="48" cy="48"/>
            </a:xfrm>
            <a:prstGeom prst="flowChartConnector">
              <a:avLst/>
            </a:prstGeom>
            <a:solidFill>
              <a:schemeClr val="accent1"/>
            </a:solidFill>
            <a:ln w="9525">
              <a:solidFill>
                <a:schemeClr val="tx1"/>
              </a:solidFill>
              <a:round/>
              <a:headEnd/>
              <a:tailEnd/>
            </a:ln>
          </p:spPr>
          <p:txBody>
            <a:bodyPr wrap="none" anchor="ctr"/>
            <a:lstStyle/>
            <a:p>
              <a:endParaRPr lang="it-IT"/>
            </a:p>
          </p:txBody>
        </p:sp>
      </p:grpSp>
      <p:grpSp>
        <p:nvGrpSpPr>
          <p:cNvPr id="3" name="Group 201"/>
          <p:cNvGrpSpPr>
            <a:grpSpLocks/>
          </p:cNvGrpSpPr>
          <p:nvPr/>
        </p:nvGrpSpPr>
        <p:grpSpPr bwMode="auto">
          <a:xfrm>
            <a:off x="2057400" y="3571875"/>
            <a:ext cx="1524000" cy="1524000"/>
            <a:chOff x="1248" y="1920"/>
            <a:chExt cx="960" cy="960"/>
          </a:xfrm>
        </p:grpSpPr>
        <p:sp>
          <p:nvSpPr>
            <p:cNvPr id="29712" name="AutoShape 14"/>
            <p:cNvSpPr>
              <a:spLocks noChangeArrowheads="1"/>
            </p:cNvSpPr>
            <p:nvPr/>
          </p:nvSpPr>
          <p:spPr bwMode="auto">
            <a:xfrm>
              <a:off x="1392" y="259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13" name="AutoShape 15"/>
            <p:cNvSpPr>
              <a:spLocks noChangeArrowheads="1"/>
            </p:cNvSpPr>
            <p:nvPr/>
          </p:nvSpPr>
          <p:spPr bwMode="auto">
            <a:xfrm>
              <a:off x="1536" y="259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14" name="AutoShape 16"/>
            <p:cNvSpPr>
              <a:spLocks noChangeArrowheads="1"/>
            </p:cNvSpPr>
            <p:nvPr/>
          </p:nvSpPr>
          <p:spPr bwMode="auto">
            <a:xfrm>
              <a:off x="1632" y="249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15" name="AutoShape 17"/>
            <p:cNvSpPr>
              <a:spLocks noChangeArrowheads="1"/>
            </p:cNvSpPr>
            <p:nvPr/>
          </p:nvSpPr>
          <p:spPr bwMode="auto">
            <a:xfrm>
              <a:off x="1248" y="268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16" name="AutoShape 18"/>
            <p:cNvSpPr>
              <a:spLocks noChangeArrowheads="1"/>
            </p:cNvSpPr>
            <p:nvPr/>
          </p:nvSpPr>
          <p:spPr bwMode="auto">
            <a:xfrm>
              <a:off x="1344" y="244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17" name="AutoShape 19"/>
            <p:cNvSpPr>
              <a:spLocks noChangeArrowheads="1"/>
            </p:cNvSpPr>
            <p:nvPr/>
          </p:nvSpPr>
          <p:spPr bwMode="auto">
            <a:xfrm>
              <a:off x="1488" y="249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18" name="AutoShape 20"/>
            <p:cNvSpPr>
              <a:spLocks noChangeArrowheads="1"/>
            </p:cNvSpPr>
            <p:nvPr/>
          </p:nvSpPr>
          <p:spPr bwMode="auto">
            <a:xfrm>
              <a:off x="1728" y="235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19" name="AutoShape 21"/>
            <p:cNvSpPr>
              <a:spLocks noChangeArrowheads="1"/>
            </p:cNvSpPr>
            <p:nvPr/>
          </p:nvSpPr>
          <p:spPr bwMode="auto">
            <a:xfrm>
              <a:off x="1440" y="225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0" name="AutoShape 22"/>
            <p:cNvSpPr>
              <a:spLocks noChangeArrowheads="1"/>
            </p:cNvSpPr>
            <p:nvPr/>
          </p:nvSpPr>
          <p:spPr bwMode="auto">
            <a:xfrm>
              <a:off x="1248" y="216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1" name="AutoShape 23"/>
            <p:cNvSpPr>
              <a:spLocks noChangeArrowheads="1"/>
            </p:cNvSpPr>
            <p:nvPr/>
          </p:nvSpPr>
          <p:spPr bwMode="auto">
            <a:xfrm>
              <a:off x="1680" y="225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2" name="AutoShape 24"/>
            <p:cNvSpPr>
              <a:spLocks noChangeArrowheads="1"/>
            </p:cNvSpPr>
            <p:nvPr/>
          </p:nvSpPr>
          <p:spPr bwMode="auto">
            <a:xfrm>
              <a:off x="1344" y="235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3" name="AutoShape 25"/>
            <p:cNvSpPr>
              <a:spLocks noChangeArrowheads="1"/>
            </p:cNvSpPr>
            <p:nvPr/>
          </p:nvSpPr>
          <p:spPr bwMode="auto">
            <a:xfrm>
              <a:off x="1584" y="235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4" name="AutoShape 26"/>
            <p:cNvSpPr>
              <a:spLocks noChangeArrowheads="1"/>
            </p:cNvSpPr>
            <p:nvPr/>
          </p:nvSpPr>
          <p:spPr bwMode="auto">
            <a:xfrm>
              <a:off x="1488" y="235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5" name="AutoShape 27"/>
            <p:cNvSpPr>
              <a:spLocks noChangeArrowheads="1"/>
            </p:cNvSpPr>
            <p:nvPr/>
          </p:nvSpPr>
          <p:spPr bwMode="auto">
            <a:xfrm>
              <a:off x="2112" y="268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6" name="AutoShape 28"/>
            <p:cNvSpPr>
              <a:spLocks noChangeArrowheads="1"/>
            </p:cNvSpPr>
            <p:nvPr/>
          </p:nvSpPr>
          <p:spPr bwMode="auto">
            <a:xfrm>
              <a:off x="1776" y="244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7" name="AutoShape 29"/>
            <p:cNvSpPr>
              <a:spLocks noChangeArrowheads="1"/>
            </p:cNvSpPr>
            <p:nvPr/>
          </p:nvSpPr>
          <p:spPr bwMode="auto">
            <a:xfrm>
              <a:off x="1584" y="268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8" name="AutoShape 30"/>
            <p:cNvSpPr>
              <a:spLocks noChangeArrowheads="1"/>
            </p:cNvSpPr>
            <p:nvPr/>
          </p:nvSpPr>
          <p:spPr bwMode="auto">
            <a:xfrm>
              <a:off x="1824" y="259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29" name="AutoShape 31"/>
            <p:cNvSpPr>
              <a:spLocks noChangeArrowheads="1"/>
            </p:cNvSpPr>
            <p:nvPr/>
          </p:nvSpPr>
          <p:spPr bwMode="auto">
            <a:xfrm>
              <a:off x="1920" y="264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0" name="AutoShape 32"/>
            <p:cNvSpPr>
              <a:spLocks noChangeArrowheads="1"/>
            </p:cNvSpPr>
            <p:nvPr/>
          </p:nvSpPr>
          <p:spPr bwMode="auto">
            <a:xfrm>
              <a:off x="1344" y="192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1" name="AutoShape 33"/>
            <p:cNvSpPr>
              <a:spLocks noChangeArrowheads="1"/>
            </p:cNvSpPr>
            <p:nvPr/>
          </p:nvSpPr>
          <p:spPr bwMode="auto">
            <a:xfrm>
              <a:off x="1536" y="220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2" name="AutoShape 34"/>
            <p:cNvSpPr>
              <a:spLocks noChangeArrowheads="1"/>
            </p:cNvSpPr>
            <p:nvPr/>
          </p:nvSpPr>
          <p:spPr bwMode="auto">
            <a:xfrm>
              <a:off x="1824" y="235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3" name="AutoShape 35"/>
            <p:cNvSpPr>
              <a:spLocks noChangeArrowheads="1"/>
            </p:cNvSpPr>
            <p:nvPr/>
          </p:nvSpPr>
          <p:spPr bwMode="auto">
            <a:xfrm>
              <a:off x="1728" y="273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4" name="AutoShape 36"/>
            <p:cNvSpPr>
              <a:spLocks noChangeArrowheads="1"/>
            </p:cNvSpPr>
            <p:nvPr/>
          </p:nvSpPr>
          <p:spPr bwMode="auto">
            <a:xfrm>
              <a:off x="2064" y="249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5" name="AutoShape 37"/>
            <p:cNvSpPr>
              <a:spLocks noChangeArrowheads="1"/>
            </p:cNvSpPr>
            <p:nvPr/>
          </p:nvSpPr>
          <p:spPr bwMode="auto">
            <a:xfrm>
              <a:off x="1680" y="259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6" name="AutoShape 38"/>
            <p:cNvSpPr>
              <a:spLocks noChangeArrowheads="1"/>
            </p:cNvSpPr>
            <p:nvPr/>
          </p:nvSpPr>
          <p:spPr bwMode="auto">
            <a:xfrm>
              <a:off x="2016" y="240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7" name="AutoShape 39"/>
            <p:cNvSpPr>
              <a:spLocks noChangeArrowheads="1"/>
            </p:cNvSpPr>
            <p:nvPr/>
          </p:nvSpPr>
          <p:spPr bwMode="auto">
            <a:xfrm>
              <a:off x="2160" y="254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8" name="AutoShape 40"/>
            <p:cNvSpPr>
              <a:spLocks noChangeArrowheads="1"/>
            </p:cNvSpPr>
            <p:nvPr/>
          </p:nvSpPr>
          <p:spPr bwMode="auto">
            <a:xfrm>
              <a:off x="1488" y="211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39" name="AutoShape 41"/>
            <p:cNvSpPr>
              <a:spLocks noChangeArrowheads="1"/>
            </p:cNvSpPr>
            <p:nvPr/>
          </p:nvSpPr>
          <p:spPr bwMode="auto">
            <a:xfrm>
              <a:off x="1344" y="206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0" name="AutoShape 42"/>
            <p:cNvSpPr>
              <a:spLocks noChangeArrowheads="1"/>
            </p:cNvSpPr>
            <p:nvPr/>
          </p:nvSpPr>
          <p:spPr bwMode="auto">
            <a:xfrm>
              <a:off x="1632" y="211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1" name="AutoShape 43"/>
            <p:cNvSpPr>
              <a:spLocks noChangeArrowheads="1"/>
            </p:cNvSpPr>
            <p:nvPr/>
          </p:nvSpPr>
          <p:spPr bwMode="auto">
            <a:xfrm>
              <a:off x="1488" y="283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2" name="AutoShape 44"/>
            <p:cNvSpPr>
              <a:spLocks noChangeArrowheads="1"/>
            </p:cNvSpPr>
            <p:nvPr/>
          </p:nvSpPr>
          <p:spPr bwMode="auto">
            <a:xfrm>
              <a:off x="2112" y="2400"/>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3" name="AutoShape 45"/>
            <p:cNvSpPr>
              <a:spLocks noChangeArrowheads="1"/>
            </p:cNvSpPr>
            <p:nvPr/>
          </p:nvSpPr>
          <p:spPr bwMode="auto">
            <a:xfrm>
              <a:off x="2160" y="225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4" name="AutoShape 46"/>
            <p:cNvSpPr>
              <a:spLocks noChangeArrowheads="1"/>
            </p:cNvSpPr>
            <p:nvPr/>
          </p:nvSpPr>
          <p:spPr bwMode="auto">
            <a:xfrm>
              <a:off x="2064" y="201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5" name="AutoShape 47"/>
            <p:cNvSpPr>
              <a:spLocks noChangeArrowheads="1"/>
            </p:cNvSpPr>
            <p:nvPr/>
          </p:nvSpPr>
          <p:spPr bwMode="auto">
            <a:xfrm>
              <a:off x="1824" y="225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6" name="AutoShape 48"/>
            <p:cNvSpPr>
              <a:spLocks noChangeArrowheads="1"/>
            </p:cNvSpPr>
            <p:nvPr/>
          </p:nvSpPr>
          <p:spPr bwMode="auto">
            <a:xfrm>
              <a:off x="2112" y="211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7" name="AutoShape 49"/>
            <p:cNvSpPr>
              <a:spLocks noChangeArrowheads="1"/>
            </p:cNvSpPr>
            <p:nvPr/>
          </p:nvSpPr>
          <p:spPr bwMode="auto">
            <a:xfrm>
              <a:off x="2016" y="225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8" name="AutoShape 51"/>
            <p:cNvSpPr>
              <a:spLocks noChangeArrowheads="1"/>
            </p:cNvSpPr>
            <p:nvPr/>
          </p:nvSpPr>
          <p:spPr bwMode="auto">
            <a:xfrm>
              <a:off x="1920" y="249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49" name="AutoShape 52"/>
            <p:cNvSpPr>
              <a:spLocks noChangeArrowheads="1"/>
            </p:cNvSpPr>
            <p:nvPr/>
          </p:nvSpPr>
          <p:spPr bwMode="auto">
            <a:xfrm>
              <a:off x="1968" y="211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0" name="AutoShape 53"/>
            <p:cNvSpPr>
              <a:spLocks noChangeArrowheads="1"/>
            </p:cNvSpPr>
            <p:nvPr/>
          </p:nvSpPr>
          <p:spPr bwMode="auto">
            <a:xfrm>
              <a:off x="1776" y="211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1" name="AutoShape 54"/>
            <p:cNvSpPr>
              <a:spLocks noChangeArrowheads="1"/>
            </p:cNvSpPr>
            <p:nvPr/>
          </p:nvSpPr>
          <p:spPr bwMode="auto">
            <a:xfrm>
              <a:off x="1344" y="220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2" name="AutoShape 182"/>
            <p:cNvSpPr>
              <a:spLocks noChangeArrowheads="1"/>
            </p:cNvSpPr>
            <p:nvPr/>
          </p:nvSpPr>
          <p:spPr bwMode="auto">
            <a:xfrm>
              <a:off x="2016" y="273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3" name="AutoShape 183"/>
            <p:cNvSpPr>
              <a:spLocks noChangeArrowheads="1"/>
            </p:cNvSpPr>
            <p:nvPr/>
          </p:nvSpPr>
          <p:spPr bwMode="auto">
            <a:xfrm>
              <a:off x="2160" y="278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4" name="AutoShape 184"/>
            <p:cNvSpPr>
              <a:spLocks noChangeArrowheads="1"/>
            </p:cNvSpPr>
            <p:nvPr/>
          </p:nvSpPr>
          <p:spPr bwMode="auto">
            <a:xfrm>
              <a:off x="1920" y="273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5" name="AutoShape 186"/>
            <p:cNvSpPr>
              <a:spLocks noChangeArrowheads="1"/>
            </p:cNvSpPr>
            <p:nvPr/>
          </p:nvSpPr>
          <p:spPr bwMode="auto">
            <a:xfrm>
              <a:off x="1776" y="201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6" name="AutoShape 187"/>
            <p:cNvSpPr>
              <a:spLocks noChangeArrowheads="1"/>
            </p:cNvSpPr>
            <p:nvPr/>
          </p:nvSpPr>
          <p:spPr bwMode="auto">
            <a:xfrm>
              <a:off x="1920" y="196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7" name="AutoShape 190"/>
            <p:cNvSpPr>
              <a:spLocks noChangeArrowheads="1"/>
            </p:cNvSpPr>
            <p:nvPr/>
          </p:nvSpPr>
          <p:spPr bwMode="auto">
            <a:xfrm>
              <a:off x="1920" y="283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8" name="AutoShape 191"/>
            <p:cNvSpPr>
              <a:spLocks noChangeArrowheads="1"/>
            </p:cNvSpPr>
            <p:nvPr/>
          </p:nvSpPr>
          <p:spPr bwMode="auto">
            <a:xfrm>
              <a:off x="1680" y="201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59" name="AutoShape 192"/>
            <p:cNvSpPr>
              <a:spLocks noChangeArrowheads="1"/>
            </p:cNvSpPr>
            <p:nvPr/>
          </p:nvSpPr>
          <p:spPr bwMode="auto">
            <a:xfrm>
              <a:off x="1536" y="1968"/>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60" name="AutoShape 193"/>
            <p:cNvSpPr>
              <a:spLocks noChangeArrowheads="1"/>
            </p:cNvSpPr>
            <p:nvPr/>
          </p:nvSpPr>
          <p:spPr bwMode="auto">
            <a:xfrm>
              <a:off x="1776" y="283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61" name="AutoShape 194"/>
            <p:cNvSpPr>
              <a:spLocks noChangeArrowheads="1"/>
            </p:cNvSpPr>
            <p:nvPr/>
          </p:nvSpPr>
          <p:spPr bwMode="auto">
            <a:xfrm>
              <a:off x="1632" y="2832"/>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62" name="AutoShape 195"/>
            <p:cNvSpPr>
              <a:spLocks noChangeArrowheads="1"/>
            </p:cNvSpPr>
            <p:nvPr/>
          </p:nvSpPr>
          <p:spPr bwMode="auto">
            <a:xfrm>
              <a:off x="1392" y="2736"/>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sp>
          <p:nvSpPr>
            <p:cNvPr id="29763" name="AutoShape 196"/>
            <p:cNvSpPr>
              <a:spLocks noChangeArrowheads="1"/>
            </p:cNvSpPr>
            <p:nvPr/>
          </p:nvSpPr>
          <p:spPr bwMode="auto">
            <a:xfrm>
              <a:off x="1248" y="2784"/>
              <a:ext cx="48" cy="48"/>
            </a:xfrm>
            <a:prstGeom prst="flowChartConnector">
              <a:avLst/>
            </a:prstGeom>
            <a:solidFill>
              <a:srgbClr val="000080"/>
            </a:solidFill>
            <a:ln w="9525">
              <a:solidFill>
                <a:schemeClr val="tx1"/>
              </a:solidFill>
              <a:round/>
              <a:headEnd/>
              <a:tailEnd/>
            </a:ln>
          </p:spPr>
          <p:txBody>
            <a:bodyPr wrap="none" anchor="ctr"/>
            <a:lstStyle/>
            <a:p>
              <a:endParaRPr lang="it-IT"/>
            </a:p>
          </p:txBody>
        </p:sp>
      </p:grpSp>
      <p:sp>
        <p:nvSpPr>
          <p:cNvPr id="357" name="Text Box 197"/>
          <p:cNvSpPr txBox="1">
            <a:spLocks noChangeArrowheads="1"/>
          </p:cNvSpPr>
          <p:nvPr/>
        </p:nvSpPr>
        <p:spPr bwMode="auto">
          <a:xfrm>
            <a:off x="1524000" y="5629275"/>
            <a:ext cx="2438400" cy="376238"/>
          </a:xfrm>
          <a:prstGeom prst="rect">
            <a:avLst/>
          </a:prstGeom>
          <a:solidFill>
            <a:schemeClr val="bg1"/>
          </a:solidFill>
          <a:ln w="9525">
            <a:solidFill>
              <a:srgbClr val="000000"/>
            </a:solidFill>
            <a:miter lim="800000"/>
            <a:headEnd/>
            <a:tailEnd/>
          </a:ln>
        </p:spPr>
        <p:txBody>
          <a:bodyPr>
            <a:spAutoFit/>
          </a:bodyPr>
          <a:lstStyle/>
          <a:p>
            <a:pPr>
              <a:spcBef>
                <a:spcPct val="50000"/>
              </a:spcBef>
            </a:pPr>
            <a:r>
              <a:rPr lang="en-US"/>
              <a:t>52 fibres / 400 nm</a:t>
            </a:r>
            <a:r>
              <a:rPr lang="en-US" baseline="30000"/>
              <a:t>2</a:t>
            </a:r>
          </a:p>
        </p:txBody>
      </p:sp>
      <p:sp>
        <p:nvSpPr>
          <p:cNvPr id="358" name="Text Box 198"/>
          <p:cNvSpPr txBox="1">
            <a:spLocks noChangeArrowheads="1"/>
          </p:cNvSpPr>
          <p:nvPr/>
        </p:nvSpPr>
        <p:spPr bwMode="auto">
          <a:xfrm>
            <a:off x="5562600" y="5705475"/>
            <a:ext cx="2590800" cy="376238"/>
          </a:xfrm>
          <a:prstGeom prst="rect">
            <a:avLst/>
          </a:prstGeom>
          <a:solidFill>
            <a:schemeClr val="bg1"/>
          </a:solidFill>
          <a:ln w="9525">
            <a:solidFill>
              <a:srgbClr val="000000"/>
            </a:solidFill>
            <a:miter lim="800000"/>
            <a:headEnd/>
            <a:tailEnd/>
          </a:ln>
        </p:spPr>
        <p:txBody>
          <a:bodyPr>
            <a:spAutoFit/>
          </a:bodyPr>
          <a:lstStyle/>
          <a:p>
            <a:pPr>
              <a:spcBef>
                <a:spcPct val="50000"/>
              </a:spcBef>
            </a:pPr>
            <a:r>
              <a:rPr lang="en-US"/>
              <a:t>51 fibres / 400 nm</a:t>
            </a:r>
            <a:r>
              <a:rPr lang="en-US" baseline="30000"/>
              <a:t>2</a:t>
            </a:r>
          </a:p>
        </p:txBody>
      </p:sp>
      <p:sp>
        <p:nvSpPr>
          <p:cNvPr id="29709" name="Segnaposto numero diapositiva 3"/>
          <p:cNvSpPr txBox="1">
            <a:spLocks/>
          </p:cNvSpPr>
          <p:nvPr/>
        </p:nvSpPr>
        <p:spPr bwMode="auto">
          <a:xfrm>
            <a:off x="6553200" y="5813425"/>
            <a:ext cx="2133600" cy="365125"/>
          </a:xfrm>
          <a:prstGeom prst="rect">
            <a:avLst/>
          </a:prstGeom>
          <a:noFill/>
          <a:ln w="9525">
            <a:noFill/>
            <a:miter lim="800000"/>
            <a:headEnd/>
            <a:tailEnd/>
          </a:ln>
        </p:spPr>
        <p:txBody>
          <a:bodyPr anchor="ctr"/>
          <a:lstStyle/>
          <a:p>
            <a:pPr algn="r"/>
            <a:fld id="{D3B1C327-655F-4082-8715-C024104324F0}" type="slidenum">
              <a:rPr lang="en-US" sz="1200">
                <a:solidFill>
                  <a:srgbClr val="898989"/>
                </a:solidFill>
              </a:rPr>
              <a:pPr algn="r"/>
              <a:t>15</a:t>
            </a:fld>
            <a:endParaRPr lang="en-US" sz="1200">
              <a:solidFill>
                <a:srgbClr val="898989"/>
              </a:solidFill>
            </a:endParaRPr>
          </a:p>
        </p:txBody>
      </p:sp>
      <p:pic>
        <p:nvPicPr>
          <p:cNvPr id="29710" name="Picture 9"/>
          <p:cNvPicPr>
            <a:picLocks noChangeAspect="1" noChangeArrowheads="1"/>
          </p:cNvPicPr>
          <p:nvPr/>
        </p:nvPicPr>
        <p:blipFill>
          <a:blip r:embed="rId4"/>
          <a:srcRect/>
          <a:stretch>
            <a:fillRect/>
          </a:stretch>
        </p:blipFill>
        <p:spPr bwMode="auto">
          <a:xfrm>
            <a:off x="7920038" y="6267450"/>
            <a:ext cx="866775" cy="292100"/>
          </a:xfrm>
          <a:prstGeom prst="rect">
            <a:avLst/>
          </a:prstGeom>
          <a:noFill/>
          <a:ln w="9525">
            <a:noFill/>
            <a:miter lim="800000"/>
            <a:headEnd/>
            <a:tailEnd/>
          </a:ln>
        </p:spPr>
      </p:pic>
      <p:pic>
        <p:nvPicPr>
          <p:cNvPr id="29815" name="Picture 119" descr="D:\POOJA\IJM\ALL OTHER IMP DOC\PPT\PPT\corr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dissolve">
                                      <p:cBhvr>
                                        <p:cTn id="7" dur="500"/>
                                        <p:tgtEl>
                                          <p:spTgt spid="130"/>
                                        </p:tgtEl>
                                      </p:cBhvr>
                                    </p:animEffect>
                                  </p:childTnLst>
                                </p:cTn>
                              </p:par>
                              <p:par>
                                <p:cTn id="8" presetID="9"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500"/>
                                        <p:tgtEl>
                                          <p:spTgt spid="129"/>
                                        </p:tgtEl>
                                      </p:cBhvr>
                                    </p:animEffect>
                                  </p:childTnLst>
                                </p:cTn>
                              </p:par>
                            </p:childTnLst>
                          </p:cTn>
                        </p:par>
                        <p:par>
                          <p:cTn id="11" fill="hold" nodeType="afterGroup">
                            <p:stCondLst>
                              <p:cond delay="500"/>
                            </p:stCondLst>
                            <p:childTnLst>
                              <p:par>
                                <p:cTn id="12" presetID="9" presetClass="entr" presetSubtype="0" fill="hold" nodeType="afterEffect">
                                  <p:stCondLst>
                                    <p:cond delay="250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par>
                                <p:cTn id="15" presetID="9" presetClass="entr" presetSubtype="0" fill="hold" grpId="0" nodeType="withEffect">
                                  <p:stCondLst>
                                    <p:cond delay="2500"/>
                                  </p:stCondLst>
                                  <p:childTnLst>
                                    <p:set>
                                      <p:cBhvr>
                                        <p:cTn id="16" dur="1" fill="hold">
                                          <p:stCondLst>
                                            <p:cond delay="0"/>
                                          </p:stCondLst>
                                        </p:cTn>
                                        <p:tgtEl>
                                          <p:spTgt spid="131"/>
                                        </p:tgtEl>
                                        <p:attrNameLst>
                                          <p:attrName>style.visibility</p:attrName>
                                        </p:attrNameLst>
                                      </p:cBhvr>
                                      <p:to>
                                        <p:strVal val="visible"/>
                                      </p:to>
                                    </p:set>
                                    <p:animEffect transition="in" filter="dissolve">
                                      <p:cBhvr>
                                        <p:cTn id="17" dur="500"/>
                                        <p:tgtEl>
                                          <p:spTgt spid="131"/>
                                        </p:tgtEl>
                                      </p:cBhvr>
                                    </p:animEffect>
                                  </p:childTnLst>
                                </p:cTn>
                              </p:par>
                              <p:par>
                                <p:cTn id="18" presetID="9" presetClass="entr" presetSubtype="0" fill="hold" nodeType="withEffect">
                                  <p:stCondLst>
                                    <p:cond delay="250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par>
                                <p:cTn id="21" presetID="9" presetClass="entr" presetSubtype="0" fill="hold" grpId="0" nodeType="withEffect">
                                  <p:stCondLst>
                                    <p:cond delay="2500"/>
                                  </p:stCondLst>
                                  <p:childTnLst>
                                    <p:set>
                                      <p:cBhvr>
                                        <p:cTn id="22" dur="1" fill="hold">
                                          <p:stCondLst>
                                            <p:cond delay="0"/>
                                          </p:stCondLst>
                                        </p:cTn>
                                        <p:tgtEl>
                                          <p:spTgt spid="132"/>
                                        </p:tgtEl>
                                        <p:attrNameLst>
                                          <p:attrName>style.visibility</p:attrName>
                                        </p:attrNameLst>
                                      </p:cBhvr>
                                      <p:to>
                                        <p:strVal val="visible"/>
                                      </p:to>
                                    </p:set>
                                    <p:animEffect transition="in" filter="dissolve">
                                      <p:cBhvr>
                                        <p:cTn id="23" dur="500"/>
                                        <p:tgtEl>
                                          <p:spTgt spid="132"/>
                                        </p:tgtEl>
                                      </p:cBhvr>
                                    </p:animEffect>
                                  </p:childTnLst>
                                </p:cTn>
                              </p:par>
                              <p:par>
                                <p:cTn id="24" presetID="9" presetClass="entr" presetSubtype="0" fill="hold" grpId="0" nodeType="withEffect">
                                  <p:stCondLst>
                                    <p:cond delay="2500"/>
                                  </p:stCondLst>
                                  <p:childTnLst>
                                    <p:set>
                                      <p:cBhvr>
                                        <p:cTn id="25" dur="1" fill="hold">
                                          <p:stCondLst>
                                            <p:cond delay="0"/>
                                          </p:stCondLst>
                                        </p:cTn>
                                        <p:tgtEl>
                                          <p:spTgt spid="358"/>
                                        </p:tgtEl>
                                        <p:attrNameLst>
                                          <p:attrName>style.visibility</p:attrName>
                                        </p:attrNameLst>
                                      </p:cBhvr>
                                      <p:to>
                                        <p:strVal val="visible"/>
                                      </p:to>
                                    </p:set>
                                    <p:animEffect transition="in" filter="dissolve">
                                      <p:cBhvr>
                                        <p:cTn id="26" dur="500"/>
                                        <p:tgtEl>
                                          <p:spTgt spid="358"/>
                                        </p:tgtEl>
                                      </p:cBhvr>
                                    </p:animEffect>
                                  </p:childTnLst>
                                </p:cTn>
                              </p:par>
                              <p:par>
                                <p:cTn id="27" presetID="9" presetClass="entr" presetSubtype="0" fill="hold" grpId="0" nodeType="withEffect">
                                  <p:stCondLst>
                                    <p:cond delay="2500"/>
                                  </p:stCondLst>
                                  <p:childTnLst>
                                    <p:set>
                                      <p:cBhvr>
                                        <p:cTn id="28" dur="1" fill="hold">
                                          <p:stCondLst>
                                            <p:cond delay="0"/>
                                          </p:stCondLst>
                                        </p:cTn>
                                        <p:tgtEl>
                                          <p:spTgt spid="357"/>
                                        </p:tgtEl>
                                        <p:attrNameLst>
                                          <p:attrName>style.visibility</p:attrName>
                                        </p:attrNameLst>
                                      </p:cBhvr>
                                      <p:to>
                                        <p:strVal val="visible"/>
                                      </p:to>
                                    </p:set>
                                    <p:animEffect transition="in" filter="dissolve">
                                      <p:cBhvr>
                                        <p:cTn id="29"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357" grpId="0" animBg="1"/>
      <p:bldP spid="3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idx="4294967295"/>
          </p:nvPr>
        </p:nvSpPr>
        <p:spPr>
          <a:xfrm>
            <a:off x="0" y="1320800"/>
            <a:ext cx="7824788" cy="566738"/>
          </a:xfrm>
        </p:spPr>
        <p:txBody>
          <a:bodyPr/>
          <a:lstStyle/>
          <a:p>
            <a:r>
              <a:rPr lang="it-IT" smtClean="0">
                <a:latin typeface="Arial" charset="0"/>
                <a:cs typeface="Arial" charset="0"/>
              </a:rPr>
              <a:t>TAKE HOME MESSAGE</a:t>
            </a:r>
          </a:p>
        </p:txBody>
      </p:sp>
      <p:sp>
        <p:nvSpPr>
          <p:cNvPr id="30723" name="Segnaposto contenuto 5"/>
          <p:cNvSpPr>
            <a:spLocks noGrp="1"/>
          </p:cNvSpPr>
          <p:nvPr>
            <p:ph idx="4294967295"/>
          </p:nvPr>
        </p:nvSpPr>
        <p:spPr>
          <a:xfrm>
            <a:off x="1757363" y="1927225"/>
            <a:ext cx="7386637" cy="4340225"/>
          </a:xfrm>
        </p:spPr>
        <p:txBody>
          <a:bodyPr/>
          <a:lstStyle/>
          <a:p>
            <a:r>
              <a:rPr lang="it-IT" sz="2900" smtClean="0">
                <a:latin typeface="Arial" charset="0"/>
                <a:cs typeface="Arial" charset="0"/>
              </a:rPr>
              <a:t>Microwave technology;</a:t>
            </a:r>
          </a:p>
          <a:p>
            <a:r>
              <a:rPr lang="it-IT" sz="2900" smtClean="0">
                <a:latin typeface="Arial" charset="0"/>
                <a:cs typeface="Arial" charset="0"/>
              </a:rPr>
              <a:t>Fast CXL (3 minutes);</a:t>
            </a:r>
          </a:p>
          <a:p>
            <a:r>
              <a:rPr lang="it-IT" sz="2900" smtClean="0">
                <a:latin typeface="Arial" charset="0"/>
                <a:cs typeface="Arial" charset="0"/>
              </a:rPr>
              <a:t>LASIK Xtra and …PRK Xtra?</a:t>
            </a:r>
          </a:p>
          <a:p>
            <a:r>
              <a:rPr lang="it-IT" sz="2900" smtClean="0">
                <a:latin typeface="Arial" charset="0"/>
                <a:cs typeface="Arial" charset="0"/>
              </a:rPr>
              <a:t>ParaCel™: </a:t>
            </a:r>
            <a:br>
              <a:rPr lang="it-IT" sz="2900" smtClean="0">
                <a:latin typeface="Arial" charset="0"/>
                <a:cs typeface="Arial" charset="0"/>
              </a:rPr>
            </a:br>
            <a:r>
              <a:rPr lang="it-IT" sz="2900" smtClean="0">
                <a:latin typeface="Arial" charset="0"/>
                <a:cs typeface="Arial" charset="0"/>
              </a:rPr>
              <a:t>transepithelial riboflavin osmotically efficient</a:t>
            </a:r>
          </a:p>
        </p:txBody>
      </p:sp>
      <p:pic>
        <p:nvPicPr>
          <p:cNvPr id="30724" name="Picture 9"/>
          <p:cNvPicPr>
            <a:picLocks noChangeAspect="1" noChangeArrowheads="1"/>
          </p:cNvPicPr>
          <p:nvPr/>
        </p:nvPicPr>
        <p:blipFill>
          <a:blip r:embed="rId2"/>
          <a:srcRect/>
          <a:stretch>
            <a:fillRect/>
          </a:stretch>
        </p:blipFill>
        <p:spPr bwMode="auto">
          <a:xfrm>
            <a:off x="7920038" y="6267450"/>
            <a:ext cx="866775" cy="292100"/>
          </a:xfrm>
          <a:prstGeom prst="rect">
            <a:avLst/>
          </a:prstGeom>
          <a:noFill/>
          <a:ln w="9525">
            <a:noFill/>
            <a:miter lim="800000"/>
            <a:headEnd/>
            <a:tailEnd/>
          </a:ln>
        </p:spPr>
      </p:pic>
      <p:pic>
        <p:nvPicPr>
          <p:cNvPr id="30726" name="Picture 6"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p:cNvPicPr>
            <a:picLocks noChangeAspect="1" noChangeArrowheads="1"/>
          </p:cNvPicPr>
          <p:nvPr/>
        </p:nvPicPr>
        <p:blipFill>
          <a:blip r:embed="rId2"/>
          <a:srcRect/>
          <a:stretch>
            <a:fillRect/>
          </a:stretch>
        </p:blipFill>
        <p:spPr bwMode="auto">
          <a:xfrm>
            <a:off x="3470275" y="4452938"/>
            <a:ext cx="2268538" cy="766762"/>
          </a:xfrm>
          <a:prstGeom prst="rect">
            <a:avLst/>
          </a:prstGeom>
          <a:noFill/>
          <a:ln w="9525">
            <a:noFill/>
            <a:miter lim="800000"/>
            <a:headEnd/>
            <a:tailEnd/>
          </a:ln>
        </p:spPr>
      </p:pic>
      <p:sp>
        <p:nvSpPr>
          <p:cNvPr id="31747" name="CasellaDiTesto 3"/>
          <p:cNvSpPr txBox="1">
            <a:spLocks noChangeArrowheads="1"/>
          </p:cNvSpPr>
          <p:nvPr/>
        </p:nvSpPr>
        <p:spPr bwMode="auto">
          <a:xfrm>
            <a:off x="3775075" y="5207000"/>
            <a:ext cx="1570038" cy="369888"/>
          </a:xfrm>
          <a:prstGeom prst="rect">
            <a:avLst/>
          </a:prstGeom>
          <a:noFill/>
          <a:ln w="9525">
            <a:noFill/>
            <a:miter lim="800000"/>
            <a:headEnd/>
            <a:tailEnd/>
          </a:ln>
        </p:spPr>
        <p:txBody>
          <a:bodyPr>
            <a:spAutoFit/>
          </a:bodyPr>
          <a:lstStyle/>
          <a:p>
            <a:pPr algn="ctr"/>
            <a:r>
              <a:rPr lang="it-IT">
                <a:solidFill>
                  <a:srgbClr val="2D2C48"/>
                </a:solidFill>
              </a:rPr>
              <a:t>www.ilmo.it</a:t>
            </a:r>
          </a:p>
        </p:txBody>
      </p:sp>
      <p:pic>
        <p:nvPicPr>
          <p:cNvPr id="31748" name="Picture 5" descr="C:\Users\puja1\Desktop\PPT\3.png"/>
          <p:cNvPicPr>
            <a:picLocks noChangeAspect="1" noChangeArrowheads="1"/>
          </p:cNvPicPr>
          <p:nvPr/>
        </p:nvPicPr>
        <p:blipFill>
          <a:blip r:embed="rId3"/>
          <a:srcRect/>
          <a:stretch>
            <a:fillRect/>
          </a:stretch>
        </p:blipFill>
        <p:spPr bwMode="auto">
          <a:xfrm>
            <a:off x="5126038" y="1277938"/>
            <a:ext cx="4017962" cy="5580062"/>
          </a:xfrm>
          <a:prstGeom prst="rect">
            <a:avLst/>
          </a:prstGeom>
          <a:noFill/>
          <a:ln w="9525">
            <a:noFill/>
            <a:miter lim="800000"/>
            <a:headEnd/>
            <a:tailEnd/>
          </a:ln>
        </p:spPr>
      </p:pic>
      <p:sp>
        <p:nvSpPr>
          <p:cNvPr id="2" name="Rectangle 1"/>
          <p:cNvSpPr/>
          <p:nvPr/>
        </p:nvSpPr>
        <p:spPr>
          <a:xfrm>
            <a:off x="96910" y="4067969"/>
            <a:ext cx="4932217" cy="69249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en-US" sz="1400" dirty="0">
                <a:solidFill>
                  <a:schemeClr val="tx1"/>
                </a:solidFill>
                <a:latin typeface="Broadway" pitchFamily="82" charset="0"/>
              </a:rPr>
              <a:t>Interdisciplinary Journal of  Microinflammation </a:t>
            </a:r>
          </a:p>
          <a:p>
            <a:pPr>
              <a:defRPr/>
            </a:pPr>
            <a:r>
              <a:rPr lang="en-US" sz="2500" dirty="0">
                <a:solidFill>
                  <a:schemeClr val="tx1"/>
                </a:solidFill>
                <a:latin typeface="Broadway" pitchFamily="82" charset="0"/>
              </a:rPr>
              <a:t>        Related Journals</a:t>
            </a:r>
          </a:p>
        </p:txBody>
      </p:sp>
      <p:graphicFrame>
        <p:nvGraphicFramePr>
          <p:cNvPr id="7" name="Diagram 6"/>
          <p:cNvGraphicFramePr/>
          <p:nvPr/>
        </p:nvGraphicFramePr>
        <p:xfrm>
          <a:off x="193820" y="4824251"/>
          <a:ext cx="4932218" cy="1938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754" name="Picture 10" descr="C:\Users\puja1\Desktop\PPT\=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1190625"/>
            <a:ext cx="5126036" cy="28773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1755" name="Picture 11" descr="D:\POOJA\IJM\ALL OTHER IMP DOC\PPT\PPT\correc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p:cNvPicPr>
            <a:picLocks noChangeAspect="1" noChangeArrowheads="1"/>
          </p:cNvPicPr>
          <p:nvPr/>
        </p:nvPicPr>
        <p:blipFill>
          <a:blip r:embed="rId2"/>
          <a:srcRect/>
          <a:stretch>
            <a:fillRect/>
          </a:stretch>
        </p:blipFill>
        <p:spPr bwMode="auto">
          <a:xfrm>
            <a:off x="3470275" y="4452938"/>
            <a:ext cx="2268538" cy="766762"/>
          </a:xfrm>
          <a:prstGeom prst="rect">
            <a:avLst/>
          </a:prstGeom>
          <a:noFill/>
          <a:ln w="9525">
            <a:noFill/>
            <a:miter lim="800000"/>
            <a:headEnd/>
            <a:tailEnd/>
          </a:ln>
        </p:spPr>
      </p:pic>
      <p:sp>
        <p:nvSpPr>
          <p:cNvPr id="32771" name="CasellaDiTesto 3"/>
          <p:cNvSpPr txBox="1">
            <a:spLocks noChangeArrowheads="1"/>
          </p:cNvSpPr>
          <p:nvPr/>
        </p:nvSpPr>
        <p:spPr bwMode="auto">
          <a:xfrm>
            <a:off x="3775075" y="5207000"/>
            <a:ext cx="1570038" cy="369888"/>
          </a:xfrm>
          <a:prstGeom prst="rect">
            <a:avLst/>
          </a:prstGeom>
          <a:noFill/>
          <a:ln w="9525">
            <a:noFill/>
            <a:miter lim="800000"/>
            <a:headEnd/>
            <a:tailEnd/>
          </a:ln>
        </p:spPr>
        <p:txBody>
          <a:bodyPr>
            <a:spAutoFit/>
          </a:bodyPr>
          <a:lstStyle/>
          <a:p>
            <a:pPr algn="ctr"/>
            <a:r>
              <a:rPr lang="it-IT">
                <a:solidFill>
                  <a:srgbClr val="2D2C48"/>
                </a:solidFill>
              </a:rPr>
              <a:t>www.ilmo.it</a:t>
            </a:r>
          </a:p>
        </p:txBody>
      </p:sp>
      <p:pic>
        <p:nvPicPr>
          <p:cNvPr id="46082" name="Picture 2" descr="C:\Users\puja1\Desktop\PPT\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277258"/>
            <a:ext cx="9143999" cy="2047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2773" name="Rectangle 1"/>
          <p:cNvSpPr>
            <a:spLocks noChangeArrowheads="1"/>
          </p:cNvSpPr>
          <p:nvPr/>
        </p:nvSpPr>
        <p:spPr bwMode="auto">
          <a:xfrm>
            <a:off x="0" y="3105150"/>
            <a:ext cx="9047163" cy="369888"/>
          </a:xfrm>
          <a:prstGeom prst="rect">
            <a:avLst/>
          </a:prstGeom>
          <a:noFill/>
          <a:ln w="9525">
            <a:noFill/>
            <a:miter lim="800000"/>
            <a:headEnd/>
            <a:tailEnd/>
          </a:ln>
        </p:spPr>
        <p:txBody>
          <a:bodyPr>
            <a:spAutoFit/>
          </a:bodyPr>
          <a:lstStyle/>
          <a:p>
            <a:pPr algn="ctr"/>
            <a:endParaRPr lang="en-US"/>
          </a:p>
        </p:txBody>
      </p:sp>
      <p:sp>
        <p:nvSpPr>
          <p:cNvPr id="3" name="Rectangle 2"/>
          <p:cNvSpPr/>
          <p:nvPr/>
        </p:nvSpPr>
        <p:spPr>
          <a:xfrm>
            <a:off x="0" y="3325813"/>
            <a:ext cx="9144000" cy="8604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500" dirty="0">
                <a:latin typeface="Broadway" pitchFamily="82" charset="0"/>
              </a:rPr>
              <a:t>Interdisciplinary Journal of Microinflammation</a:t>
            </a:r>
            <a:r>
              <a:rPr lang="en-US" sz="2500" dirty="0"/>
              <a:t/>
            </a:r>
            <a:br>
              <a:rPr lang="en-US" sz="2500" dirty="0"/>
            </a:br>
            <a:r>
              <a:rPr lang="en-US" sz="2500" dirty="0"/>
              <a:t>Related Conferences</a:t>
            </a:r>
          </a:p>
        </p:txBody>
      </p:sp>
      <p:graphicFrame>
        <p:nvGraphicFramePr>
          <p:cNvPr id="6" name="Diagram 5"/>
          <p:cNvGraphicFramePr/>
          <p:nvPr/>
        </p:nvGraphicFramePr>
        <p:xfrm>
          <a:off x="110836" y="4329837"/>
          <a:ext cx="8936182"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2777" name="Picture 9" descr="D:\POOJA\IJM\ALL OTHER IMP DOC\PPT\PPT\correc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13" y="1"/>
            <a:ext cx="9120187" cy="1257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2"/>
          <a:srcRect/>
          <a:stretch>
            <a:fillRect/>
          </a:stretch>
        </p:blipFill>
        <p:spPr bwMode="auto">
          <a:xfrm>
            <a:off x="3470275" y="4452938"/>
            <a:ext cx="2268538" cy="766762"/>
          </a:xfrm>
          <a:prstGeom prst="rect">
            <a:avLst/>
          </a:prstGeom>
          <a:noFill/>
          <a:ln w="9525">
            <a:noFill/>
            <a:miter lim="800000"/>
            <a:headEnd/>
            <a:tailEnd/>
          </a:ln>
        </p:spPr>
      </p:pic>
      <p:sp>
        <p:nvSpPr>
          <p:cNvPr id="33795" name="CasellaDiTesto 3"/>
          <p:cNvSpPr txBox="1">
            <a:spLocks noChangeArrowheads="1"/>
          </p:cNvSpPr>
          <p:nvPr/>
        </p:nvSpPr>
        <p:spPr bwMode="auto">
          <a:xfrm>
            <a:off x="3775075" y="5207000"/>
            <a:ext cx="1570038" cy="369888"/>
          </a:xfrm>
          <a:prstGeom prst="rect">
            <a:avLst/>
          </a:prstGeom>
          <a:noFill/>
          <a:ln w="9525">
            <a:noFill/>
            <a:miter lim="800000"/>
            <a:headEnd/>
            <a:tailEnd/>
          </a:ln>
        </p:spPr>
        <p:txBody>
          <a:bodyPr>
            <a:spAutoFit/>
          </a:bodyPr>
          <a:lstStyle/>
          <a:p>
            <a:pPr algn="ctr"/>
            <a:r>
              <a:rPr lang="it-IT">
                <a:solidFill>
                  <a:srgbClr val="2D2C48"/>
                </a:solidFill>
              </a:rPr>
              <a:t>www.ilmo.it</a:t>
            </a:r>
          </a:p>
        </p:txBody>
      </p:sp>
      <p:sp>
        <p:nvSpPr>
          <p:cNvPr id="2" name="Rectangle 1"/>
          <p:cNvSpPr/>
          <p:nvPr/>
        </p:nvSpPr>
        <p:spPr>
          <a:xfrm>
            <a:off x="138113" y="1349375"/>
            <a:ext cx="9005887" cy="1200150"/>
          </a:xfrm>
          <a:prstGeom prst="rect">
            <a:avLst/>
          </a:prstGeom>
        </p:spPr>
        <p:txBody>
          <a:bodyPr>
            <a:spAutoFit/>
          </a:bodyPr>
          <a:lstStyle/>
          <a:p>
            <a:pPr>
              <a:defRPr/>
            </a:pPr>
            <a:r>
              <a:rPr lang="en-US" sz="3600" dirty="0">
                <a:solidFill>
                  <a:schemeClr val="accent5">
                    <a:lumMod val="10000"/>
                  </a:schemeClr>
                </a:solidFill>
                <a:latin typeface="Algerian" pitchFamily="82" charset="0"/>
                <a:cs typeface="Andalus" panose="02020603050405020304" pitchFamily="18" charset="-78"/>
              </a:rPr>
              <a:t>OMICS Group </a:t>
            </a:r>
            <a:r>
              <a:rPr lang="en-US" sz="3600" b="1" dirty="0">
                <a:solidFill>
                  <a:schemeClr val="accent5">
                    <a:lumMod val="10000"/>
                  </a:schemeClr>
                </a:solidFill>
                <a:latin typeface="Algerian" pitchFamily="82" charset="0"/>
                <a:cs typeface="Andalus" panose="02020603050405020304" pitchFamily="18" charset="-78"/>
              </a:rPr>
              <a:t>Open Access Membership</a:t>
            </a:r>
            <a:br>
              <a:rPr lang="en-US" sz="3600" b="1" dirty="0">
                <a:solidFill>
                  <a:schemeClr val="accent5">
                    <a:lumMod val="10000"/>
                  </a:schemeClr>
                </a:solidFill>
                <a:latin typeface="Algerian" pitchFamily="82" charset="0"/>
                <a:cs typeface="Andalus" panose="02020603050405020304" pitchFamily="18" charset="-78"/>
              </a:rPr>
            </a:br>
            <a:endParaRPr lang="en-US" sz="3600" dirty="0">
              <a:solidFill>
                <a:schemeClr val="accent5">
                  <a:lumMod val="10000"/>
                </a:schemeClr>
              </a:solidFill>
              <a:latin typeface="Algerian" pitchFamily="82" charset="0"/>
              <a:cs typeface="Andalus" panose="02020603050405020304" pitchFamily="18" charset="-78"/>
            </a:endParaRPr>
          </a:p>
        </p:txBody>
      </p:sp>
      <p:sp>
        <p:nvSpPr>
          <p:cNvPr id="10" name="Teardrop 9"/>
          <p:cNvSpPr/>
          <p:nvPr/>
        </p:nvSpPr>
        <p:spPr>
          <a:xfrm>
            <a:off x="793750" y="2039938"/>
            <a:ext cx="7696200" cy="3003550"/>
          </a:xfrm>
          <a:prstGeom prst="teardrop">
            <a:avLst/>
          </a:prstGeom>
          <a:solidFill>
            <a:schemeClr val="accent2">
              <a:lumMod val="75000"/>
            </a:schemeClr>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3"/>
              </a:rPr>
              <a:t>http://omicsonline.org/membership.php</a:t>
            </a:r>
            <a:r>
              <a:rPr lang="en-US" dirty="0">
                <a:solidFill>
                  <a:schemeClr val="accent4">
                    <a:lumMod val="10000"/>
                  </a:schemeClr>
                </a:solidFill>
                <a:latin typeface="Calisto MT" panose="02040603050505030304" pitchFamily="18" charset="0"/>
              </a:rPr>
              <a:t> </a:t>
            </a:r>
          </a:p>
        </p:txBody>
      </p:sp>
      <p:pic>
        <p:nvPicPr>
          <p:cNvPr id="33798" name="Picture 3" descr="C:\Users\rakesh-s\Desktop\membership.jpg"/>
          <p:cNvPicPr>
            <a:picLocks noChangeAspect="1" noChangeArrowheads="1"/>
          </p:cNvPicPr>
          <p:nvPr/>
        </p:nvPicPr>
        <p:blipFill>
          <a:blip r:embed="rId4"/>
          <a:srcRect/>
          <a:stretch>
            <a:fillRect/>
          </a:stretch>
        </p:blipFill>
        <p:spPr bwMode="auto">
          <a:xfrm>
            <a:off x="0" y="5043488"/>
            <a:ext cx="9144000" cy="1814512"/>
          </a:xfrm>
          <a:prstGeom prst="rect">
            <a:avLst/>
          </a:prstGeom>
          <a:noFill/>
          <a:ln w="9525">
            <a:noFill/>
            <a:miter lim="800000"/>
            <a:headEnd/>
            <a:tailEnd/>
          </a:ln>
        </p:spPr>
      </p:pic>
      <p:pic>
        <p:nvPicPr>
          <p:cNvPr id="33800" name="Picture 8" descr="D:\POOJA\IJM\ALL OTHER IMP DOC\PPT\PPT\corr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 y="0"/>
            <a:ext cx="9139085"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153988" y="1422400"/>
            <a:ext cx="7824787" cy="877888"/>
          </a:xfrm>
        </p:spPr>
        <p:txBody>
          <a:bodyPr/>
          <a:lstStyle/>
          <a:p>
            <a:r>
              <a:rPr lang="it-IT" smtClean="0">
                <a:latin typeface="Arial" charset="0"/>
                <a:cs typeface="Arial" charset="0"/>
              </a:rPr>
              <a:t>Riboflavin and the eye</a:t>
            </a:r>
          </a:p>
        </p:txBody>
      </p:sp>
      <p:sp>
        <p:nvSpPr>
          <p:cNvPr id="16387" name="Segnaposto contenuto 2"/>
          <p:cNvSpPr>
            <a:spLocks noGrp="1"/>
          </p:cNvSpPr>
          <p:nvPr>
            <p:ph idx="1"/>
          </p:nvPr>
        </p:nvSpPr>
        <p:spPr>
          <a:xfrm>
            <a:off x="952500" y="2014538"/>
            <a:ext cx="7240588" cy="4340225"/>
          </a:xfrm>
        </p:spPr>
        <p:txBody>
          <a:bodyPr/>
          <a:lstStyle/>
          <a:p>
            <a:pPr eaLnBrk="1" hangingPunct="1"/>
            <a:r>
              <a:rPr lang="en-US" smtClean="0">
                <a:latin typeface="Arial" charset="0"/>
                <a:cs typeface="Arial" charset="0"/>
              </a:rPr>
              <a:t>Riboflavin plays an important role in a number of important ocular functions including the functioning of the retinal photoreceptors and protection against nuclear cataract</a:t>
            </a:r>
            <a:r>
              <a:rPr lang="en-US" baseline="30000" smtClean="0">
                <a:solidFill>
                  <a:srgbClr val="009900"/>
                </a:solidFill>
                <a:latin typeface="Arial" charset="0"/>
                <a:cs typeface="Arial" charset="0"/>
              </a:rPr>
              <a:t>1,2</a:t>
            </a:r>
            <a:r>
              <a:rPr lang="en-US" smtClean="0">
                <a:latin typeface="Arial" charset="0"/>
                <a:cs typeface="Arial" charset="0"/>
              </a:rPr>
              <a:t>.</a:t>
            </a:r>
          </a:p>
          <a:p>
            <a:pPr eaLnBrk="1" hangingPunct="1"/>
            <a:r>
              <a:rPr lang="en-US" smtClean="0">
                <a:latin typeface="Arial" charset="0"/>
                <a:cs typeface="Arial" charset="0"/>
              </a:rPr>
              <a:t>Also, high levels of riboflavin were measured in the cornea relative to other ocular tissues according to a study by Batey et al.</a:t>
            </a:r>
            <a:r>
              <a:rPr lang="en-US" baseline="30000" smtClean="0">
                <a:solidFill>
                  <a:srgbClr val="009900"/>
                </a:solidFill>
                <a:latin typeface="Arial" charset="0"/>
                <a:cs typeface="Arial" charset="0"/>
              </a:rPr>
              <a:t>3</a:t>
            </a:r>
          </a:p>
        </p:txBody>
      </p:sp>
      <p:sp>
        <p:nvSpPr>
          <p:cNvPr id="16388" name="Text Box 6"/>
          <p:cNvSpPr txBox="1">
            <a:spLocks noChangeArrowheads="1"/>
          </p:cNvSpPr>
          <p:nvPr/>
        </p:nvSpPr>
        <p:spPr bwMode="auto">
          <a:xfrm>
            <a:off x="1630363" y="6064250"/>
            <a:ext cx="4870450" cy="692150"/>
          </a:xfrm>
          <a:prstGeom prst="rect">
            <a:avLst/>
          </a:prstGeom>
          <a:noFill/>
          <a:ln w="9525">
            <a:noFill/>
            <a:miter lim="800000"/>
            <a:headEnd/>
            <a:tailEnd/>
          </a:ln>
        </p:spPr>
        <p:txBody>
          <a:bodyPr>
            <a:spAutoFit/>
          </a:bodyPr>
          <a:lstStyle/>
          <a:p>
            <a:r>
              <a:rPr lang="en-US" sz="1300">
                <a:solidFill>
                  <a:srgbClr val="009900"/>
                </a:solidFill>
              </a:rPr>
              <a:t>1</a:t>
            </a:r>
            <a:r>
              <a:rPr lang="en-US" sz="1300"/>
              <a:t> Miyamoto et al. Proc Natl Acad Sci USA. 1998;95:6097–6102</a:t>
            </a:r>
          </a:p>
          <a:p>
            <a:r>
              <a:rPr lang="en-US" sz="1300">
                <a:solidFill>
                  <a:srgbClr val="009900"/>
                </a:solidFill>
              </a:rPr>
              <a:t>2</a:t>
            </a:r>
            <a:r>
              <a:rPr lang="en-US" sz="1300"/>
              <a:t> Cumming et al. Ophthalmology. 2000;107:450–456</a:t>
            </a:r>
          </a:p>
          <a:p>
            <a:r>
              <a:rPr lang="en-US" sz="1300">
                <a:solidFill>
                  <a:srgbClr val="009900"/>
                </a:solidFill>
              </a:rPr>
              <a:t>3</a:t>
            </a:r>
            <a:r>
              <a:rPr lang="en-US" sz="1300"/>
              <a:t> Invest Ophthalmol Vis Sci 1991; 32:1981–1985</a:t>
            </a:r>
          </a:p>
        </p:txBody>
      </p:sp>
      <p:pic>
        <p:nvPicPr>
          <p:cNvPr id="16389"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16391" name="Picture 7"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idx="4294967295"/>
          </p:nvPr>
        </p:nvSpPr>
        <p:spPr>
          <a:xfrm>
            <a:off x="1320800" y="2309813"/>
            <a:ext cx="7823200" cy="884237"/>
          </a:xfrm>
        </p:spPr>
        <p:txBody>
          <a:bodyPr/>
          <a:lstStyle/>
          <a:p>
            <a:r>
              <a:rPr lang="it-IT" sz="8400" smtClean="0">
                <a:latin typeface="Arial" charset="0"/>
                <a:cs typeface="Arial" charset="0"/>
              </a:rPr>
              <a:t>THANK YOU!</a:t>
            </a:r>
          </a:p>
        </p:txBody>
      </p:sp>
      <p:pic>
        <p:nvPicPr>
          <p:cNvPr id="34819" name="Picture 9"/>
          <p:cNvPicPr>
            <a:picLocks noChangeAspect="1" noChangeArrowheads="1"/>
          </p:cNvPicPr>
          <p:nvPr/>
        </p:nvPicPr>
        <p:blipFill>
          <a:blip r:embed="rId2"/>
          <a:srcRect/>
          <a:stretch>
            <a:fillRect/>
          </a:stretch>
        </p:blipFill>
        <p:spPr bwMode="auto">
          <a:xfrm>
            <a:off x="3470275" y="4452938"/>
            <a:ext cx="2268538" cy="766762"/>
          </a:xfrm>
          <a:prstGeom prst="rect">
            <a:avLst/>
          </a:prstGeom>
          <a:noFill/>
          <a:ln w="9525">
            <a:noFill/>
            <a:miter lim="800000"/>
            <a:headEnd/>
            <a:tailEnd/>
          </a:ln>
        </p:spPr>
      </p:pic>
      <p:sp>
        <p:nvSpPr>
          <p:cNvPr id="34820" name="CasellaDiTesto 3"/>
          <p:cNvSpPr txBox="1">
            <a:spLocks noChangeArrowheads="1"/>
          </p:cNvSpPr>
          <p:nvPr/>
        </p:nvSpPr>
        <p:spPr bwMode="auto">
          <a:xfrm>
            <a:off x="3775075" y="5207000"/>
            <a:ext cx="1570038" cy="369888"/>
          </a:xfrm>
          <a:prstGeom prst="rect">
            <a:avLst/>
          </a:prstGeom>
          <a:noFill/>
          <a:ln w="9525">
            <a:noFill/>
            <a:miter lim="800000"/>
            <a:headEnd/>
            <a:tailEnd/>
          </a:ln>
        </p:spPr>
        <p:txBody>
          <a:bodyPr>
            <a:spAutoFit/>
          </a:bodyPr>
          <a:lstStyle/>
          <a:p>
            <a:pPr algn="ctr"/>
            <a:r>
              <a:rPr lang="it-IT">
                <a:solidFill>
                  <a:srgbClr val="2D2C48"/>
                </a:solidFill>
              </a:rPr>
              <a:t>www.ilmo.it</a:t>
            </a:r>
          </a:p>
        </p:txBody>
      </p:sp>
      <p:pic>
        <p:nvPicPr>
          <p:cNvPr id="34822" name="Picture 6"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idx="4294967295"/>
          </p:nvPr>
        </p:nvSpPr>
        <p:spPr>
          <a:xfrm>
            <a:off x="1319213" y="1319213"/>
            <a:ext cx="7824787" cy="877887"/>
          </a:xfrm>
        </p:spPr>
        <p:txBody>
          <a:bodyPr/>
          <a:lstStyle/>
          <a:p>
            <a:r>
              <a:rPr lang="it-IT" smtClean="0">
                <a:latin typeface="Arial" charset="0"/>
                <a:cs typeface="Arial" charset="0"/>
              </a:rPr>
              <a:t>Transepithelial, Fact or Fiction?</a:t>
            </a:r>
          </a:p>
        </p:txBody>
      </p:sp>
      <p:sp>
        <p:nvSpPr>
          <p:cNvPr id="17411" name="Segnaposto contenuto 2"/>
          <p:cNvSpPr>
            <a:spLocks noGrp="1"/>
          </p:cNvSpPr>
          <p:nvPr>
            <p:ph idx="4294967295"/>
          </p:nvPr>
        </p:nvSpPr>
        <p:spPr>
          <a:xfrm>
            <a:off x="325438" y="1892300"/>
            <a:ext cx="8818562" cy="4340225"/>
          </a:xfrm>
        </p:spPr>
        <p:txBody>
          <a:bodyPr/>
          <a:lstStyle/>
          <a:p>
            <a:r>
              <a:rPr lang="en-US" smtClean="0">
                <a:latin typeface="Arial" charset="0"/>
                <a:cs typeface="Arial" charset="0"/>
              </a:rPr>
              <a:t>Despite the critical role played by riboflavin in the cornea and other ocular tissues, the molecular mechanism and regulation of </a:t>
            </a:r>
            <a:r>
              <a:rPr lang="en-US" i="1" u="sng" smtClean="0">
                <a:solidFill>
                  <a:srgbClr val="E2311E"/>
                </a:solidFill>
                <a:latin typeface="Arial" charset="0"/>
                <a:cs typeface="Arial" charset="0"/>
              </a:rPr>
              <a:t>riboflavin translocation is poorly understood</a:t>
            </a:r>
            <a:r>
              <a:rPr lang="en-US" smtClean="0">
                <a:latin typeface="Arial" charset="0"/>
                <a:cs typeface="Arial" charset="0"/>
              </a:rPr>
              <a:t>.</a:t>
            </a:r>
          </a:p>
          <a:p>
            <a:r>
              <a:rPr lang="en-US" smtClean="0">
                <a:latin typeface="Arial" charset="0"/>
                <a:cs typeface="Arial" charset="0"/>
              </a:rPr>
              <a:t>It was generally believed that molecules traverse the corneal epithelium simply by passive diffusion through a transcellular/paracellular route.</a:t>
            </a:r>
          </a:p>
          <a:p>
            <a:r>
              <a:rPr lang="it-IT" smtClean="0">
                <a:latin typeface="Arial" charset="0"/>
                <a:cs typeface="Arial" charset="0"/>
              </a:rPr>
              <a:t>If that is the case, then epithelium removal would be essential for riboflavin to enter the stroma, as the tight junctions would make the cornea an impermeable wall for the riboflavin, hence </a:t>
            </a:r>
            <a:r>
              <a:rPr lang="it-IT" i="1" u="sng" smtClean="0">
                <a:solidFill>
                  <a:srgbClr val="E2311E"/>
                </a:solidFill>
                <a:latin typeface="Arial" charset="0"/>
                <a:cs typeface="Arial" charset="0"/>
              </a:rPr>
              <a:t>transepithelial</a:t>
            </a:r>
            <a:r>
              <a:rPr lang="it-IT" smtClean="0">
                <a:latin typeface="Arial" charset="0"/>
                <a:cs typeface="Arial" charset="0"/>
              </a:rPr>
              <a:t> CXL would be </a:t>
            </a:r>
            <a:r>
              <a:rPr lang="it-IT" i="1" u="sng" smtClean="0">
                <a:solidFill>
                  <a:srgbClr val="E2311E"/>
                </a:solidFill>
                <a:latin typeface="Arial" charset="0"/>
                <a:cs typeface="Arial" charset="0"/>
              </a:rPr>
              <a:t>Fiction</a:t>
            </a:r>
            <a:r>
              <a:rPr lang="it-IT" smtClean="0">
                <a:latin typeface="Arial" charset="0"/>
                <a:cs typeface="Arial" charset="0"/>
              </a:rPr>
              <a:t>!</a:t>
            </a:r>
          </a:p>
          <a:p>
            <a:pPr>
              <a:buFont typeface="Arial" charset="0"/>
              <a:buNone/>
            </a:pPr>
            <a:endParaRPr lang="it-IT" smtClean="0">
              <a:latin typeface="Arial" charset="0"/>
              <a:cs typeface="Arial" charset="0"/>
            </a:endParaRPr>
          </a:p>
        </p:txBody>
      </p:sp>
      <p:pic>
        <p:nvPicPr>
          <p:cNvPr id="17412"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17414" name="Picture 6"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idx="4294967295"/>
          </p:nvPr>
        </p:nvSpPr>
        <p:spPr>
          <a:xfrm>
            <a:off x="0" y="1450975"/>
            <a:ext cx="7824788" cy="877888"/>
          </a:xfrm>
        </p:spPr>
        <p:txBody>
          <a:bodyPr/>
          <a:lstStyle/>
          <a:p>
            <a:r>
              <a:rPr lang="it-IT" smtClean="0">
                <a:latin typeface="Arial" charset="0"/>
                <a:cs typeface="Arial" charset="0"/>
              </a:rPr>
              <a:t>Transepithelial, Fact or Fiction?</a:t>
            </a:r>
          </a:p>
        </p:txBody>
      </p:sp>
      <p:sp>
        <p:nvSpPr>
          <p:cNvPr id="18435" name="Segnaposto contenuto 2"/>
          <p:cNvSpPr>
            <a:spLocks noGrp="1"/>
          </p:cNvSpPr>
          <p:nvPr>
            <p:ph idx="4294967295"/>
          </p:nvPr>
        </p:nvSpPr>
        <p:spPr>
          <a:xfrm>
            <a:off x="1903413" y="2162175"/>
            <a:ext cx="7240587" cy="4340225"/>
          </a:xfrm>
        </p:spPr>
        <p:txBody>
          <a:bodyPr/>
          <a:lstStyle/>
          <a:p>
            <a:r>
              <a:rPr lang="en-US" b="1" smtClean="0">
                <a:solidFill>
                  <a:srgbClr val="E2311E"/>
                </a:solidFill>
                <a:latin typeface="Arial" charset="0"/>
                <a:cs typeface="Arial" charset="0"/>
              </a:rPr>
              <a:t>However</a:t>
            </a:r>
            <a:r>
              <a:rPr lang="en-US" smtClean="0">
                <a:latin typeface="Arial" charset="0"/>
                <a:cs typeface="Arial" charset="0"/>
              </a:rPr>
              <a:t>, a number of membrane transporters were identified to be involved in the translocation of various nutrients and substances across the epithelium and endothelium. </a:t>
            </a:r>
          </a:p>
          <a:p>
            <a:r>
              <a:rPr lang="en-US" smtClean="0">
                <a:latin typeface="Arial" charset="0"/>
                <a:cs typeface="Arial" charset="0"/>
              </a:rPr>
              <a:t>Ocular transporters include carriers for peptides, amino acids, glucose, lactate, and nucleosides/nucleobases and are primarily localized on the corneal epithelium and endothelium.</a:t>
            </a:r>
            <a:endParaRPr lang="it-IT" smtClean="0">
              <a:latin typeface="Arial" charset="0"/>
              <a:cs typeface="Arial" charset="0"/>
            </a:endParaRPr>
          </a:p>
          <a:p>
            <a:pPr>
              <a:buFont typeface="Arial" charset="0"/>
              <a:buNone/>
            </a:pPr>
            <a:endParaRPr lang="en-US" smtClean="0">
              <a:latin typeface="Arial" charset="0"/>
              <a:cs typeface="Arial" charset="0"/>
            </a:endParaRPr>
          </a:p>
          <a:p>
            <a:endParaRPr lang="it-IT" smtClean="0">
              <a:latin typeface="Arial" charset="0"/>
              <a:cs typeface="Arial" charset="0"/>
            </a:endParaRPr>
          </a:p>
        </p:txBody>
      </p:sp>
      <p:pic>
        <p:nvPicPr>
          <p:cNvPr id="18436"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18438" name="Picture 6"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idx="4294967295"/>
          </p:nvPr>
        </p:nvSpPr>
        <p:spPr>
          <a:xfrm>
            <a:off x="0" y="1366838"/>
            <a:ext cx="7824788" cy="877887"/>
          </a:xfrm>
        </p:spPr>
        <p:txBody>
          <a:bodyPr/>
          <a:lstStyle/>
          <a:p>
            <a:r>
              <a:rPr lang="it-IT" smtClean="0">
                <a:latin typeface="Arial" charset="0"/>
                <a:cs typeface="Arial" charset="0"/>
              </a:rPr>
              <a:t>Transepithelial, Fact or Fiction?</a:t>
            </a:r>
          </a:p>
        </p:txBody>
      </p:sp>
      <p:sp>
        <p:nvSpPr>
          <p:cNvPr id="3" name="Segnaposto contenuto 2"/>
          <p:cNvSpPr>
            <a:spLocks noGrp="1"/>
          </p:cNvSpPr>
          <p:nvPr>
            <p:ph idx="4294967295"/>
          </p:nvPr>
        </p:nvSpPr>
        <p:spPr>
          <a:xfrm>
            <a:off x="0" y="2355850"/>
            <a:ext cx="7240588" cy="4340225"/>
          </a:xfrm>
        </p:spPr>
        <p:txBody>
          <a:bodyPr/>
          <a:lstStyle/>
          <a:p>
            <a:pPr>
              <a:buFont typeface="Arial" pitchFamily="34" charset="0"/>
              <a:buChar char="•"/>
              <a:defRPr/>
            </a:pPr>
            <a:r>
              <a:rPr lang="en-US" dirty="0" smtClean="0"/>
              <a:t>As demonstrated by </a:t>
            </a:r>
            <a:r>
              <a:rPr lang="en-US" dirty="0" err="1" smtClean="0"/>
              <a:t>Hariharan</a:t>
            </a:r>
            <a:r>
              <a:rPr lang="en-US" dirty="0" smtClean="0"/>
              <a:t> et al.</a:t>
            </a:r>
            <a:r>
              <a:rPr lang="en-US" dirty="0" smtClean="0">
                <a:solidFill>
                  <a:srgbClr val="009900"/>
                </a:solidFill>
              </a:rPr>
              <a:t>*</a:t>
            </a:r>
            <a:r>
              <a:rPr lang="en-US" dirty="0" smtClean="0"/>
              <a:t>, we believe that </a:t>
            </a:r>
            <a:r>
              <a:rPr lang="en-US" i="1" u="sng" dirty="0" smtClean="0">
                <a:solidFill>
                  <a:srgbClr val="E2311E"/>
                </a:solidFill>
              </a:rPr>
              <a:t>riboflavin</a:t>
            </a:r>
            <a:r>
              <a:rPr lang="en-US" dirty="0" smtClean="0"/>
              <a:t> transport is </a:t>
            </a:r>
            <a:r>
              <a:rPr lang="en-US" i="1" u="sng" dirty="0" smtClean="0">
                <a:solidFill>
                  <a:srgbClr val="E2311E"/>
                </a:solidFill>
              </a:rPr>
              <a:t>carrier mediated</a:t>
            </a:r>
            <a:r>
              <a:rPr lang="en-US" dirty="0" smtClean="0"/>
              <a:t>, and this correlates to the clinical results we obtained.</a:t>
            </a:r>
          </a:p>
          <a:p>
            <a:pPr>
              <a:buFont typeface="Arial" pitchFamily="34" charset="0"/>
              <a:buChar char="•"/>
              <a:defRPr/>
            </a:pPr>
            <a:r>
              <a:rPr lang="en-US" dirty="0" smtClean="0"/>
              <a:t>In the light of this information, we know that </a:t>
            </a:r>
            <a:r>
              <a:rPr lang="en-US" b="1" i="1" u="sng" dirty="0" smtClean="0">
                <a:solidFill>
                  <a:srgbClr val="E2311E"/>
                </a:solidFill>
                <a:effectLst>
                  <a:outerShdw blurRad="38100" dist="38100" dir="2700000" algn="tl">
                    <a:srgbClr val="C0C0C0"/>
                  </a:outerShdw>
                </a:effectLst>
              </a:rPr>
              <a:t>transepithelial</a:t>
            </a:r>
            <a:r>
              <a:rPr lang="en-US" dirty="0" smtClean="0"/>
              <a:t> CXL is a </a:t>
            </a:r>
            <a:r>
              <a:rPr lang="en-US" b="1" i="1" u="sng" dirty="0" smtClean="0">
                <a:solidFill>
                  <a:srgbClr val="E2311E"/>
                </a:solidFill>
                <a:effectLst>
                  <a:outerShdw blurRad="38100" dist="38100" dir="2700000" algn="tl">
                    <a:srgbClr val="C0C0C0"/>
                  </a:outerShdw>
                </a:effectLst>
              </a:rPr>
              <a:t>FACT</a:t>
            </a:r>
            <a:r>
              <a:rPr lang="en-US" dirty="0" smtClean="0"/>
              <a:t>!</a:t>
            </a:r>
          </a:p>
          <a:p>
            <a:pPr>
              <a:buFont typeface="Arial" pitchFamily="34" charset="0"/>
              <a:buChar char="•"/>
              <a:defRPr/>
            </a:pPr>
            <a:r>
              <a:rPr lang="en-US" dirty="0" smtClean="0"/>
              <a:t>Corneal epithelium is </a:t>
            </a:r>
            <a:r>
              <a:rPr lang="en-US" b="1" i="1" u="sng" dirty="0" smtClean="0">
                <a:solidFill>
                  <a:srgbClr val="FF0000"/>
                </a:solidFill>
              </a:rPr>
              <a:t>permeable membrane!</a:t>
            </a:r>
          </a:p>
          <a:p>
            <a:pPr>
              <a:buFont typeface="Arial" pitchFamily="34" charset="0"/>
              <a:buNone/>
              <a:defRPr/>
            </a:pPr>
            <a:endParaRPr lang="en-US" dirty="0" smtClean="0"/>
          </a:p>
          <a:p>
            <a:pPr>
              <a:buFont typeface="Arial" pitchFamily="34" charset="0"/>
              <a:buChar char="•"/>
              <a:defRPr/>
            </a:pPr>
            <a:endParaRPr lang="it-IT" dirty="0" smtClean="0"/>
          </a:p>
        </p:txBody>
      </p:sp>
      <p:sp>
        <p:nvSpPr>
          <p:cNvPr id="19460" name="Text Box 6"/>
          <p:cNvSpPr txBox="1">
            <a:spLocks noChangeArrowheads="1"/>
          </p:cNvSpPr>
          <p:nvPr/>
        </p:nvSpPr>
        <p:spPr bwMode="auto">
          <a:xfrm>
            <a:off x="1630363" y="6064250"/>
            <a:ext cx="4870450" cy="631825"/>
          </a:xfrm>
          <a:prstGeom prst="rect">
            <a:avLst/>
          </a:prstGeom>
          <a:noFill/>
          <a:ln w="9525">
            <a:noFill/>
            <a:miter lim="800000"/>
            <a:headEnd/>
            <a:tailEnd/>
          </a:ln>
        </p:spPr>
        <p:txBody>
          <a:bodyPr>
            <a:spAutoFit/>
          </a:bodyPr>
          <a:lstStyle/>
          <a:p>
            <a:pPr marL="171450" indent="-171450">
              <a:spcBef>
                <a:spcPct val="50000"/>
              </a:spcBef>
              <a:buFont typeface="Arial" charset="0"/>
              <a:buChar char="•"/>
            </a:pPr>
            <a:r>
              <a:rPr lang="en-US" sz="1400"/>
              <a:t>Current Eye Research 2006; 31:811-824</a:t>
            </a:r>
          </a:p>
          <a:p>
            <a:pPr marL="171450" indent="-171450">
              <a:spcBef>
                <a:spcPct val="50000"/>
              </a:spcBef>
              <a:buFont typeface="Arial" charset="0"/>
              <a:buChar char="•"/>
            </a:pPr>
            <a:r>
              <a:rPr lang="en-US" sz="1400"/>
              <a:t>“Keratoconus Surgery &amp; Cross Linking” – 2009; Jaypees</a:t>
            </a:r>
          </a:p>
        </p:txBody>
      </p:sp>
      <p:pic>
        <p:nvPicPr>
          <p:cNvPr id="19461"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19463" name="Picture 7"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idx="4294967295"/>
          </p:nvPr>
        </p:nvSpPr>
        <p:spPr>
          <a:xfrm>
            <a:off x="0" y="1662113"/>
            <a:ext cx="7824788" cy="3257550"/>
          </a:xfrm>
        </p:spPr>
        <p:txBody>
          <a:bodyPr/>
          <a:lstStyle/>
          <a:p>
            <a:r>
              <a:rPr lang="it-IT" smtClean="0">
                <a:latin typeface="Arial" charset="0"/>
                <a:cs typeface="Arial" charset="0"/>
              </a:rPr>
              <a:t>Osmotic Transepithelial CXL</a:t>
            </a:r>
            <a:br>
              <a:rPr lang="it-IT" smtClean="0">
                <a:latin typeface="Arial" charset="0"/>
                <a:cs typeface="Arial" charset="0"/>
              </a:rPr>
            </a:br>
            <a:r>
              <a:rPr lang="it-IT" smtClean="0">
                <a:latin typeface="Arial" charset="0"/>
                <a:cs typeface="Arial" charset="0"/>
              </a:rPr>
              <a:t/>
            </a:r>
            <a:br>
              <a:rPr lang="it-IT" smtClean="0">
                <a:latin typeface="Arial" charset="0"/>
                <a:cs typeface="Arial" charset="0"/>
              </a:rPr>
            </a:br>
            <a:r>
              <a:rPr lang="it-IT" smtClean="0">
                <a:latin typeface="Arial" charset="0"/>
                <a:cs typeface="Arial" charset="0"/>
              </a:rPr>
              <a:t/>
            </a:r>
            <a:br>
              <a:rPr lang="it-IT" smtClean="0">
                <a:latin typeface="Arial" charset="0"/>
                <a:cs typeface="Arial" charset="0"/>
              </a:rPr>
            </a:br>
            <a:r>
              <a:rPr lang="it-IT" smtClean="0">
                <a:latin typeface="Arial" charset="0"/>
                <a:cs typeface="Arial" charset="0"/>
              </a:rPr>
              <a:t>Preliminary Laboratory Results</a:t>
            </a:r>
          </a:p>
        </p:txBody>
      </p:sp>
      <p:pic>
        <p:nvPicPr>
          <p:cNvPr id="20483"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20485" name="Picture 5"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idx="4294967295"/>
          </p:nvPr>
        </p:nvSpPr>
        <p:spPr>
          <a:xfrm>
            <a:off x="1319213" y="1566863"/>
            <a:ext cx="7824787" cy="877887"/>
          </a:xfrm>
        </p:spPr>
        <p:txBody>
          <a:bodyPr/>
          <a:lstStyle/>
          <a:p>
            <a:r>
              <a:rPr lang="it-IT" smtClean="0">
                <a:solidFill>
                  <a:srgbClr val="FF0000"/>
                </a:solidFill>
                <a:latin typeface="Arial" charset="0"/>
                <a:cs typeface="Arial" charset="0"/>
              </a:rPr>
              <a:t>What </a:t>
            </a:r>
            <a:r>
              <a:rPr lang="it-IT" smtClean="0">
                <a:latin typeface="Arial" charset="0"/>
                <a:cs typeface="Arial" charset="0"/>
              </a:rPr>
              <a:t>is microcarriers CXL?</a:t>
            </a:r>
          </a:p>
        </p:txBody>
      </p:sp>
      <p:sp>
        <p:nvSpPr>
          <p:cNvPr id="21507" name="Segnaposto contenuto 2"/>
          <p:cNvSpPr>
            <a:spLocks noGrp="1"/>
          </p:cNvSpPr>
          <p:nvPr>
            <p:ph idx="4294967295"/>
          </p:nvPr>
        </p:nvSpPr>
        <p:spPr>
          <a:xfrm>
            <a:off x="1903413" y="2517775"/>
            <a:ext cx="7240587" cy="4340225"/>
          </a:xfrm>
        </p:spPr>
        <p:txBody>
          <a:bodyPr/>
          <a:lstStyle/>
          <a:p>
            <a:pPr eaLnBrk="1" hangingPunct="1"/>
            <a:r>
              <a:rPr lang="it-IT" smtClean="0">
                <a:latin typeface="Arial" charset="0"/>
                <a:cs typeface="Arial" charset="0"/>
              </a:rPr>
              <a:t>This is transepithelial CXL facilitated by a management of microcarriers.</a:t>
            </a:r>
          </a:p>
          <a:p>
            <a:pPr eaLnBrk="1" hangingPunct="1"/>
            <a:r>
              <a:rPr lang="it-IT" smtClean="0">
                <a:latin typeface="Arial" charset="0"/>
                <a:cs typeface="Arial" charset="0"/>
              </a:rPr>
              <a:t>Microcarriers are used as a </a:t>
            </a:r>
            <a:r>
              <a:rPr lang="it-IT" i="1" smtClean="0">
                <a:solidFill>
                  <a:srgbClr val="E2311E"/>
                </a:solidFill>
                <a:latin typeface="Arial" charset="0"/>
                <a:cs typeface="Arial" charset="0"/>
              </a:rPr>
              <a:t>penetration enhancers</a:t>
            </a:r>
            <a:r>
              <a:rPr lang="it-IT" smtClean="0">
                <a:latin typeface="Arial" charset="0"/>
                <a:cs typeface="Arial" charset="0"/>
              </a:rPr>
              <a:t> by </a:t>
            </a:r>
            <a:r>
              <a:rPr lang="en-US" smtClean="0">
                <a:latin typeface="Arial" charset="0"/>
                <a:cs typeface="Arial" charset="0"/>
              </a:rPr>
              <a:t>changing the ionic resistance of the cornea.</a:t>
            </a:r>
          </a:p>
          <a:p>
            <a:pPr eaLnBrk="1" hangingPunct="1"/>
            <a:r>
              <a:rPr lang="en-US" smtClean="0">
                <a:latin typeface="Arial" charset="0"/>
                <a:cs typeface="Arial" charset="0"/>
              </a:rPr>
              <a:t>Therefore they can be used </a:t>
            </a:r>
            <a:r>
              <a:rPr lang="en-US" b="1" smtClean="0">
                <a:solidFill>
                  <a:srgbClr val="FF0000"/>
                </a:solidFill>
                <a:latin typeface="Arial" charset="0"/>
                <a:cs typeface="Arial" charset="0"/>
              </a:rPr>
              <a:t>in very low concentration</a:t>
            </a:r>
            <a:r>
              <a:rPr lang="en-US" smtClean="0">
                <a:latin typeface="Arial" charset="0"/>
                <a:cs typeface="Arial" charset="0"/>
              </a:rPr>
              <a:t> to </a:t>
            </a:r>
            <a:r>
              <a:rPr lang="en-US" i="1" smtClean="0">
                <a:solidFill>
                  <a:srgbClr val="E2311E"/>
                </a:solidFill>
                <a:latin typeface="Arial" charset="0"/>
                <a:cs typeface="Arial" charset="0"/>
              </a:rPr>
              <a:t>enhance</a:t>
            </a:r>
            <a:r>
              <a:rPr lang="en-US" smtClean="0">
                <a:latin typeface="Arial" charset="0"/>
                <a:cs typeface="Arial" charset="0"/>
              </a:rPr>
              <a:t> the </a:t>
            </a:r>
            <a:r>
              <a:rPr lang="en-US" i="1" smtClean="0">
                <a:solidFill>
                  <a:srgbClr val="E2311E"/>
                </a:solidFill>
                <a:latin typeface="Arial" charset="0"/>
                <a:cs typeface="Arial" charset="0"/>
              </a:rPr>
              <a:t>transepithelial riboflavin transport</a:t>
            </a:r>
            <a:r>
              <a:rPr lang="en-US" smtClean="0">
                <a:latin typeface="Arial" charset="0"/>
                <a:cs typeface="Arial" charset="0"/>
              </a:rPr>
              <a:t> for CXL.</a:t>
            </a:r>
            <a:endParaRPr lang="it-IT" smtClean="0">
              <a:latin typeface="Arial" charset="0"/>
              <a:cs typeface="Arial" charset="0"/>
            </a:endParaRPr>
          </a:p>
          <a:p>
            <a:endParaRPr lang="it-IT" smtClean="0">
              <a:latin typeface="Arial" charset="0"/>
              <a:cs typeface="Arial" charset="0"/>
            </a:endParaRPr>
          </a:p>
        </p:txBody>
      </p:sp>
      <p:pic>
        <p:nvPicPr>
          <p:cNvPr id="21508"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21510" name="Picture 6"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idx="4294967295"/>
          </p:nvPr>
        </p:nvSpPr>
        <p:spPr>
          <a:xfrm>
            <a:off x="0" y="1349375"/>
            <a:ext cx="7824788" cy="877888"/>
          </a:xfrm>
        </p:spPr>
        <p:txBody>
          <a:bodyPr/>
          <a:lstStyle/>
          <a:p>
            <a:r>
              <a:rPr lang="it-IT" smtClean="0">
                <a:latin typeface="Arial" charset="0"/>
                <a:cs typeface="Arial" charset="0"/>
              </a:rPr>
              <a:t>ParaCel™: Osmotic Riboflavin</a:t>
            </a:r>
          </a:p>
        </p:txBody>
      </p:sp>
      <p:sp>
        <p:nvSpPr>
          <p:cNvPr id="22531" name="Segnaposto contenuto 2"/>
          <p:cNvSpPr>
            <a:spLocks noGrp="1"/>
          </p:cNvSpPr>
          <p:nvPr>
            <p:ph idx="4294967295"/>
          </p:nvPr>
        </p:nvSpPr>
        <p:spPr>
          <a:xfrm>
            <a:off x="0" y="3346450"/>
            <a:ext cx="4143375" cy="868363"/>
          </a:xfrm>
        </p:spPr>
        <p:txBody>
          <a:bodyPr/>
          <a:lstStyle/>
          <a:p>
            <a:pPr>
              <a:buFont typeface="Arial" charset="0"/>
              <a:buNone/>
            </a:pPr>
            <a:r>
              <a:rPr lang="it-IT" sz="4800" smtClean="0">
                <a:latin typeface="Arial" charset="0"/>
                <a:cs typeface="Arial" charset="0"/>
              </a:rPr>
              <a:t>ParaCel™:</a:t>
            </a:r>
          </a:p>
          <a:p>
            <a:pPr>
              <a:buFont typeface="Arial" charset="0"/>
              <a:buNone/>
            </a:pPr>
            <a:endParaRPr lang="it-IT" sz="4800" smtClean="0">
              <a:latin typeface="Arial" charset="0"/>
              <a:cs typeface="Arial" charset="0"/>
            </a:endParaRPr>
          </a:p>
        </p:txBody>
      </p:sp>
      <p:sp>
        <p:nvSpPr>
          <p:cNvPr id="22532" name="CasellaDiTesto 3"/>
          <p:cNvSpPr txBox="1">
            <a:spLocks noChangeArrowheads="1"/>
          </p:cNvSpPr>
          <p:nvPr/>
        </p:nvSpPr>
        <p:spPr bwMode="auto">
          <a:xfrm>
            <a:off x="3359150" y="1050925"/>
            <a:ext cx="358775" cy="8864600"/>
          </a:xfrm>
          <a:prstGeom prst="rect">
            <a:avLst/>
          </a:prstGeom>
          <a:noFill/>
          <a:ln w="9525">
            <a:noFill/>
            <a:miter lim="800000"/>
            <a:headEnd/>
            <a:tailEnd/>
          </a:ln>
        </p:spPr>
        <p:txBody>
          <a:bodyPr>
            <a:spAutoFit/>
          </a:bodyPr>
          <a:lstStyle/>
          <a:p>
            <a:r>
              <a:rPr lang="it-IT" sz="28500"/>
              <a:t>{</a:t>
            </a:r>
          </a:p>
        </p:txBody>
      </p:sp>
      <p:sp>
        <p:nvSpPr>
          <p:cNvPr id="22533" name="Segnaposto contenuto 2"/>
          <p:cNvSpPr txBox="1">
            <a:spLocks/>
          </p:cNvSpPr>
          <p:nvPr/>
        </p:nvSpPr>
        <p:spPr bwMode="auto">
          <a:xfrm>
            <a:off x="4632325" y="2227263"/>
            <a:ext cx="3808413" cy="4340225"/>
          </a:xfrm>
          <a:prstGeom prst="rect">
            <a:avLst/>
          </a:prstGeom>
          <a:noFill/>
          <a:ln w="9525">
            <a:noFill/>
            <a:miter lim="800000"/>
            <a:headEnd/>
            <a:tailEnd/>
          </a:ln>
        </p:spPr>
        <p:txBody>
          <a:bodyPr lIns="0" tIns="0" rIns="0" bIns="0"/>
          <a:lstStyle/>
          <a:p>
            <a:pPr marL="233363" indent="-233363">
              <a:spcBef>
                <a:spcPct val="20000"/>
              </a:spcBef>
              <a:buClr>
                <a:schemeClr val="accent1"/>
              </a:buClr>
              <a:buFont typeface="Arial" charset="0"/>
              <a:buChar char="•"/>
            </a:pPr>
            <a:r>
              <a:rPr lang="it-IT" sz="3000">
                <a:cs typeface="Arial" charset="0"/>
              </a:rPr>
              <a:t>0,25% Riboflavin</a:t>
            </a:r>
          </a:p>
          <a:p>
            <a:pPr marL="233363" indent="-233363">
              <a:spcBef>
                <a:spcPct val="20000"/>
              </a:spcBef>
              <a:buClr>
                <a:schemeClr val="accent1"/>
              </a:buClr>
              <a:buFont typeface="Arial" charset="0"/>
              <a:buChar char="•"/>
            </a:pPr>
            <a:r>
              <a:rPr lang="it-IT" sz="3000">
                <a:cs typeface="Arial" charset="0"/>
              </a:rPr>
              <a:t>Methyl Cellulose</a:t>
            </a:r>
          </a:p>
          <a:p>
            <a:pPr marL="233363" indent="-233363">
              <a:spcBef>
                <a:spcPct val="20000"/>
              </a:spcBef>
              <a:buClr>
                <a:schemeClr val="accent1"/>
              </a:buClr>
              <a:buFont typeface="Arial" charset="0"/>
              <a:buChar char="•"/>
            </a:pPr>
            <a:r>
              <a:rPr lang="it-IT" sz="3000">
                <a:cs typeface="Arial" charset="0"/>
              </a:rPr>
              <a:t>Hypotonic NaCl</a:t>
            </a:r>
          </a:p>
          <a:p>
            <a:pPr marL="233363" indent="-233363">
              <a:spcBef>
                <a:spcPct val="20000"/>
              </a:spcBef>
              <a:buClr>
                <a:schemeClr val="accent1"/>
              </a:buClr>
              <a:buFont typeface="Arial" charset="0"/>
              <a:buChar char="•"/>
            </a:pPr>
            <a:r>
              <a:rPr lang="en-US" sz="3000">
                <a:cs typeface="Arial" charset="0"/>
              </a:rPr>
              <a:t>Benzalklonium Chloride</a:t>
            </a:r>
          </a:p>
          <a:p>
            <a:pPr marL="233363" indent="-233363">
              <a:spcBef>
                <a:spcPct val="20000"/>
              </a:spcBef>
              <a:buClr>
                <a:schemeClr val="accent1"/>
              </a:buClr>
              <a:buFont typeface="Arial" charset="0"/>
              <a:buChar char="•"/>
            </a:pPr>
            <a:r>
              <a:rPr lang="en-US" sz="3000">
                <a:cs typeface="Arial" charset="0"/>
              </a:rPr>
              <a:t>Other</a:t>
            </a:r>
          </a:p>
        </p:txBody>
      </p:sp>
      <p:pic>
        <p:nvPicPr>
          <p:cNvPr id="22534"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22536" name="Picture 8" descr="D:\POOJA\IJM\ALL OTHER IMP DOC\PPT\PPT\correc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p:cNvPicPr>
            <a:picLocks noChangeAspect="1" noChangeArrowheads="1"/>
          </p:cNvPicPr>
          <p:nvPr/>
        </p:nvPicPr>
        <p:blipFill>
          <a:blip r:embed="rId2"/>
          <a:srcRect/>
          <a:stretch>
            <a:fillRect/>
          </a:stretch>
        </p:blipFill>
        <p:spPr bwMode="auto">
          <a:xfrm>
            <a:off x="7920038" y="6208713"/>
            <a:ext cx="866775" cy="293687"/>
          </a:xfrm>
          <a:prstGeom prst="rect">
            <a:avLst/>
          </a:prstGeom>
          <a:noFill/>
          <a:ln w="9525">
            <a:noFill/>
            <a:miter lim="800000"/>
            <a:headEnd/>
            <a:tailEnd/>
          </a:ln>
        </p:spPr>
      </p:pic>
      <p:pic>
        <p:nvPicPr>
          <p:cNvPr id="23555" name="Immagine 5" descr="Screen shot 2011-11-24 at 9.43.19 AM.png"/>
          <p:cNvPicPr>
            <a:picLocks noChangeAspect="1"/>
          </p:cNvPicPr>
          <p:nvPr/>
        </p:nvPicPr>
        <p:blipFill>
          <a:blip r:embed="rId3"/>
          <a:srcRect/>
          <a:stretch>
            <a:fillRect/>
          </a:stretch>
        </p:blipFill>
        <p:spPr bwMode="auto">
          <a:xfrm>
            <a:off x="144463" y="1884363"/>
            <a:ext cx="5438775" cy="4470400"/>
          </a:xfrm>
          <a:prstGeom prst="rect">
            <a:avLst/>
          </a:prstGeom>
          <a:noFill/>
          <a:ln w="9525">
            <a:noFill/>
            <a:miter lim="800000"/>
            <a:headEnd/>
            <a:tailEnd/>
          </a:ln>
          <a:effectLst>
            <a:outerShdw dist="139700" dir="2700000" algn="tl" rotWithShape="0">
              <a:srgbClr val="333333">
                <a:alpha val="64998"/>
              </a:srgbClr>
            </a:outerShdw>
          </a:effectLst>
        </p:spPr>
      </p:pic>
      <p:sp>
        <p:nvSpPr>
          <p:cNvPr id="23556" name="Titolo 1"/>
          <p:cNvSpPr>
            <a:spLocks noGrp="1"/>
          </p:cNvSpPr>
          <p:nvPr>
            <p:ph type="title" idx="4294967295"/>
          </p:nvPr>
        </p:nvSpPr>
        <p:spPr>
          <a:xfrm>
            <a:off x="1000125" y="1277938"/>
            <a:ext cx="8143875" cy="877887"/>
          </a:xfrm>
        </p:spPr>
        <p:txBody>
          <a:bodyPr/>
          <a:lstStyle/>
          <a:p>
            <a:r>
              <a:rPr lang="it-IT" smtClean="0">
                <a:latin typeface="Arial" charset="0"/>
                <a:cs typeface="Arial" charset="0"/>
              </a:rPr>
              <a:t>Current Eye Research paper - October 31, 2011</a:t>
            </a:r>
          </a:p>
        </p:txBody>
      </p:sp>
      <p:pic>
        <p:nvPicPr>
          <p:cNvPr id="23557" name="Immagine 8" descr="Screen shot 2011-11-24 at 9.47.56 AM.png"/>
          <p:cNvPicPr>
            <a:picLocks noChangeAspect="1"/>
          </p:cNvPicPr>
          <p:nvPr/>
        </p:nvPicPr>
        <p:blipFill>
          <a:blip r:embed="rId4"/>
          <a:srcRect/>
          <a:stretch>
            <a:fillRect/>
          </a:stretch>
        </p:blipFill>
        <p:spPr bwMode="auto">
          <a:xfrm>
            <a:off x="5264150" y="2606675"/>
            <a:ext cx="3681413" cy="2984500"/>
          </a:xfrm>
          <a:prstGeom prst="rect">
            <a:avLst/>
          </a:prstGeom>
          <a:noFill/>
          <a:ln w="9525">
            <a:noFill/>
            <a:miter lim="800000"/>
            <a:headEnd/>
            <a:tailEnd/>
          </a:ln>
          <a:effectLst>
            <a:outerShdw dist="139700" dir="2700000" algn="tl" rotWithShape="0">
              <a:srgbClr val="333333">
                <a:alpha val="64998"/>
              </a:srgbClr>
            </a:outerShdw>
          </a:effectLst>
        </p:spPr>
      </p:pic>
      <p:pic>
        <p:nvPicPr>
          <p:cNvPr id="23559" name="Picture 7" descr="D:\POOJA\IJM\ALL OTHER IMP DOC\PPT\PPT\correc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190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VE_Bullet and Title WM_Dark">
  <a:themeElements>
    <a:clrScheme name="Avedro Colors">
      <a:dk1>
        <a:srgbClr val="000000"/>
      </a:dk1>
      <a:lt1>
        <a:srgbClr val="FFFFFF"/>
      </a:lt1>
      <a:dk2>
        <a:srgbClr val="777777"/>
      </a:dk2>
      <a:lt2>
        <a:srgbClr val="FFFFFF"/>
      </a:lt2>
      <a:accent1>
        <a:srgbClr val="00B9E4"/>
      </a:accent1>
      <a:accent2>
        <a:srgbClr val="72C7E7"/>
      </a:accent2>
      <a:accent3>
        <a:srgbClr val="A8BBC6"/>
      </a:accent3>
      <a:accent4>
        <a:srgbClr val="005B82"/>
      </a:accent4>
      <a:accent5>
        <a:srgbClr val="A5A4DF"/>
      </a:accent5>
      <a:accent6>
        <a:srgbClr val="AADFBE"/>
      </a:accent6>
      <a:hlink>
        <a:srgbClr val="543A08"/>
      </a:hlink>
      <a:folHlink>
        <a:srgbClr val="356125"/>
      </a:folHlink>
    </a:clrScheme>
    <a:fontScheme name="Aved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VE_Bullet and Title_Light">
  <a:themeElements>
    <a:clrScheme name="Avedro Colors">
      <a:dk1>
        <a:srgbClr val="000000"/>
      </a:dk1>
      <a:lt1>
        <a:srgbClr val="FFFFFF"/>
      </a:lt1>
      <a:dk2>
        <a:srgbClr val="777777"/>
      </a:dk2>
      <a:lt2>
        <a:srgbClr val="FFFFFF"/>
      </a:lt2>
      <a:accent1>
        <a:srgbClr val="00B9E4"/>
      </a:accent1>
      <a:accent2>
        <a:srgbClr val="72C7E7"/>
      </a:accent2>
      <a:accent3>
        <a:srgbClr val="A8BBC6"/>
      </a:accent3>
      <a:accent4>
        <a:srgbClr val="005B82"/>
      </a:accent4>
      <a:accent5>
        <a:srgbClr val="A5A4DF"/>
      </a:accent5>
      <a:accent6>
        <a:srgbClr val="AADFBE"/>
      </a:accent6>
      <a:hlink>
        <a:srgbClr val="543A08"/>
      </a:hlink>
      <a:folHlink>
        <a:srgbClr val="356125"/>
      </a:folHlink>
    </a:clrScheme>
    <a:fontScheme name="Aved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VE_Bullet and Title_WM_Light">
  <a:themeElements>
    <a:clrScheme name="Avedro Colors">
      <a:dk1>
        <a:srgbClr val="000000"/>
      </a:dk1>
      <a:lt1>
        <a:srgbClr val="FFFFFF"/>
      </a:lt1>
      <a:dk2>
        <a:srgbClr val="777777"/>
      </a:dk2>
      <a:lt2>
        <a:srgbClr val="FFFFFF"/>
      </a:lt2>
      <a:accent1>
        <a:srgbClr val="00B9E4"/>
      </a:accent1>
      <a:accent2>
        <a:srgbClr val="72C7E7"/>
      </a:accent2>
      <a:accent3>
        <a:srgbClr val="A8BBC6"/>
      </a:accent3>
      <a:accent4>
        <a:srgbClr val="005B82"/>
      </a:accent4>
      <a:accent5>
        <a:srgbClr val="A5A4DF"/>
      </a:accent5>
      <a:accent6>
        <a:srgbClr val="AADFBE"/>
      </a:accent6>
      <a:hlink>
        <a:srgbClr val="543A08"/>
      </a:hlink>
      <a:folHlink>
        <a:srgbClr val="356125"/>
      </a:folHlink>
    </a:clrScheme>
    <a:fontScheme name="Aved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VE_Section Header">
  <a:themeElements>
    <a:clrScheme name="Avedro Colors">
      <a:dk1>
        <a:srgbClr val="000000"/>
      </a:dk1>
      <a:lt1>
        <a:srgbClr val="FFFFFF"/>
      </a:lt1>
      <a:dk2>
        <a:srgbClr val="777777"/>
      </a:dk2>
      <a:lt2>
        <a:srgbClr val="FFFFFF"/>
      </a:lt2>
      <a:accent1>
        <a:srgbClr val="00B9E4"/>
      </a:accent1>
      <a:accent2>
        <a:srgbClr val="72C7E7"/>
      </a:accent2>
      <a:accent3>
        <a:srgbClr val="A8BBC6"/>
      </a:accent3>
      <a:accent4>
        <a:srgbClr val="005B82"/>
      </a:accent4>
      <a:accent5>
        <a:srgbClr val="A5A4DF"/>
      </a:accent5>
      <a:accent6>
        <a:srgbClr val="AADFBE"/>
      </a:accent6>
      <a:hlink>
        <a:srgbClr val="543A08"/>
      </a:hlink>
      <a:folHlink>
        <a:srgbClr val="356125"/>
      </a:folHlink>
    </a:clrScheme>
    <a:fontScheme name="Aved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7936</TotalTime>
  <Words>625</Words>
  <Application>Microsoft Office PowerPoint</Application>
  <PresentationFormat>On-screen Show (4:3)</PresentationFormat>
  <Paragraphs>87</Paragraphs>
  <Slides>20</Slides>
  <Notes>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AVE_Bullet and Title WM_Dark</vt:lpstr>
      <vt:lpstr>AVE_Bullet and Title_Light</vt:lpstr>
      <vt:lpstr>1_AVE_Bullet and Title_WM_Light</vt:lpstr>
      <vt:lpstr>AVE_Section Header</vt:lpstr>
      <vt:lpstr>Osmotic Riboflavin and transepithelial CXL</vt:lpstr>
      <vt:lpstr>Riboflavin and the eye</vt:lpstr>
      <vt:lpstr>Transepithelial, Fact or Fiction?</vt:lpstr>
      <vt:lpstr>Transepithelial, Fact or Fiction?</vt:lpstr>
      <vt:lpstr>Transepithelial, Fact or Fiction?</vt:lpstr>
      <vt:lpstr>Osmotic Transepithelial CXL   Preliminary Laboratory Results</vt:lpstr>
      <vt:lpstr>What is microcarriers CXL?</vt:lpstr>
      <vt:lpstr>ParaCel™: Osmotic Riboflavin</vt:lpstr>
      <vt:lpstr>Current Eye Research paper - October 31, 2011</vt:lpstr>
      <vt:lpstr>Osmotic Transepithelial CXL   First Laboratory Report</vt:lpstr>
      <vt:lpstr>Laboratory results   </vt:lpstr>
      <vt:lpstr>Light Microscope 20X</vt:lpstr>
      <vt:lpstr>Light Microscope 40X</vt:lpstr>
      <vt:lpstr>Electron Microscope 16000X  (upper 200 µm)</vt:lpstr>
      <vt:lpstr>Electron Microscope 16000X  (upper 100 µm)</vt:lpstr>
      <vt:lpstr>TAKE HOME MESSAGE</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ODA</dc:creator>
  <cp:lastModifiedBy>Bhavya Bheesetty  Bharathi</cp:lastModifiedBy>
  <cp:revision>356</cp:revision>
  <cp:lastPrinted>2011-11-24T08:55:08Z</cp:lastPrinted>
  <dcterms:created xsi:type="dcterms:W3CDTF">2008-07-10T00:48:25Z</dcterms:created>
  <dcterms:modified xsi:type="dcterms:W3CDTF">2015-10-13T13:40:23Z</dcterms:modified>
</cp:coreProperties>
</file>