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0" r:id="rId3"/>
    <p:sldId id="256" r:id="rId4"/>
    <p:sldId id="257" r:id="rId5"/>
    <p:sldId id="258" r:id="rId6"/>
    <p:sldId id="259" r:id="rId7"/>
    <p:sldId id="260" r:id="rId8"/>
    <p:sldId id="261" r:id="rId9"/>
    <p:sldId id="262" r:id="rId10"/>
    <p:sldId id="263" r:id="rId11"/>
    <p:sldId id="264" r:id="rId12"/>
    <p:sldId id="265" r:id="rId13"/>
    <p:sldId id="266" r:id="rId14"/>
    <p:sldId id="267" r:id="rId15"/>
    <p:sldId id="271"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F29CCB7-6E39-4FDF-AAAA-22B8EFAD3CF2}" type="datetimeFigureOut">
              <a:rPr lang="en-US" smtClean="0"/>
              <a:t>10/13/2014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6F833A-B859-4012-81A3-E95CACD487FD}"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F29CCB7-6E39-4FDF-AAAA-22B8EFAD3CF2}" type="datetimeFigureOut">
              <a:rPr lang="en-US" smtClean="0"/>
              <a:t>10/13/2014</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omicsgroup.org/editor-biography/SHAZIA_JAMSHED"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bi.nlm.nih.gov/pubmed?term=Ibrahim%20MI%5bAuthor%5d&amp;cauthor=true&amp;cauthor_uid=24618640" TargetMode="External"/><Relationship Id="rId2" Type="http://schemas.openxmlformats.org/officeDocument/2006/relationships/hyperlink" Target="http://www.ncbi.nlm.nih.gov/pubmed?term=Hassali%20MA%5bAuthor%5d&amp;cauthor=true&amp;cauthor_uid=24618640" TargetMode="External"/><Relationship Id="rId1" Type="http://schemas.openxmlformats.org/officeDocument/2006/relationships/slideLayout" Target="../slideLayouts/slideLayout2.xml"/><Relationship Id="rId4" Type="http://schemas.openxmlformats.org/officeDocument/2006/relationships/hyperlink" Target="http://www.ncbi.nlm.nih.gov/pubmed?term=Al-Lela%20OQ%5bAuthor%5d&amp;cauthor=true&amp;cauthor_uid=24618640"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latin typeface="Arial" pitchFamily="34" charset="0"/>
              </a:rPr>
              <a:t>Contact us at: contact.omics@omicsonline.org</a:t>
            </a:r>
          </a:p>
        </p:txBody>
      </p:sp>
      <p:pic>
        <p:nvPicPr>
          <p:cNvPr id="2053" name="Picture 3" descr="C:\Users\rakesh-s\Desktop\indexF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 y="849313"/>
            <a:ext cx="1981200"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2210069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US" dirty="0" smtClean="0"/>
              <a:t>Issues that our Profession will face</a:t>
            </a:r>
          </a:p>
        </p:txBody>
      </p:sp>
      <p:sp>
        <p:nvSpPr>
          <p:cNvPr id="8195" name="Rectangle 3"/>
          <p:cNvSpPr>
            <a:spLocks noGrp="1" noChangeArrowheads="1"/>
          </p:cNvSpPr>
          <p:nvPr>
            <p:ph idx="1"/>
          </p:nvPr>
        </p:nvSpPr>
        <p:spPr/>
        <p:txBody>
          <a:bodyPr>
            <a:normAutofit lnSpcReduction="10000"/>
          </a:bodyPr>
          <a:lstStyle/>
          <a:p>
            <a:pPr eaLnBrk="1" hangingPunct="1"/>
            <a:r>
              <a:rPr lang="en-US" sz="2400" dirty="0" smtClean="0"/>
              <a:t>home health care, and long term care;</a:t>
            </a:r>
          </a:p>
          <a:p>
            <a:pPr eaLnBrk="1" hangingPunct="1">
              <a:buFont typeface="Wingdings" pitchFamily="2" charset="2"/>
              <a:buNone/>
            </a:pPr>
            <a:endParaRPr lang="en-US" sz="2400" dirty="0" smtClean="0"/>
          </a:p>
          <a:p>
            <a:pPr eaLnBrk="1" hangingPunct="1"/>
            <a:r>
              <a:rPr lang="en-US" sz="2400" dirty="0" smtClean="0"/>
              <a:t> concerns about improving patients' access to health care, controlling its cost, and assuring its quality. </a:t>
            </a:r>
          </a:p>
          <a:p>
            <a:pPr eaLnBrk="1" hangingPunct="1">
              <a:buFont typeface="Wingdings" pitchFamily="2" charset="2"/>
              <a:buNone/>
            </a:pPr>
            <a:endParaRPr lang="en-US" sz="2400" dirty="0" smtClean="0"/>
          </a:p>
          <a:p>
            <a:pPr eaLnBrk="1" hangingPunct="1">
              <a:buFont typeface="Wingdings" pitchFamily="2" charset="2"/>
              <a:buNone/>
            </a:pPr>
            <a:endParaRPr lang="en-US" sz="2400" dirty="0" smtClean="0"/>
          </a:p>
          <a:p>
            <a:pPr eaLnBrk="1" hangingPunct="1">
              <a:buFont typeface="Wingdings" pitchFamily="2" charset="2"/>
              <a:buNone/>
            </a:pPr>
            <a:r>
              <a:rPr lang="en-US" sz="2400" dirty="0" smtClean="0"/>
              <a:t>Because of the large role that medications and their proper use play throughout these issues, pharmacists will play an important part in the future of health care. </a:t>
            </a:r>
          </a:p>
          <a:p>
            <a:pPr eaLnBrk="1" hangingPunct="1"/>
            <a:endParaRPr lang="en-US" sz="2400" dirty="0" smtClean="0"/>
          </a:p>
          <a:p>
            <a:pPr eaLnBrk="1" hangingPunct="1"/>
            <a:endParaRPr lang="en-US" sz="2400" dirty="0" smtClean="0"/>
          </a:p>
        </p:txBody>
      </p:sp>
    </p:spTree>
    <p:extLst>
      <p:ext uri="{BB962C8B-B14F-4D97-AF65-F5344CB8AC3E}">
        <p14:creationId xmlns:p14="http://schemas.microsoft.com/office/powerpoint/2010/main" val="829770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685800" y="533401"/>
            <a:ext cx="7772400" cy="838199"/>
          </a:xfrm>
        </p:spPr>
        <p:txBody>
          <a:bodyPr/>
          <a:lstStyle/>
          <a:p>
            <a:pPr eaLnBrk="1" hangingPunct="1"/>
            <a:r>
              <a:rPr lang="en-US" dirty="0" smtClean="0"/>
              <a:t>Definition</a:t>
            </a:r>
          </a:p>
        </p:txBody>
      </p:sp>
      <p:sp>
        <p:nvSpPr>
          <p:cNvPr id="9220" name="Rectangle 5"/>
          <p:cNvSpPr>
            <a:spLocks noGrp="1" noChangeArrowheads="1"/>
          </p:cNvSpPr>
          <p:nvPr>
            <p:ph type="subTitle" idx="1"/>
          </p:nvPr>
        </p:nvSpPr>
        <p:spPr>
          <a:xfrm>
            <a:off x="381000" y="2057400"/>
            <a:ext cx="7391400" cy="2057400"/>
          </a:xfrm>
        </p:spPr>
        <p:txBody>
          <a:bodyPr/>
          <a:lstStyle/>
          <a:p>
            <a:pPr marL="342900" indent="-342900">
              <a:lnSpc>
                <a:spcPct val="80000"/>
              </a:lnSpc>
              <a:spcBef>
                <a:spcPct val="50000"/>
              </a:spcBef>
            </a:pPr>
            <a:r>
              <a:rPr lang="en-US" dirty="0" smtClean="0"/>
              <a:t>Pharmacy Practice </a:t>
            </a:r>
            <a:r>
              <a:rPr lang="en-US" i="1" dirty="0" smtClean="0"/>
              <a:t>is the discipline within Pharmacy that involves developing the professional roles of the pharmacist. </a:t>
            </a:r>
          </a:p>
          <a:p>
            <a:pPr marL="342900" indent="-342900">
              <a:lnSpc>
                <a:spcPct val="80000"/>
              </a:lnSpc>
              <a:spcBef>
                <a:spcPct val="50000"/>
              </a:spcBef>
            </a:pPr>
            <a:endParaRPr lang="en-US" sz="2400" i="1" dirty="0" smtClean="0">
              <a:latin typeface="Times New Roman" pitchFamily="18" charset="0"/>
              <a:cs typeface="Times New Roman" pitchFamily="18" charset="0"/>
            </a:endParaRPr>
          </a:p>
          <a:p>
            <a:pPr eaLnBrk="1" hangingPunct="1"/>
            <a:endParaRPr lang="ar-SA" dirty="0" smtClean="0"/>
          </a:p>
        </p:txBody>
      </p:sp>
    </p:spTree>
    <p:extLst>
      <p:ext uri="{BB962C8B-B14F-4D97-AF65-F5344CB8AC3E}">
        <p14:creationId xmlns:p14="http://schemas.microsoft.com/office/powerpoint/2010/main" val="3164382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4"/>
          <p:cNvSpPr>
            <a:spLocks noGrp="1" noChangeArrowheads="1"/>
          </p:cNvSpPr>
          <p:nvPr>
            <p:ph idx="1"/>
          </p:nvPr>
        </p:nvSpPr>
        <p:spPr>
          <a:xfrm>
            <a:off x="457200" y="533400"/>
            <a:ext cx="8229600" cy="5592763"/>
          </a:xfrm>
          <a:noFill/>
        </p:spPr>
        <p:txBody>
          <a:bodyPr/>
          <a:lstStyle/>
          <a:p>
            <a:pPr eaLnBrk="1" hangingPunct="1"/>
            <a:r>
              <a:rPr lang="en-US" dirty="0" smtClean="0"/>
              <a:t>Pharmacy Practice is vital, since it facilitates and enables pharmacists to fully exploit their substantial knowledge and expertise in areas such as pharmacology, pharmaceutics, chemistry and therapeutics within a clinical context.</a:t>
            </a:r>
          </a:p>
        </p:txBody>
      </p:sp>
    </p:spTree>
    <p:extLst>
      <p:ext uri="{BB962C8B-B14F-4D97-AF65-F5344CB8AC3E}">
        <p14:creationId xmlns:p14="http://schemas.microsoft.com/office/powerpoint/2010/main" val="2568182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عنوان 1"/>
          <p:cNvSpPr>
            <a:spLocks noGrp="1"/>
          </p:cNvSpPr>
          <p:nvPr>
            <p:ph type="title"/>
          </p:nvPr>
        </p:nvSpPr>
        <p:spPr/>
        <p:txBody>
          <a:bodyPr/>
          <a:lstStyle/>
          <a:p>
            <a:pPr eaLnBrk="1" hangingPunct="1"/>
            <a:r>
              <a:rPr lang="en-US" b="1" smtClean="0"/>
              <a:t>Pharmacy Practice Aim</a:t>
            </a:r>
            <a:endParaRPr lang="ar-SA" b="1" smtClean="0"/>
          </a:p>
        </p:txBody>
      </p:sp>
      <p:sp>
        <p:nvSpPr>
          <p:cNvPr id="11267" name="عنصر نائب للمحتوى 2"/>
          <p:cNvSpPr>
            <a:spLocks noGrp="1"/>
          </p:cNvSpPr>
          <p:nvPr>
            <p:ph idx="1"/>
          </p:nvPr>
        </p:nvSpPr>
        <p:spPr/>
        <p:txBody>
          <a:bodyPr/>
          <a:lstStyle/>
          <a:p>
            <a:pPr eaLnBrk="1" hangingPunct="1"/>
            <a:r>
              <a:rPr lang="en-US" smtClean="0"/>
              <a:t> The practice of pharmacy aimed at providing and promoting the </a:t>
            </a:r>
            <a:r>
              <a:rPr lang="en-US" u="sng" smtClean="0"/>
              <a:t>best</a:t>
            </a:r>
            <a:r>
              <a:rPr lang="en-US" smtClean="0"/>
              <a:t> use of drugs and other health care services and products, by patients and members of the public. </a:t>
            </a:r>
          </a:p>
          <a:p>
            <a:pPr eaLnBrk="1" hangingPunct="1"/>
            <a:endParaRPr lang="en-US" smtClean="0"/>
          </a:p>
          <a:p>
            <a:pPr eaLnBrk="1" hangingPunct="1"/>
            <a:r>
              <a:rPr lang="en-US" smtClean="0"/>
              <a:t> It requires that the </a:t>
            </a:r>
            <a:r>
              <a:rPr lang="en-US" u="sng" smtClean="0"/>
              <a:t>welfare</a:t>
            </a:r>
            <a:r>
              <a:rPr lang="en-US" smtClean="0"/>
              <a:t> of the patient is the pharmacist's prime concern at all times.</a:t>
            </a:r>
            <a:endParaRPr lang="ar-SA" smtClean="0"/>
          </a:p>
        </p:txBody>
      </p:sp>
    </p:spTree>
    <p:extLst>
      <p:ext uri="{BB962C8B-B14F-4D97-AF65-F5344CB8AC3E}">
        <p14:creationId xmlns:p14="http://schemas.microsoft.com/office/powerpoint/2010/main" val="1649983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عنوان 1"/>
          <p:cNvSpPr>
            <a:spLocks noGrp="1"/>
          </p:cNvSpPr>
          <p:nvPr>
            <p:ph type="title"/>
          </p:nvPr>
        </p:nvSpPr>
        <p:spPr/>
        <p:txBody>
          <a:bodyPr/>
          <a:lstStyle/>
          <a:p>
            <a:pPr eaLnBrk="1" hangingPunct="1"/>
            <a:r>
              <a:rPr lang="en-US" b="1" smtClean="0"/>
              <a:t>Why become a Pharmacist?</a:t>
            </a:r>
            <a:r>
              <a:rPr lang="en-US" smtClean="0"/>
              <a:t> </a:t>
            </a:r>
            <a:endParaRPr lang="ar-SA" smtClean="0"/>
          </a:p>
        </p:txBody>
      </p:sp>
      <p:pic>
        <p:nvPicPr>
          <p:cNvPr id="12291" name="عنصر نائب للمحتوى 5"/>
          <p:cNvPicPr>
            <a:picLocks noGrp="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970218" y="530225"/>
            <a:ext cx="7249601" cy="4187825"/>
          </a:xfrm>
          <a:noFill/>
        </p:spPr>
      </p:pic>
    </p:spTree>
    <p:extLst>
      <p:ext uri="{BB962C8B-B14F-4D97-AF65-F5344CB8AC3E}">
        <p14:creationId xmlns:p14="http://schemas.microsoft.com/office/powerpoint/2010/main" val="4045577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01877095"/>
      </p:ext>
    </p:extLst>
  </p:cSld>
  <p:clrMapOvr>
    <a:masterClrMapping/>
  </p:clrMapOvr>
  <p:transition spd="slow">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r>
              <a:rPr lang="en-US" sz="2000" b="1" dirty="0" smtClean="0"/>
              <a:t>Editorial Board member: </a:t>
            </a:r>
          </a:p>
          <a:p>
            <a:pPr marL="0" indent="0">
              <a:buNone/>
            </a:pPr>
            <a:r>
              <a:rPr lang="en-US" b="1" i="1" dirty="0" smtClean="0"/>
              <a:t>SHAZIA JAMSHED</a:t>
            </a:r>
          </a:p>
          <a:p>
            <a:pPr marL="0" indent="0">
              <a:buNone/>
            </a:pPr>
            <a:endParaRPr lang="en-US" b="1" dirty="0"/>
          </a:p>
          <a:p>
            <a:pPr marL="0" indent="0">
              <a:buNone/>
            </a:pPr>
            <a:r>
              <a:rPr lang="en-US" sz="2400" b="1" dirty="0" smtClean="0"/>
              <a:t>E-signature: </a:t>
            </a:r>
          </a:p>
          <a:p>
            <a:pPr marL="0" indent="0">
              <a:buNone/>
            </a:pPr>
            <a:endParaRPr lang="en-US" sz="2400" b="1" dirty="0"/>
          </a:p>
          <a:p>
            <a:pPr marL="0" indent="0">
              <a:buNone/>
            </a:pPr>
            <a:r>
              <a:rPr lang="en-US" sz="2400" b="1" i="1" dirty="0">
                <a:latin typeface="Arial Black" pitchFamily="34" charset="0"/>
              </a:rPr>
              <a:t>SHAZIA JAMSHED</a:t>
            </a:r>
          </a:p>
        </p:txBody>
      </p:sp>
    </p:spTree>
    <p:extLst>
      <p:ext uri="{BB962C8B-B14F-4D97-AF65-F5344CB8AC3E}">
        <p14:creationId xmlns:p14="http://schemas.microsoft.com/office/powerpoint/2010/main" val="1402386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538276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hlinkClick r:id="rId2" tooltip="SHAZIA JAMSHED"/>
              </a:rPr>
              <a:t>SHAZIA JAMSHED</a:t>
            </a:r>
            <a:r>
              <a:rPr lang="en-US" dirty="0" smtClean="0">
                <a:hlinkClick r:id="rId2" tooltip="SHAZIA JAMSHED"/>
              </a:rPr>
              <a:t> </a:t>
            </a:r>
            <a:endParaRPr lang="en-US" dirty="0"/>
          </a:p>
        </p:txBody>
      </p:sp>
      <p:sp>
        <p:nvSpPr>
          <p:cNvPr id="3" name="Subtitle 2"/>
          <p:cNvSpPr>
            <a:spLocks noGrp="1"/>
          </p:cNvSpPr>
          <p:nvPr>
            <p:ph type="subTitle" idx="1"/>
          </p:nvPr>
        </p:nvSpPr>
        <p:spPr/>
        <p:txBody>
          <a:bodyPr/>
          <a:lstStyle/>
          <a:p>
            <a:r>
              <a:rPr lang="en-US" dirty="0" smtClean="0"/>
              <a:t>Editor PPT</a:t>
            </a:r>
            <a:endParaRPr lang="en-US" dirty="0"/>
          </a:p>
        </p:txBody>
      </p:sp>
    </p:spTree>
    <p:extLst>
      <p:ext uri="{BB962C8B-B14F-4D97-AF65-F5344CB8AC3E}">
        <p14:creationId xmlns:p14="http://schemas.microsoft.com/office/powerpoint/2010/main" val="3674253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idx="1"/>
          </p:nvPr>
        </p:nvSpPr>
        <p:spPr>
          <a:xfrm>
            <a:off x="502920" y="530352"/>
            <a:ext cx="8183880" cy="4803648"/>
          </a:xfrm>
        </p:spPr>
        <p:txBody>
          <a:bodyPr>
            <a:normAutofit fontScale="47500" lnSpcReduction="20000"/>
          </a:bodyPr>
          <a:lstStyle/>
          <a:p>
            <a:r>
              <a:rPr lang="en-US" sz="2900" dirty="0" err="1"/>
              <a:t>Shazia</a:t>
            </a:r>
            <a:r>
              <a:rPr lang="en-US" sz="2900" dirty="0"/>
              <a:t> </a:t>
            </a:r>
            <a:r>
              <a:rPr lang="en-US" sz="2900" dirty="0" err="1"/>
              <a:t>Qasim</a:t>
            </a:r>
            <a:r>
              <a:rPr lang="en-US" sz="2900" dirty="0"/>
              <a:t> </a:t>
            </a:r>
            <a:r>
              <a:rPr lang="en-US" sz="2900" dirty="0" err="1"/>
              <a:t>Jamshed</a:t>
            </a:r>
            <a:r>
              <a:rPr lang="en-US" sz="2900" dirty="0"/>
              <a:t>, PhD, is an Assistant Professor in the Department of Pharmacy Practice, School of Pharmacy, International Islamic University Malaysia (IIUM). She did her Bachelors of Pharmacy (</a:t>
            </a:r>
            <a:r>
              <a:rPr lang="en-US" sz="2900" dirty="0" err="1"/>
              <a:t>BPharm</a:t>
            </a:r>
            <a:r>
              <a:rPr lang="en-US" sz="2900" dirty="0"/>
              <a:t>) in 1992 and Master of Philosophy (MPhil) in 1995 from the University of Karachi, Karachi, Pakistan. She earned her PhD from </a:t>
            </a:r>
            <a:r>
              <a:rPr lang="en-US" sz="2900" dirty="0" err="1"/>
              <a:t>Universiti</a:t>
            </a:r>
            <a:r>
              <a:rPr lang="en-US" sz="2900" dirty="0"/>
              <a:t> </a:t>
            </a:r>
            <a:r>
              <a:rPr lang="en-US" sz="2900" dirty="0" err="1"/>
              <a:t>Sains</a:t>
            </a:r>
            <a:r>
              <a:rPr lang="en-US" sz="2900" dirty="0"/>
              <a:t> Malaysia on the contemporary issues surrounding generic medicine use among healthcare professionals and future practitioners. </a:t>
            </a:r>
            <a:r>
              <a:rPr lang="en-US" sz="2900" dirty="0" err="1"/>
              <a:t>Dr</a:t>
            </a:r>
            <a:r>
              <a:rPr lang="en-US" sz="2900" dirty="0"/>
              <a:t> </a:t>
            </a:r>
            <a:r>
              <a:rPr lang="en-US" sz="2900" dirty="0" err="1"/>
              <a:t>Shazia</a:t>
            </a:r>
            <a:r>
              <a:rPr lang="en-US" sz="2900" dirty="0"/>
              <a:t> is a faculty at IIUM since 2012. Previously she worked in International Medical University (lecturer) and </a:t>
            </a:r>
            <a:r>
              <a:rPr lang="en-US" sz="2900" dirty="0" err="1"/>
              <a:t>Universiti</a:t>
            </a:r>
            <a:r>
              <a:rPr lang="en-US" sz="2900" dirty="0"/>
              <a:t> </a:t>
            </a:r>
            <a:r>
              <a:rPr lang="en-US" sz="2900" dirty="0" err="1"/>
              <a:t>Sains</a:t>
            </a:r>
            <a:r>
              <a:rPr lang="en-US" sz="2900" dirty="0"/>
              <a:t> Malaysia (fellow researcher). Prior to her PhD she worked in different medical and pharmacy schools in Pakistan and as well as in India. </a:t>
            </a:r>
            <a:endParaRPr lang="en-US" sz="2900" b="1" i="1" dirty="0"/>
          </a:p>
          <a:p>
            <a:pPr marL="0" indent="0">
              <a:buNone/>
            </a:pPr>
            <a:r>
              <a:rPr lang="en-US" sz="2900" dirty="0"/>
              <a:t> </a:t>
            </a:r>
            <a:endParaRPr lang="en-US" sz="2900" b="1" i="1" dirty="0"/>
          </a:p>
          <a:p>
            <a:r>
              <a:rPr lang="en-US" sz="2900" dirty="0" err="1"/>
              <a:t>Dr</a:t>
            </a:r>
            <a:r>
              <a:rPr lang="en-US" sz="2900" dirty="0"/>
              <a:t> </a:t>
            </a:r>
            <a:r>
              <a:rPr lang="en-US" sz="2900" dirty="0" err="1"/>
              <a:t>Shazia’s</a:t>
            </a:r>
            <a:r>
              <a:rPr lang="en-US" sz="2900" dirty="0"/>
              <a:t> primary research interest mainly encompasses generic medicine utilization, pharmacy education and practice-based research. Over the past two years she worked on the issues associated with care perspectives in oral health, Alzheimer’s disease, alternative therapies, self-medication practices, etc</a:t>
            </a:r>
            <a:r>
              <a:rPr lang="en-US" sz="2900" dirty="0" smtClean="0"/>
              <a:t>.</a:t>
            </a:r>
          </a:p>
          <a:p>
            <a:endParaRPr lang="en-US" sz="2900" b="1" i="1" dirty="0"/>
          </a:p>
          <a:p>
            <a:r>
              <a:rPr lang="en-US" sz="2900" dirty="0"/>
              <a:t>In terms of scholarship </a:t>
            </a:r>
            <a:r>
              <a:rPr lang="en-US" sz="2900" dirty="0" err="1"/>
              <a:t>Dr</a:t>
            </a:r>
            <a:r>
              <a:rPr lang="en-US" sz="2900" dirty="0"/>
              <a:t> </a:t>
            </a:r>
            <a:r>
              <a:rPr lang="en-US" sz="2900" dirty="0" err="1"/>
              <a:t>Shazia</a:t>
            </a:r>
            <a:r>
              <a:rPr lang="en-US" sz="2900" dirty="0"/>
              <a:t> has published extensively in peer-reviewed journals, periodicals and newspapers. She shared her research work through more than 20 oral and poster presentations around the globe. She authored two book chapters titled “Introduction to Social Pharmacy” (Elsevier) and “The Pharmaceutical Industry, Intellectual Property Rights and Access to Medicines in Pakistan” (McMillan and Palgrave). She has received 7 internal research grants to conduct research in different areas of pharmacy education. She is invited by the University of </a:t>
            </a:r>
            <a:r>
              <a:rPr lang="en-US" sz="2900" dirty="0" err="1"/>
              <a:t>Peradeniya</a:t>
            </a:r>
            <a:r>
              <a:rPr lang="en-US" sz="2900" dirty="0"/>
              <a:t>, Sri Lanka to be on the board of supervisors for undergraduate pharmacy and nursing research. She is currently supervising and co-supervising two PhD, two masters and 20 undergraduate students. </a:t>
            </a:r>
          </a:p>
          <a:p>
            <a:endParaRPr lang="en-US" dirty="0"/>
          </a:p>
        </p:txBody>
      </p:sp>
    </p:spTree>
    <p:extLst>
      <p:ext uri="{BB962C8B-B14F-4D97-AF65-F5344CB8AC3E}">
        <p14:creationId xmlns:p14="http://schemas.microsoft.com/office/powerpoint/2010/main" val="1935313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lstStyle/>
          <a:p>
            <a:r>
              <a:rPr lang="en-US" dirty="0" err="1"/>
              <a:t>Dr</a:t>
            </a:r>
            <a:r>
              <a:rPr lang="en-US" dirty="0"/>
              <a:t> </a:t>
            </a:r>
            <a:r>
              <a:rPr lang="en-US" dirty="0" err="1"/>
              <a:t>Shazia’s</a:t>
            </a:r>
            <a:r>
              <a:rPr lang="en-US" dirty="0"/>
              <a:t> primary research interest mainly encompasses generic medicine utilization, pharmacy education and practice-based research. Over the past two years she worked on the issues associated with care perspectives in oral health, Alzheimer’s disease, alternative therapies, self-medication practices, etc.</a:t>
            </a:r>
            <a:endParaRPr lang="en-US" b="1" i="1" dirty="0"/>
          </a:p>
          <a:p>
            <a:endParaRPr lang="en-US" dirty="0"/>
          </a:p>
        </p:txBody>
      </p:sp>
    </p:spTree>
    <p:extLst>
      <p:ext uri="{BB962C8B-B14F-4D97-AF65-F5344CB8AC3E}">
        <p14:creationId xmlns:p14="http://schemas.microsoft.com/office/powerpoint/2010/main" val="272377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Publications</a:t>
            </a:r>
            <a:endParaRPr lang="en-US" dirty="0"/>
          </a:p>
        </p:txBody>
      </p:sp>
      <p:sp>
        <p:nvSpPr>
          <p:cNvPr id="3" name="Content Placeholder 2"/>
          <p:cNvSpPr>
            <a:spLocks noGrp="1"/>
          </p:cNvSpPr>
          <p:nvPr>
            <p:ph idx="1"/>
          </p:nvPr>
        </p:nvSpPr>
        <p:spPr/>
        <p:txBody>
          <a:bodyPr>
            <a:normAutofit fontScale="40000" lnSpcReduction="20000"/>
          </a:bodyPr>
          <a:lstStyle/>
          <a:p>
            <a:r>
              <a:rPr lang="en-US" dirty="0"/>
              <a:t>Omer Al-</a:t>
            </a:r>
            <a:r>
              <a:rPr lang="en-US" dirty="0" err="1"/>
              <a:t>lela</a:t>
            </a:r>
            <a:r>
              <a:rPr lang="en-US" dirty="0"/>
              <a:t>, </a:t>
            </a:r>
            <a:r>
              <a:rPr lang="en-US" dirty="0" err="1"/>
              <a:t>Mohamad</a:t>
            </a:r>
            <a:r>
              <a:rPr lang="en-US" dirty="0"/>
              <a:t>  </a:t>
            </a:r>
            <a:r>
              <a:rPr lang="en-US" dirty="0" err="1"/>
              <a:t>Baidi</a:t>
            </a:r>
            <a:r>
              <a:rPr lang="en-US" dirty="0"/>
              <a:t> </a:t>
            </a:r>
            <a:r>
              <a:rPr lang="en-US" dirty="0" err="1"/>
              <a:t>Bahari</a:t>
            </a:r>
            <a:r>
              <a:rPr lang="en-US" dirty="0"/>
              <a:t>, </a:t>
            </a:r>
            <a:r>
              <a:rPr lang="en-US" dirty="0" err="1"/>
              <a:t>Muannad</a:t>
            </a:r>
            <a:r>
              <a:rPr lang="en-US" dirty="0"/>
              <a:t> </a:t>
            </a:r>
            <a:r>
              <a:rPr lang="en-US" dirty="0" err="1"/>
              <a:t>Salih</a:t>
            </a:r>
            <a:r>
              <a:rPr lang="en-US" dirty="0"/>
              <a:t> , Al-</a:t>
            </a:r>
            <a:r>
              <a:rPr lang="en-US" dirty="0" err="1"/>
              <a:t>abbassi</a:t>
            </a:r>
            <a:r>
              <a:rPr lang="en-US" dirty="0"/>
              <a:t> M, </a:t>
            </a:r>
            <a:r>
              <a:rPr lang="en-US" dirty="0" err="1"/>
              <a:t>Elkalmi</a:t>
            </a:r>
            <a:r>
              <a:rPr lang="en-US" dirty="0"/>
              <a:t> R, </a:t>
            </a:r>
            <a:r>
              <a:rPr lang="en-US" b="1" dirty="0" err="1"/>
              <a:t>Shazia</a:t>
            </a:r>
            <a:r>
              <a:rPr lang="en-US" b="1" dirty="0"/>
              <a:t> </a:t>
            </a:r>
            <a:r>
              <a:rPr lang="en-US" b="1" dirty="0" err="1"/>
              <a:t>Qasim</a:t>
            </a:r>
            <a:r>
              <a:rPr lang="en-US" b="1" dirty="0"/>
              <a:t> </a:t>
            </a:r>
            <a:r>
              <a:rPr lang="en-US" b="1" dirty="0" err="1"/>
              <a:t>Jamshed</a:t>
            </a:r>
            <a:r>
              <a:rPr lang="en-US" dirty="0"/>
              <a:t>.. Factors underlying inadequate parents' awareness regarding pediatrics immunization: findings of cross-sectional study in Mosul- Iraq. </a:t>
            </a:r>
            <a:r>
              <a:rPr lang="en-US" i="1" dirty="0"/>
              <a:t>BMC Pediatrics </a:t>
            </a:r>
            <a:r>
              <a:rPr lang="en-US" dirty="0"/>
              <a:t>2014, 14(1):29.</a:t>
            </a:r>
          </a:p>
          <a:p>
            <a:r>
              <a:rPr lang="en-US" dirty="0"/>
              <a:t> </a:t>
            </a:r>
          </a:p>
          <a:p>
            <a:r>
              <a:rPr lang="en-US" dirty="0"/>
              <a:t> </a:t>
            </a:r>
          </a:p>
          <a:p>
            <a:r>
              <a:rPr lang="en-US" dirty="0"/>
              <a:t>Omer Al- </a:t>
            </a:r>
            <a:r>
              <a:rPr lang="en-US" dirty="0" err="1"/>
              <a:t>lela</a:t>
            </a:r>
            <a:r>
              <a:rPr lang="en-US" dirty="0"/>
              <a:t> </a:t>
            </a:r>
            <a:r>
              <a:rPr lang="en-US" dirty="0" err="1"/>
              <a:t>Qutaiba</a:t>
            </a:r>
            <a:r>
              <a:rPr lang="en-US" dirty="0"/>
              <a:t>, </a:t>
            </a:r>
            <a:r>
              <a:rPr lang="en-US" dirty="0" err="1"/>
              <a:t>Mohamad</a:t>
            </a:r>
            <a:r>
              <a:rPr lang="en-US" dirty="0"/>
              <a:t> </a:t>
            </a:r>
            <a:r>
              <a:rPr lang="en-US" dirty="0" err="1"/>
              <a:t>Baidi</a:t>
            </a:r>
            <a:r>
              <a:rPr lang="en-US" dirty="0"/>
              <a:t> </a:t>
            </a:r>
            <a:r>
              <a:rPr lang="en-US" dirty="0" err="1"/>
              <a:t>Bahari</a:t>
            </a:r>
            <a:r>
              <a:rPr lang="en-US" dirty="0"/>
              <a:t>, </a:t>
            </a:r>
            <a:r>
              <a:rPr lang="en-US" dirty="0" err="1"/>
              <a:t>Harith</a:t>
            </a:r>
            <a:r>
              <a:rPr lang="en-US" dirty="0"/>
              <a:t> Al-</a:t>
            </a:r>
            <a:r>
              <a:rPr lang="en-US" dirty="0" err="1"/>
              <a:t>Qazaz</a:t>
            </a:r>
            <a:r>
              <a:rPr lang="en-US" dirty="0"/>
              <a:t>,  </a:t>
            </a:r>
            <a:r>
              <a:rPr lang="en-US" dirty="0" err="1"/>
              <a:t>Muannad</a:t>
            </a:r>
            <a:r>
              <a:rPr lang="en-US" dirty="0"/>
              <a:t> </a:t>
            </a:r>
            <a:r>
              <a:rPr lang="en-US" dirty="0" err="1"/>
              <a:t>Salih</a:t>
            </a:r>
            <a:r>
              <a:rPr lang="en-US" dirty="0"/>
              <a:t>, </a:t>
            </a:r>
            <a:r>
              <a:rPr lang="en-US" b="1" dirty="0" err="1"/>
              <a:t>Shazia</a:t>
            </a:r>
            <a:r>
              <a:rPr lang="en-US" b="1" dirty="0"/>
              <a:t> </a:t>
            </a:r>
            <a:r>
              <a:rPr lang="en-US" b="1" dirty="0" err="1"/>
              <a:t>Qasim</a:t>
            </a:r>
            <a:r>
              <a:rPr lang="en-US" b="1" dirty="0"/>
              <a:t> </a:t>
            </a:r>
            <a:r>
              <a:rPr lang="en-US" b="1" dirty="0" err="1"/>
              <a:t>Jamshed</a:t>
            </a:r>
            <a:r>
              <a:rPr lang="en-US" dirty="0"/>
              <a:t>, </a:t>
            </a:r>
            <a:r>
              <a:rPr lang="en-US" dirty="0" err="1"/>
              <a:t>Elkalmi</a:t>
            </a:r>
            <a:r>
              <a:rPr lang="en-US" dirty="0"/>
              <a:t> R: Are parents' knowledge and practice regarding immunization related to pediatrics' immunization compliance? a mixed method study. </a:t>
            </a:r>
            <a:r>
              <a:rPr lang="en-US" i="1" dirty="0"/>
              <a:t>BMC Pediatrics </a:t>
            </a:r>
            <a:r>
              <a:rPr lang="en-US" dirty="0"/>
              <a:t>2014, 14(1):20.</a:t>
            </a:r>
          </a:p>
          <a:p>
            <a:r>
              <a:rPr lang="en-US" dirty="0"/>
              <a:t> </a:t>
            </a:r>
          </a:p>
          <a:p>
            <a:r>
              <a:rPr lang="en-US" dirty="0"/>
              <a:t>Ramadan </a:t>
            </a:r>
            <a:r>
              <a:rPr lang="en-US" dirty="0" err="1"/>
              <a:t>Elkalami</a:t>
            </a:r>
            <a:r>
              <a:rPr lang="en-US" dirty="0"/>
              <a:t>, Mohammad Azmi </a:t>
            </a:r>
            <a:r>
              <a:rPr lang="en-US" dirty="0" err="1"/>
              <a:t>Hassali</a:t>
            </a:r>
            <a:r>
              <a:rPr lang="en-US" dirty="0"/>
              <a:t>, </a:t>
            </a:r>
            <a:r>
              <a:rPr lang="en-US" dirty="0" err="1"/>
              <a:t>Mohamad</a:t>
            </a:r>
            <a:r>
              <a:rPr lang="en-US" dirty="0"/>
              <a:t> </a:t>
            </a:r>
            <a:r>
              <a:rPr lang="en-US" dirty="0" err="1"/>
              <a:t>Izham</a:t>
            </a:r>
            <a:r>
              <a:rPr lang="en-US" dirty="0"/>
              <a:t> </a:t>
            </a:r>
            <a:r>
              <a:rPr lang="en-US" dirty="0" err="1"/>
              <a:t>Mohamad</a:t>
            </a:r>
            <a:r>
              <a:rPr lang="en-US" dirty="0"/>
              <a:t> Ibrahim, </a:t>
            </a:r>
            <a:r>
              <a:rPr lang="en-US" dirty="0" err="1">
                <a:hlinkClick r:id="rId2"/>
              </a:rPr>
              <a:t>Hassali</a:t>
            </a:r>
            <a:r>
              <a:rPr lang="en-US" dirty="0">
                <a:hlinkClick r:id="rId2"/>
              </a:rPr>
              <a:t> MA</a:t>
            </a:r>
            <a:r>
              <a:rPr lang="en-US" dirty="0"/>
              <a:t>, </a:t>
            </a:r>
            <a:r>
              <a:rPr lang="en-US" dirty="0">
                <a:hlinkClick r:id="rId3"/>
              </a:rPr>
              <a:t>Ibrahim MI</a:t>
            </a:r>
            <a:r>
              <a:rPr lang="en-US" dirty="0"/>
              <a:t>, </a:t>
            </a:r>
            <a:r>
              <a:rPr lang="en-US" b="1" dirty="0" err="1"/>
              <a:t>Shazia</a:t>
            </a:r>
            <a:r>
              <a:rPr lang="en-US" b="1" dirty="0"/>
              <a:t> </a:t>
            </a:r>
            <a:r>
              <a:rPr lang="en-US" b="1" dirty="0" err="1"/>
              <a:t>Qasim</a:t>
            </a:r>
            <a:r>
              <a:rPr lang="en-US" b="1" dirty="0"/>
              <a:t> </a:t>
            </a:r>
            <a:r>
              <a:rPr lang="en-US" b="1" dirty="0" err="1"/>
              <a:t>Jamshed</a:t>
            </a:r>
            <a:r>
              <a:rPr lang="en-US" dirty="0"/>
              <a:t>, Omer Al-Lela </a:t>
            </a:r>
            <a:r>
              <a:rPr lang="en-US" dirty="0" err="1"/>
              <a:t>Qutaiba</a:t>
            </a:r>
            <a:r>
              <a:rPr lang="en-US" dirty="0"/>
              <a:t> </a:t>
            </a:r>
            <a:r>
              <a:rPr lang="en-US" dirty="0">
                <a:hlinkClick r:id="rId4"/>
              </a:rPr>
              <a:t>.</a:t>
            </a:r>
            <a:r>
              <a:rPr lang="en-US" dirty="0"/>
              <a:t> Community Pharmacists' Attitudes, Perceptions, and Barriers towards Adverse Drug Reaction Reporting in Malaysia: A Quantitative Insight. Journal of Patient Safety, 2014, March 10.</a:t>
            </a:r>
          </a:p>
          <a:p>
            <a:r>
              <a:rPr lang="en-US" dirty="0"/>
              <a:t> </a:t>
            </a:r>
          </a:p>
          <a:p>
            <a:r>
              <a:rPr lang="en-US" dirty="0"/>
              <a:t>Mohammad </a:t>
            </a:r>
            <a:r>
              <a:rPr lang="en-US" dirty="0" err="1"/>
              <a:t>Jamshed</a:t>
            </a:r>
            <a:r>
              <a:rPr lang="en-US" dirty="0"/>
              <a:t> </a:t>
            </a:r>
            <a:r>
              <a:rPr lang="en-US" dirty="0" err="1"/>
              <a:t>Siddiqui</a:t>
            </a:r>
            <a:r>
              <a:rPr lang="en-US" dirty="0"/>
              <a:t>, Yan Yee, </a:t>
            </a:r>
            <a:r>
              <a:rPr lang="en-US" dirty="0" err="1"/>
              <a:t>Rohit</a:t>
            </a:r>
            <a:r>
              <a:rPr lang="en-US" dirty="0"/>
              <a:t> Kumar </a:t>
            </a:r>
            <a:r>
              <a:rPr lang="en-US" dirty="0" err="1"/>
              <a:t>Verma</a:t>
            </a:r>
            <a:r>
              <a:rPr lang="en-US" dirty="0"/>
              <a:t>, </a:t>
            </a:r>
            <a:r>
              <a:rPr lang="en-US" b="1" dirty="0" err="1"/>
              <a:t>Shazia</a:t>
            </a:r>
            <a:r>
              <a:rPr lang="en-US" b="1" dirty="0"/>
              <a:t> </a:t>
            </a:r>
            <a:r>
              <a:rPr lang="en-US" b="1" dirty="0" err="1"/>
              <a:t>Qasim</a:t>
            </a:r>
            <a:r>
              <a:rPr lang="en-US" b="1" dirty="0"/>
              <a:t> </a:t>
            </a:r>
            <a:r>
              <a:rPr lang="en-US" b="1" dirty="0" err="1"/>
              <a:t>Jamshed</a:t>
            </a:r>
            <a:r>
              <a:rPr lang="en-US" b="1" dirty="0"/>
              <a:t>,</a:t>
            </a:r>
            <a:r>
              <a:rPr lang="en-US" dirty="0"/>
              <a:t> Role of Complementary and Alternative Medicine (CAM) in Geriatric Care: A Mini Review. </a:t>
            </a:r>
            <a:r>
              <a:rPr lang="en-US" dirty="0" err="1"/>
              <a:t>Pharmacognosy</a:t>
            </a:r>
            <a:r>
              <a:rPr lang="en-US" dirty="0"/>
              <a:t> Reviews 2013 (Accepted) </a:t>
            </a:r>
          </a:p>
          <a:p>
            <a:r>
              <a:rPr lang="en-US" dirty="0"/>
              <a:t> </a:t>
            </a:r>
          </a:p>
          <a:p>
            <a:r>
              <a:rPr lang="en-US" b="1" dirty="0" err="1"/>
              <a:t>Shazia</a:t>
            </a:r>
            <a:r>
              <a:rPr lang="en-US" b="1" dirty="0"/>
              <a:t> </a:t>
            </a:r>
            <a:r>
              <a:rPr lang="en-US" b="1" dirty="0" err="1"/>
              <a:t>Qasim</a:t>
            </a:r>
            <a:r>
              <a:rPr lang="en-US" b="1" dirty="0"/>
              <a:t> </a:t>
            </a:r>
            <a:r>
              <a:rPr lang="en-US" b="1" dirty="0" err="1"/>
              <a:t>Jamshed</a:t>
            </a:r>
            <a:r>
              <a:rPr lang="en-US" dirty="0"/>
              <a:t>, Ramadan </a:t>
            </a:r>
            <a:r>
              <a:rPr lang="en-US" dirty="0" err="1"/>
              <a:t>Elkalmi</a:t>
            </a:r>
            <a:r>
              <a:rPr lang="en-US" dirty="0"/>
              <a:t>, Abdul Kareem Al-</a:t>
            </a:r>
            <a:r>
              <a:rPr lang="en-US" dirty="0" err="1"/>
              <a:t>Shami</a:t>
            </a:r>
            <a:r>
              <a:rPr lang="en-US" dirty="0"/>
              <a:t>, </a:t>
            </a:r>
            <a:r>
              <a:rPr lang="en-US" dirty="0" err="1"/>
              <a:t>Siti</a:t>
            </a:r>
            <a:r>
              <a:rPr lang="en-US" dirty="0"/>
              <a:t> </a:t>
            </a:r>
            <a:r>
              <a:rPr lang="en-US" dirty="0" err="1"/>
              <a:t>Hadijah</a:t>
            </a:r>
            <a:r>
              <a:rPr lang="en-US" dirty="0"/>
              <a:t> </a:t>
            </a:r>
            <a:r>
              <a:rPr lang="en-US" dirty="0" err="1"/>
              <a:t>Shamsudin</a:t>
            </a:r>
            <a:r>
              <a:rPr lang="en-US" dirty="0"/>
              <a:t>, Mohammad </a:t>
            </a:r>
            <a:r>
              <a:rPr lang="en-US" dirty="0" err="1"/>
              <a:t>Jamshed</a:t>
            </a:r>
            <a:r>
              <a:rPr lang="en-US" dirty="0"/>
              <a:t> Ahmad </a:t>
            </a:r>
            <a:r>
              <a:rPr lang="en-US" dirty="0" err="1"/>
              <a:t>Siddiqui</a:t>
            </a:r>
            <a:r>
              <a:rPr lang="en-US" dirty="0"/>
              <a:t> </a:t>
            </a:r>
            <a:r>
              <a:rPr lang="en-US" dirty="0" err="1"/>
              <a:t>Mohamad</a:t>
            </a:r>
            <a:r>
              <a:rPr lang="en-US" dirty="0"/>
              <a:t> </a:t>
            </a:r>
            <a:r>
              <a:rPr lang="en-US" dirty="0" err="1"/>
              <a:t>Akram</a:t>
            </a:r>
            <a:r>
              <a:rPr lang="en-US" dirty="0"/>
              <a:t> bin Abdul Aziz, Muhammad </a:t>
            </a:r>
            <a:r>
              <a:rPr lang="en-US" dirty="0" err="1"/>
              <a:t>Badrulsyam</a:t>
            </a:r>
            <a:r>
              <a:rPr lang="en-US" dirty="0"/>
              <a:t> bin </a:t>
            </a:r>
            <a:r>
              <a:rPr lang="en-US" dirty="0" err="1"/>
              <a:t>Hanafi</a:t>
            </a:r>
            <a:r>
              <a:rPr lang="en-US" dirty="0"/>
              <a:t>, </a:t>
            </a:r>
            <a:r>
              <a:rPr lang="en-US" dirty="0" err="1"/>
              <a:t>Najwa</a:t>
            </a:r>
            <a:r>
              <a:rPr lang="en-US" dirty="0"/>
              <a:t> </a:t>
            </a:r>
            <a:r>
              <a:rPr lang="en-US" dirty="0" err="1"/>
              <a:t>Izzati</a:t>
            </a:r>
            <a:r>
              <a:rPr lang="en-US" dirty="0"/>
              <a:t> </a:t>
            </a:r>
            <a:r>
              <a:rPr lang="en-US" dirty="0" err="1"/>
              <a:t>bt.</a:t>
            </a:r>
            <a:r>
              <a:rPr lang="en-US" dirty="0"/>
              <a:t> Mohammad </a:t>
            </a:r>
            <a:r>
              <a:rPr lang="en-US" dirty="0" err="1"/>
              <a:t>Shariff</a:t>
            </a:r>
            <a:r>
              <a:rPr lang="en-US" dirty="0"/>
              <a:t>, </a:t>
            </a:r>
            <a:r>
              <a:rPr lang="en-US" dirty="0" err="1"/>
              <a:t>Nasrul</a:t>
            </a:r>
            <a:r>
              <a:rPr lang="en-US" dirty="0"/>
              <a:t> Hakim bin </a:t>
            </a:r>
            <a:r>
              <a:rPr lang="en-US" dirty="0" err="1"/>
              <a:t>Ramlan</a:t>
            </a:r>
            <a:r>
              <a:rPr lang="en-US" dirty="0"/>
              <a:t>, </a:t>
            </a:r>
            <a:r>
              <a:rPr lang="en-US" dirty="0" err="1"/>
              <a:t>Normunirah</a:t>
            </a:r>
            <a:r>
              <a:rPr lang="en-US" dirty="0"/>
              <a:t> </a:t>
            </a:r>
            <a:r>
              <a:rPr lang="en-US" dirty="0" err="1"/>
              <a:t>bt.</a:t>
            </a:r>
            <a:r>
              <a:rPr lang="en-US" dirty="0"/>
              <a:t> </a:t>
            </a:r>
            <a:r>
              <a:rPr lang="en-US" dirty="0" err="1"/>
              <a:t>Jamil</a:t>
            </a:r>
            <a:r>
              <a:rPr lang="en-US" dirty="0"/>
              <a:t>, </a:t>
            </a:r>
            <a:r>
              <a:rPr lang="en-US" dirty="0" err="1"/>
              <a:t>Nur</a:t>
            </a:r>
            <a:r>
              <a:rPr lang="en-US" dirty="0"/>
              <a:t> </a:t>
            </a:r>
            <a:r>
              <a:rPr lang="en-US" dirty="0" err="1"/>
              <a:t>Hayatul</a:t>
            </a:r>
            <a:r>
              <a:rPr lang="en-US" dirty="0"/>
              <a:t> </a:t>
            </a:r>
            <a:r>
              <a:rPr lang="en-US" dirty="0" err="1"/>
              <a:t>Akmal</a:t>
            </a:r>
            <a:r>
              <a:rPr lang="en-US" dirty="0"/>
              <a:t> </a:t>
            </a:r>
            <a:r>
              <a:rPr lang="en-US" dirty="0" err="1"/>
              <a:t>bt.</a:t>
            </a:r>
            <a:r>
              <a:rPr lang="en-US" dirty="0"/>
              <a:t> Mustapha, </a:t>
            </a:r>
            <a:r>
              <a:rPr lang="en-US" dirty="0" err="1"/>
              <a:t>Nuratiqah</a:t>
            </a:r>
            <a:r>
              <a:rPr lang="en-US" dirty="0"/>
              <a:t> </a:t>
            </a:r>
            <a:r>
              <a:rPr lang="en-US" dirty="0" err="1"/>
              <a:t>bt.</a:t>
            </a:r>
            <a:r>
              <a:rPr lang="en-US" dirty="0"/>
              <a:t> </a:t>
            </a:r>
            <a:r>
              <a:rPr lang="en-US" dirty="0" err="1"/>
              <a:t>Hasman</a:t>
            </a:r>
            <a:r>
              <a:rPr lang="en-US" dirty="0"/>
              <a:t> </a:t>
            </a:r>
            <a:r>
              <a:rPr lang="en-US" dirty="0" err="1"/>
              <a:t>Yusri</a:t>
            </a:r>
            <a:r>
              <a:rPr lang="en-US" dirty="0"/>
              <a:t>, </a:t>
            </a:r>
            <a:r>
              <a:rPr lang="en-US" dirty="0" err="1"/>
              <a:t>Nurul</a:t>
            </a:r>
            <a:r>
              <a:rPr lang="en-US" dirty="0"/>
              <a:t> </a:t>
            </a:r>
            <a:r>
              <a:rPr lang="en-US" dirty="0" err="1"/>
              <a:t>Anisah</a:t>
            </a:r>
            <a:r>
              <a:rPr lang="en-US" dirty="0"/>
              <a:t> </a:t>
            </a:r>
            <a:r>
              <a:rPr lang="en-US" dirty="0" err="1"/>
              <a:t>bt.</a:t>
            </a:r>
            <a:r>
              <a:rPr lang="en-US" dirty="0"/>
              <a:t> </a:t>
            </a:r>
            <a:r>
              <a:rPr lang="en-US" dirty="0" err="1"/>
              <a:t>Shahri</a:t>
            </a:r>
            <a:r>
              <a:rPr lang="en-US" dirty="0"/>
              <a:t>, </a:t>
            </a:r>
            <a:r>
              <a:rPr lang="en-US" dirty="0" err="1"/>
              <a:t>Radhiyah</a:t>
            </a:r>
            <a:r>
              <a:rPr lang="en-US" dirty="0"/>
              <a:t> </a:t>
            </a:r>
            <a:r>
              <a:rPr lang="en-US" dirty="0" err="1"/>
              <a:t>bt.</a:t>
            </a:r>
            <a:r>
              <a:rPr lang="en-US" dirty="0"/>
              <a:t> Ismail, </a:t>
            </a:r>
            <a:r>
              <a:rPr lang="en-US" dirty="0" err="1"/>
              <a:t>Siti</a:t>
            </a:r>
            <a:r>
              <a:rPr lang="en-US" dirty="0"/>
              <a:t> Maryam </a:t>
            </a:r>
            <a:r>
              <a:rPr lang="en-US" dirty="0" err="1"/>
              <a:t>bt.</a:t>
            </a:r>
            <a:r>
              <a:rPr lang="en-US" dirty="0"/>
              <a:t> </a:t>
            </a:r>
            <a:r>
              <a:rPr lang="en-US" dirty="0" err="1"/>
              <a:t>Zamri</a:t>
            </a:r>
            <a:r>
              <a:rPr lang="en-US" dirty="0"/>
              <a:t>, Kingston </a:t>
            </a:r>
            <a:r>
              <a:rPr lang="en-US" dirty="0" err="1"/>
              <a:t>Rajiah</a:t>
            </a:r>
            <a:r>
              <a:rPr lang="en-US" dirty="0"/>
              <a:t>. Understanding of antibiotic use and resistance among final year pharmacy and medical students: A pilot study. Journal of Infection in Developing Countries 2013 (Accepted)</a:t>
            </a:r>
          </a:p>
          <a:p>
            <a:endParaRPr lang="en-US" dirty="0"/>
          </a:p>
        </p:txBody>
      </p:sp>
    </p:spTree>
    <p:extLst>
      <p:ext uri="{BB962C8B-B14F-4D97-AF65-F5344CB8AC3E}">
        <p14:creationId xmlns:p14="http://schemas.microsoft.com/office/powerpoint/2010/main" val="2127418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Introduction</a:t>
            </a:r>
          </a:p>
        </p:txBody>
      </p:sp>
      <p:sp>
        <p:nvSpPr>
          <p:cNvPr id="5123" name="Rectangle 3"/>
          <p:cNvSpPr>
            <a:spLocks noGrp="1" noChangeArrowheads="1"/>
          </p:cNvSpPr>
          <p:nvPr>
            <p:ph idx="1"/>
          </p:nvPr>
        </p:nvSpPr>
        <p:spPr/>
        <p:txBody>
          <a:bodyPr/>
          <a:lstStyle/>
          <a:p>
            <a:pPr marL="0" indent="0" algn="ctr" eaLnBrk="1" hangingPunct="1">
              <a:buNone/>
            </a:pPr>
            <a:r>
              <a:rPr lang="en-US" b="1" dirty="0" smtClean="0"/>
              <a:t>Pharmacy Practice</a:t>
            </a:r>
          </a:p>
          <a:p>
            <a:pPr eaLnBrk="1" hangingPunct="1"/>
            <a:r>
              <a:rPr lang="en-US" dirty="0" smtClean="0"/>
              <a:t>The traditional role of pharmacists is to manufacture and supply medicines.</a:t>
            </a:r>
            <a:endParaRPr lang="ar-SA" dirty="0" smtClean="0"/>
          </a:p>
          <a:p>
            <a:pPr eaLnBrk="1" hangingPunct="1">
              <a:buFont typeface="Wingdings" pitchFamily="2" charset="2"/>
              <a:buNone/>
            </a:pPr>
            <a:r>
              <a:rPr lang="en-US" dirty="0" smtClean="0"/>
              <a:t> </a:t>
            </a:r>
          </a:p>
          <a:p>
            <a:pPr eaLnBrk="1" hangingPunct="1"/>
            <a:r>
              <a:rPr lang="en-US" dirty="0" smtClean="0"/>
              <a:t>More recently, pharmacists have been faced with increasing health demands which change their direction and focus to PATIENTS instead of the Product</a:t>
            </a:r>
            <a:r>
              <a:rPr lang="ar-SA" dirty="0" smtClean="0"/>
              <a:t>.</a:t>
            </a:r>
            <a:endParaRPr lang="en-US" dirty="0" smtClean="0"/>
          </a:p>
        </p:txBody>
      </p:sp>
    </p:spTree>
    <p:extLst>
      <p:ext uri="{BB962C8B-B14F-4D97-AF65-F5344CB8AC3E}">
        <p14:creationId xmlns:p14="http://schemas.microsoft.com/office/powerpoint/2010/main" val="909792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b="1" smtClean="0"/>
              <a:t>Professional Prospects</a:t>
            </a:r>
          </a:p>
        </p:txBody>
      </p:sp>
      <p:sp>
        <p:nvSpPr>
          <p:cNvPr id="6147" name="Rectangle 3"/>
          <p:cNvSpPr>
            <a:spLocks noGrp="1" noChangeArrowheads="1"/>
          </p:cNvSpPr>
          <p:nvPr>
            <p:ph idx="1"/>
          </p:nvPr>
        </p:nvSpPr>
        <p:spPr/>
        <p:txBody>
          <a:bodyPr/>
          <a:lstStyle/>
          <a:p>
            <a:pPr eaLnBrk="1" hangingPunct="1"/>
            <a:r>
              <a:rPr lang="en-US" smtClean="0"/>
              <a:t>The practice of pharmacy is a vital part of a complete health care system. </a:t>
            </a:r>
          </a:p>
          <a:p>
            <a:pPr eaLnBrk="1" hangingPunct="1"/>
            <a:r>
              <a:rPr lang="en-US" smtClean="0"/>
              <a:t>The number of people requiring health care services has steadily increased, and this trend will likely continue. </a:t>
            </a:r>
          </a:p>
          <a:p>
            <a:pPr eaLnBrk="1" hangingPunct="1"/>
            <a:r>
              <a:rPr lang="en-US" smtClean="0"/>
              <a:t>pharmacy will face new challenges, expanded responsibilities, and an ever-increasing growth in opportunities. </a:t>
            </a:r>
          </a:p>
          <a:p>
            <a:pPr eaLnBrk="1" hangingPunct="1"/>
            <a:endParaRPr lang="en-US" smtClean="0"/>
          </a:p>
        </p:txBody>
      </p:sp>
    </p:spTree>
    <p:extLst>
      <p:ext uri="{BB962C8B-B14F-4D97-AF65-F5344CB8AC3E}">
        <p14:creationId xmlns:p14="http://schemas.microsoft.com/office/powerpoint/2010/main" val="2618655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260350"/>
            <a:ext cx="8229600" cy="1139825"/>
          </a:xfrm>
        </p:spPr>
        <p:txBody>
          <a:bodyPr>
            <a:normAutofit fontScale="90000"/>
          </a:bodyPr>
          <a:lstStyle/>
          <a:p>
            <a:pPr eaLnBrk="1" hangingPunct="1"/>
            <a:r>
              <a:rPr lang="en-US" smtClean="0"/>
              <a:t>Issues that our Profession will face</a:t>
            </a:r>
          </a:p>
        </p:txBody>
      </p:sp>
      <p:sp>
        <p:nvSpPr>
          <p:cNvPr id="7171" name="Rectangle 3"/>
          <p:cNvSpPr>
            <a:spLocks noGrp="1" noChangeArrowheads="1"/>
          </p:cNvSpPr>
          <p:nvPr>
            <p:ph idx="1"/>
          </p:nvPr>
        </p:nvSpPr>
        <p:spPr>
          <a:xfrm>
            <a:off x="502920" y="1676400"/>
            <a:ext cx="8183880" cy="3962400"/>
          </a:xfrm>
        </p:spPr>
        <p:txBody>
          <a:bodyPr>
            <a:normAutofit lnSpcReduction="10000"/>
          </a:bodyPr>
          <a:lstStyle/>
          <a:p>
            <a:pPr eaLnBrk="1" hangingPunct="1"/>
            <a:r>
              <a:rPr lang="en-US" sz="2400" dirty="0" smtClean="0"/>
              <a:t>increases in average life span</a:t>
            </a:r>
          </a:p>
          <a:p>
            <a:pPr eaLnBrk="1" hangingPunct="1">
              <a:buFont typeface="Wingdings" pitchFamily="2" charset="2"/>
              <a:buNone/>
            </a:pPr>
            <a:r>
              <a:rPr lang="en-US" sz="2400" dirty="0" smtClean="0"/>
              <a:t> </a:t>
            </a:r>
          </a:p>
          <a:p>
            <a:pPr eaLnBrk="1" hangingPunct="1"/>
            <a:r>
              <a:rPr lang="en-US" sz="2400" dirty="0" smtClean="0"/>
              <a:t>the increased incidence of chronic diseases;</a:t>
            </a:r>
          </a:p>
          <a:p>
            <a:pPr eaLnBrk="1" hangingPunct="1">
              <a:buFont typeface="Wingdings" pitchFamily="2" charset="2"/>
              <a:buNone/>
            </a:pPr>
            <a:r>
              <a:rPr lang="en-US" sz="2400" dirty="0" smtClean="0"/>
              <a:t> </a:t>
            </a:r>
          </a:p>
          <a:p>
            <a:pPr eaLnBrk="1" hangingPunct="1"/>
            <a:r>
              <a:rPr lang="en-US" sz="2400" dirty="0" smtClean="0"/>
              <a:t>the increased complexity, number, and sophistication of medications and related products and devices;</a:t>
            </a:r>
          </a:p>
          <a:p>
            <a:pPr eaLnBrk="1" hangingPunct="1">
              <a:buFont typeface="Wingdings" pitchFamily="2" charset="2"/>
              <a:buNone/>
            </a:pPr>
            <a:endParaRPr lang="en-US" sz="2400" dirty="0" smtClean="0"/>
          </a:p>
          <a:p>
            <a:pPr eaLnBrk="1" hangingPunct="1"/>
            <a:r>
              <a:rPr lang="en-US" sz="2400" dirty="0" smtClean="0"/>
              <a:t> increased emphasis on primary and preventive health services, </a:t>
            </a:r>
          </a:p>
          <a:p>
            <a:pPr eaLnBrk="1" hangingPunct="1">
              <a:buFont typeface="Wingdings" pitchFamily="2" charset="2"/>
              <a:buNone/>
            </a:pPr>
            <a:endParaRPr lang="en-US" sz="2400" dirty="0" smtClean="0"/>
          </a:p>
        </p:txBody>
      </p:sp>
    </p:spTree>
    <p:extLst>
      <p:ext uri="{BB962C8B-B14F-4D97-AF65-F5344CB8AC3E}">
        <p14:creationId xmlns:p14="http://schemas.microsoft.com/office/powerpoint/2010/main" val="25316435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TotalTime>
  <Words>837</Words>
  <Application>Microsoft Office PowerPoint</Application>
  <PresentationFormat>On-screen Show (4:3)</PresentationFormat>
  <Paragraphs>74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Aspect</vt:lpstr>
      <vt:lpstr>PowerPoint Presentation</vt:lpstr>
      <vt:lpstr>PowerPoint Presentation</vt:lpstr>
      <vt:lpstr>SHAZIA JAMSHED </vt:lpstr>
      <vt:lpstr>Biography</vt:lpstr>
      <vt:lpstr>Research Interests</vt:lpstr>
      <vt:lpstr>Recent Publications</vt:lpstr>
      <vt:lpstr>Introduction</vt:lpstr>
      <vt:lpstr>Professional Prospects</vt:lpstr>
      <vt:lpstr>Issues that our Profession will face</vt:lpstr>
      <vt:lpstr>Issues that our Profession will face</vt:lpstr>
      <vt:lpstr>Definition</vt:lpstr>
      <vt:lpstr>PowerPoint Presentation</vt:lpstr>
      <vt:lpstr>Pharmacy Practice Aim</vt:lpstr>
      <vt:lpstr>Why become a Pharmacist?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rakesh-m</cp:lastModifiedBy>
  <cp:revision>10</cp:revision>
  <dcterms:created xsi:type="dcterms:W3CDTF">2014-10-08T08:45:06Z</dcterms:created>
  <dcterms:modified xsi:type="dcterms:W3CDTF">2014-10-13T06:09:40Z</dcterms:modified>
</cp:coreProperties>
</file>