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63" r:id="rId3"/>
    <p:sldId id="264" r:id="rId4"/>
    <p:sldId id="279" r:id="rId5"/>
    <p:sldId id="273" r:id="rId6"/>
    <p:sldId id="280" r:id="rId7"/>
    <p:sldId id="274" r:id="rId8"/>
    <p:sldId id="275" r:id="rId9"/>
    <p:sldId id="276" r:id="rId10"/>
    <p:sldId id="278" r:id="rId11"/>
    <p:sldId id="277" r:id="rId12"/>
    <p:sldId id="272" r:id="rId13"/>
    <p:sldId id="281" r:id="rId14"/>
    <p:sldId id="271" r:id="rId15"/>
    <p:sldId id="270" r:id="rId16"/>
    <p:sldId id="269"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10/19/2015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303412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7330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557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092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10/19/2015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242264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81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8845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299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194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304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3279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10/19/2015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5595627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ebpages.iust.ac.ir/sabzposh/"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276761"/>
            <a:ext cx="5387280" cy="1938992"/>
          </a:xfrm>
          <a:prstGeom prst="rect">
            <a:avLst/>
          </a:prstGeom>
          <a:noFill/>
        </p:spPr>
        <p:txBody>
          <a:bodyPr wrap="square" rtlCol="0">
            <a:spAutoFit/>
          </a:bodyPr>
          <a:lstStyle/>
          <a:p>
            <a:pPr algn="ctr"/>
            <a:r>
              <a:rPr lang="en-IN" sz="4000" b="1" dirty="0" smtClean="0">
                <a:solidFill>
                  <a:srgbClr val="04617B"/>
                </a:solidFill>
                <a:latin typeface="Calibri" pitchFamily="34" charset="0"/>
                <a:cs typeface="Calibri" pitchFamily="34" charset="0"/>
              </a:rPr>
              <a:t>SENSOR NETWORKS AND DATA COMMUNICATIONS</a:t>
            </a:r>
          </a:p>
        </p:txBody>
      </p:sp>
      <p:sp>
        <p:nvSpPr>
          <p:cNvPr id="9" name="TextBox 8"/>
          <p:cNvSpPr txBox="1"/>
          <p:nvPr/>
        </p:nvSpPr>
        <p:spPr>
          <a:xfrm>
            <a:off x="7629525" y="2254984"/>
            <a:ext cx="1475656" cy="369332"/>
          </a:xfrm>
          <a:prstGeom prst="rect">
            <a:avLst/>
          </a:prstGeom>
          <a:noFill/>
        </p:spPr>
        <p:txBody>
          <a:bodyPr wrap="square" rtlCol="0">
            <a:spAutoFit/>
          </a:bodyPr>
          <a:lstStyle/>
          <a:p>
            <a:r>
              <a:rPr lang="en-IN" dirty="0">
                <a:solidFill>
                  <a:prstClr val="black"/>
                </a:solidFill>
                <a:latin typeface="Calibri" pitchFamily="34" charset="0"/>
                <a:cs typeface="Calibri" pitchFamily="34" charset="0"/>
              </a:rPr>
              <a:t>Open </a:t>
            </a:r>
            <a:r>
              <a:rPr lang="en-IN" dirty="0" smtClean="0">
                <a:solidFill>
                  <a:prstClr val="black"/>
                </a:solidFill>
                <a:latin typeface="Calibri" pitchFamily="34" charset="0"/>
                <a:cs typeface="Calibri" pitchFamily="34" charset="0"/>
              </a:rPr>
              <a:t>Access</a:t>
            </a:r>
            <a:endParaRPr lang="en-IN" dirty="0">
              <a:solidFill>
                <a:prstClr val="black"/>
              </a:solidFill>
            </a:endParaRPr>
          </a:p>
        </p:txBody>
      </p:sp>
      <p:sp>
        <p:nvSpPr>
          <p:cNvPr id="10" name="TextBox 9"/>
          <p:cNvSpPr txBox="1"/>
          <p:nvPr/>
        </p:nvSpPr>
        <p:spPr>
          <a:xfrm>
            <a:off x="4156604" y="2439650"/>
            <a:ext cx="4735876" cy="1446550"/>
          </a:xfrm>
          <a:prstGeom prst="rect">
            <a:avLst/>
          </a:prstGeom>
          <a:noFill/>
        </p:spPr>
        <p:txBody>
          <a:bodyPr wrap="square" rtlCol="0">
            <a:spAutoFit/>
          </a:bodyPr>
          <a:lstStyle/>
          <a:p>
            <a:pPr algn="ctr"/>
            <a:r>
              <a:rPr lang="de-DE" sz="4400" b="1" dirty="0">
                <a:solidFill>
                  <a:srgbClr val="04617B"/>
                </a:solidFill>
                <a:latin typeface="Times New Roman" pitchFamily="18" charset="0"/>
                <a:cs typeface="Times New Roman" pitchFamily="18" charset="0"/>
              </a:rPr>
              <a:t> S.H </a:t>
            </a:r>
            <a:r>
              <a:rPr lang="de-DE" sz="4400" b="1" dirty="0" smtClean="0">
                <a:solidFill>
                  <a:srgbClr val="04617B"/>
                </a:solidFill>
                <a:latin typeface="Times New Roman" pitchFamily="18" charset="0"/>
                <a:cs typeface="Times New Roman" pitchFamily="18" charset="0"/>
              </a:rPr>
              <a:t>Sabzpoushan</a:t>
            </a:r>
            <a:r>
              <a:rPr lang="en-IN" sz="4400" b="1" dirty="0" smtClean="0">
                <a:solidFill>
                  <a:srgbClr val="04617B"/>
                </a:solidFill>
                <a:latin typeface="Calibri" pitchFamily="34" charset="0"/>
                <a:cs typeface="Calibri" pitchFamily="34" charset="0"/>
              </a:rPr>
              <a:t>,</a:t>
            </a:r>
          </a:p>
          <a:p>
            <a:pPr algn="ctr"/>
            <a:r>
              <a:rPr lang="en-IN" sz="4400" b="1" dirty="0" smtClean="0">
                <a:solidFill>
                  <a:srgbClr val="04617B"/>
                </a:solidFill>
                <a:latin typeface="Calibri" pitchFamily="34" charset="0"/>
                <a:cs typeface="Calibri" pitchFamily="34" charset="0"/>
              </a:rPr>
              <a:t>Ph.D</a:t>
            </a:r>
            <a:r>
              <a:rPr lang="en-IN" sz="4400" b="1" dirty="0">
                <a:solidFill>
                  <a:srgbClr val="04617B"/>
                </a:solidFill>
                <a:latin typeface="Calibri" pitchFamily="34" charset="0"/>
                <a:cs typeface="Calibri" pitchFamily="34" charset="0"/>
              </a:rPr>
              <a:t>., </a:t>
            </a:r>
            <a:endParaRPr lang="en-IN" sz="4400" b="1" dirty="0" smtClean="0">
              <a:solidFill>
                <a:srgbClr val="04617B"/>
              </a:solidFill>
              <a:latin typeface="Calibri" pitchFamily="34" charset="0"/>
              <a:cs typeface="Calibri" pitchFamily="34" charset="0"/>
            </a:endParaRPr>
          </a:p>
        </p:txBody>
      </p:sp>
      <p:pic>
        <p:nvPicPr>
          <p:cNvPr id="11" name="Picture 2" descr="G:\Girisha\EB-detalis\IJEMH\Sabzpoushan\Hojjat_8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752600"/>
            <a:ext cx="3048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191000"/>
            <a:ext cx="2143125" cy="2143125"/>
          </a:xfrm>
          <a:prstGeom prst="rect">
            <a:avLst/>
          </a:prstGeom>
        </p:spPr>
      </p:pic>
      <p:pic>
        <p:nvPicPr>
          <p:cNvPr id="12" name="Picture 2" descr="OMICS Internati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79333"/>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4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b="1" dirty="0"/>
              <a:t>How do bionic body parts work?</a:t>
            </a:r>
          </a:p>
        </p:txBody>
      </p:sp>
      <p:sp>
        <p:nvSpPr>
          <p:cNvPr id="7171" name="Rectangle 3"/>
          <p:cNvSpPr>
            <a:spLocks noGrp="1" noChangeArrowheads="1"/>
          </p:cNvSpPr>
          <p:nvPr>
            <p:ph type="body" idx="1"/>
          </p:nvPr>
        </p:nvSpPr>
        <p:spPr/>
        <p:txBody>
          <a:bodyPr/>
          <a:lstStyle/>
          <a:p>
            <a:pPr algn="just">
              <a:buFont typeface="Times"/>
              <a:buNone/>
            </a:pPr>
            <a:r>
              <a:rPr lang="en-US" b="1" dirty="0" smtClean="0">
                <a:latin typeface="+mj-lt"/>
              </a:rPr>
              <a:t>   First</a:t>
            </a:r>
            <a:r>
              <a:rPr lang="en-US" b="1" dirty="0">
                <a:latin typeface="+mj-lt"/>
              </a:rPr>
              <a:t>, a small control device is implanted into the human’s body. The small part then sends a message to the bionic arm, leg etc. what to do. Then, the body part will respond to the message by moving with controls.</a:t>
            </a:r>
          </a:p>
        </p:txBody>
      </p:sp>
    </p:spTree>
    <p:extLst>
      <p:ext uri="{BB962C8B-B14F-4D97-AF65-F5344CB8AC3E}">
        <p14:creationId xmlns:p14="http://schemas.microsoft.com/office/powerpoint/2010/main" val="298422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b="1" dirty="0"/>
              <a:t>What can biomedical engineering do?</a:t>
            </a:r>
          </a:p>
        </p:txBody>
      </p:sp>
      <p:sp>
        <p:nvSpPr>
          <p:cNvPr id="8195" name="Rectangle 3"/>
          <p:cNvSpPr>
            <a:spLocks noGrp="1" noChangeArrowheads="1"/>
          </p:cNvSpPr>
          <p:nvPr>
            <p:ph type="body" idx="1"/>
          </p:nvPr>
        </p:nvSpPr>
        <p:spPr/>
        <p:txBody>
          <a:bodyPr/>
          <a:lstStyle/>
          <a:p>
            <a:pPr>
              <a:buFont typeface="Wingdings" pitchFamily="2" charset="2"/>
              <a:buNone/>
            </a:pPr>
            <a:r>
              <a:rPr lang="en-US" dirty="0"/>
              <a:t>Biomedical engineering is capable of:</a:t>
            </a:r>
          </a:p>
          <a:p>
            <a:r>
              <a:rPr lang="en-US" dirty="0"/>
              <a:t>Helping people </a:t>
            </a:r>
            <a:r>
              <a:rPr lang="en-US" dirty="0" smtClean="0"/>
              <a:t>walk.</a:t>
            </a:r>
            <a:endParaRPr lang="en-US" dirty="0"/>
          </a:p>
          <a:p>
            <a:r>
              <a:rPr lang="en-US" dirty="0"/>
              <a:t>Helping people pick up/grab </a:t>
            </a:r>
            <a:r>
              <a:rPr lang="en-US" dirty="0" smtClean="0"/>
              <a:t>things.</a:t>
            </a:r>
            <a:endParaRPr lang="en-US" dirty="0"/>
          </a:p>
          <a:p>
            <a:r>
              <a:rPr lang="en-US" dirty="0"/>
              <a:t>Helping people </a:t>
            </a:r>
            <a:r>
              <a:rPr lang="en-US" dirty="0" smtClean="0"/>
              <a:t>see.</a:t>
            </a:r>
            <a:endParaRPr lang="en-US" dirty="0"/>
          </a:p>
          <a:p>
            <a:r>
              <a:rPr lang="en-US" dirty="0"/>
              <a:t>Helping people pump blood to their </a:t>
            </a:r>
            <a:r>
              <a:rPr lang="en-US" dirty="0" smtClean="0"/>
              <a:t>body.</a:t>
            </a:r>
          </a:p>
          <a:p>
            <a:r>
              <a:rPr lang="en-US" dirty="0" smtClean="0"/>
              <a:t>Helping physicians to prevent, diagnose and treatment</a:t>
            </a:r>
          </a:p>
          <a:p>
            <a:pPr marL="0" indent="0">
              <a:buNone/>
            </a:pPr>
            <a:r>
              <a:rPr lang="en-US" dirty="0"/>
              <a:t> </a:t>
            </a:r>
            <a:r>
              <a:rPr lang="en-US" dirty="0" smtClean="0"/>
              <a:t>   diseases.</a:t>
            </a:r>
            <a:endParaRPr lang="en-US" dirty="0"/>
          </a:p>
        </p:txBody>
      </p:sp>
    </p:spTree>
    <p:extLst>
      <p:ext uri="{BB962C8B-B14F-4D97-AF65-F5344CB8AC3E}">
        <p14:creationId xmlns:p14="http://schemas.microsoft.com/office/powerpoint/2010/main" val="340275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86800" cy="5257800"/>
          </a:xfrm>
        </p:spPr>
        <p:txBody>
          <a:bodyPr>
            <a:noAutofit/>
          </a:bodyPr>
          <a:lstStyle/>
          <a:p>
            <a:pPr algn="just"/>
            <a:r>
              <a:rPr lang="en-US" sz="1900" b="1" i="1" dirty="0">
                <a:latin typeface="+mj-lt"/>
              </a:rPr>
              <a:t>  </a:t>
            </a:r>
            <a:r>
              <a:rPr lang="en-US" sz="1900" b="1" dirty="0" err="1">
                <a:latin typeface="+mj-lt"/>
              </a:rPr>
              <a:t>S.H.Sabzpoushan</a:t>
            </a:r>
            <a:r>
              <a:rPr lang="en-US" sz="1900" b="1" i="1" dirty="0">
                <a:latin typeface="+mj-lt"/>
              </a:rPr>
              <a:t>, </a:t>
            </a:r>
            <a:r>
              <a:rPr lang="en-US" sz="1900" b="1" dirty="0">
                <a:latin typeface="+mj-lt"/>
              </a:rPr>
              <a:t>A. </a:t>
            </a:r>
            <a:r>
              <a:rPr lang="en-US" sz="1900" b="1" dirty="0" err="1">
                <a:latin typeface="+mj-lt"/>
              </a:rPr>
              <a:t>Sajjadi</a:t>
            </a:r>
            <a:r>
              <a:rPr lang="en-US" sz="1900" b="1" dirty="0">
                <a:latin typeface="+mj-lt"/>
              </a:rPr>
              <a:t>, " A new seeded region growing technique for retinal blood vessel extraction", </a:t>
            </a:r>
            <a:r>
              <a:rPr lang="en-US" sz="1900" b="1" i="1" dirty="0">
                <a:latin typeface="+mj-lt"/>
              </a:rPr>
              <a:t>Journal of Medical Signals &amp; Sensors</a:t>
            </a:r>
            <a:r>
              <a:rPr lang="en-US" sz="1900" b="1" dirty="0">
                <a:latin typeface="+mj-lt"/>
              </a:rPr>
              <a:t>, </a:t>
            </a:r>
            <a:r>
              <a:rPr lang="en-US" sz="1900" b="1" dirty="0" err="1">
                <a:latin typeface="+mj-lt"/>
              </a:rPr>
              <a:t>vol</a:t>
            </a:r>
            <a:r>
              <a:rPr lang="en-US" sz="1900" b="1" dirty="0">
                <a:latin typeface="+mj-lt"/>
              </a:rPr>
              <a:t> 4, issue 3, </a:t>
            </a:r>
            <a:r>
              <a:rPr lang="en-US" sz="1900" b="1" dirty="0" err="1">
                <a:latin typeface="+mj-lt"/>
              </a:rPr>
              <a:t>pp</a:t>
            </a:r>
            <a:r>
              <a:rPr lang="en-US" sz="1900" b="1" dirty="0">
                <a:latin typeface="+mj-lt"/>
              </a:rPr>
              <a:t> 223-230, Jul-Sep 2014.</a:t>
            </a:r>
            <a:endParaRPr lang="en-US" sz="1900" b="1" dirty="0" smtClean="0">
              <a:latin typeface="+mj-lt"/>
            </a:endParaRPr>
          </a:p>
          <a:p>
            <a:pPr algn="just"/>
            <a:r>
              <a:rPr lang="en-US" sz="1900" b="1" dirty="0" err="1" smtClean="0">
                <a:latin typeface="+mj-lt"/>
              </a:rPr>
              <a:t>S.H.Sabzpoushan</a:t>
            </a:r>
            <a:r>
              <a:rPr lang="en-US" sz="1900" b="1" i="1" dirty="0" smtClean="0">
                <a:latin typeface="+mj-lt"/>
              </a:rPr>
              <a:t>, </a:t>
            </a:r>
            <a:r>
              <a:rPr lang="en-US" sz="1900" b="1" dirty="0" err="1" smtClean="0">
                <a:latin typeface="+mj-lt"/>
              </a:rPr>
              <a:t>S.Shahhosseini</a:t>
            </a:r>
            <a:r>
              <a:rPr lang="en-US" sz="1900" b="1" dirty="0">
                <a:latin typeface="+mj-lt"/>
              </a:rPr>
              <a:t>, S.</a:t>
            </a:r>
            <a:r>
              <a:rPr lang="en-US" sz="1900" b="1" dirty="0" err="1">
                <a:latin typeface="+mj-lt"/>
              </a:rPr>
              <a:t>Esmaeilli</a:t>
            </a:r>
            <a:r>
              <a:rPr lang="en-US" sz="1900" b="1" dirty="0" smtClean="0">
                <a:latin typeface="+mj-lt"/>
              </a:rPr>
              <a:t>,"A </a:t>
            </a:r>
            <a:r>
              <a:rPr lang="en-US" sz="1900" b="1" dirty="0">
                <a:latin typeface="+mj-lt"/>
              </a:rPr>
              <a:t>Markov Model of Cell Membrane Potassium Channel and Prediction of Channel Status ", </a:t>
            </a:r>
            <a:r>
              <a:rPr lang="en-US" sz="1900" b="1" i="1" dirty="0" err="1">
                <a:latin typeface="+mj-lt"/>
              </a:rPr>
              <a:t>Int</a:t>
            </a:r>
            <a:r>
              <a:rPr lang="en-US" sz="1900" b="1" i="1" dirty="0">
                <a:latin typeface="+mj-lt"/>
              </a:rPr>
              <a:t> </a:t>
            </a:r>
            <a:r>
              <a:rPr lang="en-US" sz="1900" b="1" i="1" dirty="0" err="1">
                <a:latin typeface="+mj-lt"/>
              </a:rPr>
              <a:t>Jou</a:t>
            </a:r>
            <a:r>
              <a:rPr lang="en-US" sz="1900" b="1" i="1" dirty="0">
                <a:latin typeface="+mj-lt"/>
              </a:rPr>
              <a:t> for computational Biology(IJCB). ,</a:t>
            </a:r>
            <a:r>
              <a:rPr lang="en-US" sz="1900" b="1" dirty="0">
                <a:latin typeface="+mj-lt"/>
              </a:rPr>
              <a:t> </a:t>
            </a:r>
            <a:r>
              <a:rPr lang="en-US" sz="1900" b="1" dirty="0" err="1">
                <a:latin typeface="+mj-lt"/>
              </a:rPr>
              <a:t>vol</a:t>
            </a:r>
            <a:r>
              <a:rPr lang="en-US" sz="1900" b="1" dirty="0">
                <a:latin typeface="+mj-lt"/>
              </a:rPr>
              <a:t> 3, No.2, pp. 24-36, Aug, </a:t>
            </a:r>
            <a:r>
              <a:rPr lang="en-US" sz="1900" b="1" dirty="0" smtClean="0">
                <a:latin typeface="+mj-lt"/>
              </a:rPr>
              <a:t>2014.</a:t>
            </a:r>
          </a:p>
          <a:p>
            <a:pPr algn="just"/>
            <a:r>
              <a:rPr lang="en-US" sz="1900" b="1" dirty="0" err="1">
                <a:latin typeface="+mj-lt"/>
              </a:rPr>
              <a:t>S.H.Sabzpoushan</a:t>
            </a:r>
            <a:r>
              <a:rPr lang="en-US" sz="1900" b="1" i="1" dirty="0">
                <a:latin typeface="+mj-lt"/>
              </a:rPr>
              <a:t>, </a:t>
            </a:r>
            <a:r>
              <a:rPr lang="en-US" sz="1900" b="1" dirty="0" err="1">
                <a:latin typeface="+mj-lt"/>
              </a:rPr>
              <a:t>F.Pourhasanzade</a:t>
            </a:r>
            <a:r>
              <a:rPr lang="en-US" sz="1900" b="1" dirty="0">
                <a:latin typeface="+mj-lt"/>
              </a:rPr>
              <a:t>, </a:t>
            </a:r>
            <a:r>
              <a:rPr lang="en-US" sz="1900" b="1" dirty="0" err="1">
                <a:latin typeface="+mj-lt"/>
              </a:rPr>
              <a:t>Z.Agin</a:t>
            </a:r>
            <a:r>
              <a:rPr lang="en-US" sz="1900" b="1" dirty="0">
                <a:latin typeface="+mj-lt"/>
              </a:rPr>
              <a:t> "Four dimensional modeling of the GBM brain tumor growth using cellular automata", </a:t>
            </a:r>
            <a:r>
              <a:rPr lang="en-US" sz="1900" b="1" i="1" dirty="0">
                <a:latin typeface="+mj-lt"/>
              </a:rPr>
              <a:t>Iranian journal of biomedical engineering,</a:t>
            </a:r>
            <a:r>
              <a:rPr lang="en-US" sz="1900" b="1" dirty="0">
                <a:latin typeface="+mj-lt"/>
              </a:rPr>
              <a:t> vol.7, No.1,  </a:t>
            </a:r>
            <a:r>
              <a:rPr lang="en-US" sz="1900" b="1" dirty="0" err="1">
                <a:latin typeface="+mj-lt"/>
              </a:rPr>
              <a:t>pp</a:t>
            </a:r>
            <a:r>
              <a:rPr lang="en-US" sz="1900" b="1" dirty="0">
                <a:latin typeface="+mj-lt"/>
              </a:rPr>
              <a:t> 65-73, 2013.</a:t>
            </a:r>
            <a:endParaRPr lang="en-US" sz="1900" b="1" dirty="0" smtClean="0">
              <a:latin typeface="+mj-lt"/>
            </a:endParaRPr>
          </a:p>
          <a:p>
            <a:pPr algn="just"/>
            <a:r>
              <a:rPr lang="en-US" sz="1900" b="1" dirty="0" err="1">
                <a:latin typeface="+mj-lt"/>
              </a:rPr>
              <a:t>S.H.Sabzpoushan</a:t>
            </a:r>
            <a:r>
              <a:rPr lang="en-US" sz="1900" b="1" i="1" dirty="0">
                <a:latin typeface="+mj-lt"/>
              </a:rPr>
              <a:t>, </a:t>
            </a:r>
            <a:r>
              <a:rPr lang="en-US" sz="1900" b="1" dirty="0" err="1">
                <a:latin typeface="+mj-lt"/>
              </a:rPr>
              <a:t>Z.Daneshparvar</a:t>
            </a:r>
            <a:r>
              <a:rPr lang="en-US" sz="1900" b="1" dirty="0">
                <a:latin typeface="+mj-lt"/>
              </a:rPr>
              <a:t> "A minimal two state variables model for the action potential of the human ventricular cell", </a:t>
            </a:r>
            <a:r>
              <a:rPr lang="en-US" sz="1900" b="1" i="1" dirty="0">
                <a:latin typeface="+mj-lt"/>
              </a:rPr>
              <a:t>Iranian journal of biomedical engineering,</a:t>
            </a:r>
            <a:r>
              <a:rPr lang="en-US" sz="1900" b="1" dirty="0">
                <a:latin typeface="+mj-lt"/>
              </a:rPr>
              <a:t> vol.7, No.3,  </a:t>
            </a:r>
            <a:r>
              <a:rPr lang="en-US" sz="1900" b="1" dirty="0" err="1">
                <a:latin typeface="+mj-lt"/>
              </a:rPr>
              <a:t>pp</a:t>
            </a:r>
            <a:r>
              <a:rPr lang="en-US" sz="1900" b="1" dirty="0">
                <a:latin typeface="+mj-lt"/>
              </a:rPr>
              <a:t> 187-200, 2013.</a:t>
            </a:r>
            <a:endParaRPr lang="en-IN" sz="1900" b="1" dirty="0" smtClean="0">
              <a:latin typeface="+mj-lt"/>
            </a:endParaRPr>
          </a:p>
          <a:p>
            <a:pPr algn="just"/>
            <a:r>
              <a:rPr lang="en-IN" sz="1900" b="1" dirty="0" err="1" smtClean="0">
                <a:latin typeface="+mj-lt"/>
              </a:rPr>
              <a:t>S.H.Sabzpoushan</a:t>
            </a:r>
            <a:r>
              <a:rPr lang="en-IN" sz="1900" b="1" dirty="0">
                <a:latin typeface="+mj-lt"/>
              </a:rPr>
              <a:t>, </a:t>
            </a:r>
            <a:r>
              <a:rPr lang="en-IN" sz="1900" b="1" dirty="0" err="1">
                <a:latin typeface="+mj-lt"/>
              </a:rPr>
              <a:t>A.Ayatollahi</a:t>
            </a:r>
            <a:r>
              <a:rPr lang="en-IN" sz="1900" b="1" dirty="0">
                <a:latin typeface="+mj-lt"/>
              </a:rPr>
              <a:t>, </a:t>
            </a:r>
            <a:r>
              <a:rPr lang="en-IN" sz="1900" b="1" dirty="0" err="1">
                <a:latin typeface="+mj-lt"/>
              </a:rPr>
              <a:t>D.Noble</a:t>
            </a:r>
            <a:r>
              <a:rPr lang="en-IN" sz="1900" b="1" dirty="0">
                <a:latin typeface="+mj-lt"/>
              </a:rPr>
              <a:t>, </a:t>
            </a:r>
            <a:r>
              <a:rPr lang="en-IN" sz="1900" b="1" dirty="0" err="1">
                <a:latin typeface="+mj-lt"/>
              </a:rPr>
              <a:t>P.J.Noble</a:t>
            </a:r>
            <a:r>
              <a:rPr lang="en-IN" sz="1900" b="1" dirty="0">
                <a:latin typeface="+mj-lt"/>
              </a:rPr>
              <a:t>, "A survey on linear relations between main electrical components during action potential in ventricular cell", Applied Mathematics and Computation, </a:t>
            </a:r>
            <a:r>
              <a:rPr lang="en-IN" sz="1900" b="1" dirty="0" err="1">
                <a:latin typeface="+mj-lt"/>
              </a:rPr>
              <a:t>vol</a:t>
            </a:r>
            <a:r>
              <a:rPr lang="en-IN" sz="1900" b="1" dirty="0">
                <a:latin typeface="+mj-lt"/>
              </a:rPr>
              <a:t> 188, pp. 148-153, 2007</a:t>
            </a:r>
            <a:r>
              <a:rPr lang="en-IN" sz="1900" b="1" dirty="0" smtClean="0">
                <a:latin typeface="+mj-lt"/>
              </a:rPr>
              <a:t>.</a:t>
            </a:r>
            <a:endParaRPr lang="en-IN" sz="1900" b="1" dirty="0">
              <a:latin typeface="+mj-lt"/>
            </a:endParaRPr>
          </a:p>
          <a:p>
            <a:pPr algn="just"/>
            <a:endParaRPr lang="en-IN" sz="1900" b="1" dirty="0" smtClean="0">
              <a:latin typeface="+mj-lt"/>
            </a:endParaRPr>
          </a:p>
          <a:p>
            <a:pPr marL="0" indent="0" algn="just">
              <a:buNone/>
            </a:pPr>
            <a:endParaRPr lang="en-IN" sz="1900" b="1" dirty="0">
              <a:latin typeface="+mj-lt"/>
            </a:endParaRPr>
          </a:p>
          <a:p>
            <a:pPr marL="0" indent="0" algn="just">
              <a:buNone/>
            </a:pPr>
            <a:endParaRPr lang="en-IN" sz="1900" b="1" dirty="0">
              <a:latin typeface="+mj-lt"/>
            </a:endParaRPr>
          </a:p>
        </p:txBody>
      </p:sp>
      <p:sp>
        <p:nvSpPr>
          <p:cNvPr id="4" name="Title 1"/>
          <p:cNvSpPr txBox="1">
            <a:spLocks noGrp="1"/>
          </p:cNvSpPr>
          <p:nvPr>
            <p:ph type="title"/>
          </p:nvPr>
        </p:nvSpPr>
        <p:spPr>
          <a:xfrm>
            <a:off x="457200" y="228600"/>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smtClean="0">
                <a:latin typeface="Calibri" pitchFamily="34" charset="0"/>
                <a:cs typeface="Calibri" pitchFamily="34" charset="0"/>
              </a:rPr>
              <a:t>RECENT PUBLICATIONS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605441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1900" b="1" dirty="0" err="1" smtClean="0">
                <a:latin typeface="+mj-lt"/>
              </a:rPr>
              <a:t>S.H.Sabzpoushan</a:t>
            </a:r>
            <a:r>
              <a:rPr lang="en-US" sz="1900" b="1" i="1" dirty="0">
                <a:latin typeface="+mj-lt"/>
              </a:rPr>
              <a:t>, </a:t>
            </a:r>
            <a:r>
              <a:rPr lang="en-US" sz="1900" b="1" dirty="0" err="1">
                <a:latin typeface="+mj-lt"/>
              </a:rPr>
              <a:t>R.Zargari</a:t>
            </a:r>
            <a:r>
              <a:rPr lang="en-US" sz="1900" b="1" dirty="0">
                <a:latin typeface="+mj-lt"/>
              </a:rPr>
              <a:t> </a:t>
            </a:r>
            <a:r>
              <a:rPr lang="en-US" sz="1900" b="1" dirty="0" err="1">
                <a:latin typeface="+mj-lt"/>
              </a:rPr>
              <a:t>Marandi</a:t>
            </a:r>
            <a:r>
              <a:rPr lang="en-US" sz="1900" b="1" dirty="0">
                <a:latin typeface="+mj-lt"/>
              </a:rPr>
              <a:t> "Improving reading activity recognition in daily life situations using DTW-based string matching algorithm in EOG signal processing", </a:t>
            </a:r>
            <a:r>
              <a:rPr lang="en-US" sz="1900" b="1" i="1" dirty="0">
                <a:latin typeface="+mj-lt"/>
              </a:rPr>
              <a:t>Iranian journal of biomedical engineering,</a:t>
            </a:r>
            <a:r>
              <a:rPr lang="en-US" sz="1900" b="1" dirty="0">
                <a:latin typeface="+mj-lt"/>
              </a:rPr>
              <a:t> </a:t>
            </a:r>
            <a:r>
              <a:rPr lang="en-US" sz="1900" b="1" dirty="0" err="1">
                <a:latin typeface="+mj-lt"/>
              </a:rPr>
              <a:t>vol</a:t>
            </a:r>
            <a:r>
              <a:rPr lang="en-US" sz="1900" b="1" dirty="0">
                <a:latin typeface="+mj-lt"/>
              </a:rPr>
              <a:t> 6, </a:t>
            </a:r>
            <a:r>
              <a:rPr lang="en-US" sz="1900" b="1" dirty="0" err="1">
                <a:latin typeface="+mj-lt"/>
              </a:rPr>
              <a:t>pp</a:t>
            </a:r>
            <a:r>
              <a:rPr lang="en-US" sz="1900" b="1" dirty="0">
                <a:latin typeface="+mj-lt"/>
              </a:rPr>
              <a:t> 279-285, </a:t>
            </a:r>
            <a:r>
              <a:rPr lang="en-US" sz="1900" b="1" dirty="0" smtClean="0">
                <a:latin typeface="+mj-lt"/>
              </a:rPr>
              <a:t>2013.</a:t>
            </a:r>
          </a:p>
          <a:p>
            <a:pPr algn="just"/>
            <a:r>
              <a:rPr lang="en-US" sz="1900" b="1" dirty="0" err="1" smtClean="0">
                <a:latin typeface="+mj-lt"/>
              </a:rPr>
              <a:t>S.H.Sabzpoushan</a:t>
            </a:r>
            <a:r>
              <a:rPr lang="en-US" sz="1900" b="1" i="1" dirty="0">
                <a:latin typeface="+mj-lt"/>
              </a:rPr>
              <a:t>, </a:t>
            </a:r>
            <a:r>
              <a:rPr lang="en-US" sz="1900" b="1" dirty="0" err="1">
                <a:latin typeface="+mj-lt"/>
              </a:rPr>
              <a:t>Neda</a:t>
            </a:r>
            <a:r>
              <a:rPr lang="en-US" sz="1900" b="1" dirty="0">
                <a:latin typeface="+mj-lt"/>
              </a:rPr>
              <a:t> </a:t>
            </a:r>
            <a:r>
              <a:rPr lang="en-US" sz="1900" b="1" dirty="0" err="1">
                <a:latin typeface="+mj-lt"/>
              </a:rPr>
              <a:t>Falah</a:t>
            </a:r>
            <a:r>
              <a:rPr lang="en-US" sz="1900" b="1" i="1" dirty="0">
                <a:latin typeface="+mj-lt"/>
              </a:rPr>
              <a:t>,</a:t>
            </a:r>
            <a:r>
              <a:rPr lang="en-US" sz="1900" b="1" dirty="0">
                <a:latin typeface="+mj-lt"/>
              </a:rPr>
              <a:t> </a:t>
            </a:r>
            <a:r>
              <a:rPr lang="en-US" sz="1900" b="1" dirty="0" err="1">
                <a:latin typeface="+mj-lt"/>
              </a:rPr>
              <a:t>Ramtin</a:t>
            </a:r>
            <a:r>
              <a:rPr lang="en-US" sz="1900" b="1" dirty="0">
                <a:latin typeface="+mj-lt"/>
              </a:rPr>
              <a:t> </a:t>
            </a:r>
            <a:r>
              <a:rPr lang="en-US" sz="1900" b="1" dirty="0" err="1">
                <a:latin typeface="+mj-lt"/>
              </a:rPr>
              <a:t>Zargari</a:t>
            </a:r>
            <a:r>
              <a:rPr lang="en-US" sz="1900" b="1" dirty="0">
                <a:latin typeface="+mj-lt"/>
              </a:rPr>
              <a:t> </a:t>
            </a:r>
            <a:r>
              <a:rPr lang="en-US" sz="1900" b="1" dirty="0" err="1">
                <a:latin typeface="+mj-lt"/>
              </a:rPr>
              <a:t>Marandi</a:t>
            </a:r>
            <a:r>
              <a:rPr lang="en-US" sz="1900" b="1" dirty="0">
                <a:latin typeface="+mj-lt"/>
              </a:rPr>
              <a:t>, " The study of visual cueing effects …", </a:t>
            </a:r>
            <a:r>
              <a:rPr lang="en-US" sz="1900" b="1" i="1" dirty="0">
                <a:latin typeface="+mj-lt"/>
              </a:rPr>
              <a:t>IOSR-JEEE, </a:t>
            </a:r>
            <a:r>
              <a:rPr lang="en-US" sz="1900" b="1" dirty="0" err="1">
                <a:latin typeface="+mj-lt"/>
              </a:rPr>
              <a:t>vol</a:t>
            </a:r>
            <a:r>
              <a:rPr lang="en-US" sz="1900" b="1" dirty="0">
                <a:latin typeface="+mj-lt"/>
              </a:rPr>
              <a:t> 9, Issue 1, </a:t>
            </a:r>
            <a:r>
              <a:rPr lang="en-US" sz="1900" b="1" dirty="0" err="1">
                <a:latin typeface="+mj-lt"/>
              </a:rPr>
              <a:t>pp</a:t>
            </a:r>
            <a:r>
              <a:rPr lang="en-US" sz="1900" b="1" dirty="0">
                <a:latin typeface="+mj-lt"/>
              </a:rPr>
              <a:t> 06-10, Jan-2014</a:t>
            </a:r>
            <a:r>
              <a:rPr lang="en-US" sz="2000" dirty="0"/>
              <a:t>.</a:t>
            </a:r>
            <a:endParaRPr lang="en-IN" sz="1900" b="1" dirty="0" smtClean="0">
              <a:latin typeface="+mj-lt"/>
            </a:endParaRPr>
          </a:p>
          <a:p>
            <a:pPr algn="just"/>
            <a:r>
              <a:rPr lang="en-IN" sz="1900" b="1" dirty="0" err="1" smtClean="0">
                <a:latin typeface="+mj-lt"/>
              </a:rPr>
              <a:t>S.H.Sabzpoushan</a:t>
            </a:r>
            <a:r>
              <a:rPr lang="en-IN" sz="1900" b="1" dirty="0">
                <a:latin typeface="+mj-lt"/>
              </a:rPr>
              <a:t>,  </a:t>
            </a:r>
            <a:r>
              <a:rPr lang="en-IN" sz="1900" b="1" dirty="0" err="1">
                <a:latin typeface="+mj-lt"/>
              </a:rPr>
              <a:t>A.Ayatolahi</a:t>
            </a:r>
            <a:r>
              <a:rPr lang="en-IN" sz="1900" b="1" dirty="0">
                <a:latin typeface="+mj-lt"/>
              </a:rPr>
              <a:t>, </a:t>
            </a:r>
            <a:r>
              <a:rPr lang="en-IN" sz="1900" b="1" dirty="0" err="1">
                <a:latin typeface="+mj-lt"/>
              </a:rPr>
              <a:t>P.J.Noble</a:t>
            </a:r>
            <a:r>
              <a:rPr lang="en-IN" sz="1900" b="1" dirty="0">
                <a:latin typeface="+mj-lt"/>
              </a:rPr>
              <a:t>, </a:t>
            </a:r>
            <a:r>
              <a:rPr lang="en-IN" sz="1900" b="1" dirty="0" err="1">
                <a:latin typeface="+mj-lt"/>
              </a:rPr>
              <a:t>F.Towhidkhah</a:t>
            </a:r>
            <a:r>
              <a:rPr lang="en-IN" sz="1900" b="1" dirty="0">
                <a:latin typeface="+mj-lt"/>
              </a:rPr>
              <a:t>," Identification of two main independent components of fibrillating heart muscle" Iranian journal of Electrical &amp;Electronic Engineering, vol.2, No.1, Jan 2006. </a:t>
            </a:r>
          </a:p>
          <a:p>
            <a:pPr algn="just"/>
            <a:r>
              <a:rPr lang="en-IN" sz="1900" b="1" dirty="0" err="1">
                <a:latin typeface="+mj-lt"/>
              </a:rPr>
              <a:t>S.H.Sabzpoushan</a:t>
            </a:r>
            <a:r>
              <a:rPr lang="en-IN" sz="1900" b="1" dirty="0">
                <a:latin typeface="+mj-lt"/>
              </a:rPr>
              <a:t>, </a:t>
            </a:r>
            <a:r>
              <a:rPr lang="en-IN" sz="1900" b="1" dirty="0" err="1">
                <a:latin typeface="+mj-lt"/>
              </a:rPr>
              <a:t>A.Ayatollahe</a:t>
            </a:r>
            <a:r>
              <a:rPr lang="en-IN" sz="1900" b="1" dirty="0">
                <a:latin typeface="+mj-lt"/>
              </a:rPr>
              <a:t>, </a:t>
            </a:r>
            <a:r>
              <a:rPr lang="en-IN" sz="1900" b="1" dirty="0" err="1">
                <a:latin typeface="+mj-lt"/>
              </a:rPr>
              <a:t>P.Noble</a:t>
            </a:r>
            <a:r>
              <a:rPr lang="en-IN" sz="1900" b="1" dirty="0">
                <a:latin typeface="+mj-lt"/>
              </a:rPr>
              <a:t>, </a:t>
            </a:r>
            <a:r>
              <a:rPr lang="en-IN" sz="1900" b="1" dirty="0" err="1">
                <a:latin typeface="+mj-lt"/>
              </a:rPr>
              <a:t>F.Towhidkhah</a:t>
            </a:r>
            <a:r>
              <a:rPr lang="en-IN" sz="1900" b="1" dirty="0">
                <a:latin typeface="+mj-lt"/>
              </a:rPr>
              <a:t>, "A </a:t>
            </a:r>
            <a:r>
              <a:rPr lang="en-IN" sz="1900" b="1" dirty="0" err="1">
                <a:latin typeface="+mj-lt"/>
              </a:rPr>
              <a:t>fibralation</a:t>
            </a:r>
            <a:r>
              <a:rPr lang="en-IN" sz="1900" b="1" dirty="0">
                <a:latin typeface="+mj-lt"/>
              </a:rPr>
              <a:t> model based on </a:t>
            </a:r>
            <a:r>
              <a:rPr lang="en-IN" sz="1900" b="1" dirty="0" err="1">
                <a:latin typeface="+mj-lt"/>
              </a:rPr>
              <a:t>noninvasive</a:t>
            </a:r>
            <a:r>
              <a:rPr lang="en-IN" sz="1900" b="1" dirty="0">
                <a:latin typeface="+mj-lt"/>
              </a:rPr>
              <a:t> observations", WSEAS Transactions on systems, vol.4, Nov 2005.</a:t>
            </a:r>
          </a:p>
          <a:p>
            <a:pPr algn="just"/>
            <a:r>
              <a:rPr lang="en-IN" sz="1900" b="1" dirty="0" err="1">
                <a:latin typeface="+mj-lt"/>
              </a:rPr>
              <a:t>S.H.Sabzpoushan</a:t>
            </a:r>
            <a:r>
              <a:rPr lang="en-IN" sz="1900" b="1" dirty="0">
                <a:latin typeface="+mj-lt"/>
              </a:rPr>
              <a:t>, A.</a:t>
            </a:r>
            <a:r>
              <a:rPr lang="en-IN" sz="1900" b="1" dirty="0" err="1">
                <a:latin typeface="+mj-lt"/>
              </a:rPr>
              <a:t>Ayatollahe</a:t>
            </a:r>
            <a:r>
              <a:rPr lang="en-IN" sz="1900" b="1" dirty="0">
                <a:latin typeface="+mj-lt"/>
              </a:rPr>
              <a:t>,"An improved method for adaptive noise cancellation of ECG signal in difficult conditions", Iranian Journal of Electrical and Computer Engineering, Vol.1, NO.1,2003. </a:t>
            </a:r>
          </a:p>
          <a:p>
            <a:endParaRPr lang="fa-IR" dirty="0"/>
          </a:p>
        </p:txBody>
      </p:sp>
      <p:sp>
        <p:nvSpPr>
          <p:cNvPr id="4" name="Title 1"/>
          <p:cNvSpPr txBox="1">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smtClean="0">
                <a:latin typeface="Calibri" pitchFamily="34" charset="0"/>
                <a:cs typeface="Calibri" pitchFamily="34" charset="0"/>
              </a:rPr>
              <a:t>RECENT PUBLICATIONS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52936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229600" cy="3730419"/>
          </a:xfrm>
        </p:spPr>
        <p:txBody>
          <a:bodyPr>
            <a:normAutofit/>
          </a:bodyPr>
          <a:lstStyle/>
          <a:p>
            <a:r>
              <a:rPr lang="en-IN" sz="2400" b="1" dirty="0">
                <a:latin typeface="Calibri" pitchFamily="34" charset="0"/>
                <a:cs typeface="Calibri" pitchFamily="34" charset="0"/>
              </a:rPr>
              <a:t>Biosensors &amp; Bioelectronics</a:t>
            </a:r>
          </a:p>
          <a:p>
            <a:r>
              <a:rPr lang="en-IN" sz="2400" b="1" dirty="0">
                <a:latin typeface="Calibri" pitchFamily="34" charset="0"/>
                <a:cs typeface="Calibri" pitchFamily="34" charset="0"/>
              </a:rPr>
              <a:t>Biosensors Journal</a:t>
            </a:r>
          </a:p>
        </p:txBody>
      </p:sp>
      <p:sp>
        <p:nvSpPr>
          <p:cNvPr id="4" name="Title 1"/>
          <p:cNvSpPr txBox="1">
            <a:spLocks noGrp="1"/>
          </p:cNvSpPr>
          <p:nvPr>
            <p:ph type="title"/>
          </p:nvPr>
        </p:nvSpPr>
        <p:spPr>
          <a:xfrm>
            <a:off x="0" y="139154"/>
            <a:ext cx="9144000" cy="1417638"/>
          </a:xfrm>
          <a:prstGeom prst="rect">
            <a:avLst/>
          </a:prstGeom>
        </p:spPr>
        <p:style>
          <a:lnRef idx="1">
            <a:schemeClr val="accent6"/>
          </a:lnRef>
          <a:fillRef idx="2">
            <a:schemeClr val="accent6"/>
          </a:fillRef>
          <a:effectRef idx="1">
            <a:schemeClr val="accent6"/>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sz="3200" b="1" dirty="0">
                <a:solidFill>
                  <a:schemeClr val="tx1"/>
                </a:solidFill>
                <a:latin typeface="Calibri" pitchFamily="34" charset="0"/>
                <a:cs typeface="Calibri" pitchFamily="34" charset="0"/>
              </a:rPr>
              <a:t>SENSOR NETWORKS AND DATA COMMUNICATIONS</a:t>
            </a:r>
            <a:br>
              <a:rPr lang="en-IN" sz="3200" b="1" dirty="0">
                <a:solidFill>
                  <a:schemeClr val="tx1"/>
                </a:solidFill>
                <a:latin typeface="Calibri" pitchFamily="34" charset="0"/>
                <a:cs typeface="Calibri" pitchFamily="34" charset="0"/>
              </a:rPr>
            </a:br>
            <a:r>
              <a:rPr lang="en-US" sz="3200" b="1" dirty="0" smtClean="0">
                <a:solidFill>
                  <a:schemeClr val="tx1"/>
                </a:solidFill>
                <a:latin typeface="Calibri" pitchFamily="34" charset="0"/>
                <a:cs typeface="Calibri" pitchFamily="34" charset="0"/>
              </a:rPr>
              <a:t>RELATED JOURNALS</a:t>
            </a:r>
            <a:endParaRPr lang="en-US" sz="32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632464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pic>
        <p:nvPicPr>
          <p:cNvPr id="4"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5984"/>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288032" y="1285528"/>
            <a:ext cx="8532440" cy="3151584"/>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lgn="just">
              <a:buFont typeface="Arial" pitchFamily="34" charset="0"/>
              <a:buChar char="•"/>
              <a:defRPr/>
            </a:pPr>
            <a:r>
              <a:rPr lang="en-IN" b="1" dirty="0">
                <a:solidFill>
                  <a:prstClr val="black"/>
                </a:solidFill>
                <a:latin typeface="Calibri" pitchFamily="34" charset="0"/>
                <a:cs typeface="Calibri" pitchFamily="34" charset="0"/>
              </a:rPr>
              <a:t>Global Summit on Electronics and Electrical Engineering, November 03-05, 2015 Valencia, Spain</a:t>
            </a:r>
          </a:p>
          <a:p>
            <a:pPr marL="285750" indent="-285750" algn="just">
              <a:buFont typeface="Arial" pitchFamily="34" charset="0"/>
              <a:buChar char="•"/>
              <a:defRPr/>
            </a:pPr>
            <a:r>
              <a:rPr lang="en-IN" b="1" dirty="0">
                <a:solidFill>
                  <a:prstClr val="black"/>
                </a:solidFill>
                <a:latin typeface="Calibri" pitchFamily="34" charset="0"/>
                <a:cs typeface="Calibri" pitchFamily="34" charset="0"/>
              </a:rPr>
              <a:t>4th International Conference and Exhibition on Biometrics &amp; Biostatistics, November 16-18, 2015 San Antonio, USA</a:t>
            </a:r>
          </a:p>
          <a:p>
            <a:pPr marL="285750" indent="-285750" algn="just">
              <a:buFont typeface="Arial" pitchFamily="34" charset="0"/>
              <a:buChar char="•"/>
              <a:defRPr/>
            </a:pPr>
            <a:r>
              <a:rPr lang="en-IN" b="1" dirty="0">
                <a:solidFill>
                  <a:prstClr val="black"/>
                </a:solidFill>
                <a:latin typeface="Calibri" pitchFamily="34" charset="0"/>
                <a:cs typeface="Calibri" pitchFamily="34" charset="0"/>
              </a:rPr>
              <a:t>2ndInternational Conference on Big Data Analysis and Data Mining, November 30-December 02, 2015 San Antonio, USA</a:t>
            </a:r>
          </a:p>
          <a:p>
            <a:pPr marL="285750" indent="-285750" algn="just">
              <a:buFont typeface="Arial" pitchFamily="34" charset="0"/>
              <a:buChar char="•"/>
              <a:defRPr/>
            </a:pPr>
            <a:r>
              <a:rPr lang="en-IN" b="1" dirty="0">
                <a:solidFill>
                  <a:prstClr val="black"/>
                </a:solidFill>
                <a:latin typeface="Calibri" pitchFamily="34" charset="0"/>
                <a:cs typeface="Calibri" pitchFamily="34" charset="0"/>
              </a:rPr>
              <a:t>2nd International Conference and Business Expo on Wireless &amp; Telecommunication April 21-22, 2016 Dubai, UAE</a:t>
            </a:r>
          </a:p>
        </p:txBody>
      </p:sp>
      <p:sp>
        <p:nvSpPr>
          <p:cNvPr id="7" name="Title 6"/>
          <p:cNvSpPr>
            <a:spLocks noGrp="1"/>
          </p:cNvSpPr>
          <p:nvPr>
            <p:ph type="title"/>
          </p:nvPr>
        </p:nvSpPr>
        <p:spPr>
          <a:xfrm>
            <a:off x="144016" y="144016"/>
            <a:ext cx="8748464" cy="1484784"/>
          </a:xfrm>
          <a:prstGeom prst="doubleWave">
            <a:avLst/>
          </a:prstGeom>
        </p:spPr>
        <p:style>
          <a:lnRef idx="1">
            <a:schemeClr val="accent4"/>
          </a:lnRef>
          <a:fillRef idx="2">
            <a:schemeClr val="accent4"/>
          </a:fillRef>
          <a:effectRef idx="1">
            <a:schemeClr val="accent4"/>
          </a:effectRef>
          <a:fontRef idx="minor">
            <a:schemeClr val="dk1"/>
          </a:fontRef>
        </p:style>
        <p:txBody>
          <a:bodyPr anchor="ctr">
            <a:noAutofit/>
          </a:bodyPr>
          <a:lstStyle/>
          <a:p>
            <a:pPr algn="ctr">
              <a:defRPr/>
            </a:pPr>
            <a:r>
              <a:rPr lang="en-IN" sz="3000" b="1" dirty="0" smtClean="0">
                <a:solidFill>
                  <a:schemeClr val="tx1"/>
                </a:solidFill>
                <a:latin typeface="Calibri" pitchFamily="34" charset="0"/>
                <a:cs typeface="Calibri" pitchFamily="34" charset="0"/>
              </a:rPr>
              <a:t>SENSOR </a:t>
            </a:r>
            <a:r>
              <a:rPr lang="en-IN" sz="3000" b="1" dirty="0">
                <a:solidFill>
                  <a:schemeClr val="tx1"/>
                </a:solidFill>
                <a:latin typeface="Calibri" pitchFamily="34" charset="0"/>
                <a:cs typeface="Calibri" pitchFamily="34" charset="0"/>
              </a:rPr>
              <a:t>NETWORKS AND DATA COMMUNICATIONS </a:t>
            </a:r>
            <a:r>
              <a:rPr lang="en-US" sz="3000" b="1" dirty="0" smtClean="0">
                <a:latin typeface="Calibri" pitchFamily="34" charset="0"/>
                <a:cs typeface="Calibri" pitchFamily="34" charset="0"/>
              </a:rPr>
              <a:t>RELATED CONFERENCES</a:t>
            </a:r>
            <a:endParaRPr lang="en-US" sz="3000" b="1" dirty="0">
              <a:latin typeface="Calibri" pitchFamily="34" charset="0"/>
              <a:cs typeface="Calibri" pitchFamily="34" charset="0"/>
            </a:endParaRPr>
          </a:p>
        </p:txBody>
      </p:sp>
    </p:spTree>
    <p:extLst>
      <p:ext uri="{BB962C8B-B14F-4D97-AF65-F5344CB8AC3E}">
        <p14:creationId xmlns:p14="http://schemas.microsoft.com/office/powerpoint/2010/main" val="319454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Content Placeholder 3" descr="C:\Users\rakesh-s\Desktop\membershi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214900"/>
            <a:ext cx="9144000" cy="26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rakesh-s\Desktop\2-2nd-d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ardrop 6"/>
          <p:cNvSpPr/>
          <p:nvPr/>
        </p:nvSpPr>
        <p:spPr>
          <a:xfrm>
            <a:off x="1295400" y="630238"/>
            <a:ext cx="7696200" cy="3560762"/>
          </a:xfrm>
          <a:prstGeom prst="teardrop">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dirty="0" smtClean="0">
                <a:solidFill>
                  <a:prstClr val="white"/>
                </a:solidFill>
                <a:latin typeface="Calisto MT" panose="02040603050505030304" pitchFamily="18" charset="0"/>
              </a:rPr>
              <a:t>OMICS International </a:t>
            </a:r>
            <a:r>
              <a:rPr lang="en-US" dirty="0">
                <a:solidFill>
                  <a:prstClr val="white"/>
                </a:solidFill>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white"/>
                </a:solidFill>
                <a:latin typeface="Calisto MT" panose="02040603050505030304" pitchFamily="18" charset="0"/>
              </a:rPr>
              <a:t>For more details and benefits, click on the link below:</a:t>
            </a:r>
          </a:p>
          <a:p>
            <a:pPr>
              <a:defRPr/>
            </a:pPr>
            <a:r>
              <a:rPr lang="en-US" dirty="0">
                <a:solidFill>
                  <a:srgbClr val="39639D">
                    <a:lumMod val="10000"/>
                  </a:srgbClr>
                </a:solidFill>
                <a:latin typeface="Calisto MT" panose="02040603050505030304" pitchFamily="18" charset="0"/>
                <a:hlinkClick r:id="rId4"/>
              </a:rPr>
              <a:t>http://omicsonline.org/membership.php</a:t>
            </a:r>
            <a:r>
              <a:rPr lang="en-US" dirty="0">
                <a:solidFill>
                  <a:srgbClr val="39639D">
                    <a:lumMod val="10000"/>
                  </a:srgbClr>
                </a:solidFill>
                <a:latin typeface="Calisto MT" panose="02040603050505030304" pitchFamily="18" charset="0"/>
              </a:rPr>
              <a:t> </a:t>
            </a:r>
          </a:p>
        </p:txBody>
      </p:sp>
      <p:sp>
        <p:nvSpPr>
          <p:cNvPr id="8" name="Rectangle 7"/>
          <p:cNvSpPr/>
          <p:nvPr/>
        </p:nvSpPr>
        <p:spPr>
          <a:xfrm>
            <a:off x="2819400" y="30163"/>
            <a:ext cx="7086600" cy="830262"/>
          </a:xfrm>
          <a:prstGeom prst="rect">
            <a:avLst/>
          </a:prstGeom>
        </p:spPr>
        <p:txBody>
          <a:bodyPr>
            <a:spAutoFit/>
          </a:bodyPr>
          <a:lstStyle/>
          <a:p>
            <a:pPr>
              <a:defRPr/>
            </a:pPr>
            <a:r>
              <a:rPr lang="en-US" sz="2400" dirty="0">
                <a:solidFill>
                  <a:srgbClr val="474B78">
                    <a:lumMod val="10000"/>
                  </a:srgbClr>
                </a:solidFill>
                <a:latin typeface="Andalus" panose="02020603050405020304" pitchFamily="18" charset="-78"/>
                <a:cs typeface="Andalus" panose="02020603050405020304" pitchFamily="18" charset="-78"/>
              </a:rPr>
              <a:t>OMICS </a:t>
            </a:r>
            <a:r>
              <a:rPr lang="en-US" sz="2400" dirty="0" smtClean="0">
                <a:solidFill>
                  <a:srgbClr val="474B78">
                    <a:lumMod val="10000"/>
                  </a:srgbClr>
                </a:solidFill>
                <a:latin typeface="Andalus" panose="02020603050405020304" pitchFamily="18" charset="-78"/>
                <a:cs typeface="Andalus" panose="02020603050405020304" pitchFamily="18" charset="-78"/>
              </a:rPr>
              <a:t>International </a:t>
            </a:r>
            <a:r>
              <a:rPr lang="en-US" sz="2400" b="1" dirty="0">
                <a:solidFill>
                  <a:srgbClr val="474B78">
                    <a:lumMod val="10000"/>
                  </a:srgbClr>
                </a:solidFill>
                <a:latin typeface="Andalus" panose="02020603050405020304" pitchFamily="18" charset="-78"/>
                <a:cs typeface="Andalus" panose="02020603050405020304" pitchFamily="18" charset="-78"/>
              </a:rPr>
              <a:t>Open Access Membership</a:t>
            </a:r>
            <a:br>
              <a:rPr lang="en-US" sz="2400" b="1" dirty="0">
                <a:solidFill>
                  <a:srgbClr val="474B78">
                    <a:lumMod val="10000"/>
                  </a:srgbClr>
                </a:solidFill>
                <a:latin typeface="Andalus" panose="02020603050405020304" pitchFamily="18" charset="-78"/>
                <a:cs typeface="Andalus" panose="02020603050405020304" pitchFamily="18" charset="-78"/>
              </a:rPr>
            </a:br>
            <a:endParaRPr lang="en-US" sz="2400" dirty="0">
              <a:solidFill>
                <a:srgbClr val="474B78">
                  <a:lumMod val="10000"/>
                </a:srgb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009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92" y="0"/>
            <a:ext cx="9383567" cy="6858000"/>
          </a:xfrm>
        </p:spPr>
      </p:pic>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07545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10000"/>
              </a:lnSpc>
            </a:pPr>
            <a:r>
              <a:rPr lang="en-IN" sz="2500" b="1" dirty="0">
                <a:latin typeface="+mj-lt"/>
              </a:rPr>
              <a:t>S.H </a:t>
            </a:r>
            <a:r>
              <a:rPr lang="en-IN" sz="2500" b="1" dirty="0" err="1">
                <a:latin typeface="+mj-lt"/>
              </a:rPr>
              <a:t>Sabzpoushan</a:t>
            </a:r>
            <a:r>
              <a:rPr lang="en-IN" sz="2500" b="1" dirty="0">
                <a:latin typeface="+mj-lt"/>
              </a:rPr>
              <a:t> is with the School of Electrical Engineering  in Iran University of Sciences and </a:t>
            </a:r>
            <a:r>
              <a:rPr lang="en-IN" sz="2500" b="1" dirty="0" smtClean="0">
                <a:latin typeface="+mj-lt"/>
              </a:rPr>
              <a:t>Technology (</a:t>
            </a:r>
            <a:r>
              <a:rPr lang="en-IN" sz="2500" b="1" dirty="0">
                <a:latin typeface="+mj-lt"/>
              </a:rPr>
              <a:t>IUST). His main interests are in the applications of control </a:t>
            </a:r>
            <a:r>
              <a:rPr lang="en-IN" sz="2500" b="1" dirty="0" smtClean="0">
                <a:latin typeface="+mj-lt"/>
              </a:rPr>
              <a:t>and electronics in </a:t>
            </a:r>
            <a:r>
              <a:rPr lang="en-IN" sz="2500" b="1" dirty="0">
                <a:latin typeface="+mj-lt"/>
              </a:rPr>
              <a:t>Medicine and industry. He has published several books in the field of the industrial control, Distributed control systems and the applications of the information technology in the control of power systems.</a:t>
            </a:r>
          </a:p>
        </p:txBody>
      </p:sp>
      <p:sp>
        <p:nvSpPr>
          <p:cNvPr id="4" name="Title 1"/>
          <p:cNvSpPr txBox="1">
            <a:spLocks noGrp="1"/>
          </p:cNvSpPr>
          <p:nvPr>
            <p:ph type="title"/>
          </p:nvPr>
        </p:nvSpPr>
        <p:spPr>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4400" b="1" dirty="0" smtClean="0">
                <a:latin typeface="Calibri" pitchFamily="34" charset="0"/>
                <a:cs typeface="Calibri" pitchFamily="34" charset="0"/>
              </a:rPr>
              <a:t>BIOGRAPHY</a:t>
            </a:r>
            <a:endParaRPr lang="en-IN" sz="4400" b="1" dirty="0">
              <a:latin typeface="Calibri" pitchFamily="34" charset="0"/>
              <a:cs typeface="Calibri" pitchFamily="34" charset="0"/>
            </a:endParaRPr>
          </a:p>
        </p:txBody>
      </p:sp>
    </p:spTree>
    <p:extLst>
      <p:ext uri="{BB962C8B-B14F-4D97-AF65-F5344CB8AC3E}">
        <p14:creationId xmlns:p14="http://schemas.microsoft.com/office/powerpoint/2010/main" val="2490499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b="1" dirty="0">
                <a:latin typeface="+mj-lt"/>
              </a:rPr>
              <a:t>Control and Biomedical Engineering.</a:t>
            </a:r>
          </a:p>
        </p:txBody>
      </p:sp>
      <p:sp>
        <p:nvSpPr>
          <p:cNvPr id="4" name="Title 2"/>
          <p:cNvSpPr txBox="1">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ln>
                  <a:noFill/>
                </a:ln>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en-IN" sz="4400" dirty="0" smtClean="0">
                <a:latin typeface="Calibri" pitchFamily="34" charset="0"/>
                <a:cs typeface="Calibri" pitchFamily="34" charset="0"/>
              </a:rPr>
              <a:t>RESEARCH INTERESTS</a:t>
            </a:r>
            <a:endParaRPr lang="en-IN" sz="4400" dirty="0">
              <a:latin typeface="Calibri" pitchFamily="34" charset="0"/>
              <a:cs typeface="Calibri"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79472"/>
            <a:ext cx="4419600" cy="4478528"/>
          </a:xfrm>
          <a:prstGeom prst="rect">
            <a:avLst/>
          </a:prstGeom>
        </p:spPr>
      </p:pic>
    </p:spTree>
    <p:extLst>
      <p:ext uri="{BB962C8B-B14F-4D97-AF65-F5344CB8AC3E}">
        <p14:creationId xmlns:p14="http://schemas.microsoft.com/office/powerpoint/2010/main" val="8005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5639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b="1" dirty="0"/>
              <a:t>What is biomedical engineering?</a:t>
            </a:r>
          </a:p>
        </p:txBody>
      </p:sp>
      <p:sp>
        <p:nvSpPr>
          <p:cNvPr id="4099" name="Rectangle 3"/>
          <p:cNvSpPr>
            <a:spLocks noGrp="1" noChangeArrowheads="1"/>
          </p:cNvSpPr>
          <p:nvPr>
            <p:ph type="body" idx="1"/>
          </p:nvPr>
        </p:nvSpPr>
        <p:spPr/>
        <p:txBody>
          <a:bodyPr>
            <a:normAutofit/>
          </a:bodyPr>
          <a:lstStyle/>
          <a:p>
            <a:pPr algn="just">
              <a:buFont typeface="Wingdings" pitchFamily="2" charset="2"/>
              <a:buNone/>
            </a:pPr>
            <a:r>
              <a:rPr lang="en-US" b="1" dirty="0" smtClean="0">
                <a:latin typeface="+mj-lt"/>
              </a:rPr>
              <a:t>   Biomedical </a:t>
            </a:r>
            <a:r>
              <a:rPr lang="en-US" b="1" dirty="0">
                <a:latin typeface="+mj-lt"/>
              </a:rPr>
              <a:t>engineering is </a:t>
            </a:r>
            <a:r>
              <a:rPr lang="en-US" b="1" dirty="0" smtClean="0">
                <a:latin typeface="+mj-lt"/>
              </a:rPr>
              <a:t> </a:t>
            </a:r>
            <a:r>
              <a:rPr lang="en-US" b="1" dirty="0">
                <a:latin typeface="+mj-lt"/>
              </a:rPr>
              <a:t>the application of engineering principles and techniques to the medical field. This field seeks to close the gap between engineering and medicine. It combines the design and problem solving skills of engineering with medical and biological sciences to improve healthcare diagnosis and </a:t>
            </a:r>
            <a:r>
              <a:rPr lang="en-US" b="1" dirty="0" smtClean="0">
                <a:latin typeface="+mj-lt"/>
              </a:rPr>
              <a:t>treatment.</a:t>
            </a:r>
          </a:p>
        </p:txBody>
      </p:sp>
    </p:spTree>
    <p:extLst>
      <p:ext uri="{BB962C8B-B14F-4D97-AF65-F5344CB8AC3E}">
        <p14:creationId xmlns:p14="http://schemas.microsoft.com/office/powerpoint/2010/main" val="20001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243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b="1" dirty="0"/>
              <a:t>How does biomedical engineering help us?</a:t>
            </a:r>
          </a:p>
        </p:txBody>
      </p:sp>
      <p:sp>
        <p:nvSpPr>
          <p:cNvPr id="9219" name="Rectangle 3"/>
          <p:cNvSpPr>
            <a:spLocks noGrp="1" noChangeArrowheads="1"/>
          </p:cNvSpPr>
          <p:nvPr>
            <p:ph type="body" idx="1"/>
          </p:nvPr>
        </p:nvSpPr>
        <p:spPr/>
        <p:txBody>
          <a:bodyPr/>
          <a:lstStyle/>
          <a:p>
            <a:pPr>
              <a:buFont typeface="Wingdings" pitchFamily="2" charset="2"/>
              <a:buNone/>
            </a:pPr>
            <a:r>
              <a:rPr lang="en-US" sz="2800" dirty="0"/>
              <a:t>Biomedical engineering helps:</a:t>
            </a:r>
          </a:p>
          <a:p>
            <a:r>
              <a:rPr lang="en-US" sz="2800" dirty="0"/>
              <a:t>Veterans that have lost their arms, legs, etc.</a:t>
            </a:r>
          </a:p>
          <a:p>
            <a:r>
              <a:rPr lang="en-US" sz="2800" dirty="0"/>
              <a:t>Babies with birth </a:t>
            </a:r>
            <a:r>
              <a:rPr lang="en-US" sz="2800" dirty="0" smtClean="0"/>
              <a:t>defects.</a:t>
            </a:r>
            <a:endParaRPr lang="en-US" sz="2800" dirty="0"/>
          </a:p>
          <a:p>
            <a:r>
              <a:rPr lang="en-US" sz="2800" dirty="0"/>
              <a:t>People who were in accidents </a:t>
            </a:r>
            <a:r>
              <a:rPr lang="en-US" sz="2800" dirty="0" smtClean="0"/>
              <a:t>(ex. </a:t>
            </a:r>
            <a:r>
              <a:rPr lang="en-US" sz="2800" dirty="0"/>
              <a:t>Car crashes</a:t>
            </a:r>
            <a:r>
              <a:rPr lang="en-US" sz="2800" dirty="0" smtClean="0"/>
              <a:t>).</a:t>
            </a:r>
            <a:endParaRPr lang="en-US" sz="2800" dirty="0"/>
          </a:p>
          <a:p>
            <a:r>
              <a:rPr lang="en-US" sz="2800" dirty="0"/>
              <a:t>Elderly </a:t>
            </a:r>
            <a:r>
              <a:rPr lang="en-US" sz="2800" dirty="0" smtClean="0"/>
              <a:t>people.</a:t>
            </a:r>
            <a:endParaRPr lang="en-US" sz="2800" dirty="0"/>
          </a:p>
          <a:p>
            <a:endParaRPr lang="en-US" sz="2800" dirty="0"/>
          </a:p>
        </p:txBody>
      </p:sp>
    </p:spTree>
    <p:extLst>
      <p:ext uri="{BB962C8B-B14F-4D97-AF65-F5344CB8AC3E}">
        <p14:creationId xmlns:p14="http://schemas.microsoft.com/office/powerpoint/2010/main" val="4086835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5863" y="328613"/>
            <a:ext cx="6778625" cy="614362"/>
          </a:xfrm>
        </p:spPr>
        <p:txBody>
          <a:bodyPr>
            <a:normAutofit fontScale="90000"/>
          </a:bodyPr>
          <a:lstStyle/>
          <a:p>
            <a:r>
              <a:rPr lang="en-US" b="1" dirty="0"/>
              <a:t>What does it look like???</a:t>
            </a:r>
          </a:p>
        </p:txBody>
      </p:sp>
      <p:sp>
        <p:nvSpPr>
          <p:cNvPr id="5123" name="Rectangle 3"/>
          <p:cNvSpPr>
            <a:spLocks noGrp="1" noChangeArrowheads="1"/>
          </p:cNvSpPr>
          <p:nvPr>
            <p:ph type="body" idx="1"/>
          </p:nvPr>
        </p:nvSpPr>
        <p:spPr/>
        <p:txBody>
          <a:bodyPr/>
          <a:lstStyle/>
          <a:p>
            <a:pPr>
              <a:buFontTx/>
              <a:buNone/>
            </a:pPr>
            <a:r>
              <a:rPr lang="en-US"/>
              <a:t>This is a bionic arm. It is for people who have lost or have no arms.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77" y="2895600"/>
            <a:ext cx="6449846" cy="3733800"/>
          </a:xfrm>
          <a:prstGeom prst="rect">
            <a:avLst/>
          </a:prstGeom>
        </p:spPr>
      </p:pic>
    </p:spTree>
    <p:extLst>
      <p:ext uri="{BB962C8B-B14F-4D97-AF65-F5344CB8AC3E}">
        <p14:creationId xmlns:p14="http://schemas.microsoft.com/office/powerpoint/2010/main" val="2632789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06488" y="652463"/>
            <a:ext cx="7143750" cy="684212"/>
          </a:xfrm>
        </p:spPr>
        <p:txBody>
          <a:bodyPr>
            <a:normAutofit fontScale="90000"/>
          </a:bodyPr>
          <a:lstStyle/>
          <a:p>
            <a:r>
              <a:rPr lang="en-US" b="1" dirty="0"/>
              <a:t>Bionic Leg</a:t>
            </a:r>
          </a:p>
        </p:txBody>
      </p:sp>
      <p:sp>
        <p:nvSpPr>
          <p:cNvPr id="6147" name="Rectangle 3"/>
          <p:cNvSpPr>
            <a:spLocks noGrp="1" noChangeArrowheads="1"/>
          </p:cNvSpPr>
          <p:nvPr>
            <p:ph type="body" idx="1"/>
          </p:nvPr>
        </p:nvSpPr>
        <p:spPr/>
        <p:txBody>
          <a:bodyPr/>
          <a:lstStyle/>
          <a:p>
            <a:pPr>
              <a:buFont typeface="Times"/>
              <a:buNone/>
            </a:pPr>
            <a:r>
              <a:rPr lang="en-US"/>
              <a:t>This is a bionic leg. It has the same concept as the bionic arm but it is a leg.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8000"/>
            <a:ext cx="5930900" cy="3429000"/>
          </a:xfrm>
          <a:prstGeom prst="rect">
            <a:avLst/>
          </a:prstGeom>
        </p:spPr>
      </p:pic>
    </p:spTree>
    <p:extLst>
      <p:ext uri="{BB962C8B-B14F-4D97-AF65-F5344CB8AC3E}">
        <p14:creationId xmlns:p14="http://schemas.microsoft.com/office/powerpoint/2010/main" val="2317916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142</TotalTime>
  <Words>534</Words>
  <Application>Microsoft Office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PowerPoint Presentation</vt:lpstr>
      <vt:lpstr>BIOGRAPHY</vt:lpstr>
      <vt:lpstr>RESEARCH INTERESTS</vt:lpstr>
      <vt:lpstr>PowerPoint Presentation</vt:lpstr>
      <vt:lpstr>What is biomedical engineering?</vt:lpstr>
      <vt:lpstr>PowerPoint Presentation</vt:lpstr>
      <vt:lpstr>How does biomedical engineering help us?</vt:lpstr>
      <vt:lpstr>What does it look like???</vt:lpstr>
      <vt:lpstr>Bionic Leg</vt:lpstr>
      <vt:lpstr>How do bionic body parts work?</vt:lpstr>
      <vt:lpstr>What can biomedical engineering do?</vt:lpstr>
      <vt:lpstr>RECENT PUBLICATIONS</vt:lpstr>
      <vt:lpstr>RECENT PUBLICATIONS</vt:lpstr>
      <vt:lpstr>SENSOR NETWORKS AND DATA COMMUNICATIONS RELATED JOURNALS</vt:lpstr>
      <vt:lpstr>SENSOR NETWORKS AND DATA COMMUNICATIONS RELATED CONFERENCES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Remya</dc:creator>
  <cp:lastModifiedBy>Rama Raju Kutcharlapati</cp:lastModifiedBy>
  <cp:revision>47</cp:revision>
  <dcterms:created xsi:type="dcterms:W3CDTF">2006-08-16T00:00:00Z</dcterms:created>
  <dcterms:modified xsi:type="dcterms:W3CDTF">2015-10-19T08:52:41Z</dcterms:modified>
</cp:coreProperties>
</file>