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4" r:id="rId7"/>
    <p:sldId id="263"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12/29/2014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ites.google.com/site/neelsoumya/publications/ICARIS2009_56660014_FINAL.pdf?attredirects=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SOUMYA </a:t>
            </a:r>
            <a:r>
              <a:rPr lang="en-US" dirty="0" smtClean="0"/>
              <a:t>BANERJEE</a:t>
            </a:r>
            <a:endParaRPr lang="en-US" dirty="0"/>
          </a:p>
        </p:txBody>
      </p:sp>
      <p:pic>
        <p:nvPicPr>
          <p:cNvPr id="1027" name="Picture 3" descr="C:\Users\divyabhargavi-t\Desktop\LOVOTICS\EB members and interviews\new EB\Soumya banerjee\sowmy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91200" y="1295400"/>
            <a:ext cx="2918732" cy="2971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28600" y="1371600"/>
            <a:ext cx="5562600" cy="2677656"/>
          </a:xfrm>
          <a:prstGeom prst="rect">
            <a:avLst/>
          </a:prstGeom>
        </p:spPr>
        <p:txBody>
          <a:bodyPr wrap="square">
            <a:spAutoFit/>
          </a:bodyPr>
          <a:lstStyle/>
          <a:p>
            <a:r>
              <a:rPr lang="en-US" sz="2400" dirty="0"/>
              <a:t>Department of Computer Science, 1, University of New Mexico office: (505) </a:t>
            </a:r>
            <a:r>
              <a:rPr lang="en-US" sz="2400" dirty="0" smtClean="0"/>
              <a:t>277-3122, Albuquerque</a:t>
            </a:r>
            <a:r>
              <a:rPr lang="en-US" sz="2400" dirty="0"/>
              <a:t>, NM, 87131, </a:t>
            </a:r>
            <a:r>
              <a:rPr lang="en-US" sz="2400" dirty="0" smtClean="0"/>
              <a:t>USA</a:t>
            </a:r>
          </a:p>
          <a:p>
            <a:r>
              <a:rPr lang="fr-FR" sz="2400" dirty="0" smtClean="0"/>
              <a:t>Office</a:t>
            </a:r>
            <a:r>
              <a:rPr lang="fr-FR" sz="2400" dirty="0"/>
              <a:t>: (505) 277-3122</a:t>
            </a:r>
            <a:endParaRPr lang="fr-FR" sz="2400" dirty="0" smtClean="0"/>
          </a:p>
          <a:p>
            <a:r>
              <a:rPr lang="fr-FR" sz="2400" dirty="0" smtClean="0"/>
              <a:t>Email</a:t>
            </a:r>
            <a:r>
              <a:rPr lang="fr-FR" sz="2400" dirty="0"/>
              <a:t>: neel.soumya@gmail.com</a:t>
            </a:r>
          </a:p>
          <a:p>
            <a:r>
              <a:rPr lang="fr-FR" sz="2400" dirty="0" err="1" smtClean="0"/>
              <a:t>Website:http</a:t>
            </a:r>
            <a:r>
              <a:rPr lang="fr-FR" sz="2400" dirty="0" smtClean="0"/>
              <a:t>://</a:t>
            </a:r>
            <a:r>
              <a:rPr lang="fr-FR" sz="2400" dirty="0"/>
              <a:t>sites.google.com/site/neelsoumya/</a:t>
            </a:r>
            <a:endParaRPr lang="en-US" sz="2400" dirty="0"/>
          </a:p>
        </p:txBody>
      </p:sp>
    </p:spTree>
    <p:extLst>
      <p:ext uri="{BB962C8B-B14F-4D97-AF65-F5344CB8AC3E}">
        <p14:creationId xmlns:p14="http://schemas.microsoft.com/office/powerpoint/2010/main" val="62170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381000"/>
          </a:xfrm>
        </p:spPr>
        <p:txBody>
          <a:bodyPr>
            <a:normAutofit fontScale="90000"/>
          </a:bodyPr>
          <a:lstStyle/>
          <a:p>
            <a:r>
              <a:rPr lang="en-US" dirty="0" smtClean="0"/>
              <a:t>Biography</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r>
              <a:rPr lang="en-US" sz="2000" dirty="0" err="1"/>
              <a:t>Soumya</a:t>
            </a:r>
            <a:r>
              <a:rPr lang="en-US" sz="2000" dirty="0"/>
              <a:t> Banerjee has a PhD in Computer Science from the University of New Mexico, USA. He worked in Los Alamos National Laboratories while he was in graduate school. Prior to graduate school, he was a software engineer working in the financial services sector for Fortune 500 clients</a:t>
            </a:r>
            <a:r>
              <a:rPr lang="en-US" sz="2000" dirty="0" smtClean="0"/>
              <a:t>.</a:t>
            </a:r>
            <a:endParaRPr lang="en-US" sz="2000" dirty="0"/>
          </a:p>
          <a:p>
            <a:r>
              <a:rPr lang="en-US" sz="2000" dirty="0"/>
              <a:t>His work is at the intersection of computer science and biological systems – he uses tools from computer science to study biological systems and takes inspiration from biological systems to design more efficient human-engineered systems.  He is skilled in machine learning techniques and mathematical </a:t>
            </a:r>
            <a:r>
              <a:rPr lang="en-US" sz="2000" dirty="0" err="1"/>
              <a:t>modelling</a:t>
            </a:r>
            <a:r>
              <a:rPr lang="en-US" sz="2000" dirty="0"/>
              <a:t> using spatially explicit agent-based models and computationally tractable differential equation models</a:t>
            </a:r>
            <a:r>
              <a:rPr lang="en-US" sz="2000" dirty="0" smtClean="0"/>
              <a:t>.</a:t>
            </a:r>
            <a:endParaRPr lang="en-US" sz="2000" dirty="0"/>
          </a:p>
          <a:p>
            <a:r>
              <a:rPr lang="en-US" sz="2000" dirty="0"/>
              <a:t>He works closely with people from other domains, especially experimentalists. His work has been recognized with a University of New Mexico Student Award for Innovation in Informatics in 2010.</a:t>
            </a:r>
          </a:p>
          <a:p>
            <a:r>
              <a:rPr lang="en-US" sz="2000" dirty="0"/>
              <a:t>He takes pride in writing industrial-strength software, which he attributes to years working in industry and skills honed in academia. As of August 2014, he was ranked within the top 500 worldwide on MATLAB Central (an online repository for </a:t>
            </a:r>
            <a:r>
              <a:rPr lang="en-US" sz="2000" dirty="0" err="1"/>
              <a:t>Matlab</a:t>
            </a:r>
            <a:r>
              <a:rPr lang="en-US" sz="2000" dirty="0"/>
              <a:t> code contributed by users all over the world).</a:t>
            </a:r>
          </a:p>
        </p:txBody>
      </p:sp>
    </p:spTree>
    <p:extLst>
      <p:ext uri="{BB962C8B-B14F-4D97-AF65-F5344CB8AC3E}">
        <p14:creationId xmlns:p14="http://schemas.microsoft.com/office/powerpoint/2010/main" val="151329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Research Interests, Skills and </a:t>
            </a:r>
            <a:r>
              <a:rPr lang="en-US" b="1" dirty="0" smtClean="0"/>
              <a:t>Projects</a:t>
            </a: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marL="0" indent="0">
              <a:buNone/>
            </a:pPr>
            <a:r>
              <a:rPr lang="en-US" b="1" dirty="0" smtClean="0"/>
              <a:t>Skills</a:t>
            </a:r>
            <a:endParaRPr lang="en-US" b="1" dirty="0"/>
          </a:p>
          <a:p>
            <a:r>
              <a:rPr lang="en-US" sz="1800" dirty="0" smtClean="0"/>
              <a:t>Machine </a:t>
            </a:r>
            <a:r>
              <a:rPr lang="en-US" sz="1800" dirty="0"/>
              <a:t>Learning and Data Science</a:t>
            </a:r>
          </a:p>
          <a:p>
            <a:r>
              <a:rPr lang="en-US" sz="1800" dirty="0" smtClean="0"/>
              <a:t>Bioinformatics </a:t>
            </a:r>
            <a:r>
              <a:rPr lang="en-US" sz="1800" dirty="0"/>
              <a:t>(Analysis of Next-Generation Sequencing data)</a:t>
            </a:r>
          </a:p>
          <a:p>
            <a:r>
              <a:rPr lang="en-US" sz="1800" dirty="0" smtClean="0"/>
              <a:t>Wet-lab </a:t>
            </a:r>
            <a:r>
              <a:rPr lang="en-US" sz="1800" dirty="0"/>
              <a:t>techniques (cell biology and microscopy </a:t>
            </a:r>
            <a:r>
              <a:rPr lang="en-US" sz="1800" dirty="0" smtClean="0"/>
              <a:t>techniques</a:t>
            </a:r>
            <a:r>
              <a:rPr lang="en-US" sz="1800" dirty="0"/>
              <a:t>)</a:t>
            </a:r>
          </a:p>
          <a:p>
            <a:r>
              <a:rPr lang="en-US" sz="1800" dirty="0" smtClean="0"/>
              <a:t>Biostatistics </a:t>
            </a:r>
            <a:r>
              <a:rPr lang="en-US" sz="1800" dirty="0"/>
              <a:t>(statistical analysis of sequencing data from human clinical trials)</a:t>
            </a:r>
          </a:p>
          <a:p>
            <a:r>
              <a:rPr lang="en-US" sz="1800" dirty="0" smtClean="0"/>
              <a:t>Computer </a:t>
            </a:r>
            <a:r>
              <a:rPr lang="en-US" sz="1800" dirty="0"/>
              <a:t>Languages</a:t>
            </a:r>
          </a:p>
          <a:p>
            <a:pPr marL="0" indent="0">
              <a:buNone/>
            </a:pPr>
            <a:r>
              <a:rPr lang="en-US" b="1" dirty="0"/>
              <a:t>Projects</a:t>
            </a:r>
          </a:p>
          <a:p>
            <a:r>
              <a:rPr lang="en-US" sz="1800" dirty="0" smtClean="0"/>
              <a:t>Stage </a:t>
            </a:r>
            <a:r>
              <a:rPr lang="en-US" sz="1800" dirty="0"/>
              <a:t>Structured Hybrid Model</a:t>
            </a:r>
          </a:p>
          <a:p>
            <a:r>
              <a:rPr lang="en-US" sz="1800" dirty="0" smtClean="0"/>
              <a:t>Non-Linear </a:t>
            </a:r>
            <a:r>
              <a:rPr lang="en-US" sz="1800" dirty="0"/>
              <a:t>Dynamical Systems and Complex Systems</a:t>
            </a:r>
          </a:p>
          <a:p>
            <a:r>
              <a:rPr lang="en-US" sz="1800" dirty="0" smtClean="0"/>
              <a:t>Modular </a:t>
            </a:r>
            <a:r>
              <a:rPr lang="en-US" sz="1800" dirty="0"/>
              <a:t>RADAR and Scale Invariance of Immune System Rates and Times</a:t>
            </a:r>
          </a:p>
          <a:p>
            <a:r>
              <a:rPr lang="en-US" sz="1800" dirty="0" err="1" smtClean="0"/>
              <a:t>Modelling</a:t>
            </a:r>
            <a:r>
              <a:rPr lang="en-US" sz="1800" dirty="0" smtClean="0"/>
              <a:t> </a:t>
            </a:r>
            <a:r>
              <a:rPr lang="en-US" sz="1800" dirty="0"/>
              <a:t>Activated T cell Homing and Recirculation  </a:t>
            </a:r>
          </a:p>
          <a:p>
            <a:r>
              <a:rPr lang="en-US" sz="1800" dirty="0" smtClean="0"/>
              <a:t>Applications </a:t>
            </a:r>
            <a:r>
              <a:rPr lang="en-US" sz="1800" dirty="0"/>
              <a:t>for Immune System Inspired Distributed Systems</a:t>
            </a:r>
          </a:p>
          <a:p>
            <a:r>
              <a:rPr lang="en-US" sz="1800" dirty="0" smtClean="0"/>
              <a:t>Statistical </a:t>
            </a:r>
            <a:r>
              <a:rPr lang="en-US" sz="1800" dirty="0"/>
              <a:t>Analysis and Automated Cell Tracking for Cell Biology Experiments</a:t>
            </a:r>
          </a:p>
          <a:p>
            <a:r>
              <a:rPr lang="en-US" sz="1800" dirty="0" smtClean="0"/>
              <a:t>An </a:t>
            </a:r>
            <a:r>
              <a:rPr lang="en-US" sz="1800" dirty="0"/>
              <a:t>Immune System Inspired Approach for Automated Program Verification (</a:t>
            </a:r>
            <a:r>
              <a:rPr lang="en-US" sz="1800" dirty="0" err="1"/>
              <a:t>undecidability</a:t>
            </a:r>
            <a:r>
              <a:rPr lang="en-US" sz="1800" dirty="0"/>
              <a:t> in </a:t>
            </a:r>
            <a:r>
              <a:rPr lang="en-US" sz="1800" dirty="0" err="1"/>
              <a:t>immunocomputing</a:t>
            </a:r>
            <a:r>
              <a:rPr lang="en-US" sz="1800" dirty="0"/>
              <a:t>)</a:t>
            </a:r>
          </a:p>
          <a:p>
            <a:r>
              <a:rPr lang="en-US" sz="1800" dirty="0" err="1" smtClean="0"/>
              <a:t>Modelling</a:t>
            </a:r>
            <a:r>
              <a:rPr lang="en-US" sz="1800" dirty="0" smtClean="0"/>
              <a:t> </a:t>
            </a:r>
            <a:r>
              <a:rPr lang="en-US" sz="1800" dirty="0"/>
              <a:t>Within-Host and In-Vitro Viral Dynamics for Emerging Pathogens</a:t>
            </a:r>
          </a:p>
        </p:txBody>
      </p:sp>
    </p:spTree>
    <p:extLst>
      <p:ext uri="{BB962C8B-B14F-4D97-AF65-F5344CB8AC3E}">
        <p14:creationId xmlns:p14="http://schemas.microsoft.com/office/powerpoint/2010/main" val="218835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579438"/>
          </a:xfrm>
        </p:spPr>
        <p:txBody>
          <a:bodyPr>
            <a:normAutofit fontScale="90000"/>
          </a:bodyPr>
          <a:lstStyle/>
          <a:p>
            <a:r>
              <a:rPr lang="en-US" b="1" dirty="0" smtClean="0"/>
              <a:t>Major Publications</a:t>
            </a:r>
            <a:endParaRPr lang="en-US" dirty="0"/>
          </a:p>
        </p:txBody>
      </p:sp>
      <p:sp>
        <p:nvSpPr>
          <p:cNvPr id="3" name="Content Placeholder 2"/>
          <p:cNvSpPr>
            <a:spLocks noGrp="1"/>
          </p:cNvSpPr>
          <p:nvPr>
            <p:ph idx="1"/>
          </p:nvPr>
        </p:nvSpPr>
        <p:spPr>
          <a:xfrm>
            <a:off x="457200" y="914400"/>
            <a:ext cx="8229600" cy="5562600"/>
          </a:xfrm>
        </p:spPr>
        <p:txBody>
          <a:bodyPr>
            <a:noAutofit/>
          </a:bodyPr>
          <a:lstStyle/>
          <a:p>
            <a:pPr marL="0" indent="0">
              <a:buNone/>
            </a:pPr>
            <a:r>
              <a:rPr lang="en-US" sz="1800" b="1" dirty="0" smtClean="0"/>
              <a:t>1) </a:t>
            </a:r>
            <a:r>
              <a:rPr lang="en-US" sz="1800" b="1" dirty="0"/>
              <a:t>Immune System Inspired Strategies for Distributed Systems,</a:t>
            </a:r>
            <a:r>
              <a:rPr lang="en-US" sz="1800" dirty="0"/>
              <a:t> S. Banerjee &amp; M. Moses. </a:t>
            </a:r>
            <a:r>
              <a:rPr lang="en-US" sz="1800" i="1" dirty="0"/>
              <a:t>6th Annual Computer Science at UNM Student Conference (CSUSC)</a:t>
            </a:r>
            <a:r>
              <a:rPr lang="en-US" sz="1800" dirty="0"/>
              <a:t> </a:t>
            </a:r>
            <a:r>
              <a:rPr lang="en-US" sz="1800" dirty="0" smtClean="0"/>
              <a:t>2010</a:t>
            </a:r>
            <a:endParaRPr lang="en-US" sz="1800" dirty="0"/>
          </a:p>
          <a:p>
            <a:pPr marL="0" indent="0">
              <a:buNone/>
            </a:pPr>
            <a:r>
              <a:rPr lang="en-US" sz="1800" b="1" dirty="0" smtClean="0"/>
              <a:t>2) </a:t>
            </a:r>
            <a:r>
              <a:rPr lang="en-US" sz="1800" b="1" dirty="0"/>
              <a:t>Modular RADAR: An Immune System Inspired Search and Response Strategy for Distributed Systems</a:t>
            </a:r>
            <a:r>
              <a:rPr lang="en-US" sz="1800" dirty="0"/>
              <a:t>, S. Banerjee &amp; M. Moses. </a:t>
            </a:r>
            <a:r>
              <a:rPr lang="en-US" sz="1800" i="1" dirty="0"/>
              <a:t>The 9th International Conference on Artificial Immune Systems (ICARIS)</a:t>
            </a:r>
            <a:r>
              <a:rPr lang="en-US" sz="1800" dirty="0"/>
              <a:t>, 2010, Lecture Notes in Computer Science, Volume 6209/2010, 116-129, DOI: 10.1007/978-3-642-14547-6_10</a:t>
            </a:r>
          </a:p>
          <a:p>
            <a:pPr marL="0" indent="0">
              <a:buNone/>
            </a:pPr>
            <a:r>
              <a:rPr lang="en-US" sz="1800" b="1" dirty="0" smtClean="0"/>
              <a:t>3</a:t>
            </a:r>
            <a:r>
              <a:rPr lang="en-US" sz="1800" b="1" dirty="0"/>
              <a:t>) Scale Invariance of Immune System Response Rates and Times: Perspectives on Immune System Architecture and Implications for Artificial Immune Systems, </a:t>
            </a:r>
            <a:r>
              <a:rPr lang="en-US" sz="1800" dirty="0"/>
              <a:t>S. Banerjee &amp; M. Moses, </a:t>
            </a:r>
            <a:r>
              <a:rPr lang="en-US" sz="1800" i="1" dirty="0"/>
              <a:t>Swarm Intelligence</a:t>
            </a:r>
            <a:r>
              <a:rPr lang="en-US" sz="1800" dirty="0" smtClean="0"/>
              <a:t>, Vol</a:t>
            </a:r>
            <a:r>
              <a:rPr lang="en-US" sz="1800" dirty="0"/>
              <a:t>. 4(4), pp. </a:t>
            </a:r>
            <a:r>
              <a:rPr lang="en-US" sz="1800" dirty="0" smtClean="0"/>
              <a:t>301-318.</a:t>
            </a:r>
          </a:p>
          <a:p>
            <a:pPr marL="0" indent="0">
              <a:buNone/>
            </a:pPr>
            <a:r>
              <a:rPr lang="en-US" sz="1800" b="1" dirty="0" smtClean="0"/>
              <a:t>4) </a:t>
            </a:r>
            <a:r>
              <a:rPr lang="en-US" sz="1800" b="1" dirty="0"/>
              <a:t>A Hybrid Agent Based and Differential Equation Model of Body Size Effects on Pathogen Replication and Immune System Response,</a:t>
            </a:r>
            <a:r>
              <a:rPr lang="en-US" sz="1800" dirty="0"/>
              <a:t> S. Banerjee &amp; M. Moses. </a:t>
            </a:r>
            <a:r>
              <a:rPr lang="en-US" sz="1800" i="1" dirty="0"/>
              <a:t>The 8th International Conference on Artificial Immune Systems (ICARIS)</a:t>
            </a:r>
            <a:r>
              <a:rPr lang="en-US" sz="1800" dirty="0"/>
              <a:t>, Volume 5666-014, 14-18, 2009 </a:t>
            </a:r>
            <a:endParaRPr lang="en-US" sz="1800" dirty="0" smtClean="0"/>
          </a:p>
          <a:p>
            <a:pPr marL="0" indent="0">
              <a:buNone/>
            </a:pPr>
            <a:r>
              <a:rPr lang="en-US" sz="1800" b="1" dirty="0" smtClean="0"/>
              <a:t>5) </a:t>
            </a:r>
            <a:r>
              <a:rPr lang="en-US" sz="1800" b="1" dirty="0"/>
              <a:t>An Immune System Inspired Approach to Automated Program Verification</a:t>
            </a:r>
            <a:r>
              <a:rPr lang="en-US" sz="1800" dirty="0"/>
              <a:t>, S. Banerjee, </a:t>
            </a:r>
            <a:r>
              <a:rPr lang="en-US" sz="1800" dirty="0" smtClean="0"/>
              <a:t>2009</a:t>
            </a:r>
          </a:p>
          <a:p>
            <a:pPr marL="0" indent="0">
              <a:buNone/>
            </a:pPr>
            <a:r>
              <a:rPr lang="en-US" sz="1800" b="1" dirty="0" smtClean="0"/>
              <a:t>6)The </a:t>
            </a:r>
            <a:r>
              <a:rPr lang="en-US" sz="1800" b="1" dirty="0"/>
              <a:t>Value of Inflammatory Signals in Adaptive Immune Responses</a:t>
            </a:r>
            <a:r>
              <a:rPr lang="en-US" sz="1800" dirty="0"/>
              <a:t>, S. Banerjee, D. Levin, M. Moses, F. </a:t>
            </a:r>
            <a:r>
              <a:rPr lang="en-US" sz="1800" dirty="0" err="1"/>
              <a:t>Koster</a:t>
            </a:r>
            <a:r>
              <a:rPr lang="en-US" sz="1800" dirty="0"/>
              <a:t> and S. Forrest. </a:t>
            </a:r>
            <a:r>
              <a:rPr lang="en-US" sz="1800" i="1" dirty="0"/>
              <a:t>The 10th International Conference on Artificial Immune Systems (ICARIS)</a:t>
            </a:r>
            <a:r>
              <a:rPr lang="en-US" sz="1800" dirty="0"/>
              <a:t>, 2011, Lecture Notes in Computer Science, Volume 6825/2011, 1-14, DOI: 10.1007/978-3-642-22371-6_1</a:t>
            </a:r>
          </a:p>
        </p:txBody>
      </p:sp>
    </p:spTree>
    <p:extLst>
      <p:ext uri="{BB962C8B-B14F-4D97-AF65-F5344CB8AC3E}">
        <p14:creationId xmlns:p14="http://schemas.microsoft.com/office/powerpoint/2010/main" val="168784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Stage structured hybrid </a:t>
            </a:r>
            <a:r>
              <a:rPr lang="en-US" b="1" dirty="0" smtClean="0"/>
              <a:t>model</a:t>
            </a:r>
            <a:endParaRPr lang="en-US" dirty="0"/>
          </a:p>
        </p:txBody>
      </p:sp>
      <p:sp>
        <p:nvSpPr>
          <p:cNvPr id="3" name="Content Placeholder 2"/>
          <p:cNvSpPr>
            <a:spLocks noGrp="1"/>
          </p:cNvSpPr>
          <p:nvPr>
            <p:ph idx="1"/>
          </p:nvPr>
        </p:nvSpPr>
        <p:spPr>
          <a:xfrm>
            <a:off x="457200" y="1295400"/>
            <a:ext cx="8229600" cy="5334000"/>
          </a:xfrm>
        </p:spPr>
        <p:txBody>
          <a:bodyPr>
            <a:normAutofit fontScale="32500" lnSpcReduction="20000"/>
          </a:bodyPr>
          <a:lstStyle/>
          <a:p>
            <a:r>
              <a:rPr lang="en-US" sz="6800" dirty="0" err="1"/>
              <a:t>Stochasticity</a:t>
            </a:r>
            <a:r>
              <a:rPr lang="en-US" sz="6800" dirty="0"/>
              <a:t> and spatial distribution of the pathogen play a very critical role in determining the outcome of an infection. 1 in 10</a:t>
            </a:r>
            <a:r>
              <a:rPr lang="en-US" sz="6800" baseline="30000" dirty="0"/>
              <a:t>6</a:t>
            </a:r>
            <a:r>
              <a:rPr lang="en-US" sz="6800" dirty="0"/>
              <a:t> B-cells are specific to a particular pathogen. The serendipitous encounter of such a rare cognate B-cell with its fated antigen can determine host mortality. Mosquito vectors inject an average of 10</a:t>
            </a:r>
            <a:r>
              <a:rPr lang="en-US" sz="6800" baseline="30000" dirty="0"/>
              <a:t>5</a:t>
            </a:r>
            <a:r>
              <a:rPr lang="en-US" sz="6800" dirty="0"/>
              <a:t> PFU of WNV into an animal however there is a lot of variation around this mean. If a mosquito injects into a vein, the pathogen can spread systemically instead of being localized in tissue, leading to faster progression disease progression but possibly faster recognition by immune system cells. If a mosquito only injects into tissue, the pathogen will remain localized in a small volume of tissue and will probably be able to evade immune recognition while proliferating. </a:t>
            </a:r>
          </a:p>
          <a:p>
            <a:r>
              <a:rPr lang="en-US" sz="6800" dirty="0" smtClean="0"/>
              <a:t>Such </a:t>
            </a:r>
            <a:r>
              <a:rPr lang="en-US" sz="6800" dirty="0"/>
              <a:t>stochastic and spatial aspects of pathogenesis likely play a role in other diseases also. For example, macaques experimentally inoculated with HIV became infected with a very low probability in a dose dependent manner suggesting the role of initial stochastic events in shaping the trajectory of pathogenesis.</a:t>
            </a:r>
          </a:p>
          <a:p>
            <a:endParaRPr lang="en-US" dirty="0"/>
          </a:p>
        </p:txBody>
      </p:sp>
    </p:spTree>
    <p:extLst>
      <p:ext uri="{BB962C8B-B14F-4D97-AF65-F5344CB8AC3E}">
        <p14:creationId xmlns:p14="http://schemas.microsoft.com/office/powerpoint/2010/main" val="116450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Autofit/>
          </a:bodyPr>
          <a:lstStyle/>
          <a:p>
            <a:r>
              <a:rPr lang="en-US" sz="1600" dirty="0"/>
              <a:t>Current efforts at investigating the effect of </a:t>
            </a:r>
            <a:r>
              <a:rPr lang="en-US" sz="1600" dirty="0" err="1"/>
              <a:t>stochasticity</a:t>
            </a:r>
            <a:r>
              <a:rPr lang="en-US" sz="1600" dirty="0"/>
              <a:t> and space in modeling of host immune response and pathogens uses agent based models (ABMs). An ABM represents each entity or agent (each cell or </a:t>
            </a:r>
            <a:r>
              <a:rPr lang="en-US" sz="1600" dirty="0" err="1"/>
              <a:t>virion</a:t>
            </a:r>
            <a:r>
              <a:rPr lang="en-US" sz="1600" dirty="0"/>
              <a:t> in our case) explicitly, and a computer program encodes each rule or behavior for interacting with other agents. The agents move about in space and interact with other agents in their neighborhood according to the encoded rules. ABMs emphasize local interactions based on first principles, and these interactions give rise to the complex high-level phenomena of interest.</a:t>
            </a:r>
          </a:p>
          <a:p>
            <a:r>
              <a:rPr lang="en-US" sz="1600" dirty="0"/>
              <a:t>Due to the level of detail at which individual components are represented, ABMs can be computationally expensive and sometimes intractable.  Population level approaches like ordinary differential equations (ODEs) are computationally tractable </a:t>
            </a:r>
            <a:r>
              <a:rPr lang="en-US" sz="1600" dirty="0" smtClean="0"/>
              <a:t>and </a:t>
            </a:r>
            <a:r>
              <a:rPr lang="en-US" sz="1600" dirty="0"/>
              <a:t>can scale up to simulate host pathogen dynamics in large organisms </a:t>
            </a:r>
            <a:r>
              <a:rPr lang="en-US" sz="1600" dirty="0" smtClean="0"/>
              <a:t>. </a:t>
            </a:r>
            <a:r>
              <a:rPr lang="en-US" sz="1600" dirty="0"/>
              <a:t>However they make simplifying assumptions. For example they subsume individuals into a homogeneous compartment. They also assume that populations are homogeneously mixed. For example, the implicit assumption is that at initialization, a population of injected </a:t>
            </a:r>
            <a:r>
              <a:rPr lang="en-US" sz="1600" dirty="0" err="1"/>
              <a:t>virions</a:t>
            </a:r>
            <a:r>
              <a:rPr lang="en-US" sz="1600" dirty="0"/>
              <a:t> and normal cells would be “well-mixed” i.e. each </a:t>
            </a:r>
            <a:r>
              <a:rPr lang="en-US" sz="1600" dirty="0" err="1"/>
              <a:t>virion</a:t>
            </a:r>
            <a:r>
              <a:rPr lang="en-US" sz="1600" dirty="0"/>
              <a:t> has the opportunity to come in contact with every normal cell. This is unlikely to be satisfied during the initial stage of infection, when inoculated </a:t>
            </a:r>
            <a:r>
              <a:rPr lang="en-US" sz="1600" dirty="0" err="1"/>
              <a:t>virions</a:t>
            </a:r>
            <a:r>
              <a:rPr lang="en-US" sz="1600" dirty="0"/>
              <a:t> localize at the site of infection. Such spatial effects assume more importance during the onset of infection, when the number of </a:t>
            </a:r>
            <a:r>
              <a:rPr lang="en-US" sz="1600" dirty="0" err="1"/>
              <a:t>virions</a:t>
            </a:r>
            <a:r>
              <a:rPr lang="en-US" sz="1600" dirty="0"/>
              <a:t> is low, and we need an ABM to address this.</a:t>
            </a:r>
          </a:p>
          <a:p>
            <a:r>
              <a:rPr lang="en-US" sz="1600" dirty="0"/>
              <a:t>We proposed an approach that aims to strike a balance between the detail of representation of an ABM and the computational tractability of an ODE model. We call this a </a:t>
            </a:r>
            <a:r>
              <a:rPr lang="en-US" sz="1600" i="1" dirty="0"/>
              <a:t>stage-structured hybrid model </a:t>
            </a:r>
            <a:r>
              <a:rPr lang="en-US" sz="1600" dirty="0"/>
              <a:t>(</a:t>
            </a:r>
            <a:r>
              <a:rPr lang="en-US" sz="1600" dirty="0">
                <a:hlinkClick r:id="rId2"/>
              </a:rPr>
              <a:t>paper</a:t>
            </a:r>
            <a:r>
              <a:rPr lang="en-US" sz="1600" dirty="0"/>
              <a:t>). It uses a detailed and spatially explicit, but computationally intensive ABM in the initial stage of infection, and a coarse-grained but computationally tractable ODE model in the latter stages of infection (when the assumptions of homogeneous mixture of population are likely to satisfied and spatial effects can be ignored). </a:t>
            </a:r>
            <a:endParaRPr lang="en-US" sz="1600" dirty="0" smtClean="0"/>
          </a:p>
        </p:txBody>
      </p:sp>
    </p:spTree>
    <p:extLst>
      <p:ext uri="{BB962C8B-B14F-4D97-AF65-F5344CB8AC3E}">
        <p14:creationId xmlns:p14="http://schemas.microsoft.com/office/powerpoint/2010/main" val="890190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242193" y="1600200"/>
            <a:ext cx="6659614"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57200" y="457200"/>
            <a:ext cx="7772400" cy="923330"/>
          </a:xfrm>
          <a:prstGeom prst="rect">
            <a:avLst/>
          </a:prstGeom>
        </p:spPr>
        <p:txBody>
          <a:bodyPr wrap="square">
            <a:spAutoFit/>
          </a:bodyPr>
          <a:lstStyle/>
          <a:p>
            <a:r>
              <a:rPr lang="en-US" dirty="0"/>
              <a:t>Such an approach might hold promise in modeling of other pathogens where the initial </a:t>
            </a:r>
            <a:r>
              <a:rPr lang="en-US" dirty="0" err="1"/>
              <a:t>stochasticity</a:t>
            </a:r>
            <a:r>
              <a:rPr lang="en-US" dirty="0"/>
              <a:t> of the pathogen and host response dictates the trajectory of pathogenesis. A general schematic of the approach is shown below </a:t>
            </a:r>
          </a:p>
        </p:txBody>
      </p:sp>
    </p:spTree>
    <p:extLst>
      <p:ext uri="{BB962C8B-B14F-4D97-AF65-F5344CB8AC3E}">
        <p14:creationId xmlns:p14="http://schemas.microsoft.com/office/powerpoint/2010/main" val="3829007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charteo.com/out/pictures/art_pictures/C0076/Contact-Thank-You-Slides_C0076_008_c01_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8846279" cy="6634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284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TotalTime>
  <Words>604</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SOUMYA BANERJEE</vt:lpstr>
      <vt:lpstr>Biography</vt:lpstr>
      <vt:lpstr>Research Interests, Skills and Projects</vt:lpstr>
      <vt:lpstr>Major Publications</vt:lpstr>
      <vt:lpstr>Stage structured hybrid model</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Divya Bhargavi Thondapu</dc:creator>
  <cp:lastModifiedBy>Divya Bhargavi Thondapu</cp:lastModifiedBy>
  <cp:revision>19</cp:revision>
  <dcterms:created xsi:type="dcterms:W3CDTF">2006-08-16T00:00:00Z</dcterms:created>
  <dcterms:modified xsi:type="dcterms:W3CDTF">2014-12-29T11:11:19Z</dcterms:modified>
</cp:coreProperties>
</file>