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58" r:id="rId4"/>
    <p:sldId id="260" r:id="rId5"/>
    <p:sldId id="332" r:id="rId6"/>
    <p:sldId id="333" r:id="rId7"/>
    <p:sldId id="334" r:id="rId8"/>
    <p:sldId id="335" r:id="rId9"/>
    <p:sldId id="336" r:id="rId10"/>
    <p:sldId id="337" r:id="rId11"/>
    <p:sldId id="261" r:id="rId12"/>
    <p:sldId id="313" r:id="rId13"/>
    <p:sldId id="314" r:id="rId14"/>
    <p:sldId id="316" r:id="rId15"/>
    <p:sldId id="318" r:id="rId16"/>
    <p:sldId id="319" r:id="rId17"/>
    <p:sldId id="320" r:id="rId18"/>
    <p:sldId id="321" r:id="rId19"/>
    <p:sldId id="322" r:id="rId20"/>
    <p:sldId id="327" r:id="rId21"/>
    <p:sldId id="328" r:id="rId22"/>
    <p:sldId id="329" r:id="rId23"/>
    <p:sldId id="330" r:id="rId24"/>
    <p:sldId id="331" r:id="rId25"/>
    <p:sldId id="31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39" autoAdjust="0"/>
    <p:restoredTop sz="94660"/>
  </p:normalViewPr>
  <p:slideViewPr>
    <p:cSldViewPr>
      <p:cViewPr>
        <p:scale>
          <a:sx n="60" d="100"/>
          <a:sy n="60" d="100"/>
        </p:scale>
        <p:origin x="-1812" y="-4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pPr/>
              <a:t>10/20/2014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pPr/>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pPr/>
              <a:t>1</a:t>
            </a:fld>
            <a:endParaRPr lang="en-US"/>
          </a:p>
        </p:txBody>
      </p:sp>
    </p:spTree>
    <p:extLst>
      <p:ext uri="{BB962C8B-B14F-4D97-AF65-F5344CB8AC3E}">
        <p14:creationId xmlns:p14="http://schemas.microsoft.com/office/powerpoint/2010/main" val="933886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CE54FC7-E7F6-46BE-91CA-F07215B68C83}" type="slidenum">
              <a:rPr lang="en-US" smtClean="0"/>
              <a:pPr/>
              <a:t>3</a:t>
            </a:fld>
            <a:endParaRPr lang="en-US"/>
          </a:p>
        </p:txBody>
      </p:sp>
    </p:spTree>
    <p:extLst>
      <p:ext uri="{BB962C8B-B14F-4D97-AF65-F5344CB8AC3E}">
        <p14:creationId xmlns:p14="http://schemas.microsoft.com/office/powerpoint/2010/main" val="1751536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pPr/>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pPr/>
              <a:t>‹#›</a:t>
            </a:fld>
            <a:endParaRPr lang="en-US"/>
          </a:p>
        </p:txBody>
      </p:sp>
    </p:spTree>
    <p:extLst>
      <p:ext uri="{BB962C8B-B14F-4D97-AF65-F5344CB8AC3E}">
        <p14:creationId xmlns:p14="http://schemas.microsoft.com/office/powerpoint/2010/main" val="2525762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pPr/>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pPr/>
              <a:t>‹#›</a:t>
            </a:fld>
            <a:endParaRPr lang="en-US"/>
          </a:p>
        </p:txBody>
      </p:sp>
    </p:spTree>
    <p:extLst>
      <p:ext uri="{BB962C8B-B14F-4D97-AF65-F5344CB8AC3E}">
        <p14:creationId xmlns:p14="http://schemas.microsoft.com/office/powerpoint/2010/main" val="411285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pPr/>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pPr/>
              <a:t>‹#›</a:t>
            </a:fld>
            <a:endParaRPr lang="en-US"/>
          </a:p>
        </p:txBody>
      </p:sp>
    </p:spTree>
    <p:extLst>
      <p:ext uri="{BB962C8B-B14F-4D97-AF65-F5344CB8AC3E}">
        <p14:creationId xmlns:p14="http://schemas.microsoft.com/office/powerpoint/2010/main" val="345598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pPr/>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pPr/>
              <a:t>‹#›</a:t>
            </a:fld>
            <a:endParaRPr lang="en-US"/>
          </a:p>
        </p:txBody>
      </p:sp>
    </p:spTree>
    <p:extLst>
      <p:ext uri="{BB962C8B-B14F-4D97-AF65-F5344CB8AC3E}">
        <p14:creationId xmlns:p14="http://schemas.microsoft.com/office/powerpoint/2010/main" val="2556795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pPr/>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pPr/>
              <a:t>‹#›</a:t>
            </a:fld>
            <a:endParaRPr lang="en-US"/>
          </a:p>
        </p:txBody>
      </p:sp>
    </p:spTree>
    <p:extLst>
      <p:ext uri="{BB962C8B-B14F-4D97-AF65-F5344CB8AC3E}">
        <p14:creationId xmlns:p14="http://schemas.microsoft.com/office/powerpoint/2010/main" val="30561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97EF42-4468-45B4-839B-0223E8CED2DD}" type="datetimeFigureOut">
              <a:rPr lang="en-US" smtClean="0"/>
              <a:pPr/>
              <a:t>10/20/2014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pPr/>
              <a:t>‹#›</a:t>
            </a:fld>
            <a:endParaRPr lang="en-US"/>
          </a:p>
        </p:txBody>
      </p:sp>
    </p:spTree>
    <p:extLst>
      <p:ext uri="{BB962C8B-B14F-4D97-AF65-F5344CB8AC3E}">
        <p14:creationId xmlns:p14="http://schemas.microsoft.com/office/powerpoint/2010/main" val="2451333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97EF42-4468-45B4-839B-0223E8CED2DD}" type="datetimeFigureOut">
              <a:rPr lang="en-US" smtClean="0"/>
              <a:pPr/>
              <a:t>10/20/2014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pPr/>
              <a:t>‹#›</a:t>
            </a:fld>
            <a:endParaRPr lang="en-US"/>
          </a:p>
        </p:txBody>
      </p:sp>
    </p:spTree>
    <p:extLst>
      <p:ext uri="{BB962C8B-B14F-4D97-AF65-F5344CB8AC3E}">
        <p14:creationId xmlns:p14="http://schemas.microsoft.com/office/powerpoint/2010/main" val="2868668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97EF42-4468-45B4-839B-0223E8CED2DD}" type="datetimeFigureOut">
              <a:rPr lang="en-US" smtClean="0"/>
              <a:pPr/>
              <a:t>10/20/2014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pPr/>
              <a:t>‹#›</a:t>
            </a:fld>
            <a:endParaRPr lang="en-US"/>
          </a:p>
        </p:txBody>
      </p:sp>
    </p:spTree>
    <p:extLst>
      <p:ext uri="{BB962C8B-B14F-4D97-AF65-F5344CB8AC3E}">
        <p14:creationId xmlns:p14="http://schemas.microsoft.com/office/powerpoint/2010/main" val="3247204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pPr/>
              <a:t>10/20/2014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pPr/>
              <a:t>‹#›</a:t>
            </a:fld>
            <a:endParaRPr lang="en-US"/>
          </a:p>
        </p:txBody>
      </p:sp>
    </p:spTree>
    <p:extLst>
      <p:ext uri="{BB962C8B-B14F-4D97-AF65-F5344CB8AC3E}">
        <p14:creationId xmlns:p14="http://schemas.microsoft.com/office/powerpoint/2010/main" val="4281039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pPr/>
              <a:t>10/20/2014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pPr/>
              <a:t>‹#›</a:t>
            </a:fld>
            <a:endParaRPr lang="en-US"/>
          </a:p>
        </p:txBody>
      </p:sp>
    </p:spTree>
    <p:extLst>
      <p:ext uri="{BB962C8B-B14F-4D97-AF65-F5344CB8AC3E}">
        <p14:creationId xmlns:p14="http://schemas.microsoft.com/office/powerpoint/2010/main" val="2309788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pPr/>
              <a:t>10/20/2014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pPr/>
              <a:t>‹#›</a:t>
            </a:fld>
            <a:endParaRPr lang="en-US"/>
          </a:p>
        </p:txBody>
      </p:sp>
    </p:spTree>
    <p:extLst>
      <p:ext uri="{BB962C8B-B14F-4D97-AF65-F5344CB8AC3E}">
        <p14:creationId xmlns:p14="http://schemas.microsoft.com/office/powerpoint/2010/main" val="3521920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97EF42-4468-45B4-839B-0223E8CED2DD}" type="datetimeFigureOut">
              <a:rPr lang="en-US" smtClean="0"/>
              <a:pPr/>
              <a:t>10/20/2014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925245-6EC2-4710-A17C-F03DBAEE8AC6}" type="slidenum">
              <a:rPr lang="en-US" smtClean="0"/>
              <a:pPr/>
              <a:t>‹#›</a:t>
            </a:fld>
            <a:endParaRPr lang="en-US"/>
          </a:p>
        </p:txBody>
      </p:sp>
    </p:spTree>
    <p:extLst>
      <p:ext uri="{BB962C8B-B14F-4D97-AF65-F5344CB8AC3E}">
        <p14:creationId xmlns:p14="http://schemas.microsoft.com/office/powerpoint/2010/main" val="23726724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143000"/>
            <a:ext cx="6629400" cy="3347070"/>
          </a:xfrm>
          <a:prstGeom prst="rect">
            <a:avLst/>
          </a:prstGeom>
        </p:spPr>
        <p:txBody>
          <a:bodyPr wrap="square">
            <a:spAutoFit/>
          </a:bodyPr>
          <a:lstStyle/>
          <a:p>
            <a:pPr>
              <a:lnSpc>
                <a:spcPct val="150000"/>
              </a:lnSpc>
            </a:pPr>
            <a:r>
              <a:rPr lang="en-US" sz="2600" b="1" dirty="0" smtClean="0">
                <a:latin typeface="Times New Roman" pitchFamily="18" charset="0"/>
                <a:cs typeface="Times New Roman" pitchFamily="18" charset="0"/>
              </a:rPr>
              <a:t>Dr. Sabine </a:t>
            </a:r>
            <a:r>
              <a:rPr lang="en-US" sz="2600" b="1" dirty="0" err="1" smtClean="0">
                <a:latin typeface="Times New Roman" pitchFamily="18" charset="0"/>
                <a:cs typeface="Times New Roman" pitchFamily="18" charset="0"/>
              </a:rPr>
              <a:t>Sampels</a:t>
            </a:r>
            <a:endParaRPr lang="en-US" sz="2600" b="1" dirty="0" smtClean="0">
              <a:latin typeface="Times New Roman" pitchFamily="18" charset="0"/>
              <a:cs typeface="Times New Roman" pitchFamily="18" charset="0"/>
            </a:endParaRPr>
          </a:p>
          <a:p>
            <a:pPr>
              <a:lnSpc>
                <a:spcPct val="150000"/>
              </a:lnSpc>
            </a:pPr>
            <a:r>
              <a:rPr lang="en-US" sz="2300" dirty="0" smtClean="0">
                <a:latin typeface="Times New Roman" pitchFamily="18" charset="0"/>
                <a:cs typeface="Times New Roman" pitchFamily="18" charset="0"/>
              </a:rPr>
              <a:t>Faculty of Fisheries &amp; Protection of Waters </a:t>
            </a:r>
            <a:endParaRPr lang="en-US" sz="2300" dirty="0">
              <a:latin typeface="Times New Roman" pitchFamily="18" charset="0"/>
              <a:cs typeface="Times New Roman" pitchFamily="18" charset="0"/>
            </a:endParaRPr>
          </a:p>
          <a:p>
            <a:pPr>
              <a:lnSpc>
                <a:spcPct val="150000"/>
              </a:lnSpc>
            </a:pPr>
            <a:r>
              <a:rPr lang="en-US" sz="2300" dirty="0" smtClean="0">
                <a:latin typeface="Times New Roman" pitchFamily="18" charset="0"/>
                <a:cs typeface="Times New Roman" pitchFamily="18" charset="0"/>
              </a:rPr>
              <a:t>Institute of Aquaculture</a:t>
            </a:r>
            <a:endParaRPr lang="en-US" sz="2300" dirty="0">
              <a:latin typeface="Times New Roman" pitchFamily="18" charset="0"/>
              <a:cs typeface="Times New Roman" pitchFamily="18" charset="0"/>
            </a:endParaRPr>
          </a:p>
          <a:p>
            <a:pPr>
              <a:lnSpc>
                <a:spcPct val="150000"/>
              </a:lnSpc>
            </a:pPr>
            <a:r>
              <a:rPr lang="en-US" sz="2300" dirty="0">
                <a:latin typeface="Times New Roman" pitchFamily="18" charset="0"/>
                <a:cs typeface="Times New Roman" pitchFamily="18" charset="0"/>
              </a:rPr>
              <a:t>University of </a:t>
            </a:r>
            <a:r>
              <a:rPr lang="en-US" sz="2300" dirty="0" smtClean="0">
                <a:latin typeface="Times New Roman" pitchFamily="18" charset="0"/>
                <a:cs typeface="Times New Roman" pitchFamily="18" charset="0"/>
              </a:rPr>
              <a:t>South Bohemia</a:t>
            </a:r>
            <a:endParaRPr lang="en-US" sz="2300" dirty="0">
              <a:latin typeface="Times New Roman" pitchFamily="18" charset="0"/>
              <a:cs typeface="Times New Roman" pitchFamily="18" charset="0"/>
            </a:endParaRPr>
          </a:p>
          <a:p>
            <a:pPr>
              <a:lnSpc>
                <a:spcPct val="150000"/>
              </a:lnSpc>
            </a:pPr>
            <a:r>
              <a:rPr lang="en-US" sz="2300" dirty="0" smtClean="0">
                <a:latin typeface="Times New Roman" pitchFamily="18" charset="0"/>
                <a:cs typeface="Times New Roman" pitchFamily="18" charset="0"/>
              </a:rPr>
              <a:t>Czech Republic</a:t>
            </a:r>
            <a:endParaRPr lang="en-US" sz="2300" dirty="0">
              <a:latin typeface="Times New Roman" pitchFamily="18" charset="0"/>
              <a:cs typeface="Times New Roman" pitchFamily="18" charset="0"/>
            </a:endParaRPr>
          </a:p>
          <a:p>
            <a:pPr>
              <a:lnSpc>
                <a:spcPct val="150000"/>
              </a:lnSpc>
            </a:pPr>
            <a:r>
              <a:rPr lang="en-US" sz="2300" dirty="0">
                <a:latin typeface="Times New Roman" pitchFamily="18" charset="0"/>
                <a:cs typeface="Times New Roman" pitchFamily="18" charset="0"/>
              </a:rPr>
              <a:t>Tel. </a:t>
            </a:r>
            <a:r>
              <a:rPr lang="en-US" sz="2300" dirty="0" smtClean="0">
                <a:latin typeface="Times New Roman" pitchFamily="18" charset="0"/>
                <a:cs typeface="Times New Roman" pitchFamily="18" charset="0"/>
              </a:rPr>
              <a:t>004-20-777-248-351</a:t>
            </a:r>
            <a:endParaRPr lang="en-US" sz="2300" dirty="0">
              <a:latin typeface="Times New Roman" pitchFamily="18" charset="0"/>
              <a:cs typeface="Times New Roman" pitchFamily="18" charset="0"/>
            </a:endParaRPr>
          </a:p>
        </p:txBody>
      </p:sp>
      <p:sp>
        <p:nvSpPr>
          <p:cNvPr id="5" name="Rectangle 4"/>
          <p:cNvSpPr/>
          <p:nvPr/>
        </p:nvSpPr>
        <p:spPr>
          <a:xfrm>
            <a:off x="2535497" y="269557"/>
            <a:ext cx="4011034" cy="523220"/>
          </a:xfrm>
          <a:prstGeom prst="rect">
            <a:avLst/>
          </a:prstGeom>
        </p:spPr>
        <p:txBody>
          <a:bodyPr wrap="none">
            <a:spAutoFit/>
          </a:bodyPr>
          <a:lstStyle/>
          <a:p>
            <a:pPr algn="ctr"/>
            <a:r>
              <a:rPr lang="en-US" sz="2800" b="1" dirty="0" smtClean="0">
                <a:latin typeface="Times New Roman" pitchFamily="18" charset="0"/>
                <a:cs typeface="Times New Roman" pitchFamily="18" charset="0"/>
              </a:rPr>
              <a:t>Editorial Board Member</a:t>
            </a: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553199" y="1143000"/>
            <a:ext cx="1524000" cy="21336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172199" y="3886200"/>
            <a:ext cx="22860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028342"/>
            <a:ext cx="8077200" cy="4832092"/>
          </a:xfrm>
          <a:prstGeom prst="rect">
            <a:avLst/>
          </a:prstGeom>
        </p:spPr>
        <p:txBody>
          <a:bodyPr wrap="square">
            <a:spAutoFit/>
          </a:bodyPr>
          <a:lstStyle/>
          <a:p>
            <a:r>
              <a:rPr lang="en-US" sz="2200" dirty="0" err="1">
                <a:latin typeface="Times New Roman" panose="02020603050405020304" pitchFamily="18" charset="0"/>
                <a:cs typeface="Times New Roman" panose="02020603050405020304" pitchFamily="18" charset="0"/>
              </a:rPr>
              <a:t>Wiklund</a:t>
            </a:r>
            <a:r>
              <a:rPr lang="en-US" sz="2200" dirty="0">
                <a:latin typeface="Times New Roman" panose="02020603050405020304" pitchFamily="18" charset="0"/>
                <a:cs typeface="Times New Roman" panose="02020603050405020304" pitchFamily="18" charset="0"/>
              </a:rPr>
              <a:t>, E., Pickova, J., </a:t>
            </a:r>
            <a:r>
              <a:rPr lang="en-US" sz="2200" b="1" dirty="0" err="1">
                <a:latin typeface="Times New Roman" panose="02020603050405020304" pitchFamily="18" charset="0"/>
                <a:cs typeface="Times New Roman" panose="02020603050405020304" pitchFamily="18" charset="0"/>
              </a:rPr>
              <a:t>Sampels</a:t>
            </a:r>
            <a:r>
              <a:rPr lang="en-US" sz="2200" b="1" dirty="0">
                <a:latin typeface="Times New Roman" panose="02020603050405020304" pitchFamily="18" charset="0"/>
                <a:cs typeface="Times New Roman" panose="02020603050405020304" pitchFamily="18" charset="0"/>
              </a:rPr>
              <a:t>, S</a:t>
            </a:r>
            <a:r>
              <a:rPr lang="en-US" sz="2200" dirty="0">
                <a:latin typeface="Times New Roman" panose="02020603050405020304" pitchFamily="18" charset="0"/>
                <a:cs typeface="Times New Roman" panose="02020603050405020304" pitchFamily="18" charset="0"/>
              </a:rPr>
              <a:t>., &amp; </a:t>
            </a:r>
            <a:r>
              <a:rPr lang="en-US" sz="2200" dirty="0" err="1">
                <a:latin typeface="Times New Roman" panose="02020603050405020304" pitchFamily="18" charset="0"/>
                <a:cs typeface="Times New Roman" panose="02020603050405020304" pitchFamily="18" charset="0"/>
              </a:rPr>
              <a:t>Lundström</a:t>
            </a:r>
            <a:r>
              <a:rPr lang="en-US" sz="2200" dirty="0">
                <a:latin typeface="Times New Roman" panose="02020603050405020304" pitchFamily="18" charset="0"/>
                <a:cs typeface="Times New Roman" panose="02020603050405020304" pitchFamily="18" charset="0"/>
              </a:rPr>
              <a:t>, K. 2001. Fatty acid composition in M. </a:t>
            </a:r>
            <a:r>
              <a:rPr lang="en-US" sz="2200" dirty="0" err="1">
                <a:latin typeface="Times New Roman" panose="02020603050405020304" pitchFamily="18" charset="0"/>
                <a:cs typeface="Times New Roman" panose="02020603050405020304" pitchFamily="18" charset="0"/>
              </a:rPr>
              <a:t>longissimus</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lumborum</a:t>
            </a:r>
            <a:r>
              <a:rPr lang="en-US" sz="2200" dirty="0">
                <a:latin typeface="Times New Roman" panose="02020603050405020304" pitchFamily="18" charset="0"/>
                <a:cs typeface="Times New Roman" panose="02020603050405020304" pitchFamily="18" charset="0"/>
              </a:rPr>
              <a:t>, ultimate muscle pH values and carcass parameters in reindeer (</a:t>
            </a:r>
            <a:r>
              <a:rPr lang="en-US" sz="2200" dirty="0" err="1">
                <a:latin typeface="Times New Roman" panose="02020603050405020304" pitchFamily="18" charset="0"/>
                <a:cs typeface="Times New Roman" panose="02020603050405020304" pitchFamily="18" charset="0"/>
              </a:rPr>
              <a:t>Rangifer</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tarandus</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tarandus</a:t>
            </a:r>
            <a:r>
              <a:rPr lang="en-US" sz="2200" dirty="0">
                <a:latin typeface="Times New Roman" panose="02020603050405020304" pitchFamily="18" charset="0"/>
                <a:cs typeface="Times New Roman" panose="02020603050405020304" pitchFamily="18" charset="0"/>
              </a:rPr>
              <a:t> L) grazed on natural pasture or fed a commercial feed mixture; Meat Science, 58, 293-298</a:t>
            </a:r>
            <a:r>
              <a:rPr lang="en-US" sz="2200" dirty="0" smtClean="0">
                <a:latin typeface="Times New Roman" panose="02020603050405020304" pitchFamily="18" charset="0"/>
                <a:cs typeface="Times New Roman" panose="02020603050405020304" pitchFamily="18" charset="0"/>
              </a:rPr>
              <a:t>.</a:t>
            </a:r>
          </a:p>
          <a:p>
            <a:endParaRPr lang="en-US" sz="2200" dirty="0">
              <a:latin typeface="Times New Roman" panose="02020603050405020304" pitchFamily="18" charset="0"/>
              <a:cs typeface="Times New Roman" panose="02020603050405020304" pitchFamily="18" charset="0"/>
            </a:endParaRPr>
          </a:p>
          <a:p>
            <a:r>
              <a:rPr lang="en-US" sz="2200" b="1" dirty="0" err="1">
                <a:latin typeface="Times New Roman" panose="02020603050405020304" pitchFamily="18" charset="0"/>
                <a:cs typeface="Times New Roman" panose="02020603050405020304" pitchFamily="18" charset="0"/>
              </a:rPr>
              <a:t>Sampels,S</a:t>
            </a:r>
            <a:r>
              <a:rPr lang="en-US" sz="2200" b="1"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Pickova, J. &amp; </a:t>
            </a:r>
            <a:r>
              <a:rPr lang="en-US" sz="2200" dirty="0" err="1">
                <a:latin typeface="Times New Roman" panose="02020603050405020304" pitchFamily="18" charset="0"/>
                <a:cs typeface="Times New Roman" panose="02020603050405020304" pitchFamily="18" charset="0"/>
              </a:rPr>
              <a:t>Wiklund</a:t>
            </a:r>
            <a:r>
              <a:rPr lang="en-US" sz="2200" dirty="0">
                <a:latin typeface="Times New Roman" panose="02020603050405020304" pitchFamily="18" charset="0"/>
                <a:cs typeface="Times New Roman" panose="02020603050405020304" pitchFamily="18" charset="0"/>
              </a:rPr>
              <a:t>, E., 2004. Fatty acids, antioxidants and oxidation stability of processed reindeer meat; Meat Science, 67, </a:t>
            </a:r>
            <a:r>
              <a:rPr lang="en-US" sz="2200" dirty="0" smtClean="0">
                <a:latin typeface="Times New Roman" panose="02020603050405020304" pitchFamily="18" charset="0"/>
                <a:cs typeface="Times New Roman" panose="02020603050405020304" pitchFamily="18" charset="0"/>
              </a:rPr>
              <a:t>523-532</a:t>
            </a:r>
          </a:p>
          <a:p>
            <a:endParaRPr lang="en-US" sz="2200" dirty="0">
              <a:latin typeface="Times New Roman" panose="02020603050405020304" pitchFamily="18" charset="0"/>
              <a:cs typeface="Times New Roman" panose="02020603050405020304" pitchFamily="18" charset="0"/>
            </a:endParaRPr>
          </a:p>
          <a:p>
            <a:r>
              <a:rPr lang="en-US" sz="2200" dirty="0" err="1">
                <a:latin typeface="Times New Roman" panose="02020603050405020304" pitchFamily="18" charset="0"/>
                <a:cs typeface="Times New Roman" panose="02020603050405020304" pitchFamily="18" charset="0"/>
              </a:rPr>
              <a:t>Wiklund</a:t>
            </a:r>
            <a:r>
              <a:rPr lang="en-US" sz="2200" dirty="0">
                <a:latin typeface="Times New Roman" panose="02020603050405020304" pitchFamily="18" charset="0"/>
                <a:cs typeface="Times New Roman" panose="02020603050405020304" pitchFamily="18" charset="0"/>
              </a:rPr>
              <a:t>, E., Johansson, L., </a:t>
            </a:r>
            <a:r>
              <a:rPr lang="en-US" sz="2200" b="1" dirty="0" err="1">
                <a:latin typeface="Times New Roman" panose="02020603050405020304" pitchFamily="18" charset="0"/>
                <a:cs typeface="Times New Roman" panose="02020603050405020304" pitchFamily="18" charset="0"/>
              </a:rPr>
              <a:t>Sampels</a:t>
            </a:r>
            <a:r>
              <a:rPr lang="en-US" sz="2200" b="1" dirty="0">
                <a:latin typeface="Times New Roman" panose="02020603050405020304" pitchFamily="18" charset="0"/>
                <a:cs typeface="Times New Roman" panose="02020603050405020304" pitchFamily="18" charset="0"/>
              </a:rPr>
              <a:t>, S. </a:t>
            </a:r>
            <a:r>
              <a:rPr lang="en-US" sz="2200" dirty="0">
                <a:latin typeface="Times New Roman" panose="02020603050405020304" pitchFamily="18" charset="0"/>
                <a:cs typeface="Times New Roman" panose="02020603050405020304" pitchFamily="18" charset="0"/>
              </a:rPr>
              <a:t>and </a:t>
            </a:r>
            <a:r>
              <a:rPr lang="en-US" sz="2200" dirty="0" err="1">
                <a:latin typeface="Times New Roman" panose="02020603050405020304" pitchFamily="18" charset="0"/>
                <a:cs typeface="Times New Roman" panose="02020603050405020304" pitchFamily="18" charset="0"/>
              </a:rPr>
              <a:t>Malmfors</a:t>
            </a:r>
            <a:r>
              <a:rPr lang="en-US" sz="2200" dirty="0">
                <a:latin typeface="Times New Roman" panose="02020603050405020304" pitchFamily="18" charset="0"/>
                <a:cs typeface="Times New Roman" panose="02020603050405020304" pitchFamily="18" charset="0"/>
              </a:rPr>
              <a:t>, G. 2004. Tasty and healthy meat from the North. Food Science Central. Available at http://www.foodsciencecentral.com/library.html#ifis/13583</a:t>
            </a:r>
          </a:p>
        </p:txBody>
      </p:sp>
    </p:spTree>
    <p:extLst>
      <p:ext uri="{BB962C8B-B14F-4D97-AF65-F5344CB8AC3E}">
        <p14:creationId xmlns:p14="http://schemas.microsoft.com/office/powerpoint/2010/main" val="3222224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57200"/>
            <a:ext cx="2362200" cy="609599"/>
          </a:xfrm>
          <a:prstGeom prst="rect">
            <a:avLst/>
          </a:prstGeom>
          <a:solidFill>
            <a:schemeClr val="accent3">
              <a:lumMod val="60000"/>
              <a:lumOff val="40000"/>
            </a:schemeClr>
          </a:solidFill>
        </p:spPr>
        <p:txBody>
          <a:bodyPr vert="horz" lIns="91440" tIns="45720" rIns="91440" bIns="45720" rtlCol="0" anchor="ctr">
            <a:normAutofit fontScale="92500"/>
          </a:bodyPr>
          <a:lstStyle/>
          <a:p>
            <a:pPr algn="ctr">
              <a:spcBef>
                <a:spcPct val="0"/>
              </a:spcBef>
            </a:pPr>
            <a:r>
              <a:rPr lang="en-US" sz="3200" b="1" dirty="0" smtClean="0">
                <a:solidFill>
                  <a:srgbClr val="FF0000"/>
                </a:solidFill>
                <a:latin typeface="Times New Roman" pitchFamily="18" charset="0"/>
                <a:ea typeface="+mj-ea"/>
                <a:cs typeface="Times New Roman" pitchFamily="18" charset="0"/>
              </a:rPr>
              <a:t>Aquaculture</a:t>
            </a:r>
          </a:p>
          <a:p>
            <a:pPr algn="ctr">
              <a:spcBef>
                <a:spcPct val="0"/>
              </a:spcBef>
            </a:pPr>
            <a:endParaRPr lang="en-US" sz="2400" b="1" dirty="0">
              <a:solidFill>
                <a:srgbClr val="FF0000"/>
              </a:solidFill>
              <a:latin typeface="Times New Roman" pitchFamily="18" charset="0"/>
              <a:ea typeface="+mj-ea"/>
              <a:cs typeface="Times New Roman" pitchFamily="18" charset="0"/>
            </a:endParaRPr>
          </a:p>
        </p:txBody>
      </p:sp>
      <p:sp>
        <p:nvSpPr>
          <p:cNvPr id="3" name="Rectangle 2"/>
          <p:cNvSpPr/>
          <p:nvPr/>
        </p:nvSpPr>
        <p:spPr>
          <a:xfrm>
            <a:off x="228600" y="1143000"/>
            <a:ext cx="8763000" cy="5373779"/>
          </a:xfrm>
          <a:prstGeom prst="rect">
            <a:avLst/>
          </a:prstGeom>
        </p:spPr>
        <p:txBody>
          <a:bodyPr vert="horz" wrap="square" lIns="91440" tIns="45720" rIns="91440" bIns="45720" rtlCol="0">
            <a:spAutoFit/>
          </a:bodyPr>
          <a:lstStyle/>
          <a:p>
            <a:pPr marL="347663" indent="-347663" algn="just">
              <a:lnSpc>
                <a:spcPct val="150000"/>
              </a:lnSpc>
              <a:spcBef>
                <a:spcPct val="20000"/>
              </a:spcBef>
              <a:buFont typeface="Arial" pitchFamily="34" charset="0"/>
              <a:buChar char="•"/>
            </a:pPr>
            <a:r>
              <a:rPr lang="en-US" sz="2400" dirty="0" smtClean="0"/>
              <a:t>Aquaculture is the farming of aquatic organisms such as fish, prawns, </a:t>
            </a:r>
            <a:r>
              <a:rPr lang="en-US" sz="2400" dirty="0" err="1" smtClean="0"/>
              <a:t>molluscs</a:t>
            </a:r>
            <a:r>
              <a:rPr lang="en-US" sz="2400" dirty="0" smtClean="0"/>
              <a:t>, and aquatic plants related directly or indirectly to human consumption.</a:t>
            </a:r>
          </a:p>
          <a:p>
            <a:pPr marL="347663" indent="-347663" algn="just">
              <a:lnSpc>
                <a:spcPct val="150000"/>
              </a:lnSpc>
              <a:spcBef>
                <a:spcPct val="20000"/>
              </a:spcBef>
              <a:buFont typeface="Arial" pitchFamily="34" charset="0"/>
              <a:buChar char="•"/>
            </a:pPr>
            <a:r>
              <a:rPr lang="en-US" sz="2400" dirty="0" smtClean="0"/>
              <a:t>Over recent years, world seafood consumption has risen and overall production has increased. </a:t>
            </a:r>
            <a:r>
              <a:rPr lang="en-US" sz="2400" dirty="0" err="1" smtClean="0"/>
              <a:t>However,wild</a:t>
            </a:r>
            <a:r>
              <a:rPr lang="en-US" sz="2400" dirty="0" smtClean="0"/>
              <a:t>-caught production has remained stable, Aquaculture has therefore become increasingly important in meeting local and global demand for seafood.</a:t>
            </a:r>
          </a:p>
          <a:p>
            <a:pPr marL="347663" indent="-347663" algn="just">
              <a:lnSpc>
                <a:spcPct val="150000"/>
              </a:lnSpc>
              <a:spcBef>
                <a:spcPct val="20000"/>
              </a:spcBef>
            </a:pPr>
            <a:r>
              <a:rPr lang="en-US" sz="2400" dirty="0" smtClean="0"/>
              <a:t> </a:t>
            </a:r>
          </a:p>
        </p:txBody>
      </p:sp>
    </p:spTree>
    <p:extLst>
      <p:ext uri="{BB962C8B-B14F-4D97-AF65-F5344CB8AC3E}">
        <p14:creationId xmlns:p14="http://schemas.microsoft.com/office/powerpoint/2010/main" val="21542507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type="body" idx="1"/>
          </p:nvPr>
        </p:nvSpPr>
        <p:spPr>
          <a:xfrm>
            <a:off x="304800" y="1143000"/>
            <a:ext cx="8458200" cy="5181600"/>
          </a:xfrm>
        </p:spPr>
        <p:txBody>
          <a:bodyPr>
            <a:normAutofit/>
          </a:bodyPr>
          <a:lstStyle/>
          <a:p>
            <a:pPr>
              <a:lnSpc>
                <a:spcPct val="150000"/>
              </a:lnSpc>
            </a:pPr>
            <a:r>
              <a:rPr lang="en-US" sz="2400" dirty="0" smtClean="0"/>
              <a:t>Stock restoration or "enhancement" is a form of aquaculture in which hatchery fish and shellfish are released into the wild to rebuild wild populations or coastal habitats such as oyster reefs</a:t>
            </a:r>
          </a:p>
          <a:p>
            <a:pPr>
              <a:lnSpc>
                <a:spcPct val="150000"/>
              </a:lnSpc>
            </a:pPr>
            <a:r>
              <a:rPr lang="en-US" sz="2400" dirty="0" smtClean="0"/>
              <a:t>Aquaculture also includes the production of ornamental fish for the aquarium trade, and growing plant species used in a range of food, pharmaceutical, nutritional, and biotechnology products.</a:t>
            </a:r>
          </a:p>
        </p:txBody>
      </p:sp>
    </p:spTree>
    <p:extLst>
      <p:ext uri="{BB962C8B-B14F-4D97-AF65-F5344CB8AC3E}">
        <p14:creationId xmlns:p14="http://schemas.microsoft.com/office/powerpoint/2010/main" val="27172420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3"/>
          <p:cNvSpPr>
            <a:spLocks noGrp="1" noChangeArrowheads="1"/>
          </p:cNvSpPr>
          <p:nvPr>
            <p:ph type="body" idx="1"/>
          </p:nvPr>
        </p:nvSpPr>
        <p:spPr>
          <a:xfrm>
            <a:off x="381000" y="990600"/>
            <a:ext cx="8229600" cy="4525963"/>
          </a:xfrm>
        </p:spPr>
        <p:txBody>
          <a:bodyPr>
            <a:normAutofit lnSpcReduction="10000"/>
          </a:bodyPr>
          <a:lstStyle/>
          <a:p>
            <a:pPr>
              <a:lnSpc>
                <a:spcPct val="150000"/>
              </a:lnSpc>
            </a:pPr>
            <a:r>
              <a:rPr lang="en-US" sz="2400" b="1" dirty="0" smtClean="0"/>
              <a:t>Marine aquaculture</a:t>
            </a:r>
            <a:r>
              <a:rPr lang="en-US" sz="2400" dirty="0" smtClean="0"/>
              <a:t> refers to the culturing of species that live in the ocean</a:t>
            </a:r>
          </a:p>
          <a:p>
            <a:pPr>
              <a:lnSpc>
                <a:spcPct val="150000"/>
              </a:lnSpc>
            </a:pPr>
            <a:r>
              <a:rPr lang="en-US" sz="2400" dirty="0" smtClean="0"/>
              <a:t>U.S. marine aquaculture primarily produces oysters, clams, mussels, shrimp, and salmon as well as lesser amounts of cod, </a:t>
            </a:r>
            <a:r>
              <a:rPr lang="en-US" sz="2400" dirty="0" err="1" smtClean="0"/>
              <a:t>moi</a:t>
            </a:r>
            <a:r>
              <a:rPr lang="en-US" sz="2400" dirty="0" smtClean="0"/>
              <a:t>, yellowtail, barramundi, </a:t>
            </a:r>
            <a:r>
              <a:rPr lang="en-US" sz="2400" dirty="0" err="1" smtClean="0"/>
              <a:t>seabass</a:t>
            </a:r>
            <a:r>
              <a:rPr lang="en-US" sz="2400" dirty="0" smtClean="0"/>
              <a:t>, and </a:t>
            </a:r>
            <a:r>
              <a:rPr lang="en-US" sz="2400" dirty="0" err="1" smtClean="0"/>
              <a:t>seabream</a:t>
            </a:r>
            <a:r>
              <a:rPr lang="en-US" sz="2400" dirty="0" smtClean="0"/>
              <a:t>. </a:t>
            </a:r>
          </a:p>
          <a:p>
            <a:pPr>
              <a:lnSpc>
                <a:spcPct val="150000"/>
              </a:lnSpc>
            </a:pPr>
            <a:r>
              <a:rPr lang="en-US" sz="2400" dirty="0" smtClean="0"/>
              <a:t> Marine aquaculture can take place in the ocean (that is, in cages, on the seafloor, or suspended in the water column) or in on-land, manmade systems such as ponds or tanks.</a:t>
            </a:r>
            <a:endParaRPr lang="en-US" sz="2200" dirty="0" smtClean="0">
              <a:latin typeface="Times New Roman" pitchFamily="18" charset="0"/>
              <a:cs typeface="Times New Roman" pitchFamily="18" charset="0"/>
            </a:endParaRPr>
          </a:p>
        </p:txBody>
      </p:sp>
      <p:sp>
        <p:nvSpPr>
          <p:cNvPr id="3" name="Rectangle 2"/>
          <p:cNvSpPr/>
          <p:nvPr/>
        </p:nvSpPr>
        <p:spPr>
          <a:xfrm>
            <a:off x="304800" y="152400"/>
            <a:ext cx="3733800" cy="761999"/>
          </a:xfrm>
          <a:prstGeom prst="rect">
            <a:avLst/>
          </a:prstGeom>
          <a:solidFill>
            <a:schemeClr val="accent3">
              <a:lumMod val="60000"/>
              <a:lumOff val="40000"/>
            </a:schemeClr>
          </a:solidFill>
        </p:spPr>
        <p:txBody>
          <a:bodyPr vert="horz" lIns="91440" tIns="45720" rIns="91440" bIns="45720" rtlCol="0" anchor="ctr">
            <a:normAutofit/>
          </a:bodyPr>
          <a:lstStyle/>
          <a:p>
            <a:pPr algn="ctr">
              <a:spcBef>
                <a:spcPct val="0"/>
              </a:spcBef>
            </a:pPr>
            <a:r>
              <a:rPr lang="en-US" sz="3000" b="1" dirty="0" smtClean="0">
                <a:solidFill>
                  <a:srgbClr val="FF0000"/>
                </a:solidFill>
                <a:latin typeface="Times New Roman" pitchFamily="18" charset="0"/>
                <a:ea typeface="+mj-ea"/>
                <a:cs typeface="Times New Roman" pitchFamily="18" charset="0"/>
              </a:rPr>
              <a:t>Marine Aquaculture</a:t>
            </a:r>
          </a:p>
          <a:p>
            <a:pPr algn="ctr">
              <a:spcBef>
                <a:spcPct val="0"/>
              </a:spcBef>
            </a:pPr>
            <a:endParaRPr lang="en-US" sz="3000" b="1" dirty="0">
              <a:solidFill>
                <a:srgbClr val="FF0000"/>
              </a:solidFill>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38247814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3"/>
          <p:cNvSpPr>
            <a:spLocks noGrp="1" noChangeArrowheads="1"/>
          </p:cNvSpPr>
          <p:nvPr>
            <p:ph type="body" idx="1"/>
          </p:nvPr>
        </p:nvSpPr>
        <p:spPr>
          <a:xfrm>
            <a:off x="304800" y="152400"/>
            <a:ext cx="8610600" cy="6400800"/>
          </a:xfrm>
        </p:spPr>
        <p:txBody>
          <a:bodyPr>
            <a:normAutofit/>
          </a:bodyPr>
          <a:lstStyle/>
          <a:p>
            <a:pPr marL="400050" indent="-400050">
              <a:lnSpc>
                <a:spcPct val="150000"/>
              </a:lnSpc>
            </a:pPr>
            <a:endParaRPr lang="en-US" sz="2400" b="1" dirty="0" smtClean="0"/>
          </a:p>
          <a:p>
            <a:pPr marL="400050" indent="-400050">
              <a:lnSpc>
                <a:spcPct val="150000"/>
              </a:lnSpc>
            </a:pPr>
            <a:r>
              <a:rPr lang="en-US" sz="2400" b="1" dirty="0" smtClean="0"/>
              <a:t>Freshwater aquaculture</a:t>
            </a:r>
            <a:r>
              <a:rPr lang="en-US" sz="2400" dirty="0" smtClean="0"/>
              <a:t> produces species that are native to rivers, lakes, and streams.</a:t>
            </a:r>
          </a:p>
          <a:p>
            <a:pPr marL="400050" indent="-400050">
              <a:lnSpc>
                <a:spcPct val="150000"/>
              </a:lnSpc>
            </a:pPr>
            <a:r>
              <a:rPr lang="en-US" sz="2400" dirty="0" smtClean="0"/>
              <a:t>U.S. freshwater aquaculture is dominated by catfish but also produces trout, tilapia, and bass. </a:t>
            </a:r>
          </a:p>
          <a:p>
            <a:pPr marL="400050" indent="-400050">
              <a:lnSpc>
                <a:spcPct val="150000"/>
              </a:lnSpc>
            </a:pPr>
            <a:r>
              <a:rPr lang="en-US" sz="2400" dirty="0" smtClean="0"/>
              <a:t>Freshwater aquaculture takes place primarily in ponds and in on-land, manmade systems such as </a:t>
            </a:r>
            <a:r>
              <a:rPr lang="en-US" sz="2400" dirty="0" err="1" smtClean="0"/>
              <a:t>recirculating</a:t>
            </a:r>
            <a:r>
              <a:rPr lang="en-US" sz="2400" dirty="0" smtClean="0"/>
              <a:t> aquaculture systems</a:t>
            </a:r>
          </a:p>
          <a:p>
            <a:pPr marL="400050" indent="-400050">
              <a:lnSpc>
                <a:spcPct val="150000"/>
              </a:lnSpc>
            </a:pPr>
            <a:endParaRPr lang="en-US" sz="2200" dirty="0" smtClean="0">
              <a:latin typeface="Times New Roman" pitchFamily="18" charset="0"/>
              <a:cs typeface="Times New Roman" pitchFamily="18" charset="0"/>
            </a:endParaRPr>
          </a:p>
        </p:txBody>
      </p:sp>
      <p:pic>
        <p:nvPicPr>
          <p:cNvPr id="1026" name="Picture 2" descr="C:\Users\203\Desktop\aksalmonfry_220.jpg"/>
          <p:cNvPicPr>
            <a:picLocks noChangeAspect="1" noChangeArrowheads="1"/>
          </p:cNvPicPr>
          <p:nvPr/>
        </p:nvPicPr>
        <p:blipFill>
          <a:blip r:embed="rId2"/>
          <a:srcRect/>
          <a:stretch>
            <a:fillRect/>
          </a:stretch>
        </p:blipFill>
        <p:spPr bwMode="auto">
          <a:xfrm>
            <a:off x="2590800" y="4648200"/>
            <a:ext cx="3048000" cy="1905000"/>
          </a:xfrm>
          <a:prstGeom prst="rect">
            <a:avLst/>
          </a:prstGeom>
          <a:noFill/>
        </p:spPr>
      </p:pic>
      <p:sp>
        <p:nvSpPr>
          <p:cNvPr id="4" name="Rectangle 3"/>
          <p:cNvSpPr/>
          <p:nvPr/>
        </p:nvSpPr>
        <p:spPr>
          <a:xfrm>
            <a:off x="373117" y="228600"/>
            <a:ext cx="3733800" cy="609599"/>
          </a:xfrm>
          <a:prstGeom prst="rect">
            <a:avLst/>
          </a:prstGeom>
          <a:solidFill>
            <a:schemeClr val="accent3">
              <a:lumMod val="60000"/>
              <a:lumOff val="40000"/>
            </a:schemeClr>
          </a:solidFill>
        </p:spPr>
        <p:txBody>
          <a:bodyPr vert="horz" lIns="91440" tIns="45720" rIns="91440" bIns="45720" rtlCol="0" anchor="ctr">
            <a:normAutofit fontScale="77500" lnSpcReduction="20000"/>
          </a:bodyPr>
          <a:lstStyle/>
          <a:p>
            <a:pPr algn="ctr">
              <a:spcBef>
                <a:spcPct val="0"/>
              </a:spcBef>
            </a:pPr>
            <a:r>
              <a:rPr lang="en-US" sz="3200" b="1" dirty="0" smtClean="0">
                <a:solidFill>
                  <a:srgbClr val="FF0000"/>
                </a:solidFill>
                <a:latin typeface="Times New Roman" pitchFamily="18" charset="0"/>
                <a:ea typeface="+mj-ea"/>
                <a:cs typeface="Times New Roman" pitchFamily="18" charset="0"/>
              </a:rPr>
              <a:t>Freshwater Aquaculture</a:t>
            </a:r>
          </a:p>
          <a:p>
            <a:pPr algn="ctr">
              <a:spcBef>
                <a:spcPct val="0"/>
              </a:spcBef>
            </a:pPr>
            <a:endParaRPr lang="en-US" sz="2400" b="1" dirty="0">
              <a:solidFill>
                <a:srgbClr val="FF0000"/>
              </a:solidFill>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38191519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3"/>
          <p:cNvSpPr>
            <a:spLocks noGrp="1" noChangeArrowheads="1"/>
          </p:cNvSpPr>
          <p:nvPr>
            <p:ph type="body" idx="1"/>
          </p:nvPr>
        </p:nvSpPr>
        <p:spPr>
          <a:xfrm>
            <a:off x="304800" y="228600"/>
            <a:ext cx="8686800" cy="6477000"/>
          </a:xfrm>
        </p:spPr>
        <p:txBody>
          <a:bodyPr>
            <a:noAutofit/>
          </a:bodyPr>
          <a:lstStyle/>
          <a:p>
            <a:pPr marL="0" indent="0">
              <a:lnSpc>
                <a:spcPct val="150000"/>
              </a:lnSpc>
              <a:buNone/>
            </a:pPr>
            <a:r>
              <a:rPr lang="en-US" sz="2200" b="1" dirty="0" smtClean="0">
                <a:latin typeface="Times New Roman" pitchFamily="18" charset="0"/>
                <a:cs typeface="Times New Roman" pitchFamily="18" charset="0"/>
              </a:rPr>
              <a:t>Production</a:t>
            </a:r>
          </a:p>
          <a:p>
            <a:pPr>
              <a:lnSpc>
                <a:spcPct val="150000"/>
              </a:lnSpc>
              <a:buNone/>
            </a:pPr>
            <a:r>
              <a:rPr lang="en-US" sz="2400" b="1" dirty="0" smtClean="0"/>
              <a:t>Where are the best places to put an aquaculture farm?</a:t>
            </a:r>
            <a:endParaRPr lang="en-US" sz="2400" dirty="0" smtClean="0"/>
          </a:p>
          <a:p>
            <a:pPr>
              <a:lnSpc>
                <a:spcPct val="150000"/>
              </a:lnSpc>
            </a:pPr>
            <a:r>
              <a:rPr lang="en-US" sz="2400" dirty="0" smtClean="0"/>
              <a:t>There are specific criteria that must be considered when investigating a potential site for aquaculture.  These include water access, topography, climate, soil type, and proximity to markets, support and infrastructure.</a:t>
            </a:r>
          </a:p>
          <a:p>
            <a:pPr>
              <a:lnSpc>
                <a:spcPct val="150000"/>
              </a:lnSpc>
            </a:pPr>
            <a:endParaRPr lang="en-US" sz="2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9743756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type="body" idx="1"/>
          </p:nvPr>
        </p:nvSpPr>
        <p:spPr>
          <a:xfrm>
            <a:off x="381000" y="990600"/>
            <a:ext cx="8610600" cy="5181600"/>
          </a:xfrm>
        </p:spPr>
        <p:txBody>
          <a:bodyPr>
            <a:noAutofit/>
          </a:bodyPr>
          <a:lstStyle/>
          <a:p>
            <a:pPr algn="just">
              <a:lnSpc>
                <a:spcPct val="150000"/>
              </a:lnSpc>
              <a:buNone/>
            </a:pPr>
            <a:r>
              <a:rPr lang="en-US" sz="2200" b="1" dirty="0" smtClean="0">
                <a:latin typeface="Times New Roman" pitchFamily="18" charset="0"/>
                <a:cs typeface="Times New Roman" pitchFamily="18" charset="0"/>
              </a:rPr>
              <a:t>STAGE ONE:</a:t>
            </a:r>
            <a:r>
              <a:rPr lang="en-US" sz="2200" dirty="0" smtClean="0">
                <a:latin typeface="Times New Roman" pitchFamily="18" charset="0"/>
                <a:cs typeface="Times New Roman" pitchFamily="18" charset="0"/>
              </a:rPr>
              <a:t> Preparation and Submission of Application</a:t>
            </a:r>
          </a:p>
          <a:p>
            <a:pPr algn="just">
              <a:lnSpc>
                <a:spcPct val="150000"/>
              </a:lnSpc>
            </a:pPr>
            <a:r>
              <a:rPr lang="en-US" sz="2200" dirty="0" smtClean="0">
                <a:latin typeface="Times New Roman" pitchFamily="18" charset="0"/>
                <a:cs typeface="Times New Roman" pitchFamily="18" charset="0"/>
              </a:rPr>
              <a:t>In the initial instance the developer will approach the Local Planning Authority</a:t>
            </a:r>
          </a:p>
          <a:p>
            <a:pPr algn="just">
              <a:lnSpc>
                <a:spcPct val="150000"/>
              </a:lnSpc>
            </a:pPr>
            <a:r>
              <a:rPr lang="en-US" sz="2200" dirty="0" smtClean="0">
                <a:latin typeface="Times New Roman" pitchFamily="18" charset="0"/>
                <a:cs typeface="Times New Roman" pitchFamily="18" charset="0"/>
              </a:rPr>
              <a:t>The LPA will advise the developer to consult with relevant parties, this is not a legal requirement but it is a requirement of industry protocol</a:t>
            </a:r>
          </a:p>
          <a:p>
            <a:pPr algn="just">
              <a:lnSpc>
                <a:spcPct val="150000"/>
              </a:lnSpc>
              <a:buNone/>
            </a:pPr>
            <a:r>
              <a:rPr lang="en-US" sz="2200" b="1" dirty="0" smtClean="0">
                <a:latin typeface="Times New Roman" pitchFamily="18" charset="0"/>
                <a:cs typeface="Times New Roman" pitchFamily="18" charset="0"/>
              </a:rPr>
              <a:t>STAGE TWO: </a:t>
            </a:r>
            <a:r>
              <a:rPr lang="en-US" sz="2200" dirty="0" smtClean="0">
                <a:latin typeface="Times New Roman" pitchFamily="18" charset="0"/>
                <a:cs typeface="Times New Roman" pitchFamily="18" charset="0"/>
              </a:rPr>
              <a:t>Consultation, Consideration and Determination</a:t>
            </a:r>
          </a:p>
          <a:p>
            <a:pPr algn="just">
              <a:lnSpc>
                <a:spcPct val="150000"/>
              </a:lnSpc>
            </a:pPr>
            <a:r>
              <a:rPr lang="en-US" sz="2200" dirty="0" smtClean="0">
                <a:latin typeface="Times New Roman" pitchFamily="18" charset="0"/>
                <a:cs typeface="Times New Roman" pitchFamily="18" charset="0"/>
              </a:rPr>
              <a:t>The Planning Authority may provide a planning permission, which will allow it to assess some of the impacts of the development before considering whether to grant permanent permission.</a:t>
            </a:r>
          </a:p>
        </p:txBody>
      </p:sp>
      <p:sp>
        <p:nvSpPr>
          <p:cNvPr id="4" name="Rectangle 3"/>
          <p:cNvSpPr/>
          <p:nvPr/>
        </p:nvSpPr>
        <p:spPr>
          <a:xfrm>
            <a:off x="399393" y="299545"/>
            <a:ext cx="3733800" cy="609599"/>
          </a:xfrm>
          <a:prstGeom prst="rect">
            <a:avLst/>
          </a:prstGeom>
          <a:solidFill>
            <a:schemeClr val="accent3">
              <a:lumMod val="60000"/>
              <a:lumOff val="40000"/>
            </a:schemeClr>
          </a:solidFill>
        </p:spPr>
        <p:txBody>
          <a:bodyPr vert="horz" lIns="91440" tIns="45720" rIns="91440" bIns="45720" rtlCol="0" anchor="ctr">
            <a:normAutofit fontScale="70000" lnSpcReduction="20000"/>
          </a:bodyPr>
          <a:lstStyle/>
          <a:p>
            <a:pPr algn="ctr">
              <a:spcBef>
                <a:spcPct val="0"/>
              </a:spcBef>
            </a:pPr>
            <a:r>
              <a:rPr lang="en-US" sz="3200" b="1" dirty="0" smtClean="0">
                <a:solidFill>
                  <a:srgbClr val="FF0000"/>
                </a:solidFill>
                <a:latin typeface="Times New Roman" pitchFamily="18" charset="0"/>
                <a:ea typeface="+mj-ea"/>
                <a:cs typeface="Times New Roman" pitchFamily="18" charset="0"/>
              </a:rPr>
              <a:t>Agriculture Planning Process</a:t>
            </a:r>
          </a:p>
          <a:p>
            <a:pPr algn="ctr">
              <a:spcBef>
                <a:spcPct val="0"/>
              </a:spcBef>
            </a:pPr>
            <a:endParaRPr lang="en-US" sz="2400" b="1" dirty="0">
              <a:solidFill>
                <a:srgbClr val="FF0000"/>
              </a:solidFill>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28102562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3"/>
          <p:cNvSpPr>
            <a:spLocks noGrp="1" noChangeArrowheads="1"/>
          </p:cNvSpPr>
          <p:nvPr>
            <p:ph type="body" idx="1"/>
          </p:nvPr>
        </p:nvSpPr>
        <p:spPr>
          <a:xfrm>
            <a:off x="381000" y="914400"/>
            <a:ext cx="8229600" cy="4525963"/>
          </a:xfrm>
        </p:spPr>
        <p:txBody>
          <a:bodyPr vert="horz" lIns="91440" tIns="45720" rIns="91440" bIns="45720" rtlCol="0">
            <a:noAutofit/>
          </a:bodyPr>
          <a:lstStyle/>
          <a:p>
            <a:pPr>
              <a:lnSpc>
                <a:spcPct val="150000"/>
              </a:lnSpc>
              <a:buNone/>
            </a:pPr>
            <a:r>
              <a:rPr lang="en-US" sz="2200" b="1" dirty="0" smtClean="0">
                <a:latin typeface="Times New Roman" pitchFamily="18" charset="0"/>
                <a:cs typeface="Times New Roman" pitchFamily="18" charset="0"/>
              </a:rPr>
              <a:t>STAGE THREE: </a:t>
            </a:r>
            <a:r>
              <a:rPr lang="en-US" sz="2200" dirty="0" smtClean="0">
                <a:latin typeface="Times New Roman" pitchFamily="18" charset="0"/>
                <a:cs typeface="Times New Roman" pitchFamily="18" charset="0"/>
              </a:rPr>
              <a:t>Appeal</a:t>
            </a:r>
          </a:p>
          <a:p>
            <a:pPr>
              <a:lnSpc>
                <a:spcPct val="150000"/>
              </a:lnSpc>
            </a:pPr>
            <a:r>
              <a:rPr lang="en-US" sz="2200" dirty="0" smtClean="0">
                <a:latin typeface="Times New Roman" pitchFamily="18" charset="0"/>
                <a:cs typeface="Times New Roman" pitchFamily="18" charset="0"/>
              </a:rPr>
              <a:t>The applicant has the right to appeal any decision for refusal, or any conditions attached to an approval.</a:t>
            </a:r>
          </a:p>
          <a:p>
            <a:pPr>
              <a:lnSpc>
                <a:spcPct val="150000"/>
              </a:lnSpc>
            </a:pPr>
            <a:r>
              <a:rPr lang="en-US" sz="2200" dirty="0" smtClean="0">
                <a:latin typeface="Times New Roman" pitchFamily="18" charset="0"/>
                <a:cs typeface="Times New Roman" pitchFamily="18" charset="0"/>
              </a:rPr>
              <a:t>The Decision is usually made under delegated powers by a local planning officer. If a statutory consultee has objected, the application will be determined by the council committee instead of being delegated to a planning officer, this has a bearing on the route of appeal by the applicant</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41711944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3"/>
          <p:cNvSpPr>
            <a:spLocks noGrp="1" noChangeArrowheads="1"/>
          </p:cNvSpPr>
          <p:nvPr>
            <p:ph type="body" idx="1"/>
          </p:nvPr>
        </p:nvSpPr>
        <p:spPr>
          <a:xfrm>
            <a:off x="152400" y="685800"/>
            <a:ext cx="8763000" cy="5867400"/>
          </a:xfrm>
        </p:spPr>
        <p:txBody>
          <a:bodyPr>
            <a:noAutofit/>
          </a:bodyPr>
          <a:lstStyle/>
          <a:p>
            <a:pPr lvl="1">
              <a:lnSpc>
                <a:spcPct val="150000"/>
              </a:lnSpc>
              <a:buFont typeface="Arial" pitchFamily="34" charset="0"/>
              <a:buChar char="•"/>
            </a:pPr>
            <a:r>
              <a:rPr lang="en-US" sz="2400" dirty="0" smtClean="0">
                <a:latin typeface="Times New Roman" pitchFamily="18" charset="0"/>
                <a:cs typeface="Times New Roman" pitchFamily="18" charset="0"/>
              </a:rPr>
              <a:t>The main operating cost of intensive aquaculture ventures feed, and many ventures fail due to excessive spending on this input. Larger, warm water projects are now carefully scrutinizing feed costs.</a:t>
            </a:r>
          </a:p>
          <a:p>
            <a:pPr lvl="1">
              <a:lnSpc>
                <a:spcPct val="150000"/>
              </a:lnSpc>
              <a:buFont typeface="Arial" pitchFamily="34" charset="0"/>
              <a:buChar char="•"/>
            </a:pPr>
            <a:r>
              <a:rPr lang="en-US" sz="2400" dirty="0" smtClean="0"/>
              <a:t>It is generally accepted that feed constitutes 40% to 60% of all recurring expenses in a re-circulating aquaculture system (RAS). This is a very high figure, so wastage cannot be tolerated.</a:t>
            </a:r>
            <a:endParaRPr lang="en-US" sz="2400" dirty="0" smtClean="0">
              <a:latin typeface="Times New Roman" pitchFamily="18" charset="0"/>
              <a:cs typeface="Times New Roman" pitchFamily="18" charset="0"/>
            </a:endParaRPr>
          </a:p>
        </p:txBody>
      </p:sp>
      <p:pic>
        <p:nvPicPr>
          <p:cNvPr id="2050" name="Picture 2" descr="C:\Users\203\Desktop\fwa201410275930.jpg"/>
          <p:cNvPicPr>
            <a:picLocks noChangeAspect="1" noChangeArrowheads="1"/>
          </p:cNvPicPr>
          <p:nvPr/>
        </p:nvPicPr>
        <p:blipFill>
          <a:blip r:embed="rId2"/>
          <a:srcRect/>
          <a:stretch>
            <a:fillRect/>
          </a:stretch>
        </p:blipFill>
        <p:spPr bwMode="auto">
          <a:xfrm>
            <a:off x="3048000" y="4648200"/>
            <a:ext cx="3048000" cy="1524000"/>
          </a:xfrm>
          <a:prstGeom prst="rect">
            <a:avLst/>
          </a:prstGeom>
          <a:noFill/>
        </p:spPr>
      </p:pic>
      <p:sp>
        <p:nvSpPr>
          <p:cNvPr id="5" name="Rectangle 4"/>
          <p:cNvSpPr/>
          <p:nvPr/>
        </p:nvSpPr>
        <p:spPr>
          <a:xfrm>
            <a:off x="609600" y="152400"/>
            <a:ext cx="3352800" cy="685799"/>
          </a:xfrm>
          <a:prstGeom prst="rect">
            <a:avLst/>
          </a:prstGeom>
          <a:solidFill>
            <a:schemeClr val="accent3">
              <a:lumMod val="60000"/>
              <a:lumOff val="40000"/>
            </a:schemeClr>
          </a:solidFill>
        </p:spPr>
        <p:txBody>
          <a:bodyPr vert="horz" lIns="91440" tIns="45720" rIns="91440" bIns="45720" rtlCol="0" anchor="ctr">
            <a:normAutofit/>
          </a:bodyPr>
          <a:lstStyle/>
          <a:p>
            <a:pPr algn="ctr">
              <a:spcBef>
                <a:spcPct val="0"/>
              </a:spcBef>
            </a:pPr>
            <a:r>
              <a:rPr lang="en-US" sz="3000" b="1" dirty="0" smtClean="0">
                <a:solidFill>
                  <a:srgbClr val="FF0000"/>
                </a:solidFill>
                <a:latin typeface="Times New Roman" pitchFamily="18" charset="0"/>
                <a:ea typeface="+mj-ea"/>
                <a:cs typeface="Times New Roman" pitchFamily="18" charset="0"/>
              </a:rPr>
              <a:t>Aquaculture Feed</a:t>
            </a:r>
          </a:p>
          <a:p>
            <a:pPr algn="ctr">
              <a:spcBef>
                <a:spcPct val="0"/>
              </a:spcBef>
            </a:pPr>
            <a:endParaRPr lang="en-US" sz="2400" b="1" dirty="0">
              <a:solidFill>
                <a:srgbClr val="FF0000"/>
              </a:solidFill>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7148463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304800" y="152400"/>
            <a:ext cx="6172200" cy="868362"/>
          </a:xfrm>
        </p:spPr>
        <p:txBody>
          <a:bodyPr vert="horz" lIns="91440" tIns="45720" rIns="91440" bIns="45720" rtlCol="0" anchor="ctr">
            <a:normAutofit/>
          </a:bodyPr>
          <a:lstStyle/>
          <a:p>
            <a:r>
              <a:rPr lang="en-US" sz="2400" b="1" dirty="0" smtClean="0"/>
              <a:t>Controlling diseases in aquaculture systems</a:t>
            </a:r>
            <a:endParaRPr lang="en-US" sz="2400" b="1" dirty="0"/>
          </a:p>
        </p:txBody>
      </p:sp>
      <p:sp>
        <p:nvSpPr>
          <p:cNvPr id="13316" name="Rectangle 3"/>
          <p:cNvSpPr>
            <a:spLocks noGrp="1" noChangeArrowheads="1"/>
          </p:cNvSpPr>
          <p:nvPr>
            <p:ph type="body" idx="1"/>
          </p:nvPr>
        </p:nvSpPr>
        <p:spPr>
          <a:xfrm>
            <a:off x="381000" y="990600"/>
            <a:ext cx="8229600" cy="5334000"/>
          </a:xfrm>
        </p:spPr>
        <p:txBody>
          <a:bodyPr>
            <a:normAutofit fontScale="92500"/>
          </a:bodyPr>
          <a:lstStyle/>
          <a:p>
            <a:pPr>
              <a:lnSpc>
                <a:spcPct val="150000"/>
              </a:lnSpc>
              <a:buNone/>
            </a:pPr>
            <a:r>
              <a:rPr lang="en-US" sz="2400" b="1" dirty="0" smtClean="0"/>
              <a:t>Species-specific :</a:t>
            </a:r>
            <a:r>
              <a:rPr lang="en-US" sz="2400" dirty="0" smtClean="0"/>
              <a:t>Many fish diseases are species-specific and are brought on by different conditions. For example, poor quality water affects trout and tilapia in different ways.</a:t>
            </a:r>
          </a:p>
          <a:p>
            <a:pPr>
              <a:lnSpc>
                <a:spcPct val="150000"/>
              </a:lnSpc>
            </a:pPr>
            <a:r>
              <a:rPr lang="en-US" sz="2400" dirty="0" smtClean="0"/>
              <a:t>Parasitic infections such as </a:t>
            </a:r>
            <a:r>
              <a:rPr lang="en-US" sz="2400" dirty="0" err="1" smtClean="0"/>
              <a:t>Ichthyophthirius</a:t>
            </a:r>
            <a:r>
              <a:rPr lang="en-US" sz="2400" dirty="0" smtClean="0"/>
              <a:t> </a:t>
            </a:r>
            <a:r>
              <a:rPr lang="en-US" sz="2400" dirty="0" err="1" smtClean="0"/>
              <a:t>multifiliis</a:t>
            </a:r>
            <a:r>
              <a:rPr lang="en-US" sz="2400" dirty="0" smtClean="0"/>
              <a:t> (</a:t>
            </a:r>
            <a:r>
              <a:rPr lang="en-US" sz="2400" dirty="0" err="1" smtClean="0"/>
              <a:t>ich</a:t>
            </a:r>
            <a:r>
              <a:rPr lang="en-US" sz="2400" dirty="0" smtClean="0"/>
              <a:t>) and </a:t>
            </a:r>
            <a:r>
              <a:rPr lang="en-US" sz="2400" dirty="0" err="1" smtClean="0"/>
              <a:t>costia</a:t>
            </a:r>
            <a:r>
              <a:rPr lang="en-US" sz="2400" dirty="0" smtClean="0"/>
              <a:t> (white spot diseases) are often opportunistic and attack weakened fish.</a:t>
            </a:r>
          </a:p>
          <a:p>
            <a:pPr>
              <a:lnSpc>
                <a:spcPct val="150000"/>
              </a:lnSpc>
              <a:buNone/>
            </a:pPr>
            <a:r>
              <a:rPr lang="en-US" sz="2400" b="1" dirty="0" smtClean="0"/>
              <a:t>Fungal infections and sensitivity </a:t>
            </a:r>
            <a:r>
              <a:rPr lang="en-US" sz="2400" dirty="0" smtClean="0"/>
              <a:t>Fungus may also develop on tilapia exposed to low temperatures. It is of little use to treat the fungus, as it is a secondary affliction – the water must be warmed. Some fish strains are more sensitive than others</a:t>
            </a:r>
          </a:p>
        </p:txBody>
      </p:sp>
    </p:spTree>
    <p:extLst>
      <p:ext uri="{BB962C8B-B14F-4D97-AF65-F5344CB8AC3E}">
        <p14:creationId xmlns:p14="http://schemas.microsoft.com/office/powerpoint/2010/main" val="40438825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255" y="718823"/>
            <a:ext cx="8915400" cy="6186309"/>
          </a:xfrm>
          <a:prstGeom prst="rect">
            <a:avLst/>
          </a:prstGeom>
        </p:spPr>
        <p:txBody>
          <a:bodyPr wrap="square">
            <a:spAutoFit/>
          </a:bodyPr>
          <a:lstStyle/>
          <a:p>
            <a:pPr marL="342900" indent="-342900" algn="just">
              <a:lnSpc>
                <a:spcPct val="150000"/>
              </a:lnSpc>
              <a:buFont typeface="Arial" pitchFamily="34" charset="0"/>
              <a:buChar char="•"/>
            </a:pPr>
            <a:r>
              <a:rPr lang="en-US" sz="2200" dirty="0">
                <a:latin typeface="Times New Roman" pitchFamily="18" charset="0"/>
                <a:cs typeface="Times New Roman" pitchFamily="18" charset="0"/>
              </a:rPr>
              <a:t>Dr. </a:t>
            </a:r>
            <a:r>
              <a:rPr lang="en-IN" sz="2200" dirty="0">
                <a:latin typeface="Times New Roman" pitchFamily="18" charset="0"/>
                <a:cs typeface="Times New Roman" pitchFamily="18" charset="0"/>
              </a:rPr>
              <a:t>Sabine </a:t>
            </a:r>
            <a:r>
              <a:rPr lang="en-IN" sz="2200" dirty="0" err="1">
                <a:latin typeface="Times New Roman" pitchFamily="18" charset="0"/>
                <a:cs typeface="Times New Roman" pitchFamily="18" charset="0"/>
              </a:rPr>
              <a:t>Sampels</a:t>
            </a:r>
            <a:r>
              <a:rPr lang="en-IN" sz="2200" dirty="0">
                <a:latin typeface="Times New Roman" pitchFamily="18" charset="0"/>
                <a:cs typeface="Times New Roman" pitchFamily="18" charset="0"/>
              </a:rPr>
              <a:t>, PhD studied Food Chemistry at </a:t>
            </a:r>
            <a:r>
              <a:rPr lang="en-IN" sz="2200" dirty="0" err="1">
                <a:latin typeface="Times New Roman" pitchFamily="18" charset="0"/>
                <a:cs typeface="Times New Roman" pitchFamily="18" charset="0"/>
              </a:rPr>
              <a:t>Rheinische</a:t>
            </a:r>
            <a:r>
              <a:rPr lang="en-IN" sz="2200" dirty="0">
                <a:latin typeface="Times New Roman" pitchFamily="18" charset="0"/>
                <a:cs typeface="Times New Roman" pitchFamily="18" charset="0"/>
              </a:rPr>
              <a:t> Friedrich </a:t>
            </a:r>
            <a:r>
              <a:rPr lang="en-IN" sz="2200" dirty="0" err="1">
                <a:latin typeface="Times New Roman" pitchFamily="18" charset="0"/>
                <a:cs typeface="Times New Roman" pitchFamily="18" charset="0"/>
              </a:rPr>
              <a:t>Wilhlems</a:t>
            </a:r>
            <a:r>
              <a:rPr lang="en-IN" sz="2200" dirty="0">
                <a:latin typeface="Times New Roman" pitchFamily="18" charset="0"/>
                <a:cs typeface="Times New Roman" pitchFamily="18" charset="0"/>
              </a:rPr>
              <a:t> </a:t>
            </a:r>
            <a:r>
              <a:rPr lang="en-IN" sz="2200" dirty="0" err="1">
                <a:latin typeface="Times New Roman" pitchFamily="18" charset="0"/>
                <a:cs typeface="Times New Roman" pitchFamily="18" charset="0"/>
              </a:rPr>
              <a:t>Universität</a:t>
            </a:r>
            <a:r>
              <a:rPr lang="en-IN" sz="2200" dirty="0">
                <a:latin typeface="Times New Roman" pitchFamily="18" charset="0"/>
                <a:cs typeface="Times New Roman" pitchFamily="18" charset="0"/>
              </a:rPr>
              <a:t>, Bonn, Germany and received her PhD at the Department of Food Science, Swedish University of Agricultural Sciences. After her Dissertation she worked at different Institutes in Sweden and Norway with quality of fish and fish products and the effect of dietary fatty acid composition on human health. Currently she has a position as a researcher at the University of South Bohemia in Ceske Budejovice, Faculty of Fisheries and Protection of Waters, Institute of </a:t>
            </a:r>
            <a:r>
              <a:rPr lang="en-IN" sz="2200" dirty="0" smtClean="0">
                <a:latin typeface="Times New Roman" pitchFamily="18" charset="0"/>
                <a:cs typeface="Times New Roman" pitchFamily="18" charset="0"/>
              </a:rPr>
              <a:t>Aquaculture focused on </a:t>
            </a:r>
            <a:r>
              <a:rPr lang="en-IN" sz="2200" dirty="0">
                <a:latin typeface="Times New Roman" pitchFamily="18" charset="0"/>
                <a:cs typeface="Times New Roman" pitchFamily="18" charset="0"/>
              </a:rPr>
              <a:t>the quality safety and shelf life of fish and fish products, novel ingredients in fish products to increase nutritional value and effects of fish consumption on human health</a:t>
            </a:r>
            <a:r>
              <a:rPr lang="en-IN" sz="2200"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 </a:t>
            </a:r>
          </a:p>
          <a:p>
            <a:pPr algn="just">
              <a:lnSpc>
                <a:spcPct val="150000"/>
              </a:lnSpc>
            </a:pPr>
            <a:endParaRPr lang="en-US" sz="2200" dirty="0" smtClean="0">
              <a:latin typeface="Times New Roman" pitchFamily="18" charset="0"/>
              <a:cs typeface="Times New Roman" pitchFamily="18" charset="0"/>
            </a:endParaRPr>
          </a:p>
        </p:txBody>
      </p:sp>
      <p:sp>
        <p:nvSpPr>
          <p:cNvPr id="6" name="Rectangle 5"/>
          <p:cNvSpPr/>
          <p:nvPr/>
        </p:nvSpPr>
        <p:spPr>
          <a:xfrm>
            <a:off x="97221" y="273500"/>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3"/>
          <p:cNvSpPr>
            <a:spLocks noGrp="1" noChangeArrowheads="1"/>
          </p:cNvSpPr>
          <p:nvPr>
            <p:ph type="body" idx="1"/>
          </p:nvPr>
        </p:nvSpPr>
        <p:spPr>
          <a:xfrm>
            <a:off x="381000" y="609600"/>
            <a:ext cx="8229600" cy="5257800"/>
          </a:xfrm>
        </p:spPr>
        <p:txBody>
          <a:bodyPr vert="horz" lIns="91440" tIns="45720" rIns="91440" bIns="45720" rtlCol="0">
            <a:normAutofit fontScale="92500"/>
          </a:bodyPr>
          <a:lstStyle/>
          <a:p>
            <a:pPr>
              <a:lnSpc>
                <a:spcPct val="150000"/>
              </a:lnSpc>
              <a:buNone/>
            </a:pPr>
            <a:r>
              <a:rPr lang="en-US" sz="2400" b="1" dirty="0" smtClean="0"/>
              <a:t>Algae control :</a:t>
            </a:r>
            <a:r>
              <a:rPr lang="en-US" sz="2400" dirty="0" smtClean="0"/>
              <a:t> Ultraviolet (UV) sterilization is a useful tool in RAS disease control, both to eliminate pathogens and for </a:t>
            </a:r>
            <a:r>
              <a:rPr lang="en-US" sz="2400" dirty="0" err="1" smtClean="0"/>
              <a:t>uni</a:t>
            </a:r>
            <a:r>
              <a:rPr lang="en-US" sz="2400" dirty="0" smtClean="0"/>
              <a:t>-cellular algae control.</a:t>
            </a:r>
          </a:p>
          <a:p>
            <a:pPr>
              <a:lnSpc>
                <a:spcPct val="150000"/>
              </a:lnSpc>
            </a:pPr>
            <a:r>
              <a:rPr lang="en-US" sz="2400" dirty="0" smtClean="0"/>
              <a:t>If a system is carrying a high nitrate load, green water will almost certainly be a problem, resulting in fish and algae competing for oxygen.</a:t>
            </a:r>
          </a:p>
          <a:p>
            <a:pPr>
              <a:lnSpc>
                <a:spcPct val="150000"/>
              </a:lnSpc>
            </a:pPr>
            <a:r>
              <a:rPr lang="en-US" sz="2400" dirty="0" smtClean="0"/>
              <a:t>UV lamps of sufficiently high output and used for extended periods can control algae very effectively.  These are fitted in the filtration system behind the pumps, before the water is returned to the fish tanks. These UV lamps result in clear, pathogen-free water</a:t>
            </a:r>
          </a:p>
          <a:p>
            <a:pPr>
              <a:lnSpc>
                <a:spcPct val="150000"/>
              </a:lnSpc>
            </a:pP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13113565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0" y="0"/>
            <a:ext cx="4419600" cy="639762"/>
          </a:xfrm>
        </p:spPr>
        <p:txBody>
          <a:bodyPr vert="horz" lIns="91440" tIns="45720" rIns="91440" bIns="45720" rtlCol="0" anchor="ctr">
            <a:normAutofit/>
          </a:bodyPr>
          <a:lstStyle/>
          <a:p>
            <a:r>
              <a:rPr lang="en-US" sz="2400" b="1" dirty="0" smtClean="0"/>
              <a:t>Fish breeding do's &amp; don'ts</a:t>
            </a:r>
            <a:endParaRPr lang="en-US" sz="2200" b="1" dirty="0">
              <a:latin typeface="Times New Roman" pitchFamily="18" charset="0"/>
              <a:cs typeface="Times New Roman" pitchFamily="18" charset="0"/>
            </a:endParaRPr>
          </a:p>
        </p:txBody>
      </p:sp>
      <p:sp>
        <p:nvSpPr>
          <p:cNvPr id="19460" name="Rectangle 3"/>
          <p:cNvSpPr>
            <a:spLocks noGrp="1" noChangeArrowheads="1"/>
          </p:cNvSpPr>
          <p:nvPr>
            <p:ph type="body" idx="1"/>
          </p:nvPr>
        </p:nvSpPr>
        <p:spPr>
          <a:xfrm>
            <a:off x="76200" y="762000"/>
            <a:ext cx="8839200" cy="5715000"/>
          </a:xfrm>
        </p:spPr>
        <p:txBody>
          <a:bodyPr vert="horz" lIns="91440" tIns="45720" rIns="91440" bIns="45720" rtlCol="0">
            <a:noAutofit/>
          </a:bodyPr>
          <a:lstStyle/>
          <a:p>
            <a:pPr algn="just">
              <a:lnSpc>
                <a:spcPct val="150000"/>
              </a:lnSpc>
            </a:pPr>
            <a:r>
              <a:rPr lang="en-US" sz="2400" dirty="0" smtClean="0"/>
              <a:t>If you breed two genetically closely-related individuals of the same species, you automatically lose genetic variability but the golden rule is to breed livestock to improve their attributes for aquaculture, and not breed inbred, low quality runts.</a:t>
            </a:r>
          </a:p>
          <a:p>
            <a:pPr algn="just">
              <a:lnSpc>
                <a:spcPct val="150000"/>
              </a:lnSpc>
            </a:pPr>
            <a:r>
              <a:rPr lang="en-US" sz="2400" dirty="0" smtClean="0"/>
              <a:t>The frequent inbreeding of siblings (brother/sister or father/daughter) usually has two results. Certain traits become more fixed (be they good or bad) and the general health of the fish deteriorates.</a:t>
            </a:r>
            <a:endParaRPr lang="en-US" sz="2200" dirty="0">
              <a:latin typeface="Times New Roman" pitchFamily="18" charset="0"/>
              <a:cs typeface="Times New Roman" pitchFamily="18" charset="0"/>
            </a:endParaRPr>
          </a:p>
        </p:txBody>
      </p:sp>
      <p:pic>
        <p:nvPicPr>
          <p:cNvPr id="3074" name="Picture 2" descr="C:\Users\203\Desktop\fwa201479153336.jpg"/>
          <p:cNvPicPr>
            <a:picLocks noChangeAspect="1" noChangeArrowheads="1"/>
          </p:cNvPicPr>
          <p:nvPr/>
        </p:nvPicPr>
        <p:blipFill>
          <a:blip r:embed="rId2"/>
          <a:srcRect/>
          <a:stretch>
            <a:fillRect/>
          </a:stretch>
        </p:blipFill>
        <p:spPr bwMode="auto">
          <a:xfrm>
            <a:off x="3048000" y="4876800"/>
            <a:ext cx="3048000" cy="1600200"/>
          </a:xfrm>
          <a:prstGeom prst="rect">
            <a:avLst/>
          </a:prstGeom>
          <a:noFill/>
        </p:spPr>
      </p:pic>
      <p:sp>
        <p:nvSpPr>
          <p:cNvPr id="5" name="Rectangle 4"/>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spTree>
    <p:extLst>
      <p:ext uri="{BB962C8B-B14F-4D97-AF65-F5344CB8AC3E}">
        <p14:creationId xmlns:p14="http://schemas.microsoft.com/office/powerpoint/2010/main" val="23403859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7200" y="1143000"/>
            <a:ext cx="8153400" cy="4339650"/>
          </a:xfrm>
          <a:prstGeom prst="rect">
            <a:avLst/>
          </a:prstGeom>
        </p:spPr>
        <p:txBody>
          <a:bodyPr wrap="square">
            <a:spAutoFit/>
          </a:bodyPr>
          <a:lstStyle/>
          <a:p>
            <a:pPr>
              <a:buFont typeface="Arial" pitchFamily="34" charset="0"/>
              <a:buChar char="•"/>
            </a:pPr>
            <a:r>
              <a:rPr lang="en-US" sz="2400" dirty="0" smtClean="0"/>
              <a:t>If all the fish in a particular population (thousands of individuals) are fast-growing, with deep body shape and a late onset of maturity, this may be an indicator of high-quality stock for aquaculture.</a:t>
            </a:r>
          </a:p>
          <a:p>
            <a:pPr>
              <a:buFont typeface="Arial" pitchFamily="34" charset="0"/>
              <a:buChar char="•"/>
            </a:pPr>
            <a:r>
              <a:rPr lang="en-US" sz="2400" dirty="0" smtClean="0"/>
              <a:t> But that can only be ascertained by an intensive scientific examination of their life history. </a:t>
            </a:r>
          </a:p>
          <a:p>
            <a:pPr>
              <a:buFont typeface="Arial" pitchFamily="34" charset="0"/>
              <a:buChar char="•"/>
            </a:pPr>
            <a:r>
              <a:rPr lang="en-US" sz="2400" dirty="0" smtClean="0"/>
              <a:t>Only once that has been documented can one say that a particular population, or ‘strain’, is of high quality, and even then these attributes may not be as well expressed under aquaculture conditions as in the wild.</a:t>
            </a:r>
          </a:p>
          <a:p>
            <a:r>
              <a:rPr lang="en-US" dirty="0" smtClean="0"/>
              <a:t/>
            </a:r>
            <a:br>
              <a:rPr lang="en-US" dirty="0" smtClean="0"/>
            </a:br>
            <a:endParaRPr lang="en-US" dirty="0"/>
          </a:p>
        </p:txBody>
      </p:sp>
    </p:spTree>
    <p:extLst>
      <p:ext uri="{BB962C8B-B14F-4D97-AF65-F5344CB8AC3E}">
        <p14:creationId xmlns:p14="http://schemas.microsoft.com/office/powerpoint/2010/main" val="8973038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3"/>
          <p:cNvSpPr>
            <a:spLocks noGrp="1" noChangeArrowheads="1"/>
          </p:cNvSpPr>
          <p:nvPr>
            <p:ph type="body" idx="1"/>
          </p:nvPr>
        </p:nvSpPr>
        <p:spPr>
          <a:xfrm>
            <a:off x="304800" y="838200"/>
            <a:ext cx="8534400" cy="5562600"/>
          </a:xfrm>
        </p:spPr>
        <p:txBody>
          <a:bodyPr vert="horz" lIns="91440" tIns="45720" rIns="91440" bIns="45720" rtlCol="0">
            <a:noAutofit/>
          </a:bodyPr>
          <a:lstStyle/>
          <a:p>
            <a:pPr algn="just">
              <a:lnSpc>
                <a:spcPct val="150000"/>
              </a:lnSpc>
            </a:pPr>
            <a:r>
              <a:rPr lang="en-US" sz="2400" dirty="0" smtClean="0"/>
              <a:t>The first method is the </a:t>
            </a:r>
            <a:r>
              <a:rPr lang="en-US" sz="2400" b="1" dirty="0" smtClean="0"/>
              <a:t>cage system</a:t>
            </a:r>
            <a:r>
              <a:rPr lang="en-US" sz="2400" dirty="0" smtClean="0"/>
              <a:t> which use cages that are placed in lakes, ponds and oceans that contain the fish. This method is also widely referred to as off-shore cultivation. Fish are kept in the cage like structures and are “artificially fed” and harvested.</a:t>
            </a:r>
          </a:p>
          <a:p>
            <a:pPr algn="just">
              <a:lnSpc>
                <a:spcPct val="150000"/>
              </a:lnSpc>
            </a:pPr>
            <a:r>
              <a:rPr lang="en-US" sz="2400" dirty="0" smtClean="0"/>
              <a:t>The second method is </a:t>
            </a:r>
            <a:r>
              <a:rPr lang="en-US" sz="2400" b="1" dirty="0" smtClean="0"/>
              <a:t>irrigation ditch or pond systems</a:t>
            </a:r>
            <a:r>
              <a:rPr lang="en-US" sz="2400" dirty="0" smtClean="0"/>
              <a:t> for raising fish. This basic requirement for this method is to have a ditch or a pond that holds water. This is a unique system because at a small level, fish are artificially fed and the waste produced from the fish is then used to fertilize farmers’ fields.</a:t>
            </a:r>
          </a:p>
          <a:p>
            <a:pPr algn="just">
              <a:lnSpc>
                <a:spcPct val="150000"/>
              </a:lnSpc>
              <a:buNone/>
            </a:pPr>
            <a:endParaRPr lang="en-US" sz="2200" b="1" dirty="0">
              <a:latin typeface="Times New Roman" pitchFamily="18" charset="0"/>
              <a:cs typeface="Times New Roman" pitchFamily="18" charset="0"/>
            </a:endParaRPr>
          </a:p>
        </p:txBody>
      </p:sp>
      <p:sp>
        <p:nvSpPr>
          <p:cNvPr id="4" name="Rectangle 3"/>
          <p:cNvSpPr/>
          <p:nvPr/>
        </p:nvSpPr>
        <p:spPr>
          <a:xfrm>
            <a:off x="381000" y="315311"/>
            <a:ext cx="3733800" cy="609599"/>
          </a:xfrm>
          <a:prstGeom prst="rect">
            <a:avLst/>
          </a:prstGeom>
          <a:solidFill>
            <a:schemeClr val="accent3">
              <a:lumMod val="60000"/>
              <a:lumOff val="40000"/>
            </a:schemeClr>
          </a:solidFill>
        </p:spPr>
        <p:txBody>
          <a:bodyPr vert="horz" lIns="91440" tIns="45720" rIns="91440" bIns="45720" rtlCol="0" anchor="ctr">
            <a:normAutofit fontScale="85000" lnSpcReduction="10000"/>
          </a:bodyPr>
          <a:lstStyle/>
          <a:p>
            <a:pPr algn="ctr">
              <a:spcBef>
                <a:spcPct val="0"/>
              </a:spcBef>
            </a:pPr>
            <a:r>
              <a:rPr lang="en-US" sz="3200" b="1" dirty="0" smtClean="0">
                <a:solidFill>
                  <a:srgbClr val="FF0000"/>
                </a:solidFill>
                <a:latin typeface="Times New Roman" pitchFamily="18" charset="0"/>
                <a:ea typeface="+mj-ea"/>
                <a:cs typeface="Times New Roman" pitchFamily="18" charset="0"/>
              </a:rPr>
              <a:t>Fish Farming Methods</a:t>
            </a:r>
          </a:p>
          <a:p>
            <a:pPr algn="ctr">
              <a:spcBef>
                <a:spcPct val="0"/>
              </a:spcBef>
            </a:pPr>
            <a:endParaRPr lang="en-US" sz="2400" b="1" dirty="0">
              <a:solidFill>
                <a:srgbClr val="FF0000"/>
              </a:solidFill>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22188592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3"/>
          <p:cNvSpPr>
            <a:spLocks noGrp="1" noChangeArrowheads="1"/>
          </p:cNvSpPr>
          <p:nvPr>
            <p:ph type="body" sz="half" idx="1"/>
          </p:nvPr>
        </p:nvSpPr>
        <p:spPr>
          <a:xfrm>
            <a:off x="533400" y="609600"/>
            <a:ext cx="8229600" cy="5867400"/>
          </a:xfrm>
        </p:spPr>
        <p:txBody>
          <a:bodyPr>
            <a:normAutofit fontScale="85000" lnSpcReduction="10000"/>
          </a:bodyPr>
          <a:lstStyle/>
          <a:p>
            <a:pPr>
              <a:lnSpc>
                <a:spcPct val="150000"/>
              </a:lnSpc>
            </a:pPr>
            <a:r>
              <a:rPr lang="en-US" sz="2400" dirty="0" smtClean="0"/>
              <a:t>The third method of fish farming is called </a:t>
            </a:r>
            <a:r>
              <a:rPr lang="en-US" sz="2400" b="1" dirty="0" smtClean="0"/>
              <a:t>composite fish culture</a:t>
            </a:r>
            <a:r>
              <a:rPr lang="en-US" sz="2400" dirty="0" smtClean="0"/>
              <a:t> which is a type of fish farming that allows both local fish species and imported fish species to coexist in the same pond. The number of species depends, but it is sometimes upwards of six fish species in a single pond.</a:t>
            </a:r>
          </a:p>
          <a:p>
            <a:pPr>
              <a:lnSpc>
                <a:spcPct val="150000"/>
              </a:lnSpc>
            </a:pPr>
            <a:r>
              <a:rPr lang="en-US" sz="2400" dirty="0" smtClean="0"/>
              <a:t>The fourth method of fish farming is called </a:t>
            </a:r>
            <a:r>
              <a:rPr lang="en-US" sz="2400" b="1" dirty="0" smtClean="0"/>
              <a:t>integrated recycling systems</a:t>
            </a:r>
            <a:r>
              <a:rPr lang="en-US" sz="2400" dirty="0" smtClean="0"/>
              <a:t> which is considered the largest scale method of “pure” fish farming. This approach uses large plastic tanks that are placed inside a greenhouse</a:t>
            </a:r>
          </a:p>
          <a:p>
            <a:pPr>
              <a:lnSpc>
                <a:spcPct val="150000"/>
              </a:lnSpc>
            </a:pPr>
            <a:r>
              <a:rPr lang="en-US" sz="2400" dirty="0" smtClean="0"/>
              <a:t>The last type of fish farming method is called </a:t>
            </a:r>
            <a:r>
              <a:rPr lang="en-US" sz="2400" b="1" dirty="0" smtClean="0"/>
              <a:t>classic fry farming</a:t>
            </a:r>
            <a:r>
              <a:rPr lang="en-US" sz="2400" dirty="0" smtClean="0"/>
              <a:t> this method is also known as “flow through system”. This is when sport fish species are raised from eggs and are put in streams and released.</a:t>
            </a:r>
            <a:endParaRPr lang="en-US" sz="2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7707400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6894" y="2743200"/>
            <a:ext cx="2557110" cy="707886"/>
          </a:xfrm>
          <a:prstGeom prst="rect">
            <a:avLst/>
          </a:prstGeom>
        </p:spPr>
        <p:txBody>
          <a:bodyPr wrap="none">
            <a:spAutoFit/>
          </a:bodyPr>
          <a:lstStyle/>
          <a:p>
            <a:r>
              <a:rPr lang="en-US" sz="4000" b="1" dirty="0" smtClean="0">
                <a:latin typeface="Monotype Corsiva" pitchFamily="66" charset="0"/>
              </a:rPr>
              <a:t>Thank You..!</a:t>
            </a:r>
            <a:endParaRPr lang="en-US" sz="4000" b="1" dirty="0">
              <a:latin typeface="Monotype Corsiva" pitchFamily="66" charset="0"/>
            </a:endParaRPr>
          </a:p>
        </p:txBody>
      </p:sp>
    </p:spTree>
    <p:extLst>
      <p:ext uri="{BB962C8B-B14F-4D97-AF65-F5344CB8AC3E}">
        <p14:creationId xmlns:p14="http://schemas.microsoft.com/office/powerpoint/2010/main" val="3017143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2743200" cy="609600"/>
          </a:xfrm>
          <a:noFill/>
        </p:spPr>
        <p:txBody>
          <a:bodyPr vert="horz" lIns="91440" tIns="45720" rIns="91440" bIns="45720" rtlCol="0" anchor="ctr">
            <a:normAutofit/>
          </a:bodyPr>
          <a:lstStyle/>
          <a:p>
            <a:r>
              <a:rPr lang="en-US" sz="2400" b="1" dirty="0">
                <a:solidFill>
                  <a:srgbClr val="FF0000"/>
                </a:solidFill>
                <a:latin typeface="Times New Roman" pitchFamily="18" charset="0"/>
                <a:cs typeface="Times New Roman" pitchFamily="18" charset="0"/>
              </a:rPr>
              <a:t>Research Interests</a:t>
            </a:r>
          </a:p>
        </p:txBody>
      </p:sp>
      <p:sp>
        <p:nvSpPr>
          <p:cNvPr id="3" name="Content Placeholder 2"/>
          <p:cNvSpPr>
            <a:spLocks noGrp="1"/>
          </p:cNvSpPr>
          <p:nvPr>
            <p:ph idx="1"/>
          </p:nvPr>
        </p:nvSpPr>
        <p:spPr>
          <a:xfrm>
            <a:off x="381000" y="2057400"/>
            <a:ext cx="8229600" cy="3477875"/>
          </a:xfrm>
        </p:spPr>
        <p:txBody>
          <a:bodyPr wrap="square">
            <a:spAutoFit/>
          </a:bodyPr>
          <a:lstStyle/>
          <a:p>
            <a:pPr marL="347663" indent="-347663" algn="just">
              <a:lnSpc>
                <a:spcPct val="150000"/>
              </a:lnSpc>
            </a:pPr>
            <a:r>
              <a:rPr lang="en-IN" sz="2200" dirty="0">
                <a:latin typeface="Times New Roman" pitchFamily="18" charset="0"/>
                <a:cs typeface="Times New Roman" pitchFamily="18" charset="0"/>
              </a:rPr>
              <a:t>Aquaculture and effects of consumption of fish on human health</a:t>
            </a:r>
            <a:r>
              <a:rPr lang="en-US" sz="2200" dirty="0" smtClean="0">
                <a:latin typeface="Times New Roman" pitchFamily="18" charset="0"/>
                <a:cs typeface="Times New Roman" pitchFamily="18" charset="0"/>
              </a:rPr>
              <a:t>.</a:t>
            </a:r>
            <a:endParaRPr lang="en-IN" sz="2200" dirty="0" smtClean="0">
              <a:latin typeface="Times New Roman" pitchFamily="18" charset="0"/>
              <a:cs typeface="Times New Roman" pitchFamily="18" charset="0"/>
            </a:endParaRPr>
          </a:p>
          <a:p>
            <a:pPr marL="347663" indent="-347663" algn="just">
              <a:lnSpc>
                <a:spcPct val="150000"/>
              </a:lnSpc>
            </a:pPr>
            <a:r>
              <a:rPr lang="en-IN" sz="2200" dirty="0" smtClean="0">
                <a:latin typeface="Times New Roman" pitchFamily="18" charset="0"/>
                <a:cs typeface="Times New Roman" pitchFamily="18" charset="0"/>
              </a:rPr>
              <a:t>Effect of animal nutrition on fish and meat </a:t>
            </a:r>
            <a:r>
              <a:rPr lang="en-IN" sz="2200" dirty="0" err="1" smtClean="0">
                <a:latin typeface="Times New Roman" pitchFamily="18" charset="0"/>
                <a:cs typeface="Times New Roman" pitchFamily="18" charset="0"/>
              </a:rPr>
              <a:t>compsoition</a:t>
            </a:r>
            <a:r>
              <a:rPr lang="en-IN" sz="2200" dirty="0" smtClean="0">
                <a:latin typeface="Times New Roman" pitchFamily="18" charset="0"/>
                <a:cs typeface="Times New Roman" pitchFamily="18" charset="0"/>
              </a:rPr>
              <a:t>.</a:t>
            </a:r>
          </a:p>
          <a:p>
            <a:pPr marL="347663" indent="-347663" algn="just">
              <a:lnSpc>
                <a:spcPct val="150000"/>
              </a:lnSpc>
            </a:pPr>
            <a:r>
              <a:rPr lang="en-IN" sz="2200" dirty="0" smtClean="0">
                <a:latin typeface="Times New Roman" pitchFamily="18" charset="0"/>
                <a:cs typeface="Times New Roman" pitchFamily="18" charset="0"/>
              </a:rPr>
              <a:t>Fish </a:t>
            </a:r>
            <a:r>
              <a:rPr lang="en-IN" sz="2200" dirty="0">
                <a:latin typeface="Times New Roman" pitchFamily="18" charset="0"/>
                <a:cs typeface="Times New Roman" pitchFamily="18" charset="0"/>
              </a:rPr>
              <a:t>and fish products assessment </a:t>
            </a:r>
            <a:r>
              <a:rPr lang="en-US" sz="2200" dirty="0" smtClean="0">
                <a:latin typeface="Times New Roman" pitchFamily="18" charset="0"/>
                <a:cs typeface="Times New Roman" pitchFamily="18" charset="0"/>
              </a:rPr>
              <a:t>.</a:t>
            </a:r>
          </a:p>
          <a:p>
            <a:pPr marL="347663" indent="-347663" algn="just">
              <a:lnSpc>
                <a:spcPct val="150000"/>
              </a:lnSpc>
            </a:pPr>
            <a:r>
              <a:rPr lang="de-DE" sz="2200" dirty="0" smtClean="0">
                <a:latin typeface="Times New Roman" pitchFamily="18" charset="0"/>
                <a:cs typeface="Times New Roman" pitchFamily="18" charset="0"/>
              </a:rPr>
              <a:t>Lipids and lipid metabolism in animal products and human nutrion.</a:t>
            </a:r>
          </a:p>
          <a:p>
            <a:pPr marL="347663" indent="-347663" algn="just">
              <a:lnSpc>
                <a:spcPct val="150000"/>
              </a:lnSpc>
            </a:pPr>
            <a:r>
              <a:rPr lang="de-DE" sz="2200" dirty="0" smtClean="0">
                <a:latin typeface="Times New Roman" pitchFamily="18" charset="0"/>
                <a:cs typeface="Times New Roman" pitchFamily="18" charset="0"/>
              </a:rPr>
              <a:t>Shelf life, oxidation and antioxidants in fish and meat.</a:t>
            </a:r>
          </a:p>
          <a:p>
            <a:pPr marL="347663" indent="-347663" algn="just">
              <a:lnSpc>
                <a:spcPct val="150000"/>
              </a:lnSpc>
            </a:pPr>
            <a:endParaRPr lang="en-US" sz="2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3911090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0999"/>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81000" y="1066800"/>
            <a:ext cx="8077200" cy="5001369"/>
          </a:xfrm>
          <a:prstGeom prst="rect">
            <a:avLst/>
          </a:prstGeom>
        </p:spPr>
        <p:txBody>
          <a:bodyPr wrap="square">
            <a:spAutoFit/>
          </a:bodyPr>
          <a:lstStyle/>
          <a:p>
            <a:r>
              <a:rPr lang="en-GB" sz="2200" b="1" dirty="0" err="1">
                <a:latin typeface="Times New Roman" panose="02020603050405020304" pitchFamily="18" charset="0"/>
                <a:cs typeface="Times New Roman" panose="02020603050405020304" pitchFamily="18" charset="0"/>
              </a:rPr>
              <a:t>Sampels</a:t>
            </a:r>
            <a:r>
              <a:rPr lang="en-GB" sz="2200" b="1" dirty="0">
                <a:latin typeface="Times New Roman" panose="02020603050405020304" pitchFamily="18" charset="0"/>
                <a:cs typeface="Times New Roman" panose="02020603050405020304" pitchFamily="18" charset="0"/>
              </a:rPr>
              <a:t> S.,</a:t>
            </a:r>
            <a:r>
              <a:rPr lang="en-GB" sz="2200" dirty="0">
                <a:latin typeface="Times New Roman" panose="02020603050405020304" pitchFamily="18" charset="0"/>
                <a:cs typeface="Times New Roman" panose="02020603050405020304" pitchFamily="18" charset="0"/>
              </a:rPr>
              <a:t> </a:t>
            </a:r>
            <a:r>
              <a:rPr lang="en-GB" sz="2200" dirty="0" err="1">
                <a:latin typeface="Times New Roman" panose="02020603050405020304" pitchFamily="18" charset="0"/>
                <a:cs typeface="Times New Roman" panose="02020603050405020304" pitchFamily="18" charset="0"/>
              </a:rPr>
              <a:t>Zajíc</a:t>
            </a:r>
            <a:r>
              <a:rPr lang="en-GB" sz="2200" dirty="0">
                <a:latin typeface="Times New Roman" panose="02020603050405020304" pitchFamily="18" charset="0"/>
                <a:cs typeface="Times New Roman" panose="02020603050405020304" pitchFamily="18" charset="0"/>
              </a:rPr>
              <a:t> T., Mráz J., 2014, Effect of frying fat and preparation on carp (</a:t>
            </a:r>
            <a:r>
              <a:rPr lang="en-GB" sz="2200" dirty="0" err="1">
                <a:latin typeface="Times New Roman" panose="02020603050405020304" pitchFamily="18" charset="0"/>
                <a:cs typeface="Times New Roman" panose="02020603050405020304" pitchFamily="18" charset="0"/>
              </a:rPr>
              <a:t>Cyprinus</a:t>
            </a:r>
            <a:r>
              <a:rPr lang="en-GB" sz="2200" dirty="0">
                <a:latin typeface="Times New Roman" panose="02020603050405020304" pitchFamily="18" charset="0"/>
                <a:cs typeface="Times New Roman" panose="02020603050405020304" pitchFamily="18" charset="0"/>
              </a:rPr>
              <a:t> </a:t>
            </a:r>
            <a:r>
              <a:rPr lang="en-GB" sz="2200" dirty="0" err="1">
                <a:latin typeface="Times New Roman" panose="02020603050405020304" pitchFamily="18" charset="0"/>
                <a:cs typeface="Times New Roman" panose="02020603050405020304" pitchFamily="18" charset="0"/>
              </a:rPr>
              <a:t>carpio</a:t>
            </a:r>
            <a:r>
              <a:rPr lang="en-GB" sz="2200" dirty="0">
                <a:latin typeface="Times New Roman" panose="02020603050405020304" pitchFamily="18" charset="0"/>
                <a:cs typeface="Times New Roman" panose="02020603050405020304" pitchFamily="18" charset="0"/>
              </a:rPr>
              <a:t>) fillet lipid composition and oxidation. Czech Journal of Food Sciences, ISSN: 1212-1800. </a:t>
            </a:r>
            <a:endParaRPr lang="en-US" sz="2200" b="1" dirty="0">
              <a:latin typeface="Times New Roman" panose="02020603050405020304" pitchFamily="18" charset="0"/>
              <a:cs typeface="Times New Roman" panose="02020603050405020304" pitchFamily="18" charset="0"/>
            </a:endParaRPr>
          </a:p>
          <a:p>
            <a:r>
              <a:rPr lang="en-GB"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p>
            <a:r>
              <a:rPr lang="en-GB" sz="2200" b="1" dirty="0" err="1">
                <a:latin typeface="Times New Roman" panose="02020603050405020304" pitchFamily="18" charset="0"/>
                <a:cs typeface="Times New Roman" panose="02020603050405020304" pitchFamily="18" charset="0"/>
              </a:rPr>
              <a:t>Sampels</a:t>
            </a:r>
            <a:r>
              <a:rPr lang="en-GB" sz="2200" b="1" dirty="0">
                <a:latin typeface="Times New Roman" panose="02020603050405020304" pitchFamily="18" charset="0"/>
                <a:cs typeface="Times New Roman" panose="02020603050405020304" pitchFamily="18" charset="0"/>
              </a:rPr>
              <a:t>, S.,</a:t>
            </a:r>
            <a:r>
              <a:rPr lang="en-GB" sz="2200" dirty="0">
                <a:latin typeface="Times New Roman" panose="02020603050405020304" pitchFamily="18" charset="0"/>
                <a:cs typeface="Times New Roman" panose="02020603050405020304" pitchFamily="18" charset="0"/>
              </a:rPr>
              <a:t> </a:t>
            </a:r>
            <a:r>
              <a:rPr lang="en-GB" sz="2200" dirty="0" err="1">
                <a:latin typeface="Times New Roman" panose="02020603050405020304" pitchFamily="18" charset="0"/>
                <a:cs typeface="Times New Roman" panose="02020603050405020304" pitchFamily="18" charset="0"/>
              </a:rPr>
              <a:t>Levý</a:t>
            </a:r>
            <a:r>
              <a:rPr lang="en-GB" sz="2200" dirty="0">
                <a:latin typeface="Times New Roman" panose="02020603050405020304" pitchFamily="18" charset="0"/>
                <a:cs typeface="Times New Roman" panose="02020603050405020304" pitchFamily="18" charset="0"/>
              </a:rPr>
              <a:t>, E., Mráz, J., </a:t>
            </a:r>
            <a:r>
              <a:rPr lang="en-GB" sz="2200" dirty="0" err="1">
                <a:latin typeface="Times New Roman" panose="02020603050405020304" pitchFamily="18" charset="0"/>
                <a:cs typeface="Times New Roman" panose="02020603050405020304" pitchFamily="18" charset="0"/>
              </a:rPr>
              <a:t>Vejsada</a:t>
            </a:r>
            <a:r>
              <a:rPr lang="en-GB" sz="2200" dirty="0">
                <a:latin typeface="Times New Roman" panose="02020603050405020304" pitchFamily="18" charset="0"/>
                <a:cs typeface="Times New Roman" panose="02020603050405020304" pitchFamily="18" charset="0"/>
              </a:rPr>
              <a:t>, P.,  </a:t>
            </a:r>
            <a:r>
              <a:rPr lang="en-GB" sz="2200" dirty="0" err="1">
                <a:latin typeface="Times New Roman" panose="02020603050405020304" pitchFamily="18" charset="0"/>
                <a:cs typeface="Times New Roman" panose="02020603050405020304" pitchFamily="18" charset="0"/>
              </a:rPr>
              <a:t>Zajíc</a:t>
            </a:r>
            <a:r>
              <a:rPr lang="en-GB" sz="2200" dirty="0">
                <a:latin typeface="Times New Roman" panose="02020603050405020304" pitchFamily="18" charset="0"/>
                <a:cs typeface="Times New Roman" panose="02020603050405020304" pitchFamily="18" charset="0"/>
              </a:rPr>
              <a:t>, T., 2014, </a:t>
            </a:r>
            <a:r>
              <a:rPr lang="en-GB" sz="2200" dirty="0" err="1">
                <a:latin typeface="Times New Roman" panose="02020603050405020304" pitchFamily="18" charset="0"/>
                <a:cs typeface="Times New Roman" panose="02020603050405020304" pitchFamily="18" charset="0"/>
              </a:rPr>
              <a:t>Kvalita</a:t>
            </a:r>
            <a:r>
              <a:rPr lang="en-GB" sz="2200" dirty="0">
                <a:latin typeface="Times New Roman" panose="02020603050405020304" pitchFamily="18" charset="0"/>
                <a:cs typeface="Times New Roman" panose="02020603050405020304" pitchFamily="18" charset="0"/>
              </a:rPr>
              <a:t> a </a:t>
            </a:r>
            <a:r>
              <a:rPr lang="en-GB" sz="2200" dirty="0" err="1">
                <a:latin typeface="Times New Roman" panose="02020603050405020304" pitchFamily="18" charset="0"/>
                <a:cs typeface="Times New Roman" panose="02020603050405020304" pitchFamily="18" charset="0"/>
              </a:rPr>
              <a:t>gastronomie</a:t>
            </a:r>
            <a:r>
              <a:rPr lang="en-GB" sz="2200" dirty="0">
                <a:latin typeface="Times New Roman" panose="02020603050405020304" pitchFamily="18" charset="0"/>
                <a:cs typeface="Times New Roman" panose="02020603050405020304" pitchFamily="18" charset="0"/>
              </a:rPr>
              <a:t> </a:t>
            </a:r>
            <a:r>
              <a:rPr lang="en-GB" sz="2200" dirty="0" err="1">
                <a:latin typeface="Times New Roman" panose="02020603050405020304" pitchFamily="18" charset="0"/>
                <a:cs typeface="Times New Roman" panose="02020603050405020304" pitchFamily="18" charset="0"/>
              </a:rPr>
              <a:t>ryb</a:t>
            </a:r>
            <a:r>
              <a:rPr lang="en-GB" sz="2200" dirty="0">
                <a:latin typeface="Times New Roman" panose="02020603050405020304" pitchFamily="18" charset="0"/>
                <a:cs typeface="Times New Roman" panose="02020603050405020304" pitchFamily="18" charset="0"/>
              </a:rPr>
              <a:t> a </a:t>
            </a:r>
            <a:r>
              <a:rPr lang="en-GB" sz="2200" dirty="0" err="1">
                <a:latin typeface="Times New Roman" panose="02020603050405020304" pitchFamily="18" charset="0"/>
                <a:cs typeface="Times New Roman" panose="02020603050405020304" pitchFamily="18" charset="0"/>
              </a:rPr>
              <a:t>rybích</a:t>
            </a:r>
            <a:r>
              <a:rPr lang="en-GB" sz="2200" dirty="0">
                <a:latin typeface="Times New Roman" panose="02020603050405020304" pitchFamily="18" charset="0"/>
                <a:cs typeface="Times New Roman" panose="02020603050405020304" pitchFamily="18" charset="0"/>
              </a:rPr>
              <a:t> </a:t>
            </a:r>
            <a:r>
              <a:rPr lang="en-GB" sz="2200" dirty="0" err="1">
                <a:latin typeface="Times New Roman" panose="02020603050405020304" pitchFamily="18" charset="0"/>
                <a:cs typeface="Times New Roman" panose="02020603050405020304" pitchFamily="18" charset="0"/>
              </a:rPr>
              <a:t>výrobků</a:t>
            </a:r>
            <a:r>
              <a:rPr lang="en-GB" sz="2200" dirty="0">
                <a:latin typeface="Times New Roman" panose="02020603050405020304" pitchFamily="18" charset="0"/>
                <a:cs typeface="Times New Roman" panose="02020603050405020304" pitchFamily="18" charset="0"/>
              </a:rPr>
              <a:t>, </a:t>
            </a:r>
            <a:r>
              <a:rPr lang="en-GB" sz="2200" dirty="0" err="1">
                <a:latin typeface="Times New Roman" panose="02020603050405020304" pitchFamily="18" charset="0"/>
                <a:cs typeface="Times New Roman" panose="02020603050405020304" pitchFamily="18" charset="0"/>
              </a:rPr>
              <a:t>Jihočeská</a:t>
            </a:r>
            <a:r>
              <a:rPr lang="en-GB" sz="2200" dirty="0">
                <a:latin typeface="Times New Roman" panose="02020603050405020304" pitchFamily="18" charset="0"/>
                <a:cs typeface="Times New Roman" panose="02020603050405020304" pitchFamily="18" charset="0"/>
              </a:rPr>
              <a:t> </a:t>
            </a:r>
            <a:r>
              <a:rPr lang="en-GB" sz="2200" dirty="0" err="1">
                <a:latin typeface="Times New Roman" panose="02020603050405020304" pitchFamily="18" charset="0"/>
                <a:cs typeface="Times New Roman" panose="02020603050405020304" pitchFamily="18" charset="0"/>
              </a:rPr>
              <a:t>univerzita</a:t>
            </a:r>
            <a:r>
              <a:rPr lang="en-GB" sz="2200" dirty="0">
                <a:latin typeface="Times New Roman" panose="02020603050405020304" pitchFamily="18" charset="0"/>
                <a:cs typeface="Times New Roman" panose="02020603050405020304" pitchFamily="18" charset="0"/>
              </a:rPr>
              <a:t> v </a:t>
            </a:r>
            <a:r>
              <a:rPr lang="en-GB" sz="2200" dirty="0" err="1">
                <a:latin typeface="Times New Roman" panose="02020603050405020304" pitchFamily="18" charset="0"/>
                <a:cs typeface="Times New Roman" panose="02020603050405020304" pitchFamily="18" charset="0"/>
              </a:rPr>
              <a:t>Českých</a:t>
            </a:r>
            <a:r>
              <a:rPr lang="en-GB" sz="2200" dirty="0">
                <a:latin typeface="Times New Roman" panose="02020603050405020304" pitchFamily="18" charset="0"/>
                <a:cs typeface="Times New Roman" panose="02020603050405020304" pitchFamily="18" charset="0"/>
              </a:rPr>
              <a:t> </a:t>
            </a:r>
            <a:r>
              <a:rPr lang="en-GB" sz="2200" dirty="0" err="1">
                <a:latin typeface="Times New Roman" panose="02020603050405020304" pitchFamily="18" charset="0"/>
                <a:cs typeface="Times New Roman" panose="02020603050405020304" pitchFamily="18" charset="0"/>
              </a:rPr>
              <a:t>Budějovicích</a:t>
            </a:r>
            <a:r>
              <a:rPr lang="en-GB" sz="2200" dirty="0">
                <a:latin typeface="Times New Roman" panose="02020603050405020304" pitchFamily="18" charset="0"/>
                <a:cs typeface="Times New Roman" panose="02020603050405020304" pitchFamily="18" charset="0"/>
              </a:rPr>
              <a:t>, </a:t>
            </a:r>
            <a:r>
              <a:rPr lang="en-GB" sz="2200" dirty="0" err="1">
                <a:latin typeface="Times New Roman" panose="02020603050405020304" pitchFamily="18" charset="0"/>
                <a:cs typeface="Times New Roman" panose="02020603050405020304" pitchFamily="18" charset="0"/>
              </a:rPr>
              <a:t>Fakulta</a:t>
            </a:r>
            <a:r>
              <a:rPr lang="en-GB" sz="2200" dirty="0">
                <a:latin typeface="Times New Roman" panose="02020603050405020304" pitchFamily="18" charset="0"/>
                <a:cs typeface="Times New Roman" panose="02020603050405020304" pitchFamily="18" charset="0"/>
              </a:rPr>
              <a:t> </a:t>
            </a:r>
            <a:r>
              <a:rPr lang="en-GB" sz="2200" dirty="0" err="1">
                <a:latin typeface="Times New Roman" panose="02020603050405020304" pitchFamily="18" charset="0"/>
                <a:cs typeface="Times New Roman" panose="02020603050405020304" pitchFamily="18" charset="0"/>
              </a:rPr>
              <a:t>rybářství</a:t>
            </a:r>
            <a:r>
              <a:rPr lang="en-GB" sz="2200" dirty="0">
                <a:latin typeface="Times New Roman" panose="02020603050405020304" pitchFamily="18" charset="0"/>
                <a:cs typeface="Times New Roman" panose="02020603050405020304" pitchFamily="18" charset="0"/>
              </a:rPr>
              <a:t> a </a:t>
            </a:r>
            <a:r>
              <a:rPr lang="en-GB" sz="2200" dirty="0" err="1">
                <a:latin typeface="Times New Roman" panose="02020603050405020304" pitchFamily="18" charset="0"/>
                <a:cs typeface="Times New Roman" panose="02020603050405020304" pitchFamily="18" charset="0"/>
              </a:rPr>
              <a:t>ochrany</a:t>
            </a:r>
            <a:r>
              <a:rPr lang="en-GB" sz="2200" dirty="0">
                <a:latin typeface="Times New Roman" panose="02020603050405020304" pitchFamily="18" charset="0"/>
                <a:cs typeface="Times New Roman" panose="02020603050405020304" pitchFamily="18" charset="0"/>
              </a:rPr>
              <a:t> </a:t>
            </a:r>
            <a:r>
              <a:rPr lang="en-GB" sz="2200" dirty="0" err="1">
                <a:latin typeface="Times New Roman" panose="02020603050405020304" pitchFamily="18" charset="0"/>
                <a:cs typeface="Times New Roman" panose="02020603050405020304" pitchFamily="18" charset="0"/>
              </a:rPr>
              <a:t>vod</a:t>
            </a:r>
            <a:r>
              <a:rPr lang="en-GB" sz="2200" dirty="0">
                <a:latin typeface="Times New Roman" panose="02020603050405020304" pitchFamily="18" charset="0"/>
                <a:cs typeface="Times New Roman" panose="02020603050405020304" pitchFamily="18" charset="0"/>
              </a:rPr>
              <a:t>, </a:t>
            </a:r>
            <a:r>
              <a:rPr lang="en-GB" sz="2200" dirty="0" err="1">
                <a:latin typeface="Times New Roman" panose="02020603050405020304" pitchFamily="18" charset="0"/>
                <a:cs typeface="Times New Roman" panose="02020603050405020304" pitchFamily="18" charset="0"/>
              </a:rPr>
              <a:t>Zátiší</a:t>
            </a:r>
            <a:r>
              <a:rPr lang="en-GB" sz="2200" dirty="0">
                <a:latin typeface="Times New Roman" panose="02020603050405020304" pitchFamily="18" charset="0"/>
                <a:cs typeface="Times New Roman" panose="02020603050405020304" pitchFamily="18" charset="0"/>
              </a:rPr>
              <a:t> 728/II, 389 25 </a:t>
            </a:r>
            <a:r>
              <a:rPr lang="en-GB" sz="2200" dirty="0" err="1">
                <a:latin typeface="Times New Roman" panose="02020603050405020304" pitchFamily="18" charset="0"/>
                <a:cs typeface="Times New Roman" panose="02020603050405020304" pitchFamily="18" charset="0"/>
              </a:rPr>
              <a:t>Vodňany</a:t>
            </a:r>
            <a:r>
              <a:rPr lang="en-GB" sz="2200" dirty="0">
                <a:latin typeface="Times New Roman" panose="02020603050405020304" pitchFamily="18" charset="0"/>
                <a:cs typeface="Times New Roman" panose="02020603050405020304" pitchFamily="18" charset="0"/>
              </a:rPr>
              <a:t>, p. 252, ISBN 978-80-87437-85-8 (Czech book)</a:t>
            </a:r>
            <a:endParaRPr lang="en-US" sz="2200" dirty="0">
              <a:latin typeface="Times New Roman" panose="02020603050405020304" pitchFamily="18" charset="0"/>
              <a:cs typeface="Times New Roman" panose="02020603050405020304" pitchFamily="18" charset="0"/>
            </a:endParaRPr>
          </a:p>
          <a:p>
            <a:r>
              <a:rPr lang="en-GB"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p>
            <a:r>
              <a:rPr lang="en-GB" sz="2200" dirty="0" err="1">
                <a:latin typeface="Times New Roman" panose="02020603050405020304" pitchFamily="18" charset="0"/>
                <a:cs typeface="Times New Roman" panose="02020603050405020304" pitchFamily="18" charset="0"/>
              </a:rPr>
              <a:t>Zajic</a:t>
            </a:r>
            <a:r>
              <a:rPr lang="en-GB" sz="2200" dirty="0">
                <a:latin typeface="Times New Roman" panose="02020603050405020304" pitchFamily="18" charset="0"/>
                <a:cs typeface="Times New Roman" panose="02020603050405020304" pitchFamily="18" charset="0"/>
              </a:rPr>
              <a:t>, T., Mraz, J.,</a:t>
            </a:r>
            <a:r>
              <a:rPr lang="en-GB" sz="2200" b="1" dirty="0">
                <a:latin typeface="Times New Roman" panose="02020603050405020304" pitchFamily="18" charset="0"/>
                <a:cs typeface="Times New Roman" panose="02020603050405020304" pitchFamily="18" charset="0"/>
              </a:rPr>
              <a:t> </a:t>
            </a:r>
            <a:r>
              <a:rPr lang="en-GB" sz="2200" b="1" dirty="0" err="1">
                <a:latin typeface="Times New Roman" panose="02020603050405020304" pitchFamily="18" charset="0"/>
                <a:cs typeface="Times New Roman" panose="02020603050405020304" pitchFamily="18" charset="0"/>
              </a:rPr>
              <a:t>Sampels</a:t>
            </a:r>
            <a:r>
              <a:rPr lang="en-GB" sz="2200" b="1" dirty="0">
                <a:latin typeface="Times New Roman" panose="02020603050405020304" pitchFamily="18" charset="0"/>
                <a:cs typeface="Times New Roman" panose="02020603050405020304" pitchFamily="18" charset="0"/>
              </a:rPr>
              <a:t>, S</a:t>
            </a:r>
            <a:r>
              <a:rPr lang="en-GB" sz="2200" dirty="0">
                <a:latin typeface="Times New Roman" panose="02020603050405020304" pitchFamily="18" charset="0"/>
                <a:cs typeface="Times New Roman" panose="02020603050405020304" pitchFamily="18" charset="0"/>
              </a:rPr>
              <a:t>., Pickova, J., 2013, Fillet quality changes as a result of purging of common carp (</a:t>
            </a:r>
            <a:r>
              <a:rPr lang="en-GB" sz="2200" i="1" dirty="0" err="1">
                <a:latin typeface="Times New Roman" panose="02020603050405020304" pitchFamily="18" charset="0"/>
                <a:cs typeface="Times New Roman" panose="02020603050405020304" pitchFamily="18" charset="0"/>
              </a:rPr>
              <a:t>Cyprinus</a:t>
            </a:r>
            <a:r>
              <a:rPr lang="en-GB" sz="2200" i="1" dirty="0">
                <a:latin typeface="Times New Roman" panose="02020603050405020304" pitchFamily="18" charset="0"/>
                <a:cs typeface="Times New Roman" panose="02020603050405020304" pitchFamily="18" charset="0"/>
              </a:rPr>
              <a:t> </a:t>
            </a:r>
            <a:r>
              <a:rPr lang="en-GB" sz="2200" i="1" dirty="0" err="1">
                <a:latin typeface="Times New Roman" panose="02020603050405020304" pitchFamily="18" charset="0"/>
                <a:cs typeface="Times New Roman" panose="02020603050405020304" pitchFamily="18" charset="0"/>
              </a:rPr>
              <a:t>carpio</a:t>
            </a:r>
            <a:r>
              <a:rPr lang="en-GB" sz="2200" dirty="0">
                <a:latin typeface="Times New Roman" panose="02020603050405020304" pitchFamily="18" charset="0"/>
                <a:cs typeface="Times New Roman" panose="02020603050405020304" pitchFamily="18" charset="0"/>
              </a:rPr>
              <a:t> L.) with special regard to weight loss and lipid profile. Aquaculture, 400-401, 111-119, ISSN: 0044-8486.  </a:t>
            </a:r>
            <a:endParaRPr lang="en-US" sz="2200" dirty="0">
              <a:latin typeface="Times New Roman" panose="02020603050405020304" pitchFamily="18" charset="0"/>
              <a:cs typeface="Times New Roman" panose="02020603050405020304" pitchFamily="18" charset="0"/>
            </a:endParaRPr>
          </a:p>
          <a:p>
            <a:pPr marL="342900" indent="-342900" algn="just">
              <a:lnSpc>
                <a:spcPct val="150000"/>
              </a:lnSpc>
              <a:buFont typeface="Arial" pitchFamily="34" charset="0"/>
              <a:buChar char="•"/>
            </a:pPr>
            <a:endParaRPr lang="de-DE" sz="2200" dirty="0">
              <a:latin typeface="Times New Roman" pitchFamily="18" charset="0"/>
              <a:cs typeface="Times New Roman" pitchFamily="18" charset="0"/>
            </a:endParaRPr>
          </a:p>
        </p:txBody>
      </p:sp>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519291"/>
            <a:ext cx="8229600" cy="5847755"/>
          </a:xfrm>
          <a:prstGeom prst="rect">
            <a:avLst/>
          </a:prstGeom>
        </p:spPr>
        <p:txBody>
          <a:bodyPr wrap="square">
            <a:spAutoFit/>
          </a:bodyPr>
          <a:lstStyle/>
          <a:p>
            <a:pPr lvl="0"/>
            <a:r>
              <a:rPr lang="en-US" sz="2200" b="1" dirty="0" err="1">
                <a:solidFill>
                  <a:prstClr val="black"/>
                </a:solidFill>
                <a:latin typeface="Times New Roman" panose="02020603050405020304" pitchFamily="18" charset="0"/>
                <a:cs typeface="Times New Roman" panose="02020603050405020304" pitchFamily="18" charset="0"/>
              </a:rPr>
              <a:t>Sampels</a:t>
            </a:r>
            <a:r>
              <a:rPr lang="en-US" sz="2200" b="1" dirty="0">
                <a:solidFill>
                  <a:prstClr val="black"/>
                </a:solidFill>
                <a:latin typeface="Times New Roman" panose="02020603050405020304" pitchFamily="18" charset="0"/>
                <a:cs typeface="Times New Roman" panose="02020603050405020304" pitchFamily="18" charset="0"/>
              </a:rPr>
              <a:t>, S</a:t>
            </a:r>
            <a:r>
              <a:rPr lang="en-US" sz="2200" dirty="0">
                <a:solidFill>
                  <a:prstClr val="black"/>
                </a:solidFill>
                <a:latin typeface="Times New Roman" panose="02020603050405020304" pitchFamily="18" charset="0"/>
                <a:cs typeface="Times New Roman" panose="02020603050405020304" pitchFamily="18" charset="0"/>
              </a:rPr>
              <a:t>., 2013,</a:t>
            </a:r>
            <a:r>
              <a:rPr lang="en-US" sz="2200" b="1" dirty="0">
                <a:solidFill>
                  <a:prstClr val="black"/>
                </a:solidFill>
                <a:latin typeface="Times New Roman" panose="02020603050405020304" pitchFamily="18" charset="0"/>
                <a:cs typeface="Times New Roman" panose="02020603050405020304" pitchFamily="18" charset="0"/>
              </a:rPr>
              <a:t> </a:t>
            </a:r>
            <a:r>
              <a:rPr lang="en-US" sz="2200" dirty="0">
                <a:solidFill>
                  <a:prstClr val="black"/>
                </a:solidFill>
                <a:latin typeface="Times New Roman" panose="02020603050405020304" pitchFamily="18" charset="0"/>
                <a:cs typeface="Times New Roman" panose="02020603050405020304" pitchFamily="18" charset="0"/>
              </a:rPr>
              <a:t>Oxidation and Antioxidants in Fish and Meat from Farm to Fork. In: </a:t>
            </a:r>
            <a:r>
              <a:rPr lang="en-US" sz="2200" dirty="0" err="1">
                <a:solidFill>
                  <a:prstClr val="black"/>
                </a:solidFill>
                <a:latin typeface="Times New Roman" panose="02020603050405020304" pitchFamily="18" charset="0"/>
                <a:cs typeface="Times New Roman" panose="02020603050405020304" pitchFamily="18" charset="0"/>
              </a:rPr>
              <a:t>Muzzalupo</a:t>
            </a:r>
            <a:r>
              <a:rPr lang="en-US" sz="2200" dirty="0">
                <a:solidFill>
                  <a:prstClr val="black"/>
                </a:solidFill>
                <a:latin typeface="Times New Roman" panose="02020603050405020304" pitchFamily="18" charset="0"/>
                <a:cs typeface="Times New Roman" panose="02020603050405020304" pitchFamily="18" charset="0"/>
              </a:rPr>
              <a:t>, I. (Ed.), Food industry. </a:t>
            </a:r>
            <a:r>
              <a:rPr lang="en-US" sz="2200" dirty="0" err="1">
                <a:solidFill>
                  <a:prstClr val="black"/>
                </a:solidFill>
                <a:latin typeface="Times New Roman" panose="02020603050405020304" pitchFamily="18" charset="0"/>
                <a:cs typeface="Times New Roman" panose="02020603050405020304" pitchFamily="18" charset="0"/>
              </a:rPr>
              <a:t>InTech</a:t>
            </a:r>
            <a:r>
              <a:rPr lang="en-US" sz="2200" dirty="0">
                <a:solidFill>
                  <a:prstClr val="black"/>
                </a:solidFill>
                <a:latin typeface="Times New Roman" panose="02020603050405020304" pitchFamily="18" charset="0"/>
                <a:cs typeface="Times New Roman" panose="02020603050405020304" pitchFamily="18" charset="0"/>
              </a:rPr>
              <a:t>, Rijeka, Croatia, pp. 115–144. </a:t>
            </a:r>
            <a:r>
              <a:rPr lang="en-GB" sz="2200" dirty="0">
                <a:solidFill>
                  <a:prstClr val="black"/>
                </a:solidFill>
                <a:latin typeface="Times New Roman" panose="02020603050405020304" pitchFamily="18" charset="0"/>
                <a:cs typeface="Times New Roman" panose="02020603050405020304" pitchFamily="18" charset="0"/>
              </a:rPr>
              <a:t>ISBN 980-953-307-860-6. (Book chapter)</a:t>
            </a:r>
            <a:endParaRPr lang="en-US" sz="2200" dirty="0">
              <a:solidFill>
                <a:prstClr val="black"/>
              </a:solidFill>
              <a:latin typeface="Times New Roman" panose="02020603050405020304" pitchFamily="18" charset="0"/>
              <a:cs typeface="Times New Roman" panose="02020603050405020304" pitchFamily="18" charset="0"/>
            </a:endParaRPr>
          </a:p>
          <a:p>
            <a:pPr lvl="0"/>
            <a:r>
              <a:rPr lang="en-GB" sz="2200" dirty="0">
                <a:solidFill>
                  <a:prstClr val="black"/>
                </a:solidFill>
                <a:latin typeface="Times New Roman" panose="02020603050405020304" pitchFamily="18" charset="0"/>
                <a:cs typeface="Times New Roman" panose="02020603050405020304" pitchFamily="18" charset="0"/>
              </a:rPr>
              <a:t> </a:t>
            </a:r>
            <a:endParaRPr lang="en-US" sz="2200" dirty="0">
              <a:solidFill>
                <a:prstClr val="black"/>
              </a:solidFill>
              <a:latin typeface="Times New Roman" panose="02020603050405020304" pitchFamily="18" charset="0"/>
              <a:cs typeface="Times New Roman" panose="02020603050405020304" pitchFamily="18" charset="0"/>
            </a:endParaRPr>
          </a:p>
          <a:p>
            <a:pPr lvl="0"/>
            <a:r>
              <a:rPr lang="en-GB" sz="2200" dirty="0" err="1">
                <a:solidFill>
                  <a:prstClr val="black"/>
                </a:solidFill>
                <a:latin typeface="Times New Roman" panose="02020603050405020304" pitchFamily="18" charset="0"/>
                <a:cs typeface="Times New Roman" panose="02020603050405020304" pitchFamily="18" charset="0"/>
              </a:rPr>
              <a:t>Zajíc</a:t>
            </a:r>
            <a:r>
              <a:rPr lang="en-GB" sz="2200" dirty="0">
                <a:solidFill>
                  <a:prstClr val="black"/>
                </a:solidFill>
                <a:latin typeface="Times New Roman" panose="02020603050405020304" pitchFamily="18" charset="0"/>
                <a:cs typeface="Times New Roman" panose="02020603050405020304" pitchFamily="18" charset="0"/>
              </a:rPr>
              <a:t>, T., Mráz, J., </a:t>
            </a:r>
            <a:r>
              <a:rPr lang="en-GB" sz="2200" b="1" dirty="0" err="1">
                <a:solidFill>
                  <a:prstClr val="black"/>
                </a:solidFill>
                <a:latin typeface="Times New Roman" panose="02020603050405020304" pitchFamily="18" charset="0"/>
                <a:cs typeface="Times New Roman" panose="02020603050405020304" pitchFamily="18" charset="0"/>
              </a:rPr>
              <a:t>Sampels</a:t>
            </a:r>
            <a:r>
              <a:rPr lang="en-GB" sz="2200" b="1" dirty="0">
                <a:solidFill>
                  <a:prstClr val="black"/>
                </a:solidFill>
                <a:latin typeface="Times New Roman" panose="02020603050405020304" pitchFamily="18" charset="0"/>
                <a:cs typeface="Times New Roman" panose="02020603050405020304" pitchFamily="18" charset="0"/>
              </a:rPr>
              <a:t>, S.,</a:t>
            </a:r>
            <a:r>
              <a:rPr lang="en-GB" sz="2200" dirty="0">
                <a:solidFill>
                  <a:prstClr val="black"/>
                </a:solidFill>
                <a:latin typeface="Times New Roman" panose="02020603050405020304" pitchFamily="18" charset="0"/>
                <a:cs typeface="Times New Roman" panose="02020603050405020304" pitchFamily="18" charset="0"/>
              </a:rPr>
              <a:t> Pickova, J., 2013. </a:t>
            </a:r>
            <a:r>
              <a:rPr lang="en-GB" sz="2200" dirty="0" err="1">
                <a:solidFill>
                  <a:prstClr val="black"/>
                </a:solidFill>
                <a:latin typeface="Times New Roman" panose="02020603050405020304" pitchFamily="18" charset="0"/>
                <a:cs typeface="Times New Roman" panose="02020603050405020304" pitchFamily="18" charset="0"/>
              </a:rPr>
              <a:t>Aplikace</a:t>
            </a:r>
            <a:r>
              <a:rPr lang="en-GB" sz="2200" dirty="0">
                <a:solidFill>
                  <a:prstClr val="black"/>
                </a:solidFill>
                <a:latin typeface="Times New Roman" panose="02020603050405020304" pitchFamily="18" charset="0"/>
                <a:cs typeface="Times New Roman" panose="02020603050405020304" pitchFamily="18" charset="0"/>
              </a:rPr>
              <a:t> </a:t>
            </a:r>
            <a:r>
              <a:rPr lang="en-GB" sz="2200" dirty="0" err="1">
                <a:solidFill>
                  <a:prstClr val="black"/>
                </a:solidFill>
                <a:latin typeface="Times New Roman" panose="02020603050405020304" pitchFamily="18" charset="0"/>
                <a:cs typeface="Times New Roman" panose="02020603050405020304" pitchFamily="18" charset="0"/>
              </a:rPr>
              <a:t>technologie</a:t>
            </a:r>
            <a:r>
              <a:rPr lang="en-GB" sz="2200" dirty="0">
                <a:solidFill>
                  <a:prstClr val="black"/>
                </a:solidFill>
                <a:latin typeface="Times New Roman" panose="02020603050405020304" pitchFamily="18" charset="0"/>
                <a:cs typeface="Times New Roman" panose="02020603050405020304" pitchFamily="18" charset="0"/>
              </a:rPr>
              <a:t> finishing feeding do </a:t>
            </a:r>
            <a:r>
              <a:rPr lang="en-GB" sz="2200" dirty="0" err="1">
                <a:solidFill>
                  <a:prstClr val="black"/>
                </a:solidFill>
                <a:latin typeface="Times New Roman" panose="02020603050405020304" pitchFamily="18" charset="0"/>
                <a:cs typeface="Times New Roman" panose="02020603050405020304" pitchFamily="18" charset="0"/>
              </a:rPr>
              <a:t>chovu</a:t>
            </a:r>
            <a:r>
              <a:rPr lang="en-GB" sz="2200" dirty="0">
                <a:solidFill>
                  <a:prstClr val="black"/>
                </a:solidFill>
                <a:latin typeface="Times New Roman" panose="02020603050405020304" pitchFamily="18" charset="0"/>
                <a:cs typeface="Times New Roman" panose="02020603050405020304" pitchFamily="18" charset="0"/>
              </a:rPr>
              <a:t> </a:t>
            </a:r>
            <a:r>
              <a:rPr lang="en-GB" sz="2200" dirty="0" err="1">
                <a:solidFill>
                  <a:prstClr val="black"/>
                </a:solidFill>
                <a:latin typeface="Times New Roman" panose="02020603050405020304" pitchFamily="18" charset="0"/>
                <a:cs typeface="Times New Roman" panose="02020603050405020304" pitchFamily="18" charset="0"/>
              </a:rPr>
              <a:t>ryb</a:t>
            </a:r>
            <a:r>
              <a:rPr lang="en-GB" sz="2200" dirty="0">
                <a:solidFill>
                  <a:prstClr val="black"/>
                </a:solidFill>
                <a:latin typeface="Times New Roman" panose="02020603050405020304" pitchFamily="18" charset="0"/>
                <a:cs typeface="Times New Roman" panose="02020603050405020304" pitchFamily="18" charset="0"/>
              </a:rPr>
              <a:t> v </a:t>
            </a:r>
            <a:r>
              <a:rPr lang="en-GB" sz="2200" dirty="0" err="1">
                <a:solidFill>
                  <a:prstClr val="black"/>
                </a:solidFill>
                <a:latin typeface="Times New Roman" panose="02020603050405020304" pitchFamily="18" charset="0"/>
                <a:cs typeface="Times New Roman" panose="02020603050405020304" pitchFamily="18" charset="0"/>
              </a:rPr>
              <a:t>praktických</a:t>
            </a:r>
            <a:r>
              <a:rPr lang="en-GB" sz="2200" dirty="0">
                <a:solidFill>
                  <a:prstClr val="black"/>
                </a:solidFill>
                <a:latin typeface="Times New Roman" panose="02020603050405020304" pitchFamily="18" charset="0"/>
                <a:cs typeface="Times New Roman" panose="02020603050405020304" pitchFamily="18" charset="0"/>
              </a:rPr>
              <a:t> </a:t>
            </a:r>
            <a:r>
              <a:rPr lang="en-GB" sz="2200" dirty="0" err="1">
                <a:solidFill>
                  <a:prstClr val="black"/>
                </a:solidFill>
                <a:latin typeface="Times New Roman" panose="02020603050405020304" pitchFamily="18" charset="0"/>
                <a:cs typeface="Times New Roman" panose="02020603050405020304" pitchFamily="18" charset="0"/>
              </a:rPr>
              <a:t>podmínkách</a:t>
            </a:r>
            <a:r>
              <a:rPr lang="en-GB" sz="2200" dirty="0">
                <a:solidFill>
                  <a:prstClr val="black"/>
                </a:solidFill>
                <a:latin typeface="Times New Roman" panose="02020603050405020304" pitchFamily="18" charset="0"/>
                <a:cs typeface="Times New Roman" panose="02020603050405020304" pitchFamily="18" charset="0"/>
              </a:rPr>
              <a:t> </a:t>
            </a:r>
            <a:r>
              <a:rPr lang="en-GB" sz="2200" dirty="0" err="1">
                <a:solidFill>
                  <a:prstClr val="black"/>
                </a:solidFill>
                <a:latin typeface="Times New Roman" panose="02020603050405020304" pitchFamily="18" charset="0"/>
                <a:cs typeface="Times New Roman" panose="02020603050405020304" pitchFamily="18" charset="0"/>
              </a:rPr>
              <a:t>českého</a:t>
            </a:r>
            <a:r>
              <a:rPr lang="en-GB" sz="2200" dirty="0">
                <a:solidFill>
                  <a:prstClr val="black"/>
                </a:solidFill>
                <a:latin typeface="Times New Roman" panose="02020603050405020304" pitchFamily="18" charset="0"/>
                <a:cs typeface="Times New Roman" panose="02020603050405020304" pitchFamily="18" charset="0"/>
              </a:rPr>
              <a:t> </a:t>
            </a:r>
            <a:r>
              <a:rPr lang="en-GB" sz="2200" dirty="0" err="1">
                <a:solidFill>
                  <a:prstClr val="black"/>
                </a:solidFill>
                <a:latin typeface="Times New Roman" panose="02020603050405020304" pitchFamily="18" charset="0"/>
                <a:cs typeface="Times New Roman" panose="02020603050405020304" pitchFamily="18" charset="0"/>
              </a:rPr>
              <a:t>rybářství</a:t>
            </a:r>
            <a:r>
              <a:rPr lang="en-GB" sz="2200" dirty="0">
                <a:solidFill>
                  <a:prstClr val="black"/>
                </a:solidFill>
                <a:latin typeface="Times New Roman" panose="02020603050405020304" pitchFamily="18" charset="0"/>
                <a:cs typeface="Times New Roman" panose="02020603050405020304" pitchFamily="18" charset="0"/>
              </a:rPr>
              <a:t>. </a:t>
            </a:r>
            <a:r>
              <a:rPr lang="en-GB" sz="2200" dirty="0" err="1">
                <a:solidFill>
                  <a:prstClr val="black"/>
                </a:solidFill>
                <a:latin typeface="Times New Roman" panose="02020603050405020304" pitchFamily="18" charset="0"/>
                <a:cs typeface="Times New Roman" panose="02020603050405020304" pitchFamily="18" charset="0"/>
              </a:rPr>
              <a:t>Edice</a:t>
            </a:r>
            <a:r>
              <a:rPr lang="en-GB" sz="2200" dirty="0">
                <a:solidFill>
                  <a:prstClr val="black"/>
                </a:solidFill>
                <a:latin typeface="Times New Roman" panose="02020603050405020304" pitchFamily="18" charset="0"/>
                <a:cs typeface="Times New Roman" panose="02020603050405020304" pitchFamily="18" charset="0"/>
              </a:rPr>
              <a:t> </a:t>
            </a:r>
            <a:r>
              <a:rPr lang="en-GB" sz="2200" dirty="0" err="1">
                <a:solidFill>
                  <a:prstClr val="black"/>
                </a:solidFill>
                <a:latin typeface="Times New Roman" panose="02020603050405020304" pitchFamily="18" charset="0"/>
                <a:cs typeface="Times New Roman" panose="02020603050405020304" pitchFamily="18" charset="0"/>
              </a:rPr>
              <a:t>Metodik</a:t>
            </a:r>
            <a:r>
              <a:rPr lang="en-GB" sz="2200" dirty="0">
                <a:solidFill>
                  <a:prstClr val="black"/>
                </a:solidFill>
                <a:latin typeface="Times New Roman" panose="02020603050405020304" pitchFamily="18" charset="0"/>
                <a:cs typeface="Times New Roman" panose="02020603050405020304" pitchFamily="18" charset="0"/>
              </a:rPr>
              <a:t>, FROV JU, </a:t>
            </a:r>
            <a:r>
              <a:rPr lang="en-GB" sz="2200" dirty="0" err="1">
                <a:solidFill>
                  <a:prstClr val="black"/>
                </a:solidFill>
                <a:latin typeface="Times New Roman" panose="02020603050405020304" pitchFamily="18" charset="0"/>
                <a:cs typeface="Times New Roman" panose="02020603050405020304" pitchFamily="18" charset="0"/>
              </a:rPr>
              <a:t>Vodňany</a:t>
            </a:r>
            <a:r>
              <a:rPr lang="en-GB" sz="2200" dirty="0">
                <a:solidFill>
                  <a:prstClr val="black"/>
                </a:solidFill>
                <a:latin typeface="Times New Roman" panose="02020603050405020304" pitchFamily="18" charset="0"/>
                <a:cs typeface="Times New Roman" panose="02020603050405020304" pitchFamily="18" charset="0"/>
              </a:rPr>
              <a:t>, č. 137, p. 38 (Czech certified methodology)</a:t>
            </a:r>
            <a:endParaRPr lang="en-US" sz="2200" dirty="0">
              <a:solidFill>
                <a:prstClr val="black"/>
              </a:solidFill>
              <a:latin typeface="Times New Roman" pitchFamily="18" charset="0"/>
              <a:cs typeface="Times New Roman" pitchFamily="18" charset="0"/>
            </a:endParaRPr>
          </a:p>
          <a:p>
            <a:pPr marL="342900" lvl="0" indent="-342900" algn="just">
              <a:buFont typeface="Arial" pitchFamily="34" charset="0"/>
              <a:buChar char="•"/>
            </a:pPr>
            <a:endParaRPr lang="en-US" sz="2200" dirty="0">
              <a:solidFill>
                <a:prstClr val="black"/>
              </a:solidFill>
              <a:latin typeface="Times New Roman" pitchFamily="18" charset="0"/>
              <a:cs typeface="Times New Roman" pitchFamily="18" charset="0"/>
            </a:endParaRPr>
          </a:p>
          <a:p>
            <a:pPr lvl="0" algn="just"/>
            <a:r>
              <a:rPr lang="en-US" sz="2200" b="1" dirty="0">
                <a:solidFill>
                  <a:prstClr val="black"/>
                </a:solidFill>
                <a:latin typeface="Times New Roman" pitchFamily="18" charset="0"/>
                <a:cs typeface="Times New Roman" pitchFamily="18" charset="0"/>
              </a:rPr>
              <a:t>Sabine </a:t>
            </a:r>
            <a:r>
              <a:rPr lang="en-US" sz="2200" b="1" dirty="0" err="1">
                <a:solidFill>
                  <a:prstClr val="black"/>
                </a:solidFill>
                <a:latin typeface="Times New Roman" pitchFamily="18" charset="0"/>
                <a:cs typeface="Times New Roman" pitchFamily="18" charset="0"/>
              </a:rPr>
              <a:t>Sampels</a:t>
            </a:r>
            <a:r>
              <a:rPr lang="en-US" sz="2200" b="1" dirty="0">
                <a:solidFill>
                  <a:prstClr val="black"/>
                </a:solidFill>
                <a:latin typeface="Times New Roman" pitchFamily="18" charset="0"/>
                <a:cs typeface="Times New Roman" pitchFamily="18" charset="0"/>
              </a:rPr>
              <a:t> </a:t>
            </a:r>
            <a:r>
              <a:rPr lang="en-US" sz="2200" dirty="0">
                <a:solidFill>
                  <a:prstClr val="black"/>
                </a:solidFill>
                <a:latin typeface="Times New Roman" pitchFamily="18" charset="0"/>
                <a:cs typeface="Times New Roman" pitchFamily="18" charset="0"/>
              </a:rPr>
              <a:t>(2013) </a:t>
            </a:r>
            <a:r>
              <a:rPr lang="en-IN" sz="2200" dirty="0">
                <a:solidFill>
                  <a:prstClr val="black"/>
                </a:solidFill>
                <a:latin typeface="Times New Roman" pitchFamily="18" charset="0"/>
                <a:cs typeface="Times New Roman" pitchFamily="18" charset="0"/>
              </a:rPr>
              <a:t>Processing and Preparation-Two Key Issues to Increase and Preserve Nutritional Value of Fish and Meat Products</a:t>
            </a:r>
            <a:r>
              <a:rPr lang="en-US" sz="2200" dirty="0">
                <a:solidFill>
                  <a:prstClr val="black"/>
                </a:solidFill>
                <a:latin typeface="Times New Roman" pitchFamily="18" charset="0"/>
                <a:cs typeface="Times New Roman" pitchFamily="18" charset="0"/>
              </a:rPr>
              <a:t>.  J Fisheries </a:t>
            </a:r>
            <a:r>
              <a:rPr lang="en-US" sz="2200" dirty="0" err="1">
                <a:solidFill>
                  <a:prstClr val="black"/>
                </a:solidFill>
                <a:latin typeface="Times New Roman" pitchFamily="18" charset="0"/>
                <a:cs typeface="Times New Roman" pitchFamily="18" charset="0"/>
              </a:rPr>
              <a:t>Livest</a:t>
            </a:r>
            <a:r>
              <a:rPr lang="en-US" sz="2200" dirty="0">
                <a:solidFill>
                  <a:prstClr val="black"/>
                </a:solidFill>
                <a:latin typeface="Times New Roman" pitchFamily="18" charset="0"/>
                <a:cs typeface="Times New Roman" pitchFamily="18" charset="0"/>
              </a:rPr>
              <a:t> Prod 1: </a:t>
            </a:r>
            <a:r>
              <a:rPr lang="en-US" sz="2200" dirty="0" smtClean="0">
                <a:solidFill>
                  <a:prstClr val="black"/>
                </a:solidFill>
                <a:latin typeface="Times New Roman" pitchFamily="18" charset="0"/>
                <a:cs typeface="Times New Roman" pitchFamily="18" charset="0"/>
              </a:rPr>
              <a:t>1</a:t>
            </a:r>
          </a:p>
          <a:p>
            <a:pPr lvl="0" algn="just"/>
            <a:endParaRPr lang="de-DE" sz="2200" dirty="0">
              <a:solidFill>
                <a:prstClr val="black"/>
              </a:solidFill>
              <a:latin typeface="Times New Roman" pitchFamily="18" charset="0"/>
              <a:cs typeface="Times New Roman" pitchFamily="18" charset="0"/>
            </a:endParaRPr>
          </a:p>
          <a:p>
            <a:pPr algn="just"/>
            <a:r>
              <a:rPr lang="en-GB" sz="2200" b="1" dirty="0" err="1">
                <a:latin typeface="Times New Roman" panose="02020603050405020304" pitchFamily="18" charset="0"/>
                <a:cs typeface="Times New Roman" panose="02020603050405020304" pitchFamily="18" charset="0"/>
              </a:rPr>
              <a:t>Sampels</a:t>
            </a:r>
            <a:r>
              <a:rPr lang="en-GB" sz="2200" b="1" dirty="0">
                <a:latin typeface="Times New Roman" panose="02020603050405020304" pitchFamily="18" charset="0"/>
                <a:cs typeface="Times New Roman" panose="02020603050405020304" pitchFamily="18" charset="0"/>
              </a:rPr>
              <a:t>, S</a:t>
            </a:r>
            <a:r>
              <a:rPr lang="en-GB" sz="2200" dirty="0">
                <a:latin typeface="Times New Roman" panose="02020603050405020304" pitchFamily="18" charset="0"/>
                <a:cs typeface="Times New Roman" panose="02020603050405020304" pitchFamily="18" charset="0"/>
              </a:rPr>
              <a:t>.,  Pickova, J.,</a:t>
            </a:r>
            <a:r>
              <a:rPr lang="en-GB" sz="2200" b="1" dirty="0">
                <a:latin typeface="Times New Roman" panose="02020603050405020304" pitchFamily="18" charset="0"/>
                <a:cs typeface="Times New Roman" panose="02020603050405020304" pitchFamily="18" charset="0"/>
              </a:rPr>
              <a:t> </a:t>
            </a:r>
            <a:r>
              <a:rPr lang="en-GB" sz="2200" dirty="0">
                <a:latin typeface="Times New Roman" panose="02020603050405020304" pitchFamily="18" charset="0"/>
                <a:cs typeface="Times New Roman" panose="02020603050405020304" pitchFamily="18" charset="0"/>
              </a:rPr>
              <a:t>2011</a:t>
            </a:r>
            <a:r>
              <a:rPr lang="en-GB" sz="2200" b="1" dirty="0">
                <a:latin typeface="Times New Roman" panose="02020603050405020304" pitchFamily="18" charset="0"/>
                <a:cs typeface="Times New Roman" panose="02020603050405020304" pitchFamily="18" charset="0"/>
              </a:rPr>
              <a:t>,</a:t>
            </a:r>
            <a:r>
              <a:rPr lang="en-GB" sz="2200" dirty="0">
                <a:latin typeface="Times New Roman" panose="02020603050405020304" pitchFamily="18" charset="0"/>
                <a:cs typeface="Times New Roman" panose="02020603050405020304" pitchFamily="18" charset="0"/>
              </a:rPr>
              <a:t> Comparison of two different methods for the separation of lipid classes and fatty acid methylation in reindeer and fish muscle, </a:t>
            </a:r>
            <a:r>
              <a:rPr lang="en-US" sz="2200" dirty="0">
                <a:latin typeface="Times New Roman" panose="02020603050405020304" pitchFamily="18" charset="0"/>
                <a:cs typeface="Times New Roman" panose="02020603050405020304" pitchFamily="18" charset="0"/>
              </a:rPr>
              <a:t>Food Chemistry, 128 811–819</a:t>
            </a:r>
            <a:r>
              <a:rPr lang="en-GB"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lvl="0" algn="just"/>
            <a:endParaRPr lang="en-US" sz="22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723529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838914"/>
            <a:ext cx="8077200" cy="5170646"/>
          </a:xfrm>
          <a:prstGeom prst="rect">
            <a:avLst/>
          </a:prstGeom>
        </p:spPr>
        <p:txBody>
          <a:bodyPr wrap="square">
            <a:spAutoFit/>
          </a:bodyPr>
          <a:lstStyle/>
          <a:p>
            <a:r>
              <a:rPr lang="en-GB" sz="2200" b="1" dirty="0" err="1">
                <a:latin typeface="Times New Roman" panose="02020603050405020304" pitchFamily="18" charset="0"/>
                <a:cs typeface="Times New Roman" panose="02020603050405020304" pitchFamily="18" charset="0"/>
              </a:rPr>
              <a:t>Sampels</a:t>
            </a:r>
            <a:r>
              <a:rPr lang="en-GB" sz="2200" b="1" dirty="0">
                <a:latin typeface="Times New Roman" panose="02020603050405020304" pitchFamily="18" charset="0"/>
                <a:cs typeface="Times New Roman" panose="02020603050405020304" pitchFamily="18" charset="0"/>
              </a:rPr>
              <a:t>, S., </a:t>
            </a:r>
            <a:r>
              <a:rPr lang="en-GB" sz="2200" dirty="0">
                <a:latin typeface="Times New Roman" panose="02020603050405020304" pitchFamily="18" charset="0"/>
                <a:cs typeface="Times New Roman" panose="02020603050405020304" pitchFamily="18" charset="0"/>
              </a:rPr>
              <a:t>Pickova, J., </a:t>
            </a:r>
            <a:r>
              <a:rPr lang="en-GB" sz="2200" dirty="0" err="1">
                <a:latin typeface="Times New Roman" panose="02020603050405020304" pitchFamily="18" charset="0"/>
                <a:cs typeface="Times New Roman" panose="02020603050405020304" pitchFamily="18" charset="0"/>
              </a:rPr>
              <a:t>Högberg</a:t>
            </a:r>
            <a:r>
              <a:rPr lang="en-GB" sz="2200" dirty="0">
                <a:latin typeface="Times New Roman" panose="02020603050405020304" pitchFamily="18" charset="0"/>
                <a:cs typeface="Times New Roman" panose="02020603050405020304" pitchFamily="18" charset="0"/>
              </a:rPr>
              <a:t>, A., Neil, M.,</a:t>
            </a:r>
            <a:r>
              <a:rPr lang="en-GB" sz="2200" b="1" dirty="0">
                <a:latin typeface="Times New Roman" panose="02020603050405020304" pitchFamily="18" charset="0"/>
                <a:cs typeface="Times New Roman" panose="02020603050405020304" pitchFamily="18" charset="0"/>
              </a:rPr>
              <a:t> 2011, </a:t>
            </a:r>
            <a:r>
              <a:rPr lang="en-GB" sz="2200" dirty="0">
                <a:latin typeface="Times New Roman" panose="02020603050405020304" pitchFamily="18" charset="0"/>
                <a:cs typeface="Times New Roman" panose="02020603050405020304" pitchFamily="18" charset="0"/>
              </a:rPr>
              <a:t>Fatty acid transfer from sow to piglet differs for different polyunsaturated fatty acids (PUFA), Physiological Research, 60</a:t>
            </a:r>
            <a:r>
              <a:rPr lang="en-GB" sz="2200" dirty="0" smtClean="0">
                <a:latin typeface="Times New Roman" panose="02020603050405020304" pitchFamily="18" charset="0"/>
                <a:cs typeface="Times New Roman" panose="02020603050405020304" pitchFamily="18" charset="0"/>
              </a:rPr>
              <a:t>.</a:t>
            </a:r>
          </a:p>
          <a:p>
            <a:endParaRPr lang="en-US" sz="2200" dirty="0">
              <a:latin typeface="Times New Roman" panose="02020603050405020304" pitchFamily="18" charset="0"/>
              <a:cs typeface="Times New Roman" panose="02020603050405020304" pitchFamily="18" charset="0"/>
            </a:endParaRPr>
          </a:p>
          <a:p>
            <a:r>
              <a:rPr lang="en-GB" sz="2200" b="1" dirty="0" err="1" smtClean="0">
                <a:latin typeface="Times New Roman" panose="02020603050405020304" pitchFamily="18" charset="0"/>
                <a:cs typeface="Times New Roman" panose="02020603050405020304" pitchFamily="18" charset="0"/>
              </a:rPr>
              <a:t>Sampels</a:t>
            </a:r>
            <a:r>
              <a:rPr lang="en-GB" sz="2200" b="1" dirty="0">
                <a:latin typeface="Times New Roman" panose="02020603050405020304" pitchFamily="18" charset="0"/>
                <a:cs typeface="Times New Roman" panose="02020603050405020304" pitchFamily="18" charset="0"/>
              </a:rPr>
              <a:t>, S., 2010, </a:t>
            </a:r>
            <a:r>
              <a:rPr lang="en-GB" sz="2200" dirty="0">
                <a:latin typeface="Times New Roman" panose="02020603050405020304" pitchFamily="18" charset="0"/>
                <a:cs typeface="Times New Roman" panose="02020603050405020304" pitchFamily="18" charset="0"/>
              </a:rPr>
              <a:t>Metabolism and interaction of fatty acids, antioxidants, and biological active substances in animal muscle and consequent quality of animal foods. In: Lipids: Categories, Biological Functions and </a:t>
            </a:r>
            <a:r>
              <a:rPr lang="en-GB" sz="2200" dirty="0" err="1">
                <a:latin typeface="Times New Roman" panose="02020603050405020304" pitchFamily="18" charset="0"/>
                <a:cs typeface="Times New Roman" panose="02020603050405020304" pitchFamily="18" charset="0"/>
              </a:rPr>
              <a:t>Metabolims</a:t>
            </a:r>
            <a:r>
              <a:rPr lang="en-GB" sz="2200" dirty="0">
                <a:latin typeface="Times New Roman" panose="02020603050405020304" pitchFamily="18" charset="0"/>
                <a:cs typeface="Times New Roman" panose="02020603050405020304" pitchFamily="18" charset="0"/>
              </a:rPr>
              <a:t>, Nutrition and Health; Editor: Columbus F.; Nova Science Publishers, New York, </a:t>
            </a:r>
            <a:r>
              <a:rPr lang="en-US" sz="2200" dirty="0">
                <a:latin typeface="Times New Roman" panose="02020603050405020304" pitchFamily="18" charset="0"/>
                <a:cs typeface="Times New Roman" panose="02020603050405020304" pitchFamily="18" charset="0"/>
              </a:rPr>
              <a:t>pp. 45-70.</a:t>
            </a:r>
          </a:p>
          <a:p>
            <a:endParaRPr lang="en-GB" sz="2200" dirty="0" smtClean="0">
              <a:latin typeface="Times New Roman" panose="02020603050405020304" pitchFamily="18" charset="0"/>
              <a:cs typeface="Times New Roman" panose="02020603050405020304" pitchFamily="18" charset="0"/>
            </a:endParaRPr>
          </a:p>
          <a:p>
            <a:r>
              <a:rPr lang="en-GB" sz="2200" dirty="0" smtClean="0">
                <a:latin typeface="Times New Roman" panose="02020603050405020304" pitchFamily="18" charset="0"/>
                <a:cs typeface="Times New Roman" panose="02020603050405020304" pitchFamily="18" charset="0"/>
              </a:rPr>
              <a:t>Pickova</a:t>
            </a:r>
            <a:r>
              <a:rPr lang="en-GB" sz="2200" dirty="0">
                <a:latin typeface="Times New Roman" panose="02020603050405020304" pitchFamily="18" charset="0"/>
                <a:cs typeface="Times New Roman" panose="02020603050405020304" pitchFamily="18" charset="0"/>
              </a:rPr>
              <a:t>, P.,</a:t>
            </a:r>
            <a:r>
              <a:rPr lang="en-GB" sz="2200" b="1" dirty="0">
                <a:latin typeface="Times New Roman" panose="02020603050405020304" pitchFamily="18" charset="0"/>
                <a:cs typeface="Times New Roman" panose="02020603050405020304" pitchFamily="18" charset="0"/>
              </a:rPr>
              <a:t> </a:t>
            </a:r>
            <a:r>
              <a:rPr lang="en-GB" sz="2200" b="1" dirty="0" err="1">
                <a:latin typeface="Times New Roman" panose="02020603050405020304" pitchFamily="18" charset="0"/>
                <a:cs typeface="Times New Roman" panose="02020603050405020304" pitchFamily="18" charset="0"/>
              </a:rPr>
              <a:t>Sampels</a:t>
            </a:r>
            <a:r>
              <a:rPr lang="en-GB" sz="2200" b="1" dirty="0">
                <a:latin typeface="Times New Roman" panose="02020603050405020304" pitchFamily="18" charset="0"/>
                <a:cs typeface="Times New Roman" panose="02020603050405020304" pitchFamily="18" charset="0"/>
              </a:rPr>
              <a:t>, S., </a:t>
            </a:r>
            <a:r>
              <a:rPr lang="en-GB" sz="2200" dirty="0" err="1">
                <a:latin typeface="Times New Roman" panose="02020603050405020304" pitchFamily="18" charset="0"/>
                <a:cs typeface="Times New Roman" panose="02020603050405020304" pitchFamily="18" charset="0"/>
              </a:rPr>
              <a:t>Berntsen</a:t>
            </a:r>
            <a:r>
              <a:rPr lang="en-GB" sz="2200" dirty="0">
                <a:latin typeface="Times New Roman" panose="02020603050405020304" pitchFamily="18" charset="0"/>
                <a:cs typeface="Times New Roman" panose="02020603050405020304" pitchFamily="18" charset="0"/>
              </a:rPr>
              <a:t>, M.,</a:t>
            </a:r>
            <a:r>
              <a:rPr lang="en-GB" sz="2200" b="1" dirty="0">
                <a:latin typeface="Times New Roman" panose="02020603050405020304" pitchFamily="18" charset="0"/>
                <a:cs typeface="Times New Roman" panose="02020603050405020304" pitchFamily="18" charset="0"/>
              </a:rPr>
              <a:t> 2010, </a:t>
            </a:r>
            <a:r>
              <a:rPr lang="en-GB" sz="2200" dirty="0">
                <a:latin typeface="Times New Roman" panose="02020603050405020304" pitchFamily="18" charset="0"/>
                <a:cs typeface="Times New Roman" panose="02020603050405020304" pitchFamily="18" charset="0"/>
              </a:rPr>
              <a:t>Minor components in Fish Oil and Alternative Oils with Potential Physiological Effect. In: Fish Oil Replacement and Alternative Lipid Sources in Aquaculture Diets. Editors: </a:t>
            </a:r>
            <a:r>
              <a:rPr lang="en-GB" sz="2200" dirty="0" err="1">
                <a:latin typeface="Times New Roman" panose="02020603050405020304" pitchFamily="18" charset="0"/>
                <a:cs typeface="Times New Roman" panose="02020603050405020304" pitchFamily="18" charset="0"/>
              </a:rPr>
              <a:t>Turchini</a:t>
            </a:r>
            <a:r>
              <a:rPr lang="en-GB" sz="2200" dirty="0">
                <a:latin typeface="Times New Roman" panose="02020603050405020304" pitchFamily="18" charset="0"/>
                <a:cs typeface="Times New Roman" panose="02020603050405020304" pitchFamily="18" charset="0"/>
              </a:rPr>
              <a:t>, G.M.; Ng, W.K.; </a:t>
            </a:r>
            <a:r>
              <a:rPr lang="en-GB" sz="2200" dirty="0" err="1">
                <a:latin typeface="Times New Roman" panose="02020603050405020304" pitchFamily="18" charset="0"/>
                <a:cs typeface="Times New Roman" panose="02020603050405020304" pitchFamily="18" charset="0"/>
              </a:rPr>
              <a:t>Tocher</a:t>
            </a:r>
            <a:r>
              <a:rPr lang="en-GB" sz="2200" dirty="0">
                <a:latin typeface="Times New Roman" panose="02020603050405020304" pitchFamily="18" charset="0"/>
                <a:cs typeface="Times New Roman" panose="02020603050405020304" pitchFamily="18" charset="0"/>
              </a:rPr>
              <a:t>, D.R.; CRC Press, Taylor and Francis Group,</a:t>
            </a:r>
            <a:r>
              <a:rPr lang="en-US" sz="2200" dirty="0">
                <a:latin typeface="Times New Roman" panose="02020603050405020304" pitchFamily="18" charset="0"/>
                <a:cs typeface="Times New Roman" panose="02020603050405020304" pitchFamily="18" charset="0"/>
              </a:rPr>
              <a:t> p. 351–372</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6059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351508"/>
            <a:ext cx="8077200" cy="4832092"/>
          </a:xfrm>
          <a:prstGeom prst="rect">
            <a:avLst/>
          </a:prstGeom>
        </p:spPr>
        <p:txBody>
          <a:bodyPr wrap="square">
            <a:spAutoFit/>
          </a:bodyPr>
          <a:lstStyle/>
          <a:p>
            <a:pPr lvl="0"/>
            <a:r>
              <a:rPr lang="en-US" sz="2200" b="1" dirty="0" err="1">
                <a:solidFill>
                  <a:prstClr val="black"/>
                </a:solidFill>
                <a:latin typeface="Times New Roman" panose="02020603050405020304" pitchFamily="18" charset="0"/>
                <a:cs typeface="Times New Roman" panose="02020603050405020304" pitchFamily="18" charset="0"/>
              </a:rPr>
              <a:t>Sampels</a:t>
            </a:r>
            <a:r>
              <a:rPr lang="en-US" sz="2200" b="1" dirty="0">
                <a:solidFill>
                  <a:prstClr val="black"/>
                </a:solidFill>
                <a:latin typeface="Times New Roman" panose="02020603050405020304" pitchFamily="18" charset="0"/>
                <a:cs typeface="Times New Roman" panose="02020603050405020304" pitchFamily="18" charset="0"/>
              </a:rPr>
              <a:t>, S., </a:t>
            </a:r>
            <a:r>
              <a:rPr lang="en-US" sz="2200" dirty="0">
                <a:solidFill>
                  <a:prstClr val="black"/>
                </a:solidFill>
                <a:latin typeface="Times New Roman" panose="02020603050405020304" pitchFamily="18" charset="0"/>
                <a:cs typeface="Times New Roman" panose="02020603050405020304" pitchFamily="18" charset="0"/>
              </a:rPr>
              <a:t>Turner, T., </a:t>
            </a:r>
            <a:r>
              <a:rPr lang="en-US" sz="2200" dirty="0" err="1">
                <a:solidFill>
                  <a:prstClr val="black"/>
                </a:solidFill>
                <a:latin typeface="Times New Roman" panose="02020603050405020304" pitchFamily="18" charset="0"/>
                <a:cs typeface="Times New Roman" panose="02020603050405020304" pitchFamily="18" charset="0"/>
              </a:rPr>
              <a:t>Östström</a:t>
            </a:r>
            <a:r>
              <a:rPr lang="en-US" sz="2200" dirty="0">
                <a:solidFill>
                  <a:prstClr val="black"/>
                </a:solidFill>
                <a:latin typeface="Times New Roman" panose="02020603050405020304" pitchFamily="18" charset="0"/>
                <a:cs typeface="Times New Roman" panose="02020603050405020304" pitchFamily="18" charset="0"/>
              </a:rPr>
              <a:t> Å., Pickova, J.,</a:t>
            </a:r>
            <a:r>
              <a:rPr lang="en-US" sz="2200" b="1" dirty="0">
                <a:solidFill>
                  <a:prstClr val="black"/>
                </a:solidFill>
                <a:latin typeface="Times New Roman" panose="02020603050405020304" pitchFamily="18" charset="0"/>
                <a:cs typeface="Times New Roman" panose="02020603050405020304" pitchFamily="18" charset="0"/>
              </a:rPr>
              <a:t> 2010, </a:t>
            </a:r>
            <a:r>
              <a:rPr lang="en-GB" sz="2200" dirty="0">
                <a:solidFill>
                  <a:prstClr val="black"/>
                </a:solidFill>
                <a:latin typeface="Times New Roman" panose="02020603050405020304" pitchFamily="18" charset="0"/>
                <a:cs typeface="Times New Roman" panose="02020603050405020304" pitchFamily="18" charset="0"/>
              </a:rPr>
              <a:t>Metabolism of </a:t>
            </a:r>
            <a:r>
              <a:rPr lang="en-GB" sz="2200" dirty="0">
                <a:solidFill>
                  <a:prstClr val="black"/>
                </a:solidFill>
                <a:latin typeface="Times New Roman" panose="02020603050405020304" pitchFamily="18" charset="0"/>
                <a:cs typeface="Times New Roman" panose="02020603050405020304" pitchFamily="18" charset="0"/>
                <a:sym typeface="Symbol"/>
              </a:rPr>
              <a:t></a:t>
            </a:r>
            <a:r>
              <a:rPr lang="en-GB" sz="2200" dirty="0">
                <a:solidFill>
                  <a:prstClr val="black"/>
                </a:solidFill>
                <a:latin typeface="Times New Roman" panose="02020603050405020304" pitchFamily="18" charset="0"/>
                <a:cs typeface="Times New Roman" panose="02020603050405020304" pitchFamily="18" charset="0"/>
              </a:rPr>
              <a:t>-linolenic- and </a:t>
            </a:r>
            <a:r>
              <a:rPr lang="en-GB" sz="2200" dirty="0" err="1">
                <a:solidFill>
                  <a:prstClr val="black"/>
                </a:solidFill>
                <a:latin typeface="Times New Roman" panose="02020603050405020304" pitchFamily="18" charset="0"/>
                <a:cs typeface="Times New Roman" panose="02020603050405020304" pitchFamily="18" charset="0"/>
              </a:rPr>
              <a:t>eicosapentaenoic</a:t>
            </a:r>
            <a:r>
              <a:rPr lang="en-GB" sz="2200" dirty="0">
                <a:solidFill>
                  <a:prstClr val="black"/>
                </a:solidFill>
                <a:latin typeface="Times New Roman" panose="02020603050405020304" pitchFamily="18" charset="0"/>
                <a:cs typeface="Times New Roman" panose="02020603050405020304" pitchFamily="18" charset="0"/>
              </a:rPr>
              <a:t> acid from linseed and algae respectively in reindeer muscle, </a:t>
            </a:r>
            <a:r>
              <a:rPr lang="en-GB" sz="2200" dirty="0" err="1">
                <a:solidFill>
                  <a:prstClr val="black"/>
                </a:solidFill>
                <a:latin typeface="Times New Roman" panose="02020603050405020304" pitchFamily="18" charset="0"/>
                <a:cs typeface="Times New Roman" panose="02020603050405020304" pitchFamily="18" charset="0"/>
              </a:rPr>
              <a:t>Acta</a:t>
            </a:r>
            <a:r>
              <a:rPr lang="en-GB" sz="2200" dirty="0">
                <a:solidFill>
                  <a:prstClr val="black"/>
                </a:solidFill>
                <a:latin typeface="Times New Roman" panose="02020603050405020304" pitchFamily="18" charset="0"/>
                <a:cs typeface="Times New Roman" panose="02020603050405020304" pitchFamily="18" charset="0"/>
              </a:rPr>
              <a:t> </a:t>
            </a:r>
            <a:r>
              <a:rPr lang="en-GB" sz="2200" dirty="0" err="1">
                <a:solidFill>
                  <a:prstClr val="black"/>
                </a:solidFill>
                <a:latin typeface="Times New Roman" panose="02020603050405020304" pitchFamily="18" charset="0"/>
                <a:cs typeface="Times New Roman" panose="02020603050405020304" pitchFamily="18" charset="0"/>
              </a:rPr>
              <a:t>Agriculturtae</a:t>
            </a:r>
            <a:r>
              <a:rPr lang="en-GB" sz="2200" dirty="0">
                <a:solidFill>
                  <a:prstClr val="black"/>
                </a:solidFill>
                <a:latin typeface="Times New Roman" panose="02020603050405020304" pitchFamily="18" charset="0"/>
                <a:cs typeface="Times New Roman" panose="02020603050405020304" pitchFamily="18" charset="0"/>
              </a:rPr>
              <a:t> </a:t>
            </a:r>
            <a:r>
              <a:rPr lang="en-GB" sz="2200" dirty="0" err="1">
                <a:solidFill>
                  <a:prstClr val="black"/>
                </a:solidFill>
                <a:latin typeface="Times New Roman" panose="02020603050405020304" pitchFamily="18" charset="0"/>
                <a:cs typeface="Times New Roman" panose="02020603050405020304" pitchFamily="18" charset="0"/>
              </a:rPr>
              <a:t>Scandinavica</a:t>
            </a:r>
            <a:r>
              <a:rPr lang="en-GB" sz="2200" dirty="0">
                <a:solidFill>
                  <a:prstClr val="black"/>
                </a:solidFill>
                <a:latin typeface="Times New Roman" panose="02020603050405020304" pitchFamily="18" charset="0"/>
                <a:cs typeface="Times New Roman" panose="02020603050405020304" pitchFamily="18" charset="0"/>
              </a:rPr>
              <a:t> A, 60, 175-186</a:t>
            </a:r>
            <a:r>
              <a:rPr lang="en-GB" sz="2200" dirty="0" smtClean="0">
                <a:solidFill>
                  <a:prstClr val="black"/>
                </a:solidFill>
                <a:latin typeface="Times New Roman" panose="02020603050405020304" pitchFamily="18" charset="0"/>
                <a:cs typeface="Times New Roman" panose="02020603050405020304" pitchFamily="18" charset="0"/>
              </a:rPr>
              <a:t>.</a:t>
            </a:r>
          </a:p>
          <a:p>
            <a:pPr lvl="0"/>
            <a:endParaRPr lang="en-US" sz="2200" dirty="0">
              <a:solidFill>
                <a:prstClr val="black"/>
              </a:solidFill>
              <a:latin typeface="Times New Roman" panose="02020603050405020304" pitchFamily="18" charset="0"/>
              <a:cs typeface="Times New Roman" panose="02020603050405020304" pitchFamily="18" charset="0"/>
            </a:endParaRPr>
          </a:p>
          <a:p>
            <a:pPr lvl="0"/>
            <a:r>
              <a:rPr lang="en-GB" sz="2200" b="1" dirty="0" err="1">
                <a:solidFill>
                  <a:prstClr val="black"/>
                </a:solidFill>
                <a:latin typeface="Times New Roman" panose="02020603050405020304" pitchFamily="18" charset="0"/>
                <a:cs typeface="Times New Roman" panose="02020603050405020304" pitchFamily="18" charset="0"/>
              </a:rPr>
              <a:t>Sampels</a:t>
            </a:r>
            <a:r>
              <a:rPr lang="en-GB" sz="2200" b="1" dirty="0">
                <a:solidFill>
                  <a:prstClr val="black"/>
                </a:solidFill>
                <a:latin typeface="Times New Roman" panose="02020603050405020304" pitchFamily="18" charset="0"/>
                <a:cs typeface="Times New Roman" panose="02020603050405020304" pitchFamily="18" charset="0"/>
              </a:rPr>
              <a:t>, S., </a:t>
            </a:r>
            <a:r>
              <a:rPr lang="en-GB" sz="2200" dirty="0" err="1">
                <a:solidFill>
                  <a:prstClr val="black"/>
                </a:solidFill>
                <a:latin typeface="Times New Roman" panose="02020603050405020304" pitchFamily="18" charset="0"/>
                <a:cs typeface="Times New Roman" panose="02020603050405020304" pitchFamily="18" charset="0"/>
              </a:rPr>
              <a:t>Åsli</a:t>
            </a:r>
            <a:r>
              <a:rPr lang="en-GB" sz="2200" dirty="0">
                <a:solidFill>
                  <a:prstClr val="black"/>
                </a:solidFill>
                <a:latin typeface="Times New Roman" panose="02020603050405020304" pitchFamily="18" charset="0"/>
                <a:cs typeface="Times New Roman" panose="02020603050405020304" pitchFamily="18" charset="0"/>
              </a:rPr>
              <a:t>, M., </a:t>
            </a:r>
            <a:r>
              <a:rPr lang="en-GB" sz="2200" dirty="0" err="1">
                <a:solidFill>
                  <a:prstClr val="black"/>
                </a:solidFill>
                <a:latin typeface="Times New Roman" panose="02020603050405020304" pitchFamily="18" charset="0"/>
                <a:cs typeface="Times New Roman" panose="02020603050405020304" pitchFamily="18" charset="0"/>
              </a:rPr>
              <a:t>Mørkøre</a:t>
            </a:r>
            <a:r>
              <a:rPr lang="en-GB" sz="2200" dirty="0">
                <a:solidFill>
                  <a:prstClr val="black"/>
                </a:solidFill>
                <a:latin typeface="Times New Roman" panose="02020603050405020304" pitchFamily="18" charset="0"/>
                <a:cs typeface="Times New Roman" panose="02020603050405020304" pitchFamily="18" charset="0"/>
              </a:rPr>
              <a:t>, T.,</a:t>
            </a:r>
            <a:r>
              <a:rPr lang="en-GB" sz="2200" b="1" dirty="0">
                <a:solidFill>
                  <a:prstClr val="black"/>
                </a:solidFill>
                <a:latin typeface="Times New Roman" panose="02020603050405020304" pitchFamily="18" charset="0"/>
                <a:cs typeface="Times New Roman" panose="02020603050405020304" pitchFamily="18" charset="0"/>
              </a:rPr>
              <a:t> 2010, </a:t>
            </a:r>
            <a:r>
              <a:rPr lang="en-GB" sz="2200" dirty="0">
                <a:solidFill>
                  <a:prstClr val="black"/>
                </a:solidFill>
                <a:latin typeface="Times New Roman" panose="02020603050405020304" pitchFamily="18" charset="0"/>
                <a:cs typeface="Times New Roman" panose="02020603050405020304" pitchFamily="18" charset="0"/>
              </a:rPr>
              <a:t>Storage stability and antioxidant content of herring marinated with different berry extracts. Journal of Agricultural and Food Chemistry, 58, 12230-12237.</a:t>
            </a:r>
            <a:r>
              <a:rPr lang="en-GB" sz="2200" b="1" dirty="0">
                <a:solidFill>
                  <a:prstClr val="black"/>
                </a:solidFill>
                <a:latin typeface="Times New Roman" panose="02020603050405020304" pitchFamily="18" charset="0"/>
                <a:cs typeface="Times New Roman" panose="02020603050405020304" pitchFamily="18" charset="0"/>
              </a:rPr>
              <a:t> </a:t>
            </a:r>
            <a:endParaRPr lang="en-GB" sz="2200" b="1" dirty="0" smtClean="0">
              <a:solidFill>
                <a:prstClr val="black"/>
              </a:solidFill>
              <a:latin typeface="Times New Roman" panose="02020603050405020304" pitchFamily="18" charset="0"/>
              <a:cs typeface="Times New Roman" panose="02020603050405020304" pitchFamily="18" charset="0"/>
            </a:endParaRPr>
          </a:p>
          <a:p>
            <a:pPr lvl="0"/>
            <a:endParaRPr lang="en-GB" sz="2200" b="1" dirty="0">
              <a:solidFill>
                <a:prstClr val="black"/>
              </a:solidFill>
              <a:latin typeface="Times New Roman" panose="02020603050405020304" pitchFamily="18" charset="0"/>
              <a:cs typeface="Times New Roman" panose="02020603050405020304" pitchFamily="18" charset="0"/>
            </a:endParaRPr>
          </a:p>
          <a:p>
            <a:r>
              <a:rPr lang="en-US" sz="2200" dirty="0" err="1">
                <a:latin typeface="Times New Roman" panose="02020603050405020304" pitchFamily="18" charset="0"/>
                <a:cs typeface="Times New Roman" panose="02020603050405020304" pitchFamily="18" charset="0"/>
              </a:rPr>
              <a:t>Lindahl</a:t>
            </a:r>
            <a:r>
              <a:rPr lang="en-US" sz="2200" dirty="0">
                <a:latin typeface="Times New Roman" panose="02020603050405020304" pitchFamily="18" charset="0"/>
                <a:cs typeface="Times New Roman" panose="02020603050405020304" pitchFamily="18" charset="0"/>
              </a:rPr>
              <a:t>, G., </a:t>
            </a:r>
            <a:r>
              <a:rPr lang="en-US" sz="2200" dirty="0" err="1">
                <a:latin typeface="Times New Roman" panose="02020603050405020304" pitchFamily="18" charset="0"/>
                <a:cs typeface="Times New Roman" panose="02020603050405020304" pitchFamily="18" charset="0"/>
              </a:rPr>
              <a:t>Lagerstedt</a:t>
            </a:r>
            <a:r>
              <a:rPr lang="en-US" sz="2200" dirty="0">
                <a:latin typeface="Times New Roman" panose="02020603050405020304" pitchFamily="18" charset="0"/>
                <a:cs typeface="Times New Roman" panose="02020603050405020304" pitchFamily="18" charset="0"/>
              </a:rPr>
              <a:t>, A., </a:t>
            </a:r>
            <a:r>
              <a:rPr lang="en-US" sz="2200" dirty="0" err="1">
                <a:latin typeface="Times New Roman" panose="02020603050405020304" pitchFamily="18" charset="0"/>
                <a:cs typeface="Times New Roman" panose="02020603050405020304" pitchFamily="18" charset="0"/>
              </a:rPr>
              <a:t>Ertbjerg</a:t>
            </a:r>
            <a:r>
              <a:rPr lang="en-US" sz="2200" dirty="0">
                <a:latin typeface="Times New Roman" panose="02020603050405020304" pitchFamily="18" charset="0"/>
                <a:cs typeface="Times New Roman" panose="02020603050405020304" pitchFamily="18" charset="0"/>
              </a:rPr>
              <a:t>, P.,</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Sampels</a:t>
            </a:r>
            <a:r>
              <a:rPr lang="en-US" sz="2200" b="1" dirty="0">
                <a:latin typeface="Times New Roman" panose="02020603050405020304" pitchFamily="18" charset="0"/>
                <a:cs typeface="Times New Roman" panose="02020603050405020304" pitchFamily="18" charset="0"/>
              </a:rPr>
              <a:t>, S., </a:t>
            </a:r>
            <a:r>
              <a:rPr lang="en-US" sz="2200" dirty="0" err="1">
                <a:latin typeface="Times New Roman" panose="02020603050405020304" pitchFamily="18" charset="0"/>
                <a:cs typeface="Times New Roman" panose="02020603050405020304" pitchFamily="18" charset="0"/>
              </a:rPr>
              <a:t>Lundstrom</a:t>
            </a:r>
            <a:r>
              <a:rPr lang="en-US" sz="2200" dirty="0">
                <a:latin typeface="Times New Roman" panose="02020603050405020304" pitchFamily="18" charset="0"/>
                <a:cs typeface="Times New Roman" panose="02020603050405020304" pitchFamily="18" charset="0"/>
              </a:rPr>
              <a:t>, K</a:t>
            </a:r>
            <a:r>
              <a:rPr lang="en-US" sz="2200" b="1"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r>
              <a:rPr lang="en-US" sz="2200" b="1" dirty="0">
                <a:latin typeface="Times New Roman" panose="02020603050405020304" pitchFamily="18" charset="0"/>
                <a:cs typeface="Times New Roman" panose="02020603050405020304" pitchFamily="18" charset="0"/>
              </a:rPr>
              <a:t>2010, </a:t>
            </a:r>
            <a:r>
              <a:rPr lang="en-US" sz="2200" dirty="0">
                <a:latin typeface="Times New Roman" panose="02020603050405020304" pitchFamily="18" charset="0"/>
                <a:cs typeface="Times New Roman" panose="02020603050405020304" pitchFamily="18" charset="0"/>
              </a:rPr>
              <a:t>Ageing of large cuts of beef loin in vacuum or high oxygen modified atmosphere – effect on shear force, </a:t>
            </a:r>
            <a:r>
              <a:rPr lang="en-US" sz="2200" dirty="0" err="1">
                <a:latin typeface="Times New Roman" panose="02020603050405020304" pitchFamily="18" charset="0"/>
                <a:cs typeface="Times New Roman" panose="02020603050405020304" pitchFamily="18" charset="0"/>
              </a:rPr>
              <a:t>calpain</a:t>
            </a:r>
            <a:r>
              <a:rPr lang="en-US" sz="2200" dirty="0">
                <a:latin typeface="Times New Roman" panose="02020603050405020304" pitchFamily="18" charset="0"/>
                <a:cs typeface="Times New Roman" panose="02020603050405020304" pitchFamily="18" charset="0"/>
              </a:rPr>
              <a:t> activity, </a:t>
            </a:r>
            <a:r>
              <a:rPr lang="en-US" sz="2200" dirty="0" err="1">
                <a:latin typeface="Times New Roman" panose="02020603050405020304" pitchFamily="18" charset="0"/>
                <a:cs typeface="Times New Roman" panose="02020603050405020304" pitchFamily="18" charset="0"/>
              </a:rPr>
              <a:t>desmin</a:t>
            </a:r>
            <a:r>
              <a:rPr lang="en-US" sz="2200" dirty="0">
                <a:latin typeface="Times New Roman" panose="02020603050405020304" pitchFamily="18" charset="0"/>
                <a:cs typeface="Times New Roman" panose="02020603050405020304" pitchFamily="18" charset="0"/>
              </a:rPr>
              <a:t>, degradation and protein oxidation, </a:t>
            </a:r>
            <a:r>
              <a:rPr lang="en-GB" sz="2200" dirty="0">
                <a:latin typeface="Times New Roman" panose="02020603050405020304" pitchFamily="18" charset="0"/>
                <a:cs typeface="Times New Roman" panose="02020603050405020304" pitchFamily="18" charset="0"/>
              </a:rPr>
              <a:t>Meat Science, </a:t>
            </a:r>
            <a:r>
              <a:rPr lang="en-US" sz="2200" i="1" dirty="0">
                <a:latin typeface="Times New Roman" panose="02020603050405020304" pitchFamily="18" charset="0"/>
                <a:cs typeface="Times New Roman" panose="02020603050405020304" pitchFamily="18" charset="0"/>
              </a:rPr>
              <a:t>85</a:t>
            </a:r>
            <a:r>
              <a:rPr lang="en-US" sz="2200" dirty="0">
                <a:latin typeface="Times New Roman" panose="02020603050405020304" pitchFamily="18" charset="0"/>
                <a:cs typeface="Times New Roman" panose="02020603050405020304" pitchFamily="18" charset="0"/>
              </a:rPr>
              <a:t>(1), 160-166</a:t>
            </a:r>
            <a:r>
              <a:rPr lang="en-US" sz="2200" dirty="0" smtClean="0">
                <a:latin typeface="Times New Roman" panose="02020603050405020304" pitchFamily="18" charset="0"/>
                <a:cs typeface="Times New Roman" panose="02020603050405020304" pitchFamily="18" charset="0"/>
              </a:rPr>
              <a:t>.</a:t>
            </a:r>
          </a:p>
          <a:p>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3026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52400"/>
            <a:ext cx="8001000" cy="6863417"/>
          </a:xfrm>
          <a:prstGeom prst="rect">
            <a:avLst/>
          </a:prstGeom>
        </p:spPr>
        <p:txBody>
          <a:bodyPr wrap="square">
            <a:spAutoFit/>
          </a:bodyPr>
          <a:lstStyle/>
          <a:p>
            <a:r>
              <a:rPr lang="en-US" sz="2200" b="1" dirty="0" err="1">
                <a:latin typeface="Times New Roman" panose="02020603050405020304" pitchFamily="18" charset="0"/>
                <a:cs typeface="Times New Roman" panose="02020603050405020304" pitchFamily="18" charset="0"/>
              </a:rPr>
              <a:t>Sampels</a:t>
            </a:r>
            <a:r>
              <a:rPr lang="en-US" sz="2200" b="1" dirty="0">
                <a:latin typeface="Times New Roman" panose="02020603050405020304" pitchFamily="18" charset="0"/>
                <a:cs typeface="Times New Roman" panose="02020603050405020304" pitchFamily="18" charset="0"/>
              </a:rPr>
              <a:t> S., </a:t>
            </a:r>
            <a:r>
              <a:rPr lang="en-US" sz="2200" dirty="0" err="1">
                <a:latin typeface="Times New Roman" panose="02020603050405020304" pitchFamily="18" charset="0"/>
                <a:cs typeface="Times New Roman" panose="02020603050405020304" pitchFamily="18" charset="0"/>
              </a:rPr>
              <a:t>Strandvik</a:t>
            </a:r>
            <a:r>
              <a:rPr lang="en-US" sz="2200" dirty="0">
                <a:latin typeface="Times New Roman" panose="02020603050405020304" pitchFamily="18" charset="0"/>
                <a:cs typeface="Times New Roman" panose="02020603050405020304" pitchFamily="18" charset="0"/>
              </a:rPr>
              <a:t> B., Pickova J, 2009, Processed Animal Products with Emphasis on Polyunsaturated Fatty Acid Content. European Journal of Lipid Science and Technology., Vol. 111, 481-488. </a:t>
            </a:r>
            <a:endParaRPr lang="en-US" sz="2200" dirty="0" smtClean="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r>
              <a:rPr lang="en-GB" sz="2200" dirty="0" err="1" smtClean="0">
                <a:latin typeface="Times New Roman" panose="02020603050405020304" pitchFamily="18" charset="0"/>
                <a:cs typeface="Times New Roman" panose="02020603050405020304" pitchFamily="18" charset="0"/>
              </a:rPr>
              <a:t>Strandvik</a:t>
            </a:r>
            <a:r>
              <a:rPr lang="en-GB" sz="2200" dirty="0">
                <a:latin typeface="Times New Roman" panose="02020603050405020304" pitchFamily="18" charset="0"/>
                <a:cs typeface="Times New Roman" panose="02020603050405020304" pitchFamily="18" charset="0"/>
              </a:rPr>
              <a:t>, B., Eriksson, S., </a:t>
            </a:r>
            <a:r>
              <a:rPr lang="en-GB" sz="2200" dirty="0" err="1">
                <a:latin typeface="Times New Roman" panose="02020603050405020304" pitchFamily="18" charset="0"/>
                <a:cs typeface="Times New Roman" panose="02020603050405020304" pitchFamily="18" charset="0"/>
              </a:rPr>
              <a:t>Garemo</a:t>
            </a:r>
            <a:r>
              <a:rPr lang="en-GB" sz="2200" dirty="0">
                <a:latin typeface="Times New Roman" panose="02020603050405020304" pitchFamily="18" charset="0"/>
                <a:cs typeface="Times New Roman" panose="02020603050405020304" pitchFamily="18" charset="0"/>
              </a:rPr>
              <a:t>, M., </a:t>
            </a:r>
            <a:r>
              <a:rPr lang="en-GB" sz="2200" dirty="0" err="1">
                <a:latin typeface="Times New Roman" panose="02020603050405020304" pitchFamily="18" charset="0"/>
                <a:cs typeface="Times New Roman" panose="02020603050405020304" pitchFamily="18" charset="0"/>
              </a:rPr>
              <a:t>Palsdottir</a:t>
            </a:r>
            <a:r>
              <a:rPr lang="en-GB" sz="2200" dirty="0">
                <a:latin typeface="Times New Roman" panose="02020603050405020304" pitchFamily="18" charset="0"/>
                <a:cs typeface="Times New Roman" panose="02020603050405020304" pitchFamily="18" charset="0"/>
              </a:rPr>
              <a:t>, V.,</a:t>
            </a:r>
            <a:r>
              <a:rPr lang="en-GB" sz="2200" b="1" dirty="0">
                <a:latin typeface="Times New Roman" panose="02020603050405020304" pitchFamily="18" charset="0"/>
                <a:cs typeface="Times New Roman" panose="02020603050405020304" pitchFamily="18" charset="0"/>
              </a:rPr>
              <a:t> </a:t>
            </a:r>
            <a:r>
              <a:rPr lang="en-GB" sz="2200" b="1" dirty="0" err="1">
                <a:latin typeface="Times New Roman" panose="02020603050405020304" pitchFamily="18" charset="0"/>
                <a:cs typeface="Times New Roman" panose="02020603050405020304" pitchFamily="18" charset="0"/>
              </a:rPr>
              <a:t>Sampels</a:t>
            </a:r>
            <a:r>
              <a:rPr lang="en-GB" sz="2200" b="1" dirty="0">
                <a:latin typeface="Times New Roman" panose="02020603050405020304" pitchFamily="18" charset="0"/>
                <a:cs typeface="Times New Roman" panose="02020603050405020304" pitchFamily="18" charset="0"/>
              </a:rPr>
              <a:t>, S</a:t>
            </a:r>
            <a:r>
              <a:rPr lang="en-GB" sz="2200" dirty="0">
                <a:latin typeface="Times New Roman" panose="02020603050405020304" pitchFamily="18" charset="0"/>
                <a:cs typeface="Times New Roman" panose="02020603050405020304" pitchFamily="18" charset="0"/>
              </a:rPr>
              <a:t>., Pickova, J.,</a:t>
            </a:r>
            <a:r>
              <a:rPr lang="en-GB" sz="2200" b="1" dirty="0">
                <a:latin typeface="Times New Roman" panose="02020603050405020304" pitchFamily="18" charset="0"/>
                <a:cs typeface="Times New Roman" panose="02020603050405020304" pitchFamily="18" charset="0"/>
              </a:rPr>
              <a:t> 2008, </a:t>
            </a:r>
            <a:r>
              <a:rPr lang="en-GB" sz="2200" dirty="0">
                <a:latin typeface="Times New Roman" panose="02020603050405020304" pitchFamily="18" charset="0"/>
                <a:cs typeface="Times New Roman" panose="02020603050405020304" pitchFamily="18" charset="0"/>
              </a:rPr>
              <a:t>Is the relatively low intake of n-3 fatty acids in Western diet contributing to the obesity epidemics? Lipid Technology, Vol. 20, Nr.3, 2-4.</a:t>
            </a:r>
            <a:endParaRPr lang="en-US" sz="2200" dirty="0">
              <a:latin typeface="Times New Roman" panose="02020603050405020304" pitchFamily="18" charset="0"/>
              <a:cs typeface="Times New Roman" panose="02020603050405020304" pitchFamily="18" charset="0"/>
            </a:endParaRPr>
          </a:p>
          <a:p>
            <a:endParaRPr lang="en-US" sz="2200" dirty="0" smtClean="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Svetlana A. </a:t>
            </a:r>
            <a:r>
              <a:rPr lang="en-US" sz="2200" dirty="0" err="1">
                <a:latin typeface="Times New Roman" panose="02020603050405020304" pitchFamily="18" charset="0"/>
                <a:cs typeface="Times New Roman" panose="02020603050405020304" pitchFamily="18" charset="0"/>
              </a:rPr>
              <a:t>Lanina</a:t>
            </a:r>
            <a:r>
              <a:rPr lang="en-US" sz="2200" dirty="0">
                <a:latin typeface="Times New Roman" panose="02020603050405020304" pitchFamily="18" charset="0"/>
                <a:cs typeface="Times New Roman" panose="02020603050405020304" pitchFamily="18" charset="0"/>
              </a:rPr>
              <a:t> S.A., Toledo P.,</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Sampels</a:t>
            </a:r>
            <a:r>
              <a:rPr lang="en-US" sz="2200" b="1" dirty="0">
                <a:latin typeface="Times New Roman" panose="02020603050405020304" pitchFamily="18" charset="0"/>
                <a:cs typeface="Times New Roman" panose="02020603050405020304" pitchFamily="18" charset="0"/>
              </a:rPr>
              <a:t> S., </a:t>
            </a:r>
            <a:r>
              <a:rPr lang="en-US" sz="2200" dirty="0">
                <a:latin typeface="Times New Roman" panose="02020603050405020304" pitchFamily="18" charset="0"/>
                <a:cs typeface="Times New Roman" panose="02020603050405020304" pitchFamily="18" charset="0"/>
              </a:rPr>
              <a:t>Kamal-</a:t>
            </a:r>
            <a:r>
              <a:rPr lang="en-US" sz="2200" dirty="0" err="1">
                <a:latin typeface="Times New Roman" panose="02020603050405020304" pitchFamily="18" charset="0"/>
                <a:cs typeface="Times New Roman" panose="02020603050405020304" pitchFamily="18" charset="0"/>
              </a:rPr>
              <a:t>Eldin</a:t>
            </a:r>
            <a:r>
              <a:rPr lang="en-US" sz="2200" dirty="0">
                <a:latin typeface="Times New Roman" panose="02020603050405020304" pitchFamily="18" charset="0"/>
                <a:cs typeface="Times New Roman" panose="02020603050405020304" pitchFamily="18" charset="0"/>
              </a:rPr>
              <a:t> A., </a:t>
            </a:r>
            <a:r>
              <a:rPr lang="en-US" sz="2200" dirty="0" err="1">
                <a:latin typeface="Times New Roman" panose="02020603050405020304" pitchFamily="18" charset="0"/>
                <a:cs typeface="Times New Roman" panose="02020603050405020304" pitchFamily="18" charset="0"/>
              </a:rPr>
              <a:t>Jastrebova</a:t>
            </a:r>
            <a:r>
              <a:rPr lang="en-US" sz="2200" dirty="0">
                <a:latin typeface="Times New Roman" panose="02020603050405020304" pitchFamily="18" charset="0"/>
                <a:cs typeface="Times New Roman" panose="02020603050405020304" pitchFamily="18" charset="0"/>
              </a:rPr>
              <a:t> J.A.,</a:t>
            </a:r>
            <a:r>
              <a:rPr lang="en-US" sz="2200" b="1" dirty="0">
                <a:latin typeface="Times New Roman" panose="02020603050405020304" pitchFamily="18" charset="0"/>
                <a:cs typeface="Times New Roman" panose="02020603050405020304" pitchFamily="18" charset="0"/>
              </a:rPr>
              <a:t> 2007, </a:t>
            </a:r>
            <a:r>
              <a:rPr lang="en-US" sz="2200" dirty="0">
                <a:latin typeface="Times New Roman" panose="02020603050405020304" pitchFamily="18" charset="0"/>
                <a:cs typeface="Times New Roman" panose="02020603050405020304" pitchFamily="18" charset="0"/>
              </a:rPr>
              <a:t>Comparison of reversed-phase liquid chromatography–mass spectrometry with electrospray and  atmospheric pressure chemical ionization for analysis of dietary </a:t>
            </a:r>
            <a:r>
              <a:rPr lang="en-US" sz="2200" dirty="0" err="1">
                <a:latin typeface="Times New Roman" panose="02020603050405020304" pitchFamily="18" charset="0"/>
                <a:cs typeface="Times New Roman" panose="02020603050405020304" pitchFamily="18" charset="0"/>
              </a:rPr>
              <a:t>tocopherols</a:t>
            </a:r>
            <a:r>
              <a:rPr lang="en-US" sz="2200" dirty="0">
                <a:latin typeface="Times New Roman" panose="02020603050405020304" pitchFamily="18" charset="0"/>
                <a:cs typeface="Times New Roman" panose="02020603050405020304" pitchFamily="18" charset="0"/>
              </a:rPr>
              <a:t>; Journal of Chromatography A, 1157 (2007) 159–170</a:t>
            </a:r>
          </a:p>
          <a:p>
            <a:endParaRPr lang="de-DE" sz="2200" dirty="0" smtClean="0">
              <a:latin typeface="Times New Roman" panose="02020603050405020304" pitchFamily="18" charset="0"/>
              <a:cs typeface="Times New Roman" panose="02020603050405020304" pitchFamily="18" charset="0"/>
            </a:endParaRPr>
          </a:p>
          <a:p>
            <a:r>
              <a:rPr lang="en-GB" sz="2200" b="1" dirty="0" err="1">
                <a:latin typeface="Times New Roman" panose="02020603050405020304" pitchFamily="18" charset="0"/>
                <a:cs typeface="Times New Roman" panose="02020603050405020304" pitchFamily="18" charset="0"/>
              </a:rPr>
              <a:t>Sampels,S</a:t>
            </a:r>
            <a:r>
              <a:rPr lang="en-GB" sz="2200" b="1" dirty="0">
                <a:latin typeface="Times New Roman" panose="02020603050405020304" pitchFamily="18" charset="0"/>
                <a:cs typeface="Times New Roman" panose="02020603050405020304" pitchFamily="18" charset="0"/>
              </a:rPr>
              <a:t>., </a:t>
            </a:r>
            <a:r>
              <a:rPr lang="en-GB" sz="2200" dirty="0">
                <a:latin typeface="Times New Roman" panose="02020603050405020304" pitchFamily="18" charset="0"/>
                <a:cs typeface="Times New Roman" panose="02020603050405020304" pitchFamily="18" charset="0"/>
              </a:rPr>
              <a:t>Pickova, J. &amp; </a:t>
            </a:r>
            <a:r>
              <a:rPr lang="en-GB" sz="2200" dirty="0" err="1">
                <a:latin typeface="Times New Roman" panose="02020603050405020304" pitchFamily="18" charset="0"/>
                <a:cs typeface="Times New Roman" panose="02020603050405020304" pitchFamily="18" charset="0"/>
              </a:rPr>
              <a:t>Wiklund</a:t>
            </a:r>
            <a:r>
              <a:rPr lang="en-GB" sz="2200" dirty="0">
                <a:latin typeface="Times New Roman" panose="02020603050405020304" pitchFamily="18" charset="0"/>
                <a:cs typeface="Times New Roman" panose="02020603050405020304" pitchFamily="18" charset="0"/>
              </a:rPr>
              <a:t>, E., </a:t>
            </a:r>
            <a:r>
              <a:rPr lang="en-US" sz="2200" b="1" dirty="0">
                <a:latin typeface="Times New Roman" panose="02020603050405020304" pitchFamily="18" charset="0"/>
                <a:cs typeface="Times New Roman" panose="02020603050405020304" pitchFamily="18" charset="0"/>
              </a:rPr>
              <a:t>2006,</a:t>
            </a:r>
            <a:r>
              <a:rPr lang="en-US" sz="2200" dirty="0">
                <a:latin typeface="Times New Roman" panose="02020603050405020304" pitchFamily="18" charset="0"/>
                <a:cs typeface="Times New Roman" panose="02020603050405020304" pitchFamily="18" charset="0"/>
              </a:rPr>
              <a:t> Influence of Diet on Fatty Acids and </a:t>
            </a:r>
            <a:r>
              <a:rPr lang="en-US" sz="2200" dirty="0" err="1">
                <a:latin typeface="Times New Roman" panose="02020603050405020304" pitchFamily="18" charset="0"/>
                <a:cs typeface="Times New Roman" panose="02020603050405020304" pitchFamily="18" charset="0"/>
              </a:rPr>
              <a:t>Tocopherols</a:t>
            </a:r>
            <a:r>
              <a:rPr lang="en-US" sz="2200" dirty="0">
                <a:latin typeface="Times New Roman" panose="02020603050405020304" pitchFamily="18" charset="0"/>
                <a:cs typeface="Times New Roman" panose="02020603050405020304" pitchFamily="18" charset="0"/>
              </a:rPr>
              <a:t> in M. </a:t>
            </a:r>
            <a:r>
              <a:rPr lang="en-US" sz="2200" dirty="0" err="1">
                <a:latin typeface="Times New Roman" panose="02020603050405020304" pitchFamily="18" charset="0"/>
                <a:cs typeface="Times New Roman" panose="02020603050405020304" pitchFamily="18" charset="0"/>
              </a:rPr>
              <a:t>Longissimus</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Dorsi</a:t>
            </a:r>
            <a:r>
              <a:rPr lang="en-US" sz="2200" dirty="0">
                <a:latin typeface="Times New Roman" panose="02020603050405020304" pitchFamily="18" charset="0"/>
                <a:cs typeface="Times New Roman" panose="02020603050405020304" pitchFamily="18" charset="0"/>
              </a:rPr>
              <a:t> from Reindeer</a:t>
            </a:r>
            <a:r>
              <a:rPr lang="en-GB" sz="2200"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Lipids, Vol. 41, no. 5 , 463-472 </a:t>
            </a:r>
          </a:p>
          <a:p>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6801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772954"/>
            <a:ext cx="8153400" cy="5170646"/>
          </a:xfrm>
          <a:prstGeom prst="rect">
            <a:avLst/>
          </a:prstGeom>
        </p:spPr>
        <p:txBody>
          <a:bodyPr wrap="square">
            <a:spAutoFit/>
          </a:bodyPr>
          <a:lstStyle/>
          <a:p>
            <a:r>
              <a:rPr lang="en-US" sz="2200" dirty="0" err="1">
                <a:latin typeface="Times New Roman" panose="02020603050405020304" pitchFamily="18" charset="0"/>
                <a:cs typeface="Times New Roman" panose="02020603050405020304" pitchFamily="18" charset="0"/>
              </a:rPr>
              <a:t>Wiklund</a:t>
            </a:r>
            <a:r>
              <a:rPr lang="en-US" sz="2200" dirty="0">
                <a:latin typeface="Times New Roman" panose="02020603050405020304" pitchFamily="18" charset="0"/>
                <a:cs typeface="Times New Roman" panose="02020603050405020304" pitchFamily="18" charset="0"/>
              </a:rPr>
              <a:t>, E., </a:t>
            </a:r>
            <a:r>
              <a:rPr lang="en-US" sz="2200" b="1" dirty="0" err="1">
                <a:latin typeface="Times New Roman" panose="02020603050405020304" pitchFamily="18" charset="0"/>
                <a:cs typeface="Times New Roman" panose="02020603050405020304" pitchFamily="18" charset="0"/>
              </a:rPr>
              <a:t>Sampels</a:t>
            </a:r>
            <a:r>
              <a:rPr lang="en-US" sz="2200" b="1" dirty="0">
                <a:latin typeface="Times New Roman" panose="02020603050405020304" pitchFamily="18" charset="0"/>
                <a:cs typeface="Times New Roman" panose="02020603050405020304" pitchFamily="18" charset="0"/>
              </a:rPr>
              <a:t>, S</a:t>
            </a:r>
            <a:r>
              <a:rPr lang="en-US" sz="2200" dirty="0">
                <a:latin typeface="Times New Roman" panose="02020603050405020304" pitchFamily="18" charset="0"/>
                <a:cs typeface="Times New Roman" panose="02020603050405020304" pitchFamily="18" charset="0"/>
              </a:rPr>
              <a:t>., Manley, T.R., Pickova, J.  &amp; Littlejohn, R. P., 2006, Effects of feeding regimen and chilled storage on water holding capacity, </a:t>
            </a:r>
            <a:r>
              <a:rPr lang="en-US" sz="2200" dirty="0" err="1">
                <a:latin typeface="Times New Roman" panose="02020603050405020304" pitchFamily="18" charset="0"/>
                <a:cs typeface="Times New Roman" panose="02020603050405020304" pitchFamily="18" charset="0"/>
              </a:rPr>
              <a:t>colour</a:t>
            </a:r>
            <a:r>
              <a:rPr lang="en-US" sz="2200" dirty="0">
                <a:latin typeface="Times New Roman" panose="02020603050405020304" pitchFamily="18" charset="0"/>
                <a:cs typeface="Times New Roman" panose="02020603050405020304" pitchFamily="18" charset="0"/>
              </a:rPr>
              <a:t> stability, pigment content and oxidation in red deer (</a:t>
            </a:r>
            <a:r>
              <a:rPr lang="en-US" sz="2200" dirty="0" err="1">
                <a:latin typeface="Times New Roman" panose="02020603050405020304" pitchFamily="18" charset="0"/>
                <a:cs typeface="Times New Roman" panose="02020603050405020304" pitchFamily="18" charset="0"/>
              </a:rPr>
              <a:t>Cervus</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elaphus</a:t>
            </a:r>
            <a:r>
              <a:rPr lang="en-US" sz="2200" dirty="0">
                <a:latin typeface="Times New Roman" panose="02020603050405020304" pitchFamily="18" charset="0"/>
                <a:cs typeface="Times New Roman" panose="02020603050405020304" pitchFamily="18" charset="0"/>
              </a:rPr>
              <a:t>) meat; Journal of the Science of Food and Agriculture, 86, 98-106</a:t>
            </a:r>
            <a:r>
              <a:rPr lang="en-US" sz="2200" dirty="0" smtClean="0">
                <a:latin typeface="Times New Roman" panose="02020603050405020304" pitchFamily="18" charset="0"/>
                <a:cs typeface="Times New Roman" panose="02020603050405020304" pitchFamily="18" charset="0"/>
              </a:rPr>
              <a:t>.</a:t>
            </a:r>
          </a:p>
          <a:p>
            <a:endParaRPr lang="en-US" sz="2200" dirty="0">
              <a:latin typeface="Times New Roman" panose="02020603050405020304" pitchFamily="18" charset="0"/>
              <a:cs typeface="Times New Roman" panose="02020603050405020304" pitchFamily="18" charset="0"/>
            </a:endParaRPr>
          </a:p>
          <a:p>
            <a:r>
              <a:rPr lang="en-US" sz="2200" b="1" dirty="0" err="1">
                <a:latin typeface="Times New Roman" panose="02020603050405020304" pitchFamily="18" charset="0"/>
                <a:cs typeface="Times New Roman" panose="02020603050405020304" pitchFamily="18" charset="0"/>
              </a:rPr>
              <a:t>Sampels,S</a:t>
            </a:r>
            <a:r>
              <a:rPr lang="en-US" sz="2200" b="1"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Pickova, J. &amp; </a:t>
            </a:r>
            <a:r>
              <a:rPr lang="en-US" sz="2200" dirty="0" err="1">
                <a:latin typeface="Times New Roman" panose="02020603050405020304" pitchFamily="18" charset="0"/>
                <a:cs typeface="Times New Roman" panose="02020603050405020304" pitchFamily="18" charset="0"/>
              </a:rPr>
              <a:t>Wiklund</a:t>
            </a:r>
            <a:r>
              <a:rPr lang="en-US" sz="2200" dirty="0">
                <a:latin typeface="Times New Roman" panose="02020603050405020304" pitchFamily="18" charset="0"/>
                <a:cs typeface="Times New Roman" panose="02020603050405020304" pitchFamily="18" charset="0"/>
              </a:rPr>
              <a:t>, E., 2005. Influence of production system, age and sex on carcass parameters and some biochemical  meat quality characteristics of reindeer  (</a:t>
            </a:r>
            <a:r>
              <a:rPr lang="en-US" sz="2200" dirty="0" err="1">
                <a:latin typeface="Times New Roman" panose="02020603050405020304" pitchFamily="18" charset="0"/>
                <a:cs typeface="Times New Roman" panose="02020603050405020304" pitchFamily="18" charset="0"/>
              </a:rPr>
              <a:t>Rangifer</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tarandus</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tarandus</a:t>
            </a:r>
            <a:r>
              <a:rPr lang="en-US" sz="2200" dirty="0">
                <a:latin typeface="Times New Roman" panose="02020603050405020304" pitchFamily="18" charset="0"/>
                <a:cs typeface="Times New Roman" panose="02020603050405020304" pitchFamily="18" charset="0"/>
              </a:rPr>
              <a:t> L.); </a:t>
            </a:r>
            <a:r>
              <a:rPr lang="en-US" sz="2200" dirty="0" err="1">
                <a:latin typeface="Times New Roman" panose="02020603050405020304" pitchFamily="18" charset="0"/>
                <a:cs typeface="Times New Roman" panose="02020603050405020304" pitchFamily="18" charset="0"/>
              </a:rPr>
              <a:t>Rangifer</a:t>
            </a:r>
            <a:r>
              <a:rPr lang="en-US" sz="2200" dirty="0">
                <a:latin typeface="Times New Roman" panose="02020603050405020304" pitchFamily="18" charset="0"/>
                <a:cs typeface="Times New Roman" panose="02020603050405020304" pitchFamily="18" charset="0"/>
              </a:rPr>
              <a:t>, 25 (2): 85-96</a:t>
            </a:r>
          </a:p>
          <a:p>
            <a:endParaRPr lang="en-US" sz="2200" b="1" dirty="0" smtClean="0">
              <a:latin typeface="Times New Roman" panose="02020603050405020304" pitchFamily="18" charset="0"/>
              <a:cs typeface="Times New Roman" panose="02020603050405020304" pitchFamily="18" charset="0"/>
            </a:endParaRPr>
          </a:p>
          <a:p>
            <a:r>
              <a:rPr lang="en-US" sz="2200" b="1" dirty="0" err="1" smtClean="0">
                <a:latin typeface="Times New Roman" panose="02020603050405020304" pitchFamily="18" charset="0"/>
                <a:cs typeface="Times New Roman" panose="02020603050405020304" pitchFamily="18" charset="0"/>
              </a:rPr>
              <a:t>Sampels</a:t>
            </a:r>
            <a:r>
              <a:rPr lang="en-US" sz="2200" b="1" dirty="0">
                <a:latin typeface="Times New Roman" panose="02020603050405020304" pitchFamily="18" charset="0"/>
                <a:cs typeface="Times New Roman" panose="02020603050405020304" pitchFamily="18" charset="0"/>
              </a:rPr>
              <a:t>, S.  </a:t>
            </a:r>
            <a:r>
              <a:rPr lang="en-US" sz="2200" dirty="0">
                <a:latin typeface="Times New Roman" panose="02020603050405020304" pitchFamily="18" charset="0"/>
                <a:cs typeface="Times New Roman" panose="02020603050405020304" pitchFamily="18" charset="0"/>
              </a:rPr>
              <a:t>2005. Fatty Acids and antioxidants in reindeer and red deer - emphasis on animal nutrition and consequent meat quality. </a:t>
            </a:r>
            <a:r>
              <a:rPr lang="en-US" sz="2200" dirty="0" err="1">
                <a:latin typeface="Times New Roman" panose="02020603050405020304" pitchFamily="18" charset="0"/>
                <a:cs typeface="Times New Roman" panose="02020603050405020304" pitchFamily="18" charset="0"/>
              </a:rPr>
              <a:t>Acta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Universitatis</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Agriculturae</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Suecia</a:t>
            </a:r>
            <a:r>
              <a:rPr lang="en-US" sz="2200" dirty="0">
                <a:latin typeface="Times New Roman" panose="02020603050405020304" pitchFamily="18" charset="0"/>
                <a:cs typeface="Times New Roman" panose="02020603050405020304" pitchFamily="18" charset="0"/>
              </a:rPr>
              <a:t>, 2005:31 Swedish University of Agriculture Uppsala, Sweden.</a:t>
            </a:r>
          </a:p>
        </p:txBody>
      </p:sp>
    </p:spTree>
    <p:extLst>
      <p:ext uri="{BB962C8B-B14F-4D97-AF65-F5344CB8AC3E}">
        <p14:creationId xmlns:p14="http://schemas.microsoft.com/office/powerpoint/2010/main" val="3201158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731</TotalTime>
  <Words>1697</Words>
  <Application>Microsoft Office PowerPoint</Application>
  <PresentationFormat>On-screen Show (4:3)</PresentationFormat>
  <Paragraphs>109</Paragraphs>
  <Slides>25</Slides>
  <Notes>2</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PowerPoint Presentation</vt:lpstr>
      <vt:lpstr>Research Interests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Controlling diseases in aquaculture systems</vt:lpstr>
      <vt:lpstr>PowerPoint Presentation</vt:lpstr>
      <vt:lpstr>Fish breeding do's &amp; don'ts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Sabine</cp:lastModifiedBy>
  <cp:revision>89</cp:revision>
  <dcterms:created xsi:type="dcterms:W3CDTF">2014-10-01T07:08:05Z</dcterms:created>
  <dcterms:modified xsi:type="dcterms:W3CDTF">2014-10-20T12:10:16Z</dcterms:modified>
</cp:coreProperties>
</file>