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345" r:id="rId2"/>
    <p:sldId id="346" r:id="rId3"/>
    <p:sldId id="256" r:id="rId4"/>
    <p:sldId id="257" r:id="rId5"/>
    <p:sldId id="341" r:id="rId6"/>
    <p:sldId id="260" r:id="rId7"/>
    <p:sldId id="333" r:id="rId8"/>
    <p:sldId id="334" r:id="rId9"/>
    <p:sldId id="335" r:id="rId10"/>
    <p:sldId id="347" r:id="rId11"/>
    <p:sldId id="348" r:id="rId12"/>
    <p:sldId id="34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993" y="1929473"/>
            <a:ext cx="5210503" cy="4547527"/>
          </a:xfrm>
          <a:prstGeom prst="rect">
            <a:avLst/>
          </a:prstGeom>
        </p:spPr>
        <p:txBody>
          <a:bodyPr wrap="square">
            <a:spAutoFit/>
          </a:bodyPr>
          <a:lstStyle/>
          <a:p>
            <a:pPr>
              <a:lnSpc>
                <a:spcPct val="150000"/>
              </a:lnSpc>
            </a:pPr>
            <a:r>
              <a:rPr lang="en-IN" sz="2800" b="1" dirty="0" err="1"/>
              <a:t>Sameeh</a:t>
            </a:r>
            <a:r>
              <a:rPr lang="en-IN" sz="2800" b="1" dirty="0"/>
              <a:t> Mansour </a:t>
            </a:r>
          </a:p>
          <a:p>
            <a:pPr>
              <a:lnSpc>
                <a:spcPct val="150000"/>
              </a:lnSpc>
            </a:pPr>
            <a:r>
              <a:rPr lang="en-IN" sz="2800" b="1" dirty="0"/>
              <a:t>Professor</a:t>
            </a:r>
          </a:p>
          <a:p>
            <a:pPr>
              <a:lnSpc>
                <a:spcPct val="150000"/>
              </a:lnSpc>
            </a:pPr>
            <a:r>
              <a:rPr lang="en-IN" sz="2800" b="1" dirty="0"/>
              <a:t>Leader of Environmental Toxicology Research Area </a:t>
            </a:r>
          </a:p>
          <a:p>
            <a:pPr>
              <a:lnSpc>
                <a:spcPct val="150000"/>
              </a:lnSpc>
            </a:pPr>
            <a:r>
              <a:rPr lang="en-IN" sz="2800" b="1" dirty="0"/>
              <a:t>The National Research Centre(NRC)</a:t>
            </a:r>
          </a:p>
          <a:p>
            <a:pPr>
              <a:lnSpc>
                <a:spcPct val="150000"/>
              </a:lnSpc>
            </a:pPr>
            <a:r>
              <a:rPr lang="en-IN" sz="2800" b="1" dirty="0"/>
              <a:t>Egypt</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0531" y="2362200"/>
            <a:ext cx="2755640" cy="3857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56966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t>
            </a:r>
            <a:r>
              <a:rPr lang="en-IN" sz="2400" dirty="0" err="1"/>
              <a:t>Sameeh</a:t>
            </a:r>
            <a:r>
              <a:rPr lang="en-IN" sz="2400" dirty="0"/>
              <a:t> Mansour is the leader and Professor of Environmental Toxicology Research Area and former Head of Pesticide Chemistry Department at the National Research Centre (NRC) of Egypt.</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3785652"/>
          </a:xfrm>
          <a:prstGeom prst="rect">
            <a:avLst/>
          </a:prstGeom>
        </p:spPr>
        <p:txBody>
          <a:bodyPr wrap="square">
            <a:spAutoFit/>
          </a:bodyPr>
          <a:lstStyle/>
          <a:p>
            <a:pPr marL="342900" indent="-342900" algn="just">
              <a:buFont typeface="Arial" pitchFamily="34" charset="0"/>
              <a:buChar char="•"/>
            </a:pPr>
            <a:r>
              <a:rPr lang="en-US" sz="2400" dirty="0" err="1"/>
              <a:t>Sameeh</a:t>
            </a:r>
            <a:r>
              <a:rPr lang="en-US" sz="2400" dirty="0"/>
              <a:t> Mansour research interest include Development of Biosensors, </a:t>
            </a:r>
          </a:p>
          <a:p>
            <a:pPr marL="342900" indent="-342900" algn="just">
              <a:buFont typeface="Arial" pitchFamily="34" charset="0"/>
              <a:buChar char="•"/>
            </a:pPr>
            <a:r>
              <a:rPr lang="en-US" sz="2400" dirty="0"/>
              <a:t>Mammalian Biochemical Toxicology Investigations on Pesticides and (</a:t>
            </a:r>
            <a:r>
              <a:rPr lang="en-US" sz="2400" dirty="0" err="1"/>
              <a:t>Bioindicators</a:t>
            </a:r>
            <a:r>
              <a:rPr lang="en-US" sz="2400" dirty="0"/>
              <a:t> &amp; Biomarkers) for Evaluating Risks and Hazards of Environmental Centre (NRC), Assessment and Modeling of Toxicity Interactions of </a:t>
            </a:r>
            <a:r>
              <a:rPr lang="en-US" sz="2400" dirty="0" err="1"/>
              <a:t>Xenobiotics</a:t>
            </a:r>
            <a:r>
              <a:rPr lang="en-US" sz="2400" dirty="0"/>
              <a:t> in Pollutants, Bioassay-Guided Fractionation (BGF) for Investigating Botanical Monitoring of Toxic  Living Organisms, Detoxification and Environmental Remediation Approaches.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385542"/>
          </a:xfrm>
          <a:prstGeom prst="rect">
            <a:avLst/>
          </a:prstGeom>
        </p:spPr>
        <p:txBody>
          <a:bodyPr wrap="square">
            <a:spAutoFit/>
          </a:bodyPr>
          <a:lstStyle/>
          <a:p>
            <a:r>
              <a:rPr lang="en-IN" sz="2400" b="1" dirty="0"/>
              <a:t>Lipid peroxidation and oxidative stress in rat erythrocytes induced by </a:t>
            </a:r>
            <a:r>
              <a:rPr lang="en-IN" sz="2400" b="1" dirty="0" err="1"/>
              <a:t>chlorpyrifos</a:t>
            </a:r>
            <a:r>
              <a:rPr lang="en-IN" sz="2400" b="1" dirty="0"/>
              <a:t> and the protective effect of </a:t>
            </a:r>
            <a:r>
              <a:rPr lang="en-IN" sz="2400" b="1" dirty="0" smtClean="0"/>
              <a:t>zinc</a:t>
            </a:r>
          </a:p>
          <a:p>
            <a:endParaRPr lang="en-US" sz="2400" dirty="0" smtClean="0"/>
          </a:p>
          <a:p>
            <a:r>
              <a:rPr lang="en-US" sz="2400" dirty="0" err="1" smtClean="0"/>
              <a:t>Sameeh</a:t>
            </a:r>
            <a:r>
              <a:rPr lang="en-US" sz="2400" dirty="0" smtClean="0"/>
              <a:t> </a:t>
            </a:r>
            <a:r>
              <a:rPr lang="en-US" sz="2400" dirty="0"/>
              <a:t>A. </a:t>
            </a:r>
            <a:r>
              <a:rPr lang="en-US" sz="2400" dirty="0" smtClean="0"/>
              <a:t>Mansour, Abdel-</a:t>
            </a:r>
            <a:r>
              <a:rPr lang="en-US" sz="2400" dirty="0" err="1" smtClean="0"/>
              <a:t>Tawab</a:t>
            </a:r>
            <a:r>
              <a:rPr lang="en-US" sz="2400" dirty="0" smtClean="0"/>
              <a:t> </a:t>
            </a:r>
            <a:r>
              <a:rPr lang="en-US" sz="2400" dirty="0"/>
              <a:t>H. </a:t>
            </a:r>
            <a:r>
              <a:rPr lang="en-US" sz="2400" dirty="0" err="1" smtClean="0"/>
              <a:t>Mossa</a:t>
            </a:r>
            <a:r>
              <a:rPr lang="en-US" sz="2400" dirty="0" smtClean="0"/>
              <a:t>.</a:t>
            </a:r>
          </a:p>
          <a:p>
            <a:endParaRPr lang="en-US" sz="2400" b="1" dirty="0"/>
          </a:p>
          <a:p>
            <a:r>
              <a:rPr lang="en-US" sz="2400" b="1" dirty="0"/>
              <a:t>Pesticide exposure—Egyptian </a:t>
            </a:r>
            <a:r>
              <a:rPr lang="en-US" sz="2400" b="1" dirty="0" smtClean="0"/>
              <a:t>scene</a:t>
            </a:r>
          </a:p>
          <a:p>
            <a:endParaRPr lang="en-US" sz="2400" dirty="0" smtClean="0"/>
          </a:p>
          <a:p>
            <a:r>
              <a:rPr lang="en-US" sz="2400" dirty="0" err="1" smtClean="0"/>
              <a:t>Sameeh</a:t>
            </a:r>
            <a:r>
              <a:rPr lang="en-US" sz="2400" dirty="0" smtClean="0"/>
              <a:t> </a:t>
            </a:r>
            <a:r>
              <a:rPr lang="en-US" sz="2400" dirty="0"/>
              <a:t>A </a:t>
            </a:r>
            <a:r>
              <a:rPr lang="en-US" sz="2400" dirty="0" smtClean="0"/>
              <a:t>Mansour</a:t>
            </a:r>
            <a:r>
              <a:rPr lang="en-US" sz="2400" dirty="0"/>
              <a:t>.</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924" y="1600200"/>
            <a:ext cx="7772400" cy="4524315"/>
          </a:xfrm>
          <a:prstGeom prst="rect">
            <a:avLst/>
          </a:prstGeom>
        </p:spPr>
        <p:txBody>
          <a:bodyPr wrap="square">
            <a:spAutoFit/>
          </a:bodyPr>
          <a:lstStyle/>
          <a:p>
            <a:r>
              <a:rPr lang="en-IN" sz="2400" b="1" dirty="0"/>
              <a:t>Oxidative damage, biochemical and </a:t>
            </a:r>
            <a:r>
              <a:rPr lang="en-IN" sz="2400" b="1" dirty="0" err="1"/>
              <a:t>histopathological</a:t>
            </a:r>
            <a:r>
              <a:rPr lang="en-IN" sz="2400" b="1" dirty="0"/>
              <a:t> alterations in rats exposed to </a:t>
            </a:r>
            <a:r>
              <a:rPr lang="en-IN" sz="2400" b="1" dirty="0" err="1"/>
              <a:t>chlorpyrifos</a:t>
            </a:r>
            <a:r>
              <a:rPr lang="en-IN" sz="2400" b="1" dirty="0"/>
              <a:t> and the antioxidant role of </a:t>
            </a:r>
            <a:r>
              <a:rPr lang="en-IN" sz="2400" b="1" dirty="0" smtClean="0"/>
              <a:t>zinc</a:t>
            </a:r>
          </a:p>
          <a:p>
            <a:endParaRPr lang="en-US" sz="2400" dirty="0" smtClean="0"/>
          </a:p>
          <a:p>
            <a:r>
              <a:rPr lang="en-US" sz="2400" dirty="0" err="1" smtClean="0"/>
              <a:t>Sameeh</a:t>
            </a:r>
            <a:r>
              <a:rPr lang="en-US" sz="2400" dirty="0" smtClean="0"/>
              <a:t> </a:t>
            </a:r>
            <a:r>
              <a:rPr lang="en-US" sz="2400" dirty="0"/>
              <a:t>A. </a:t>
            </a:r>
            <a:r>
              <a:rPr lang="en-US" sz="2400" dirty="0" smtClean="0"/>
              <a:t>Mansour, Abdel-</a:t>
            </a:r>
            <a:r>
              <a:rPr lang="en-US" sz="2400" dirty="0" err="1" smtClean="0"/>
              <a:t>Tawab</a:t>
            </a:r>
            <a:r>
              <a:rPr lang="en-US" sz="2400" dirty="0" smtClean="0"/>
              <a:t> </a:t>
            </a:r>
            <a:r>
              <a:rPr lang="en-US" sz="2400" dirty="0"/>
              <a:t>H. </a:t>
            </a:r>
            <a:r>
              <a:rPr lang="en-US" sz="2400" dirty="0" err="1"/>
              <a:t>Mossa</a:t>
            </a:r>
            <a:endParaRPr lang="en-US" sz="2400" dirty="0" smtClean="0"/>
          </a:p>
          <a:p>
            <a:endParaRPr lang="en-US" sz="2400" dirty="0"/>
          </a:p>
          <a:p>
            <a:r>
              <a:rPr lang="en-IN" sz="2400" b="1" dirty="0"/>
              <a:t>Effects of </a:t>
            </a:r>
            <a:r>
              <a:rPr lang="en-IN" sz="2400" b="1" dirty="0" err="1"/>
              <a:t>methomyl</a:t>
            </a:r>
            <a:r>
              <a:rPr lang="en-IN" sz="2400" b="1" dirty="0"/>
              <a:t> on lipid peroxidation and antioxidant enzymes in rat erythrocytes: In vitro </a:t>
            </a:r>
            <a:r>
              <a:rPr lang="en-IN" sz="2400" b="1" dirty="0" smtClean="0"/>
              <a:t>studies</a:t>
            </a:r>
          </a:p>
          <a:p>
            <a:endParaRPr lang="en-US" sz="2400" dirty="0" smtClean="0"/>
          </a:p>
          <a:p>
            <a:r>
              <a:rPr lang="en-US" sz="2400" dirty="0" err="1" smtClean="0"/>
              <a:t>Sameeh</a:t>
            </a:r>
            <a:r>
              <a:rPr lang="en-US" sz="2400" dirty="0" smtClean="0"/>
              <a:t> </a:t>
            </a:r>
            <a:r>
              <a:rPr lang="en-US" sz="2400" dirty="0"/>
              <a:t>A </a:t>
            </a:r>
            <a:r>
              <a:rPr lang="en-US" sz="2400" dirty="0" smtClean="0"/>
              <a:t>Mansour, </a:t>
            </a:r>
            <a:r>
              <a:rPr lang="en-IN" sz="2400" dirty="0"/>
              <a:t>Abdel-</a:t>
            </a:r>
            <a:r>
              <a:rPr lang="en-IN" sz="2400" dirty="0" err="1"/>
              <a:t>Tawab</a:t>
            </a:r>
            <a:r>
              <a:rPr lang="en-IN" sz="2400" dirty="0"/>
              <a:t> H </a:t>
            </a:r>
            <a:r>
              <a:rPr lang="en-IN" sz="2400" dirty="0" err="1"/>
              <a:t>Mossa</a:t>
            </a:r>
            <a:r>
              <a:rPr lang="en-IN" sz="2400" dirty="0"/>
              <a:t>, </a:t>
            </a:r>
            <a:r>
              <a:rPr lang="en-IN" sz="2400" dirty="0" err="1"/>
              <a:t>Tarek</a:t>
            </a:r>
            <a:r>
              <a:rPr lang="en-IN" sz="2400" dirty="0"/>
              <a:t> M </a:t>
            </a:r>
            <a:r>
              <a:rPr lang="en-IN" sz="2400" dirty="0" err="1"/>
              <a:t>Heikal</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154984"/>
          </a:xfrm>
          <a:prstGeom prst="rect">
            <a:avLst/>
          </a:prstGeom>
          <a:noFill/>
        </p:spPr>
        <p:txBody>
          <a:bodyPr wrap="square" rtlCol="0">
            <a:spAutoFit/>
          </a:bodyPr>
          <a:lstStyle/>
          <a:p>
            <a:r>
              <a:rPr lang="en-IN" sz="2400" b="1" dirty="0"/>
              <a:t>Adverse effects of exposure to low doses of </a:t>
            </a:r>
            <a:r>
              <a:rPr lang="en-IN" sz="2400" b="1" dirty="0" err="1"/>
              <a:t>chlorpyrifos</a:t>
            </a:r>
            <a:r>
              <a:rPr lang="en-IN" sz="2400" b="1" dirty="0"/>
              <a:t> in lactating rats</a:t>
            </a:r>
            <a:r>
              <a:rPr lang="en-US" sz="2400" b="1" dirty="0" smtClean="0"/>
              <a:t>.</a:t>
            </a:r>
          </a:p>
          <a:p>
            <a:endParaRPr lang="en-US" sz="2400" dirty="0" smtClean="0"/>
          </a:p>
          <a:p>
            <a:r>
              <a:rPr lang="en-US" sz="2400" dirty="0" err="1" smtClean="0"/>
              <a:t>Sameeh</a:t>
            </a:r>
            <a:r>
              <a:rPr lang="en-US" sz="2400" dirty="0" smtClean="0"/>
              <a:t> </a:t>
            </a:r>
            <a:r>
              <a:rPr lang="en-US" sz="2400" dirty="0"/>
              <a:t>A. Mansour, Abdel-</a:t>
            </a:r>
            <a:r>
              <a:rPr lang="en-US" sz="2400" dirty="0" err="1"/>
              <a:t>Tawab</a:t>
            </a:r>
            <a:r>
              <a:rPr lang="en-US" sz="2400" dirty="0"/>
              <a:t> H. </a:t>
            </a:r>
            <a:r>
              <a:rPr lang="en-US" sz="2400" dirty="0" err="1"/>
              <a:t>Mossa</a:t>
            </a:r>
            <a:endParaRPr lang="en-US" sz="2400" dirty="0"/>
          </a:p>
          <a:p>
            <a:endParaRPr lang="en-US" sz="2400" dirty="0" smtClean="0"/>
          </a:p>
          <a:p>
            <a:endParaRPr lang="en-US" sz="2400" dirty="0"/>
          </a:p>
          <a:p>
            <a:r>
              <a:rPr lang="en-IN" sz="2400" b="1" dirty="0"/>
              <a:t>Monitoring of pesticides and heavy metals in cucumber fruits produced from different farming </a:t>
            </a:r>
            <a:r>
              <a:rPr lang="en-IN" sz="2400" b="1" dirty="0" smtClean="0"/>
              <a:t>systems</a:t>
            </a:r>
          </a:p>
          <a:p>
            <a:r>
              <a:rPr lang="en-US" sz="2400" dirty="0" err="1"/>
              <a:t>Sameeh</a:t>
            </a:r>
            <a:r>
              <a:rPr lang="en-US" sz="2400" dirty="0"/>
              <a:t> A. </a:t>
            </a:r>
            <a:r>
              <a:rPr lang="en-US" sz="2400" dirty="0" smtClean="0"/>
              <a:t>Mansoura, Mohamed </a:t>
            </a:r>
            <a:r>
              <a:rPr lang="en-US" sz="2400" dirty="0"/>
              <a:t>H. </a:t>
            </a:r>
            <a:r>
              <a:rPr lang="en-US" sz="2400" dirty="0" err="1"/>
              <a:t>Belalb</a:t>
            </a:r>
            <a:r>
              <a:rPr lang="en-US" sz="2400" dirty="0"/>
              <a:t>, </a:t>
            </a:r>
            <a:r>
              <a:rPr lang="en-US" sz="2400" dirty="0" err="1"/>
              <a:t>Asem</a:t>
            </a:r>
            <a:r>
              <a:rPr lang="en-US" sz="2400" dirty="0"/>
              <a:t> A.K. </a:t>
            </a:r>
            <a:r>
              <a:rPr lang="en-US" sz="2400" dirty="0" err="1"/>
              <a:t>Abou-Arabc</a:t>
            </a:r>
            <a:r>
              <a:rPr lang="en-US" sz="2400" dirty="0"/>
              <a:t>, </a:t>
            </a:r>
            <a:r>
              <a:rPr lang="en-US" sz="2400" dirty="0" err="1"/>
              <a:t>Marwa</a:t>
            </a:r>
            <a:r>
              <a:rPr lang="en-US" sz="2400" dirty="0"/>
              <a:t> F. </a:t>
            </a:r>
            <a:r>
              <a:rPr lang="en-US" sz="2400" dirty="0" err="1"/>
              <a:t>Gada</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400" y="1066800"/>
            <a:ext cx="7239000" cy="4708981"/>
          </a:xfrm>
          <a:prstGeom prst="rect">
            <a:avLst/>
          </a:prstGeom>
          <a:noFill/>
        </p:spPr>
        <p:txBody>
          <a:bodyPr wrap="square" rtlCol="0">
            <a:spAutoFit/>
          </a:bodyPr>
          <a:lstStyle/>
          <a:p>
            <a:r>
              <a:rPr lang="en-US" sz="2400" b="1" dirty="0"/>
              <a:t> </a:t>
            </a:r>
            <a:r>
              <a:rPr lang="en-IN" sz="2400" b="1" dirty="0"/>
              <a:t>Biochemical and </a:t>
            </a:r>
            <a:r>
              <a:rPr lang="en-IN" sz="2400" b="1" dirty="0" err="1"/>
              <a:t>histopathological</a:t>
            </a:r>
            <a:r>
              <a:rPr lang="en-IN" sz="2400" b="1" dirty="0"/>
              <a:t> effects of formulations containing </a:t>
            </a:r>
            <a:r>
              <a:rPr lang="en-IN" sz="2400" b="1" dirty="0" err="1"/>
              <a:t>Malathion</a:t>
            </a:r>
            <a:r>
              <a:rPr lang="en-IN" sz="2400" b="1" dirty="0"/>
              <a:t> and </a:t>
            </a:r>
            <a:r>
              <a:rPr lang="en-IN" sz="2400" b="1" dirty="0" err="1"/>
              <a:t>Spinosad</a:t>
            </a:r>
            <a:r>
              <a:rPr lang="en-IN" sz="2400" b="1" dirty="0"/>
              <a:t> in </a:t>
            </a:r>
            <a:r>
              <a:rPr lang="en-IN" sz="2400" b="1" dirty="0" smtClean="0"/>
              <a:t>rats</a:t>
            </a:r>
          </a:p>
          <a:p>
            <a:r>
              <a:rPr lang="en-US" sz="2400" dirty="0" err="1"/>
              <a:t>Sameeh</a:t>
            </a:r>
            <a:r>
              <a:rPr lang="en-US" sz="2400" dirty="0"/>
              <a:t> A Mansour, </a:t>
            </a:r>
            <a:r>
              <a:rPr lang="en-US" sz="2400" dirty="0" err="1"/>
              <a:t>Tarek</a:t>
            </a:r>
            <a:r>
              <a:rPr lang="en-US" sz="2400" dirty="0"/>
              <a:t> M </a:t>
            </a:r>
            <a:r>
              <a:rPr lang="en-US" sz="2400" dirty="0" err="1"/>
              <a:t>Heikal</a:t>
            </a:r>
            <a:r>
              <a:rPr lang="en-US" sz="2400" dirty="0"/>
              <a:t>, Abdel-</a:t>
            </a:r>
            <a:r>
              <a:rPr lang="en-US" sz="2400" dirty="0" err="1"/>
              <a:t>Tawab</a:t>
            </a:r>
            <a:r>
              <a:rPr lang="en-US" sz="2400" dirty="0"/>
              <a:t> H </a:t>
            </a:r>
            <a:r>
              <a:rPr lang="en-US" sz="2400" dirty="0" err="1"/>
              <a:t>Mossa</a:t>
            </a:r>
            <a:endParaRPr lang="en-US" sz="2400" dirty="0"/>
          </a:p>
          <a:p>
            <a:endParaRPr lang="en-US" sz="2400" dirty="0"/>
          </a:p>
          <a:p>
            <a:r>
              <a:rPr lang="en-IN" sz="2400" b="1" dirty="0"/>
              <a:t>Evaluation of some pollutant levels in conventionally and organically farmed potato tubers and their risks to human </a:t>
            </a:r>
            <a:r>
              <a:rPr lang="en-IN" sz="2400" b="1" dirty="0" smtClean="0"/>
              <a:t>health</a:t>
            </a:r>
          </a:p>
          <a:p>
            <a:r>
              <a:rPr lang="en-US" sz="2400" dirty="0" err="1"/>
              <a:t>Sameeh</a:t>
            </a:r>
            <a:r>
              <a:rPr lang="en-US" sz="2400" dirty="0"/>
              <a:t> A. </a:t>
            </a:r>
            <a:r>
              <a:rPr lang="en-US" sz="2400" dirty="0" smtClean="0"/>
              <a:t>Mansoura, Mohamed </a:t>
            </a:r>
            <a:r>
              <a:rPr lang="en-US" sz="2400" dirty="0"/>
              <a:t>H. </a:t>
            </a:r>
            <a:r>
              <a:rPr lang="en-US" sz="2400" dirty="0" err="1"/>
              <a:t>Belalb</a:t>
            </a:r>
            <a:r>
              <a:rPr lang="en-US" sz="2400" dirty="0"/>
              <a:t>, </a:t>
            </a:r>
            <a:r>
              <a:rPr lang="en-US" sz="2400" dirty="0" err="1"/>
              <a:t>Asem</a:t>
            </a:r>
            <a:r>
              <a:rPr lang="en-US" sz="2400" dirty="0"/>
              <a:t> A.K. </a:t>
            </a:r>
            <a:r>
              <a:rPr lang="en-US" sz="2400" dirty="0" err="1"/>
              <a:t>Abou-Arabc</a:t>
            </a:r>
            <a:r>
              <a:rPr lang="en-US" sz="2400" dirty="0"/>
              <a:t>, </a:t>
            </a:r>
            <a:r>
              <a:rPr lang="en-US" sz="2400" dirty="0" err="1"/>
              <a:t>Hany</a:t>
            </a:r>
            <a:r>
              <a:rPr lang="en-US" sz="2400" dirty="0"/>
              <a:t> M. </a:t>
            </a:r>
            <a:r>
              <a:rPr lang="en-US" sz="2400" dirty="0" err="1"/>
              <a:t>Ashourb</a:t>
            </a:r>
            <a:r>
              <a:rPr lang="en-US" sz="2400" dirty="0"/>
              <a:t>, </a:t>
            </a:r>
            <a:r>
              <a:rPr lang="en-US" sz="2400" dirty="0" err="1"/>
              <a:t>Marwa</a:t>
            </a:r>
            <a:r>
              <a:rPr lang="en-US" sz="2400" dirty="0"/>
              <a:t> F. </a:t>
            </a:r>
            <a:r>
              <a:rPr lang="en-US" sz="2400" dirty="0" smtClean="0"/>
              <a:t>Gad</a:t>
            </a:r>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922</TotalTime>
  <Words>596</Words>
  <Application>Microsoft Office PowerPoint</Application>
  <PresentationFormat>On-screen Show (4:3)</PresentationFormat>
  <Paragraphs>63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74</cp:revision>
  <dcterms:created xsi:type="dcterms:W3CDTF">2014-10-01T07:08:05Z</dcterms:created>
  <dcterms:modified xsi:type="dcterms:W3CDTF">2015-12-04T06:27:48Z</dcterms:modified>
</cp:coreProperties>
</file>