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6" r:id="rId5"/>
    <p:sldId id="267" r:id="rId6"/>
    <p:sldId id="259" r:id="rId7"/>
    <p:sldId id="261" r:id="rId8"/>
    <p:sldId id="268" r:id="rId9"/>
    <p:sldId id="269" r:id="rId10"/>
    <p:sldId id="270" r:id="rId11"/>
    <p:sldId id="271" r:id="rId12"/>
    <p:sldId id="272" r:id="rId13"/>
    <p:sldId id="264" r:id="rId14"/>
    <p:sldId id="26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10/20/2014</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10/20/2014</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10/20/2014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10/20/2014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10/20/2014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10/20/2014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10/20/2014</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10/20/2014</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D8BD707-D9CF-40AE-B4C6-C98DA3205C09}" type="datetimeFigureOut">
              <a:rPr lang="en-US" smtClean="0"/>
              <a:pPr/>
              <a:t>10/20/2014</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381000"/>
            <a:ext cx="7848600" cy="1470025"/>
          </a:xfrm>
        </p:spPr>
        <p:txBody>
          <a:bodyPr>
            <a:normAutofit fontScale="90000"/>
          </a:bodyPr>
          <a:lstStyle/>
          <a:p>
            <a:r>
              <a:rPr lang="en-US" dirty="0" smtClean="0"/>
              <a:t>Journal of Powder Metallurgy and Mining</a:t>
            </a:r>
            <a:endParaRPr lang="en-US" dirty="0"/>
          </a:p>
        </p:txBody>
      </p:sp>
      <p:sp>
        <p:nvSpPr>
          <p:cNvPr id="3" name="Subtitle 2"/>
          <p:cNvSpPr>
            <a:spLocks noGrp="1"/>
          </p:cNvSpPr>
          <p:nvPr>
            <p:ph type="subTitle" idx="1"/>
          </p:nvPr>
        </p:nvSpPr>
        <p:spPr>
          <a:xfrm>
            <a:off x="2133600" y="2819400"/>
            <a:ext cx="6560234" cy="2971800"/>
          </a:xfrm>
        </p:spPr>
        <p:txBody>
          <a:bodyPr>
            <a:noAutofit/>
          </a:bodyPr>
          <a:lstStyle/>
          <a:p>
            <a:pPr>
              <a:lnSpc>
                <a:spcPct val="130000"/>
              </a:lnSpc>
            </a:pPr>
            <a:r>
              <a:rPr lang="en-US" sz="1800" dirty="0" smtClean="0"/>
              <a:t>Editor-In Chief</a:t>
            </a:r>
          </a:p>
          <a:p>
            <a:pPr>
              <a:lnSpc>
                <a:spcPct val="130000"/>
              </a:lnSpc>
            </a:pPr>
            <a:r>
              <a:rPr lang="en-US" sz="1800" dirty="0" smtClean="0"/>
              <a:t>Samuel </a:t>
            </a:r>
            <a:r>
              <a:rPr lang="en-US" sz="1800" dirty="0" err="1"/>
              <a:t>Frimpong</a:t>
            </a:r>
            <a:endParaRPr lang="en-US" sz="1800" dirty="0"/>
          </a:p>
          <a:p>
            <a:pPr>
              <a:lnSpc>
                <a:spcPct val="130000"/>
              </a:lnSpc>
            </a:pPr>
            <a:r>
              <a:rPr lang="en-US" sz="1800" dirty="0"/>
              <a:t>Professor and </a:t>
            </a:r>
            <a:r>
              <a:rPr lang="en-US" sz="1800" dirty="0" smtClean="0"/>
              <a:t>Chair</a:t>
            </a:r>
          </a:p>
          <a:p>
            <a:pPr>
              <a:lnSpc>
                <a:spcPct val="130000"/>
              </a:lnSpc>
            </a:pPr>
            <a:r>
              <a:rPr lang="en-US" sz="1800" dirty="0" smtClean="0"/>
              <a:t>Robert H. </a:t>
            </a:r>
            <a:r>
              <a:rPr lang="en-US" sz="1800" dirty="0" err="1" smtClean="0"/>
              <a:t>Quenon</a:t>
            </a:r>
            <a:r>
              <a:rPr lang="en-US" sz="1800" dirty="0" smtClean="0"/>
              <a:t> Endowed Chair</a:t>
            </a:r>
            <a:endParaRPr lang="en-US" sz="1800" dirty="0"/>
          </a:p>
          <a:p>
            <a:pPr>
              <a:lnSpc>
                <a:spcPct val="130000"/>
              </a:lnSpc>
            </a:pPr>
            <a:r>
              <a:rPr lang="en-US" sz="1800" dirty="0"/>
              <a:t>Department of Mining </a:t>
            </a:r>
            <a:r>
              <a:rPr lang="en-US" sz="1800" dirty="0" smtClean="0"/>
              <a:t>&amp; Nuclear </a:t>
            </a:r>
            <a:r>
              <a:rPr lang="en-US" sz="1800" dirty="0"/>
              <a:t>Engineering</a:t>
            </a:r>
          </a:p>
          <a:p>
            <a:pPr>
              <a:lnSpc>
                <a:spcPct val="130000"/>
              </a:lnSpc>
            </a:pPr>
            <a:r>
              <a:rPr lang="en-US" sz="1800" dirty="0"/>
              <a:t>Missouri University of </a:t>
            </a:r>
            <a:r>
              <a:rPr lang="en-US" sz="1800" dirty="0" smtClean="0"/>
              <a:t>Science </a:t>
            </a:r>
            <a:r>
              <a:rPr lang="en-US" sz="1800" dirty="0"/>
              <a:t>and Technology</a:t>
            </a:r>
          </a:p>
          <a:p>
            <a:pPr>
              <a:lnSpc>
                <a:spcPct val="130000"/>
              </a:lnSpc>
            </a:pPr>
            <a:r>
              <a:rPr lang="en-US" sz="1800" dirty="0"/>
              <a:t>USA</a:t>
            </a:r>
          </a:p>
        </p:txBody>
      </p:sp>
      <p:pic>
        <p:nvPicPr>
          <p:cNvPr id="5" name="Picture 4" descr="C:\Users\frimpong\AppData\Local\Microsoft\Windows\Temporary Internet Files\Content.Outlook\CD60R5MH\Frimpong Samuel.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2743200"/>
            <a:ext cx="2209800" cy="2667000"/>
          </a:xfrm>
          <a:prstGeom prst="rect">
            <a:avLst/>
          </a:prstGeom>
          <a:noFill/>
          <a:ln>
            <a:noFill/>
          </a:ln>
        </p:spPr>
      </p:pic>
    </p:spTree>
    <p:extLst>
      <p:ext uri="{BB962C8B-B14F-4D97-AF65-F5344CB8AC3E}">
        <p14:creationId xmlns:p14="http://schemas.microsoft.com/office/powerpoint/2010/main" val="8697194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2014-2015 </a:t>
            </a:r>
            <a:r>
              <a:rPr lang="en-US" dirty="0" smtClean="0"/>
              <a:t>Publications</a:t>
            </a:r>
            <a:endParaRPr lang="en-US" dirty="0"/>
          </a:p>
        </p:txBody>
      </p:sp>
      <p:sp>
        <p:nvSpPr>
          <p:cNvPr id="3" name="Content Placeholder 2"/>
          <p:cNvSpPr>
            <a:spLocks noGrp="1"/>
          </p:cNvSpPr>
          <p:nvPr>
            <p:ph idx="1"/>
          </p:nvPr>
        </p:nvSpPr>
        <p:spPr>
          <a:xfrm>
            <a:off x="304800" y="1447800"/>
            <a:ext cx="8610600" cy="5257800"/>
          </a:xfrm>
        </p:spPr>
        <p:txBody>
          <a:bodyPr>
            <a:noAutofit/>
          </a:bodyPr>
          <a:lstStyle/>
          <a:p>
            <a:pPr marL="276606" lvl="2" indent="-285750">
              <a:buFont typeface="Wingdings" panose="05000000000000000000" pitchFamily="2" charset="2"/>
              <a:buChar char="ü"/>
            </a:pPr>
            <a:r>
              <a:rPr lang="en-US" sz="1600" dirty="0"/>
              <a:t>Frimpong, S., </a:t>
            </a:r>
            <a:r>
              <a:rPr lang="en-US" sz="1600" dirty="0" err="1"/>
              <a:t>Y.Hu</a:t>
            </a:r>
            <a:r>
              <a:rPr lang="en-US" sz="1600" dirty="0"/>
              <a:t> and </a:t>
            </a:r>
            <a:r>
              <a:rPr lang="en-US" sz="1600" dirty="0" err="1"/>
              <a:t>H.I.Inyang</a:t>
            </a:r>
            <a:r>
              <a:rPr lang="en-US" sz="1600" dirty="0"/>
              <a:t>. 2008. Dynamic Modeling of Hydraulic Shovel Excavators for </a:t>
            </a:r>
            <a:r>
              <a:rPr lang="en-US" sz="1600" dirty="0" err="1"/>
              <a:t>Geomaterials</a:t>
            </a:r>
            <a:r>
              <a:rPr lang="en-US" sz="1600" dirty="0"/>
              <a:t>. </a:t>
            </a:r>
            <a:r>
              <a:rPr lang="en-US" sz="1600" i="1" dirty="0"/>
              <a:t>Int. Journal of </a:t>
            </a:r>
            <a:r>
              <a:rPr lang="en-US" sz="1600" i="1" dirty="0" err="1"/>
              <a:t>Geomechanics</a:t>
            </a:r>
            <a:r>
              <a:rPr lang="en-US" sz="1600" i="1" dirty="0"/>
              <a:t> (IJOG)</a:t>
            </a:r>
            <a:r>
              <a:rPr lang="en-US" sz="1600" dirty="0"/>
              <a:t>, Vol. 8(1); © ASCE, Reston, VA: 2 – 10.</a:t>
            </a:r>
          </a:p>
          <a:p>
            <a:pPr marL="276606" lvl="2" indent="-285750">
              <a:buFont typeface="Wingdings" panose="05000000000000000000" pitchFamily="2" charset="2"/>
              <a:buChar char="ü"/>
            </a:pPr>
            <a:r>
              <a:rPr lang="en-US" sz="1600" dirty="0"/>
              <a:t>Frimpong, S. and </a:t>
            </a:r>
            <a:r>
              <a:rPr lang="en-US" sz="1600" dirty="0" err="1"/>
              <a:t>Y.Hu</a:t>
            </a:r>
            <a:r>
              <a:rPr lang="en-US" sz="1600" dirty="0"/>
              <a:t>. 2008. Intelligent Shovel Excavation Modeling and Simulation. </a:t>
            </a:r>
            <a:r>
              <a:rPr lang="en-US" sz="1600" i="1" dirty="0"/>
              <a:t>IJOG</a:t>
            </a:r>
            <a:r>
              <a:rPr lang="en-US" sz="1600" dirty="0"/>
              <a:t>, Vol. 8(1). © ASCE Publications, Reston, VA: 20 - 29.</a:t>
            </a:r>
          </a:p>
          <a:p>
            <a:pPr marL="276606" lvl="2" indent="-285750">
              <a:buFont typeface="Wingdings" panose="05000000000000000000" pitchFamily="2" charset="2"/>
              <a:buChar char="ü"/>
            </a:pPr>
            <a:r>
              <a:rPr lang="en-US" sz="1600" dirty="0"/>
              <a:t>Frimpong, S., </a:t>
            </a:r>
            <a:r>
              <a:rPr lang="en-US" sz="1600" dirty="0" err="1"/>
              <a:t>Y.Li</a:t>
            </a:r>
            <a:r>
              <a:rPr lang="en-US" sz="1600" dirty="0"/>
              <a:t> and </a:t>
            </a:r>
            <a:r>
              <a:rPr lang="en-US" sz="1600" dirty="0" err="1"/>
              <a:t>K.Awuah-Offei</a:t>
            </a:r>
            <a:r>
              <a:rPr lang="en-US" sz="1600" dirty="0"/>
              <a:t>. 2008. Cable Shovel Health and Longevity and Operator Efficiency in Oil Sands Excavation. </a:t>
            </a:r>
            <a:r>
              <a:rPr lang="en-US" sz="1600" i="1" dirty="0"/>
              <a:t>IJMME, Vol. 1, No. 1</a:t>
            </a:r>
            <a:r>
              <a:rPr lang="en-US" sz="1600" dirty="0"/>
              <a:t>. © </a:t>
            </a:r>
            <a:r>
              <a:rPr lang="en-US" sz="1600" dirty="0" err="1" smtClean="0"/>
              <a:t>Indersci</a:t>
            </a:r>
            <a:r>
              <a:rPr lang="en-US" sz="1600" dirty="0" smtClean="0"/>
              <a:t>., </a:t>
            </a:r>
            <a:r>
              <a:rPr lang="en-US" sz="1600" dirty="0"/>
              <a:t>UK: 47 – 61.</a:t>
            </a:r>
          </a:p>
          <a:p>
            <a:pPr marL="276606" lvl="2" indent="-285750">
              <a:buFont typeface="Wingdings" panose="05000000000000000000" pitchFamily="2" charset="2"/>
              <a:buChar char="ü"/>
            </a:pPr>
            <a:r>
              <a:rPr lang="en-US" sz="1600" dirty="0"/>
              <a:t>Li, Y. and </a:t>
            </a:r>
            <a:r>
              <a:rPr lang="en-US" sz="1600" dirty="0" err="1"/>
              <a:t>S.Frimpong</a:t>
            </a:r>
            <a:r>
              <a:rPr lang="en-US" sz="1600" dirty="0"/>
              <a:t>, 2008. Hybrid Virtual Prototype for Analyzing Cable Shovel Component Stress. Int. J. of Adv. Manufacturing Tech., Vol. 37. © Springer-</a:t>
            </a:r>
            <a:r>
              <a:rPr lang="en-US" sz="1600" dirty="0" err="1"/>
              <a:t>Verlag</a:t>
            </a:r>
            <a:r>
              <a:rPr lang="en-US" sz="1600" dirty="0"/>
              <a:t>, London, UK: 423 – 430.</a:t>
            </a:r>
          </a:p>
          <a:p>
            <a:pPr marL="276606" lvl="2" indent="-285750">
              <a:buFont typeface="Wingdings" panose="05000000000000000000" pitchFamily="2" charset="2"/>
              <a:buChar char="ü"/>
            </a:pPr>
            <a:r>
              <a:rPr lang="en-US" sz="1600" dirty="0"/>
              <a:t>Li, Y. and </a:t>
            </a:r>
            <a:r>
              <a:rPr lang="en-US" sz="1600" dirty="0" err="1"/>
              <a:t>S.Frimpong</a:t>
            </a:r>
            <a:r>
              <a:rPr lang="en-US" sz="1600" dirty="0"/>
              <a:t>. 2008. Dynamic Modelling and Virtual Prototype Simulation of Dump Truck-Haul Road Interactions. </a:t>
            </a:r>
            <a:r>
              <a:rPr lang="en-US" sz="1600" i="1" dirty="0"/>
              <a:t>Int. J. of Heavy Vehicle Systems, Vol. 15, No.2/3/4. </a:t>
            </a:r>
            <a:r>
              <a:rPr lang="en-US" sz="1600" dirty="0"/>
              <a:t>© </a:t>
            </a:r>
            <a:r>
              <a:rPr lang="en-US" sz="1600" dirty="0" err="1"/>
              <a:t>Inderscience</a:t>
            </a:r>
            <a:r>
              <a:rPr lang="en-US" sz="1600" dirty="0"/>
              <a:t>, Olney, UK: 416 – 432.</a:t>
            </a:r>
          </a:p>
          <a:p>
            <a:pPr marL="276606" lvl="2" indent="-285750">
              <a:buFont typeface="Wingdings" panose="05000000000000000000" pitchFamily="2" charset="2"/>
              <a:buChar char="ü"/>
            </a:pPr>
            <a:r>
              <a:rPr lang="en-US" sz="1600" dirty="0"/>
              <a:t>Frimpong, S. and </a:t>
            </a:r>
            <a:r>
              <a:rPr lang="en-US" sz="1600" dirty="0" err="1"/>
              <a:t>Y.Li</a:t>
            </a:r>
            <a:r>
              <a:rPr lang="en-US" sz="1600" dirty="0"/>
              <a:t>. 2008. Structural Dynamics and a Virtual Prototype Simulator of the HAB System for Oil Sands Production. </a:t>
            </a:r>
            <a:r>
              <a:rPr lang="en-US" sz="1600" i="1" dirty="0"/>
              <a:t>J. of Energy Engineering, Vol. 134, No. 3 (September)</a:t>
            </a:r>
            <a:r>
              <a:rPr lang="en-US" sz="1600" dirty="0"/>
              <a:t>. © ASCE, Reston, VA: </a:t>
            </a:r>
            <a:r>
              <a:rPr lang="en-US" sz="1600" dirty="0" smtClean="0"/>
              <a:t>81-86.</a:t>
            </a:r>
          </a:p>
          <a:p>
            <a:pPr marL="276606" lvl="2" indent="-285750">
              <a:buFont typeface="Wingdings" panose="05000000000000000000" pitchFamily="2" charset="2"/>
              <a:buChar char="ü"/>
            </a:pPr>
            <a:r>
              <a:rPr lang="en-US" sz="1600" dirty="0" smtClean="0"/>
              <a:t>Frimpong</a:t>
            </a:r>
            <a:r>
              <a:rPr lang="en-US" sz="1600" dirty="0"/>
              <a:t>, S., </a:t>
            </a:r>
            <a:r>
              <a:rPr lang="en-US" sz="1600" dirty="0" err="1"/>
              <a:t>K.Awuah-Offei</a:t>
            </a:r>
            <a:r>
              <a:rPr lang="en-US" sz="1600" dirty="0"/>
              <a:t> and </a:t>
            </a:r>
            <a:r>
              <a:rPr lang="en-US" sz="1600" dirty="0" err="1"/>
              <a:t>G.Dogbe</a:t>
            </a:r>
            <a:r>
              <a:rPr lang="en-US" sz="1600" dirty="0"/>
              <a:t>. 2007. Optimum Short-Term Futures Hedge using Stochastic Linear Programming. </a:t>
            </a:r>
            <a:r>
              <a:rPr lang="en-US" sz="1600" i="1" dirty="0"/>
              <a:t>International Journal of Risk Assessment and Management (IJRAM)</a:t>
            </a:r>
            <a:r>
              <a:rPr lang="en-US" sz="1600" dirty="0"/>
              <a:t>, Vol. 7(5). © </a:t>
            </a:r>
            <a:r>
              <a:rPr lang="en-US" sz="1600" dirty="0" err="1"/>
              <a:t>Inderscience</a:t>
            </a:r>
            <a:r>
              <a:rPr lang="en-US" sz="1600" dirty="0"/>
              <a:t>, </a:t>
            </a:r>
            <a:r>
              <a:rPr lang="en-US" sz="1600" dirty="0" err="1"/>
              <a:t>Geneve</a:t>
            </a:r>
            <a:r>
              <a:rPr lang="en-US" sz="1600" dirty="0"/>
              <a:t> 15, Switzerland: 639-655.</a:t>
            </a:r>
          </a:p>
        </p:txBody>
      </p:sp>
    </p:spTree>
    <p:extLst>
      <p:ext uri="{BB962C8B-B14F-4D97-AF65-F5344CB8AC3E}">
        <p14:creationId xmlns:p14="http://schemas.microsoft.com/office/powerpoint/2010/main" val="16142407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2005-2014 </a:t>
            </a:r>
            <a:r>
              <a:rPr lang="en-US" dirty="0" smtClean="0"/>
              <a:t>Publications</a:t>
            </a:r>
            <a:endParaRPr lang="en-US" dirty="0"/>
          </a:p>
        </p:txBody>
      </p:sp>
      <p:sp>
        <p:nvSpPr>
          <p:cNvPr id="3" name="Content Placeholder 2"/>
          <p:cNvSpPr>
            <a:spLocks noGrp="1"/>
          </p:cNvSpPr>
          <p:nvPr>
            <p:ph idx="1"/>
          </p:nvPr>
        </p:nvSpPr>
        <p:spPr>
          <a:xfrm>
            <a:off x="304800" y="1447800"/>
            <a:ext cx="8610600" cy="5257800"/>
          </a:xfrm>
        </p:spPr>
        <p:txBody>
          <a:bodyPr>
            <a:noAutofit/>
          </a:bodyPr>
          <a:lstStyle/>
          <a:p>
            <a:pPr marL="276606" lvl="2" indent="-285750">
              <a:buFont typeface="Wingdings 2" panose="05020102010507070707" pitchFamily="18" charset="2"/>
              <a:buChar char="P"/>
            </a:pPr>
            <a:r>
              <a:rPr lang="en-US" sz="1600" dirty="0" err="1"/>
              <a:t>Dogbe</a:t>
            </a:r>
            <a:r>
              <a:rPr lang="en-US" sz="1600" dirty="0"/>
              <a:t>, G., and </a:t>
            </a:r>
            <a:r>
              <a:rPr lang="en-US" sz="1600" dirty="0" err="1"/>
              <a:t>S.Frimpong</a:t>
            </a:r>
            <a:r>
              <a:rPr lang="en-US" sz="1600" dirty="0"/>
              <a:t>. 2007. Mineral Reserve Risk in Continuous-Time Stochastic Mine Valuation. </a:t>
            </a:r>
            <a:r>
              <a:rPr lang="en-US" sz="1600" i="1" dirty="0"/>
              <a:t>IJRAM</a:t>
            </a:r>
            <a:r>
              <a:rPr lang="en-US" sz="1600" dirty="0"/>
              <a:t>, </a:t>
            </a:r>
            <a:r>
              <a:rPr lang="en-US" sz="1600" i="1" dirty="0"/>
              <a:t>Vol. 7(5).</a:t>
            </a:r>
            <a:r>
              <a:rPr lang="en-US" sz="1600" dirty="0"/>
              <a:t> © </a:t>
            </a:r>
            <a:r>
              <a:rPr lang="en-US" sz="1600" dirty="0" err="1"/>
              <a:t>Inderscience</a:t>
            </a:r>
            <a:r>
              <a:rPr lang="en-US" sz="1600" dirty="0"/>
              <a:t>, </a:t>
            </a:r>
            <a:r>
              <a:rPr lang="en-US" sz="1600" dirty="0" err="1"/>
              <a:t>Geneve</a:t>
            </a:r>
            <a:r>
              <a:rPr lang="en-US" sz="1600" dirty="0"/>
              <a:t> 15, Switzerland: 675 - </a:t>
            </a:r>
            <a:r>
              <a:rPr lang="en-US" sz="1600" dirty="0" smtClean="0"/>
              <a:t>694.</a:t>
            </a:r>
          </a:p>
          <a:p>
            <a:pPr marL="276606" lvl="2" indent="-285750">
              <a:buFont typeface="Wingdings 2" panose="05020102010507070707" pitchFamily="18" charset="2"/>
              <a:buChar char="P"/>
            </a:pPr>
            <a:r>
              <a:rPr lang="en-US" sz="1600" dirty="0" smtClean="0"/>
              <a:t>Frimpong</a:t>
            </a:r>
            <a:r>
              <a:rPr lang="en-US" sz="1600" dirty="0"/>
              <a:t>, S. and </a:t>
            </a:r>
            <a:r>
              <a:rPr lang="en-US" sz="1600" dirty="0" err="1"/>
              <a:t>Y.Li</a:t>
            </a:r>
            <a:r>
              <a:rPr lang="en-US" sz="1600" dirty="0"/>
              <a:t>. 2007. Cable Shovel Health and Longevity in Formation Excavation. </a:t>
            </a:r>
            <a:r>
              <a:rPr lang="en-US" sz="1600" i="1" dirty="0"/>
              <a:t>Mining Engineering, Vol. 59(12) (December).</a:t>
            </a:r>
            <a:r>
              <a:rPr lang="en-US" sz="1600" dirty="0"/>
              <a:t> © SME, Littleton, CO: 50 - 56.</a:t>
            </a:r>
          </a:p>
          <a:p>
            <a:pPr marL="276606" lvl="2" indent="-285750">
              <a:buFont typeface="Wingdings 2" panose="05020102010507070707" pitchFamily="18" charset="2"/>
              <a:buChar char="P"/>
            </a:pPr>
            <a:r>
              <a:rPr lang="en-US" sz="1600" dirty="0" err="1"/>
              <a:t>Askari-Nasab</a:t>
            </a:r>
            <a:r>
              <a:rPr lang="en-US" sz="1600" dirty="0"/>
              <a:t>, H., </a:t>
            </a:r>
            <a:r>
              <a:rPr lang="en-US" sz="1600" dirty="0" err="1"/>
              <a:t>S.Frimpong</a:t>
            </a:r>
            <a:r>
              <a:rPr lang="en-US" sz="1600" dirty="0"/>
              <a:t> and </a:t>
            </a:r>
            <a:r>
              <a:rPr lang="en-US" sz="1600" dirty="0" err="1"/>
              <a:t>J.Szymanski</a:t>
            </a:r>
            <a:r>
              <a:rPr lang="en-US" sz="1600" dirty="0"/>
              <a:t>. 2007. Modeling Open Pit Dynamics using Discrete Simulation. </a:t>
            </a:r>
            <a:r>
              <a:rPr lang="en-US" sz="1600" i="1" dirty="0"/>
              <a:t>Int. Journal of Mining, Reclamation &amp; Environment</a:t>
            </a:r>
            <a:r>
              <a:rPr lang="en-US" sz="1600" dirty="0"/>
              <a:t>, </a:t>
            </a:r>
            <a:r>
              <a:rPr lang="en-US" sz="1600" i="1" dirty="0"/>
              <a:t>Vol. 21, No. 1. </a:t>
            </a:r>
            <a:r>
              <a:rPr lang="en-US" sz="1600" dirty="0"/>
              <a:t>© Taylor &amp; Francis, </a:t>
            </a:r>
            <a:r>
              <a:rPr lang="en-US" sz="1600" dirty="0" err="1"/>
              <a:t>Oxfordshire</a:t>
            </a:r>
            <a:r>
              <a:rPr lang="en-US" sz="1600" dirty="0"/>
              <a:t>, UK: 35 - </a:t>
            </a:r>
            <a:r>
              <a:rPr lang="en-US" sz="1600" dirty="0" smtClean="0"/>
              <a:t>49.</a:t>
            </a:r>
          </a:p>
          <a:p>
            <a:pPr marL="276606" lvl="2" indent="-285750">
              <a:buFont typeface="Wingdings 2" panose="05020102010507070707" pitchFamily="18" charset="2"/>
              <a:buChar char="P"/>
            </a:pPr>
            <a:r>
              <a:rPr lang="en-US" sz="1600" dirty="0" smtClean="0"/>
              <a:t>Frimpong</a:t>
            </a:r>
            <a:r>
              <a:rPr lang="en-US" sz="1600" dirty="0"/>
              <a:t>, S. and </a:t>
            </a:r>
            <a:r>
              <a:rPr lang="en-US" sz="1600" dirty="0" err="1"/>
              <a:t>Y.Li</a:t>
            </a:r>
            <a:r>
              <a:rPr lang="en-US" sz="1600" dirty="0"/>
              <a:t>. 2007. Stress Loading of the Cable Shovel Boom under In-situ Digging Conditions. </a:t>
            </a:r>
            <a:r>
              <a:rPr lang="en-US" sz="1600" i="1" dirty="0" smtClean="0"/>
              <a:t>Eng. </a:t>
            </a:r>
            <a:r>
              <a:rPr lang="en-US" sz="1600" i="1" dirty="0"/>
              <a:t>Failure Analysis, Vol. 14(4) (June)</a:t>
            </a:r>
            <a:r>
              <a:rPr lang="en-US" sz="1600" dirty="0"/>
              <a:t>. © Elsevier, UK: 702 </a:t>
            </a:r>
            <a:r>
              <a:rPr lang="en-US" sz="1600" dirty="0" smtClean="0"/>
              <a:t>– 715.</a:t>
            </a:r>
          </a:p>
          <a:p>
            <a:pPr marL="276606" lvl="2" indent="-285750">
              <a:buFont typeface="Wingdings 2" panose="05020102010507070707" pitchFamily="18" charset="2"/>
              <a:buChar char="P"/>
            </a:pPr>
            <a:r>
              <a:rPr lang="en-US" sz="1600" dirty="0" smtClean="0"/>
              <a:t>Frimpong</a:t>
            </a:r>
            <a:r>
              <a:rPr lang="en-US" sz="1600" dirty="0"/>
              <a:t>, S. and </a:t>
            </a:r>
            <a:r>
              <a:rPr lang="en-US" sz="1600" dirty="0" err="1"/>
              <a:t>Y.Li</a:t>
            </a:r>
            <a:r>
              <a:rPr lang="en-US" sz="1600" dirty="0"/>
              <a:t>. 2007. Spatial Kinematics and Virtual Prototype Simulation of the Cable Shovel Performance. </a:t>
            </a:r>
            <a:r>
              <a:rPr lang="en-US" sz="1600" i="1" dirty="0"/>
              <a:t>SME Transactions</a:t>
            </a:r>
            <a:r>
              <a:rPr lang="en-US" sz="1600" dirty="0"/>
              <a:t>, </a:t>
            </a:r>
            <a:r>
              <a:rPr lang="en-US" sz="1600" i="1" dirty="0"/>
              <a:t>Vol. 322</a:t>
            </a:r>
            <a:r>
              <a:rPr lang="en-US" sz="1600" dirty="0"/>
              <a:t>. © SME, Littleton, CO: 78 – </a:t>
            </a:r>
            <a:r>
              <a:rPr lang="en-US" sz="1600" dirty="0" smtClean="0"/>
              <a:t>87.</a:t>
            </a:r>
          </a:p>
          <a:p>
            <a:pPr marL="276606" lvl="2" indent="-285750">
              <a:buFont typeface="Wingdings 2" panose="05020102010507070707" pitchFamily="18" charset="2"/>
              <a:buChar char="P"/>
            </a:pPr>
            <a:r>
              <a:rPr lang="en-US" sz="1600" dirty="0" smtClean="0"/>
              <a:t>Awuah-Offei</a:t>
            </a:r>
            <a:r>
              <a:rPr lang="en-US" sz="1600" dirty="0"/>
              <a:t>, K. and </a:t>
            </a:r>
            <a:r>
              <a:rPr lang="en-US" sz="1600" dirty="0" err="1"/>
              <a:t>S.Frimpong</a:t>
            </a:r>
            <a:r>
              <a:rPr lang="en-US" sz="1600" dirty="0"/>
              <a:t>. 2007. Cable Shovel Digging Optimization for Energy Efficiency. </a:t>
            </a:r>
            <a:r>
              <a:rPr lang="en-US" sz="1600" i="1" dirty="0"/>
              <a:t>Mechanism and Machine Theory, Vol. 42</a:t>
            </a:r>
            <a:r>
              <a:rPr lang="en-US" sz="1600" dirty="0"/>
              <a:t>. © Elsevier, UK: 995 – 1006. </a:t>
            </a:r>
            <a:endParaRPr lang="en-US" sz="1600" dirty="0" smtClean="0"/>
          </a:p>
          <a:p>
            <a:pPr marL="276606" lvl="2" indent="-285750">
              <a:buFont typeface="Wingdings 2" panose="05020102010507070707" pitchFamily="18" charset="2"/>
              <a:buChar char="P"/>
            </a:pPr>
            <a:r>
              <a:rPr lang="en-US" sz="1600" dirty="0" err="1" smtClean="0"/>
              <a:t>Inyang</a:t>
            </a:r>
            <a:r>
              <a:rPr lang="en-US" sz="1600" dirty="0"/>
              <a:t>, H. and </a:t>
            </a:r>
            <a:r>
              <a:rPr lang="en-US" sz="1600" dirty="0" err="1"/>
              <a:t>S.Frimpong</a:t>
            </a:r>
            <a:r>
              <a:rPr lang="en-US" sz="1600" dirty="0"/>
              <a:t>. 2007. Utility of Energy Technology Development in Environmentally Sustainable Development. J. of Energy Engineering, Vol. 133, No. 1. © ASCE, Reston, VA: 1 – 2</a:t>
            </a:r>
            <a:r>
              <a:rPr lang="en-US" sz="1600" dirty="0" smtClean="0"/>
              <a:t>.</a:t>
            </a:r>
          </a:p>
          <a:p>
            <a:pPr marL="276606" lvl="2" indent="-285750">
              <a:buFont typeface="Wingdings 2" panose="05020102010507070707" pitchFamily="18" charset="2"/>
              <a:buChar char="P"/>
            </a:pPr>
            <a:r>
              <a:rPr lang="en-US" sz="1600" dirty="0"/>
              <a:t>Awuah-Offei, K. and </a:t>
            </a:r>
            <a:r>
              <a:rPr lang="en-US" sz="1600" dirty="0" err="1"/>
              <a:t>S.Frimpong</a:t>
            </a:r>
            <a:r>
              <a:rPr lang="en-US" sz="1600" dirty="0"/>
              <a:t>. 2006. Numerical Simulation of Cable Shovel Resistive Forces in Oil Sands Excavation. </a:t>
            </a:r>
            <a:r>
              <a:rPr lang="en-US" sz="1600" i="1" dirty="0"/>
              <a:t>International Journal of Mining, Reclamation &amp; Environment, Vol. 20, No. 3</a:t>
            </a:r>
            <a:r>
              <a:rPr lang="en-US" sz="1600" dirty="0"/>
              <a:t>. © Taylor &amp; Francis, </a:t>
            </a:r>
            <a:r>
              <a:rPr lang="en-US" sz="1600" dirty="0" err="1"/>
              <a:t>Oxfordshire</a:t>
            </a:r>
            <a:r>
              <a:rPr lang="en-US" sz="1600" dirty="0"/>
              <a:t>, UK (September): 223 – 238.</a:t>
            </a:r>
          </a:p>
        </p:txBody>
      </p:sp>
    </p:spTree>
    <p:extLst>
      <p:ext uri="{BB962C8B-B14F-4D97-AF65-F5344CB8AC3E}">
        <p14:creationId xmlns:p14="http://schemas.microsoft.com/office/powerpoint/2010/main" val="31517302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2005-2014 </a:t>
            </a:r>
            <a:r>
              <a:rPr lang="en-US" dirty="0" smtClean="0"/>
              <a:t>Publications</a:t>
            </a:r>
            <a:endParaRPr lang="en-US" dirty="0"/>
          </a:p>
        </p:txBody>
      </p:sp>
      <p:sp>
        <p:nvSpPr>
          <p:cNvPr id="3" name="Content Placeholder 2"/>
          <p:cNvSpPr>
            <a:spLocks noGrp="1"/>
          </p:cNvSpPr>
          <p:nvPr>
            <p:ph idx="1"/>
          </p:nvPr>
        </p:nvSpPr>
        <p:spPr>
          <a:xfrm>
            <a:off x="304800" y="1447800"/>
            <a:ext cx="8610600" cy="5257800"/>
          </a:xfrm>
        </p:spPr>
        <p:txBody>
          <a:bodyPr>
            <a:noAutofit/>
          </a:bodyPr>
          <a:lstStyle/>
          <a:p>
            <a:pPr marL="276606" lvl="2" indent="-285750">
              <a:buFont typeface="Wingdings 2" panose="05020102010507070707" pitchFamily="18" charset="2"/>
              <a:buChar char="P"/>
            </a:pPr>
            <a:r>
              <a:rPr lang="en-US" sz="1600" dirty="0"/>
              <a:t>Li, Y., </a:t>
            </a:r>
            <a:r>
              <a:rPr lang="en-US" sz="1600" dirty="0" err="1"/>
              <a:t>M.Fang</a:t>
            </a:r>
            <a:r>
              <a:rPr lang="en-US" sz="1600" dirty="0"/>
              <a:t>, </a:t>
            </a:r>
            <a:r>
              <a:rPr lang="en-US" sz="1600" dirty="0" err="1"/>
              <a:t>M.L.Feng</a:t>
            </a:r>
            <a:r>
              <a:rPr lang="en-US" sz="1600" dirty="0"/>
              <a:t> and </a:t>
            </a:r>
            <a:r>
              <a:rPr lang="en-US" sz="1600" dirty="0" err="1"/>
              <a:t>S.Frimpong</a:t>
            </a:r>
            <a:r>
              <a:rPr lang="en-US" sz="1600" dirty="0"/>
              <a:t>. 2006. Three Dimensional Modeling of the Working Linkage of Load-Haul-Dump Loader. </a:t>
            </a:r>
            <a:r>
              <a:rPr lang="en-US" sz="1600" i="1" dirty="0"/>
              <a:t>The International Journal of Advanced Manufacturing Technology, ISSN: 0268-3768 (Paper) 1433-3015 (Online), DOI: 10.1007/s00170-006-0407-8</a:t>
            </a:r>
            <a:r>
              <a:rPr lang="en-US" sz="1600" dirty="0"/>
              <a:t>. © Springer, London, UK.</a:t>
            </a:r>
          </a:p>
          <a:p>
            <a:pPr marL="276606" lvl="2" indent="-285750">
              <a:buFont typeface="Wingdings 2" panose="05020102010507070707" pitchFamily="18" charset="2"/>
              <a:buChar char="P"/>
            </a:pPr>
            <a:r>
              <a:rPr lang="en-US" sz="1600" dirty="0"/>
              <a:t>Frimpong, S. and </a:t>
            </a:r>
            <a:r>
              <a:rPr lang="en-US" sz="1600" dirty="0" err="1"/>
              <a:t>Y.Hu</a:t>
            </a:r>
            <a:r>
              <a:rPr lang="en-US" sz="1600" dirty="0"/>
              <a:t>. 2005. Parametric Simulation of Shovel-Oil Sands Interactions during Excavation. </a:t>
            </a:r>
            <a:r>
              <a:rPr lang="en-US" sz="1600" i="1" dirty="0"/>
              <a:t>International Journal of Surface Mining, Reclamation &amp; Environment, Vol. 18, No. 3</a:t>
            </a:r>
            <a:r>
              <a:rPr lang="en-US" sz="1600" dirty="0"/>
              <a:t>. © Taylor &amp; Francis, </a:t>
            </a:r>
            <a:r>
              <a:rPr lang="en-US" sz="1600" dirty="0" err="1"/>
              <a:t>Oxfordshire</a:t>
            </a:r>
            <a:r>
              <a:rPr lang="en-US" sz="1600" dirty="0"/>
              <a:t>, UK (September): 205 – </a:t>
            </a:r>
            <a:r>
              <a:rPr lang="en-US" sz="1600" dirty="0" smtClean="0"/>
              <a:t>219.</a:t>
            </a:r>
          </a:p>
          <a:p>
            <a:pPr marL="276606" lvl="2" indent="-285750">
              <a:buFont typeface="Wingdings 2" panose="05020102010507070707" pitchFamily="18" charset="2"/>
              <a:buChar char="P"/>
            </a:pPr>
            <a:r>
              <a:rPr lang="en-US" sz="1600" dirty="0" smtClean="0"/>
              <a:t>Frimpong</a:t>
            </a:r>
            <a:r>
              <a:rPr lang="en-US" sz="1600" dirty="0"/>
              <a:t>, S. and </a:t>
            </a:r>
            <a:r>
              <a:rPr lang="en-US" sz="1600" dirty="0" err="1"/>
              <a:t>Y.Hu</a:t>
            </a:r>
            <a:r>
              <a:rPr lang="en-US" sz="1600" dirty="0"/>
              <a:t>. 2005. Dynamic Hydraulic Shovel Simulator for Improved Machine Performance. </a:t>
            </a:r>
            <a:r>
              <a:rPr lang="en-US" sz="1600" i="1" dirty="0"/>
              <a:t>CIM Bulletin</a:t>
            </a:r>
            <a:r>
              <a:rPr lang="en-US" sz="1600" dirty="0"/>
              <a:t>, </a:t>
            </a:r>
            <a:r>
              <a:rPr lang="en-US" sz="1600" i="1" dirty="0"/>
              <a:t>Vol. 98, No. 1095</a:t>
            </a:r>
            <a:r>
              <a:rPr lang="en-US" sz="1600" dirty="0"/>
              <a:t>. © CIM Publications, 1210-3400 de </a:t>
            </a:r>
            <a:r>
              <a:rPr lang="en-US" sz="1600" dirty="0" err="1"/>
              <a:t>Maisonneuve</a:t>
            </a:r>
            <a:r>
              <a:rPr lang="en-US" sz="1600" dirty="0"/>
              <a:t> Blvd. W., Montreal, Canada: 1 – 5. </a:t>
            </a:r>
            <a:endParaRPr lang="en-US" sz="1600" dirty="0" smtClean="0"/>
          </a:p>
          <a:p>
            <a:pPr marL="276606" lvl="2" indent="-285750">
              <a:buFont typeface="Wingdings 2" panose="05020102010507070707" pitchFamily="18" charset="2"/>
              <a:buChar char="P"/>
            </a:pPr>
            <a:r>
              <a:rPr lang="en-US" sz="1600" dirty="0" smtClean="0"/>
              <a:t>Frimpong</a:t>
            </a:r>
            <a:r>
              <a:rPr lang="en-US" sz="1600" dirty="0"/>
              <a:t>, S., and </a:t>
            </a:r>
            <a:r>
              <a:rPr lang="en-US" sz="1600" dirty="0" err="1"/>
              <a:t>Y.Li</a:t>
            </a:r>
            <a:r>
              <a:rPr lang="en-US" sz="1600" dirty="0"/>
              <a:t>. 2005. Virtual Prototype Simulation of Hydraulic Shovel Kinematics for Spatial Characterization in Surface Mining Operations. </a:t>
            </a:r>
            <a:r>
              <a:rPr lang="en-US" sz="1600" i="1" dirty="0"/>
              <a:t>Int. </a:t>
            </a:r>
            <a:r>
              <a:rPr lang="en-US" sz="1600" i="1" dirty="0" smtClean="0"/>
              <a:t>J. </a:t>
            </a:r>
            <a:r>
              <a:rPr lang="en-US" sz="1600" i="1" dirty="0"/>
              <a:t>of Surface Mining, </a:t>
            </a:r>
            <a:r>
              <a:rPr lang="en-US" sz="1600" i="1" dirty="0" err="1" smtClean="0"/>
              <a:t>Reclam</a:t>
            </a:r>
            <a:r>
              <a:rPr lang="en-US" sz="1600" i="1" dirty="0" smtClean="0"/>
              <a:t>. </a:t>
            </a:r>
            <a:r>
              <a:rPr lang="en-US" sz="1600" i="1" dirty="0"/>
              <a:t>&amp; </a:t>
            </a:r>
            <a:r>
              <a:rPr lang="en-US" sz="1600" i="1" dirty="0" err="1"/>
              <a:t>Env</a:t>
            </a:r>
            <a:r>
              <a:rPr lang="en-US" sz="1600" i="1" dirty="0"/>
              <a:t>., Vol. 19, No. 4</a:t>
            </a:r>
            <a:r>
              <a:rPr lang="en-US" sz="1600" dirty="0"/>
              <a:t>. © Taylor &amp; Francis, </a:t>
            </a:r>
            <a:r>
              <a:rPr lang="en-US" sz="1600" dirty="0" err="1"/>
              <a:t>Oxfordshire</a:t>
            </a:r>
            <a:r>
              <a:rPr lang="en-US" sz="1600" dirty="0"/>
              <a:t>, UK (September): 238 – </a:t>
            </a:r>
            <a:r>
              <a:rPr lang="en-US" sz="1600" dirty="0" smtClean="0"/>
              <a:t>250.</a:t>
            </a:r>
          </a:p>
          <a:p>
            <a:pPr marL="276606" lvl="2" indent="-285750">
              <a:buFont typeface="Wingdings 2" panose="05020102010507070707" pitchFamily="18" charset="2"/>
              <a:buChar char="P"/>
            </a:pPr>
            <a:r>
              <a:rPr lang="en-US" sz="1600" dirty="0" smtClean="0"/>
              <a:t>Frimpong</a:t>
            </a:r>
            <a:r>
              <a:rPr lang="en-US" sz="1600" dirty="0"/>
              <a:t>, S., </a:t>
            </a:r>
            <a:r>
              <a:rPr lang="en-US" sz="1600" dirty="0" err="1"/>
              <a:t>Z.Chang</a:t>
            </a:r>
            <a:r>
              <a:rPr lang="en-US" sz="1600" dirty="0"/>
              <a:t> and </a:t>
            </a:r>
            <a:r>
              <a:rPr lang="en-US" sz="1600" dirty="0" err="1"/>
              <a:t>V.Kecojevic</a:t>
            </a:r>
            <a:r>
              <a:rPr lang="en-US" sz="1600" dirty="0"/>
              <a:t>. 2005. KANEXP03 Cable Shovel Dynamics and PID Control Scheme for Efficient Surface Mining Excavation. </a:t>
            </a:r>
            <a:r>
              <a:rPr lang="en-US" sz="1600" i="1" dirty="0"/>
              <a:t>Mining Engineering Transactions, Vol. 318</a:t>
            </a:r>
            <a:r>
              <a:rPr lang="en-US" sz="1600" dirty="0"/>
              <a:t>. © SME, Littleton, CO: 41 – </a:t>
            </a:r>
            <a:r>
              <a:rPr lang="en-US" sz="1600" dirty="0" smtClean="0"/>
              <a:t>50.</a:t>
            </a:r>
          </a:p>
          <a:p>
            <a:pPr marL="276606" lvl="2" indent="-285750">
              <a:buFont typeface="Wingdings 2" panose="05020102010507070707" pitchFamily="18" charset="2"/>
              <a:buChar char="P"/>
            </a:pPr>
            <a:r>
              <a:rPr lang="en-US" sz="1600" dirty="0" smtClean="0"/>
              <a:t>Frimpong</a:t>
            </a:r>
            <a:r>
              <a:rPr lang="en-US" sz="1600" dirty="0"/>
              <a:t>, S., </a:t>
            </a:r>
            <a:r>
              <a:rPr lang="en-US" sz="1600" dirty="0" err="1"/>
              <a:t>Y.Hu</a:t>
            </a:r>
            <a:r>
              <a:rPr lang="en-US" sz="1600" dirty="0"/>
              <a:t> and </a:t>
            </a:r>
            <a:r>
              <a:rPr lang="en-US" sz="1600" dirty="0" err="1"/>
              <a:t>K.Awuah-Offei</a:t>
            </a:r>
            <a:r>
              <a:rPr lang="en-US" sz="1600" dirty="0"/>
              <a:t>. 2005. Mechanics of Cable Shovel-Formation Interactions in Surface Mining Excavations. </a:t>
            </a:r>
            <a:r>
              <a:rPr lang="en-US" sz="1600" i="1" dirty="0" err="1"/>
              <a:t>Terramechanics</a:t>
            </a:r>
            <a:r>
              <a:rPr lang="en-US" sz="1600" i="1" dirty="0"/>
              <a:t>, Vol. 42, Issue #1</a:t>
            </a:r>
            <a:r>
              <a:rPr lang="en-US" sz="1600" dirty="0"/>
              <a:t>; © Elsevier (August): 15 – 33.</a:t>
            </a:r>
          </a:p>
        </p:txBody>
      </p:sp>
    </p:spTree>
    <p:extLst>
      <p:ext uri="{BB962C8B-B14F-4D97-AF65-F5344CB8AC3E}">
        <p14:creationId xmlns:p14="http://schemas.microsoft.com/office/powerpoint/2010/main" val="13546202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Books &amp; Monographs</a:t>
            </a:r>
            <a:endParaRPr lang="en-US" sz="3600" dirty="0"/>
          </a:p>
        </p:txBody>
      </p:sp>
      <p:sp>
        <p:nvSpPr>
          <p:cNvPr id="3" name="Content Placeholder 2"/>
          <p:cNvSpPr>
            <a:spLocks noGrp="1"/>
          </p:cNvSpPr>
          <p:nvPr>
            <p:ph idx="1"/>
          </p:nvPr>
        </p:nvSpPr>
        <p:spPr>
          <a:xfrm>
            <a:off x="457200" y="1646236"/>
            <a:ext cx="8229600" cy="4830763"/>
          </a:xfrm>
        </p:spPr>
        <p:txBody>
          <a:bodyPr>
            <a:noAutofit/>
          </a:bodyPr>
          <a:lstStyle/>
          <a:p>
            <a:pPr marL="333756" lvl="2" indent="-342900">
              <a:spcBef>
                <a:spcPts val="1000"/>
              </a:spcBef>
              <a:spcAft>
                <a:spcPts val="1000"/>
              </a:spcAft>
              <a:buFont typeface="Wingdings 2" panose="05020102010507070707" pitchFamily="18" charset="2"/>
              <a:buChar char=""/>
            </a:pPr>
            <a:r>
              <a:rPr lang="en-US" sz="2000" dirty="0"/>
              <a:t>Brown, O.F. and </a:t>
            </a:r>
            <a:r>
              <a:rPr lang="en-US" sz="2000" dirty="0" err="1"/>
              <a:t>S.Frimpong</a:t>
            </a:r>
            <a:r>
              <a:rPr lang="en-US" sz="2000" dirty="0"/>
              <a:t>. 2012. Numerical Analysis of Blade-Formation Interactions in Excavation: A Finite Element Approach. © Lambert Academic Publishing. KG Heinrich-</a:t>
            </a:r>
            <a:r>
              <a:rPr lang="en-US" sz="2000" dirty="0" err="1"/>
              <a:t>Böcking</a:t>
            </a:r>
            <a:r>
              <a:rPr lang="en-US" sz="2000" dirty="0"/>
              <a:t>-</a:t>
            </a:r>
            <a:r>
              <a:rPr lang="en-US" sz="2000" dirty="0" err="1"/>
              <a:t>Straße</a:t>
            </a:r>
            <a:r>
              <a:rPr lang="en-US" sz="2000" dirty="0"/>
              <a:t> 6-8 66121 </a:t>
            </a:r>
            <a:r>
              <a:rPr lang="en-US" sz="2000" dirty="0" err="1"/>
              <a:t>Saarbrücken</a:t>
            </a:r>
            <a:r>
              <a:rPr lang="en-US" sz="2000" dirty="0"/>
              <a:t>, Germany (May). ISBN-10: 365911118X; ISBN-13: 978-3659111181: 108 p. </a:t>
            </a:r>
          </a:p>
          <a:p>
            <a:pPr marL="333756" lvl="2" indent="-342900">
              <a:spcBef>
                <a:spcPts val="1000"/>
              </a:spcBef>
              <a:spcAft>
                <a:spcPts val="1000"/>
              </a:spcAft>
              <a:buFont typeface="Wingdings 2" panose="05020102010507070707" pitchFamily="18" charset="2"/>
              <a:buChar char=""/>
            </a:pPr>
            <a:r>
              <a:rPr lang="en-US" sz="2000" dirty="0"/>
              <a:t>Frimpong, S., </a:t>
            </a:r>
            <a:r>
              <a:rPr lang="en-US" sz="2000" dirty="0" err="1"/>
              <a:t>Y.Li</a:t>
            </a:r>
            <a:r>
              <a:rPr lang="en-US" sz="2000" dirty="0"/>
              <a:t> and </a:t>
            </a:r>
            <a:r>
              <a:rPr lang="en-US" sz="2000" dirty="0" err="1"/>
              <a:t>N.Aouad</a:t>
            </a:r>
            <a:r>
              <a:rPr lang="en-US" sz="2000" dirty="0"/>
              <a:t>. 2008. “Intelligent Machine Monitoring and Sensing for Safe Surface Mining Operations”; </a:t>
            </a:r>
            <a:r>
              <a:rPr lang="en-US" sz="2000" i="1" dirty="0"/>
              <a:t>Book Chapter in</a:t>
            </a:r>
            <a:r>
              <a:rPr lang="en-US" sz="2000" dirty="0"/>
              <a:t> </a:t>
            </a:r>
            <a:r>
              <a:rPr lang="en-US" sz="2000" i="1" dirty="0"/>
              <a:t>Appropriate Technologies for Environmental Protection in the Developing World, ISBN #: 978-1-4020-9138-4;</a:t>
            </a:r>
            <a:r>
              <a:rPr lang="en-US" sz="2000" dirty="0"/>
              <a:t> </a:t>
            </a:r>
            <a:r>
              <a:rPr lang="en-US" sz="2000" dirty="0" err="1"/>
              <a:t>Yanful</a:t>
            </a:r>
            <a:r>
              <a:rPr lang="en-US" sz="2000" dirty="0"/>
              <a:t>, E.K. (Editor); © Springer Science, New York, NY: 217-227.</a:t>
            </a:r>
          </a:p>
          <a:p>
            <a:pPr marL="333756" lvl="2" indent="-342900">
              <a:spcBef>
                <a:spcPts val="1000"/>
              </a:spcBef>
              <a:spcAft>
                <a:spcPts val="1000"/>
              </a:spcAft>
              <a:buFont typeface="Wingdings 2" panose="05020102010507070707" pitchFamily="18" charset="2"/>
              <a:buChar char=""/>
            </a:pPr>
            <a:r>
              <a:rPr lang="en-US" sz="2000" dirty="0"/>
              <a:t>Szymanski, J. and </a:t>
            </a:r>
            <a:r>
              <a:rPr lang="en-US" sz="2000" dirty="0" err="1"/>
              <a:t>S.Frimpong</a:t>
            </a:r>
            <a:r>
              <a:rPr lang="en-US" sz="2000" dirty="0"/>
              <a:t>. 2005. Sprocket Carrier Roller for a Tracked Vehicle”. Patent File #: 2002050 (CA2). Serial #: 2,481,664). TEC Edmonton, University of Alberta, Edmonton, Canada. </a:t>
            </a:r>
          </a:p>
          <a:p>
            <a:pPr>
              <a:buFont typeface="Wingdings 2" panose="05020102010507070707" pitchFamily="18" charset="2"/>
              <a:buChar char=""/>
            </a:pPr>
            <a:endParaRPr lang="en-US" sz="1500" dirty="0"/>
          </a:p>
        </p:txBody>
      </p:sp>
    </p:spTree>
    <p:extLst>
      <p:ext uri="{BB962C8B-B14F-4D97-AF65-F5344CB8AC3E}">
        <p14:creationId xmlns:p14="http://schemas.microsoft.com/office/powerpoint/2010/main" val="195308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lgn="ctr">
              <a:buNone/>
            </a:pPr>
            <a:endParaRPr lang="en-US" dirty="0" smtClean="0"/>
          </a:p>
          <a:p>
            <a:pPr marL="0" indent="0" algn="ctr">
              <a:buNone/>
            </a:pPr>
            <a:r>
              <a:rPr lang="en-US" sz="4800" dirty="0" smtClean="0">
                <a:latin typeface="Colonna MT" pitchFamily="82" charset="0"/>
              </a:rPr>
              <a:t>Thank you</a:t>
            </a:r>
            <a:endParaRPr lang="en-US" sz="4800" dirty="0">
              <a:latin typeface="Colonna MT" pitchFamily="82" charset="0"/>
            </a:endParaRPr>
          </a:p>
        </p:txBody>
      </p:sp>
    </p:spTree>
    <p:extLst>
      <p:ext uri="{BB962C8B-B14F-4D97-AF65-F5344CB8AC3E}">
        <p14:creationId xmlns:p14="http://schemas.microsoft.com/office/powerpoint/2010/main" val="3963745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Biography</a:t>
            </a:r>
            <a:endParaRPr lang="en-US" dirty="0"/>
          </a:p>
        </p:txBody>
      </p:sp>
      <p:sp>
        <p:nvSpPr>
          <p:cNvPr id="3" name="Content Placeholder 2"/>
          <p:cNvSpPr>
            <a:spLocks noGrp="1"/>
          </p:cNvSpPr>
          <p:nvPr>
            <p:ph idx="1"/>
          </p:nvPr>
        </p:nvSpPr>
        <p:spPr>
          <a:xfrm>
            <a:off x="533400" y="1600200"/>
            <a:ext cx="8229600" cy="4724400"/>
          </a:xfrm>
        </p:spPr>
        <p:txBody>
          <a:bodyPr>
            <a:noAutofit/>
          </a:bodyPr>
          <a:lstStyle/>
          <a:p>
            <a:pPr algn="just">
              <a:lnSpc>
                <a:spcPct val="150000"/>
              </a:lnSpc>
            </a:pPr>
            <a:r>
              <a:rPr lang="en-US" sz="1800" dirty="0"/>
              <a:t>Samuel </a:t>
            </a:r>
            <a:r>
              <a:rPr lang="en-US" sz="1800" dirty="0" err="1"/>
              <a:t>Frimpong</a:t>
            </a:r>
            <a:r>
              <a:rPr lang="en-US" sz="1800" dirty="0"/>
              <a:t> is Professor and Chair of the Department of Mining and Nuclear Engineering and the Robert H. </a:t>
            </a:r>
            <a:r>
              <a:rPr lang="en-US" sz="1800" dirty="0" err="1"/>
              <a:t>Quenon</a:t>
            </a:r>
            <a:r>
              <a:rPr lang="en-US" sz="1800" dirty="0"/>
              <a:t> Endowed Chair at the Missouri University of Science and Technology (Missouri S&amp;T). </a:t>
            </a:r>
            <a:endParaRPr lang="en-US" sz="1800" dirty="0" smtClean="0"/>
          </a:p>
          <a:p>
            <a:pPr algn="just">
              <a:lnSpc>
                <a:spcPct val="150000"/>
              </a:lnSpc>
            </a:pPr>
            <a:r>
              <a:rPr lang="en-US" sz="1800" dirty="0" smtClean="0"/>
              <a:t>He </a:t>
            </a:r>
            <a:r>
              <a:rPr lang="en-US" sz="1800" dirty="0"/>
              <a:t>holds PhD (1992) from the University of Alberta, MSc (1988) from the University of Zambia, and Postgraduate Diploma (Distinction, 1986) and BSc (Hon, 1985) from the University of Science and Technology, Ghana. </a:t>
            </a:r>
            <a:endParaRPr lang="en-US" sz="1800" dirty="0" smtClean="0"/>
          </a:p>
          <a:p>
            <a:pPr algn="just">
              <a:lnSpc>
                <a:spcPct val="150000"/>
              </a:lnSpc>
            </a:pPr>
            <a:r>
              <a:rPr lang="en-US" sz="1800" dirty="0"/>
              <a:t>His professional experience includes over 25 years of research and teaching, over 20 years of university administration, and several years of industry practice</a:t>
            </a:r>
            <a:r>
              <a:rPr lang="en-US" sz="1800" dirty="0" smtClean="0"/>
              <a:t>. </a:t>
            </a:r>
          </a:p>
          <a:p>
            <a:pPr algn="just">
              <a:lnSpc>
                <a:spcPct val="150000"/>
              </a:lnSpc>
            </a:pPr>
            <a:r>
              <a:rPr lang="en-US" sz="1800" dirty="0" smtClean="0"/>
              <a:t>He </a:t>
            </a:r>
            <a:r>
              <a:rPr lang="en-US" sz="1800" dirty="0"/>
              <a:t>previously worked as Professor and Associate Professor (University of Alberta), Assistant Professor (Technical University of Nova Scotia), </a:t>
            </a:r>
            <a:endParaRPr lang="en-US" sz="1800" dirty="0" smtClean="0"/>
          </a:p>
        </p:txBody>
      </p:sp>
    </p:spTree>
    <p:extLst>
      <p:ext uri="{BB962C8B-B14F-4D97-AF65-F5344CB8AC3E}">
        <p14:creationId xmlns:p14="http://schemas.microsoft.com/office/powerpoint/2010/main" val="19412220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86717"/>
          </a:xfrm>
        </p:spPr>
        <p:txBody>
          <a:bodyPr>
            <a:noAutofit/>
          </a:bodyPr>
          <a:lstStyle/>
          <a:p>
            <a:pPr algn="just">
              <a:lnSpc>
                <a:spcPct val="150000"/>
              </a:lnSpc>
            </a:pPr>
            <a:endParaRPr lang="en-US" sz="1800" dirty="0" smtClean="0"/>
          </a:p>
          <a:p>
            <a:pPr algn="just">
              <a:lnSpc>
                <a:spcPct val="150000"/>
              </a:lnSpc>
            </a:pPr>
            <a:endParaRPr lang="en-US" sz="1800" dirty="0" smtClean="0"/>
          </a:p>
          <a:p>
            <a:pPr algn="just">
              <a:lnSpc>
                <a:spcPct val="150000"/>
              </a:lnSpc>
            </a:pPr>
            <a:r>
              <a:rPr lang="en-US" sz="1800" dirty="0" smtClean="0"/>
              <a:t>Postdoctoral </a:t>
            </a:r>
            <a:r>
              <a:rPr lang="en-US" sz="1800" dirty="0"/>
              <a:t>Fellow (University of Alberta), Research Associate (University of Zimbabwe) and as Mining Engineer (Ashanti Goldfields, Ghana National Manganese Corp, State Gold mining Corp and </a:t>
            </a:r>
            <a:r>
              <a:rPr lang="en-US" sz="1800" dirty="0" err="1"/>
              <a:t>Agri</a:t>
            </a:r>
            <a:r>
              <a:rPr lang="en-US" sz="1800" dirty="0"/>
              <a:t>-Petco of Ghana) and Underground Miner (</a:t>
            </a:r>
            <a:r>
              <a:rPr lang="en-US" sz="1800" dirty="0" err="1"/>
              <a:t>Tarkwa</a:t>
            </a:r>
            <a:r>
              <a:rPr lang="en-US" sz="1800" dirty="0"/>
              <a:t> Goldfields). </a:t>
            </a:r>
            <a:endParaRPr lang="en-US" sz="1800" dirty="0" smtClean="0"/>
          </a:p>
          <a:p>
            <a:pPr algn="just">
              <a:lnSpc>
                <a:spcPct val="150000"/>
              </a:lnSpc>
            </a:pPr>
            <a:r>
              <a:rPr lang="en-US" sz="1800" dirty="0"/>
              <a:t>His current research areas include surface mining systems engineering, excavation and machine health, extra heavy oil recovery, safety and hazards engineering and stochastic simulation.  He continues to lead major research initiatives in these areas with over $32 million funding from a portfolio of national and international agencies</a:t>
            </a:r>
            <a:r>
              <a:rPr lang="en-US" sz="1800" dirty="0" smtClean="0"/>
              <a:t>.</a:t>
            </a:r>
          </a:p>
          <a:p>
            <a:pPr algn="just">
              <a:lnSpc>
                <a:spcPct val="150000"/>
              </a:lnSpc>
            </a:pPr>
            <a:r>
              <a:rPr lang="en-US" sz="2000" dirty="0"/>
              <a:t>The results of his research initiatives include over 200 refereed journal and conference publications, 90 technical reports, </a:t>
            </a:r>
            <a:r>
              <a:rPr lang="en-US" sz="2000" dirty="0" smtClean="0"/>
              <a:t>and </a:t>
            </a:r>
            <a:r>
              <a:rPr lang="en-US" sz="2000" dirty="0"/>
              <a:t>over 150 technical presentations.</a:t>
            </a:r>
          </a:p>
          <a:p>
            <a:pPr marL="0" indent="0">
              <a:buNone/>
            </a:pPr>
            <a:endParaRPr lang="en-US" sz="2000" dirty="0"/>
          </a:p>
        </p:txBody>
      </p:sp>
    </p:spTree>
    <p:extLst>
      <p:ext uri="{BB962C8B-B14F-4D97-AF65-F5344CB8AC3E}">
        <p14:creationId xmlns:p14="http://schemas.microsoft.com/office/powerpoint/2010/main" val="22342279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86717"/>
          </a:xfrm>
        </p:spPr>
        <p:txBody>
          <a:bodyPr>
            <a:noAutofit/>
          </a:bodyPr>
          <a:lstStyle/>
          <a:p>
            <a:pPr algn="just">
              <a:lnSpc>
                <a:spcPct val="150000"/>
              </a:lnSpc>
            </a:pPr>
            <a:endParaRPr lang="en-US" sz="1800" dirty="0" smtClean="0"/>
          </a:p>
          <a:p>
            <a:pPr algn="just">
              <a:lnSpc>
                <a:spcPct val="150000"/>
              </a:lnSpc>
            </a:pPr>
            <a:endParaRPr lang="en-US" sz="1800" dirty="0" smtClean="0"/>
          </a:p>
          <a:p>
            <a:pPr algn="just">
              <a:lnSpc>
                <a:spcPct val="150000"/>
              </a:lnSpc>
            </a:pPr>
            <a:r>
              <a:rPr lang="en-US" sz="1800" dirty="0"/>
              <a:t>He is also leading major global efforts in extending mining engineering education and research initiatives into Afghanistan, Australia, Botswana, China, Dominican Republic, Ghana, Mongolia, Peru and Saudi Arabia.</a:t>
            </a:r>
            <a:r>
              <a:rPr lang="en-US" sz="1800" dirty="0" smtClean="0"/>
              <a:t> </a:t>
            </a:r>
          </a:p>
          <a:p>
            <a:pPr algn="just">
              <a:lnSpc>
                <a:spcPct val="150000"/>
              </a:lnSpc>
            </a:pPr>
            <a:r>
              <a:rPr lang="en-US" sz="1800" dirty="0"/>
              <a:t>Frimpong serves as a Member of the Mine Safety and Health Research Advisory Council for the Center for Disease Control, appointed by the US HHS Secretary.  He is a recipient of the CPI Distinguished Lecturer Award, Award of Distinction by World Mining Congress, University of Alberta/CIDA PhD Scholar, Life Patron of the University of Mines and Technology Alumni Association, Grand Award by the Northwest Mining Association, and a UNESCO Research </a:t>
            </a:r>
            <a:r>
              <a:rPr lang="en-US" sz="1800" dirty="0" smtClean="0"/>
              <a:t>Fellow. </a:t>
            </a:r>
            <a:r>
              <a:rPr lang="en-US" sz="1800" dirty="0"/>
              <a:t>He is Co-Chair of the ASCE-UNESCO Monograph on Emerging Energy Technologies, a member of the APLU Board on Natural Resources, </a:t>
            </a:r>
            <a:endParaRPr lang="en-US" sz="1800" dirty="0" smtClean="0"/>
          </a:p>
        </p:txBody>
      </p:sp>
    </p:spTree>
    <p:extLst>
      <p:ext uri="{BB962C8B-B14F-4D97-AF65-F5344CB8AC3E}">
        <p14:creationId xmlns:p14="http://schemas.microsoft.com/office/powerpoint/2010/main" val="12150581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86717"/>
          </a:xfrm>
        </p:spPr>
        <p:txBody>
          <a:bodyPr>
            <a:noAutofit/>
          </a:bodyPr>
          <a:lstStyle/>
          <a:p>
            <a:pPr algn="just">
              <a:lnSpc>
                <a:spcPct val="150000"/>
              </a:lnSpc>
            </a:pPr>
            <a:endParaRPr lang="en-US" sz="1800" dirty="0" smtClean="0"/>
          </a:p>
          <a:p>
            <a:pPr algn="just">
              <a:lnSpc>
                <a:spcPct val="150000"/>
              </a:lnSpc>
            </a:pPr>
            <a:endParaRPr lang="en-US" sz="1800" dirty="0" smtClean="0"/>
          </a:p>
          <a:p>
            <a:pPr algn="just">
              <a:lnSpc>
                <a:spcPct val="150000"/>
              </a:lnSpc>
            </a:pPr>
            <a:r>
              <a:rPr lang="en-US" sz="1800" dirty="0"/>
              <a:t>Vice Chair of the Minerals and Energy Section of the National Association of State Universities and Land Grant Colleges and a member of the College of Reviewers for Canada Foundation for Innovation</a:t>
            </a:r>
            <a:r>
              <a:rPr lang="en-US" sz="1800" dirty="0" smtClean="0"/>
              <a:t>. </a:t>
            </a:r>
            <a:r>
              <a:rPr lang="en-US" sz="1800" dirty="0"/>
              <a:t>He is currently </a:t>
            </a:r>
            <a:r>
              <a:rPr lang="en-US" sz="1800" dirty="0" smtClean="0"/>
              <a:t>an Associate </a:t>
            </a:r>
            <a:r>
              <a:rPr lang="en-US" sz="1800" dirty="0"/>
              <a:t>Editor for International Journal of Mining and Minerals Engineering, Editor for the International Journal of Mining, Reclamation and Environment, and a reviewer for over 15 refereed journals in mining engineering and related fields and previously served as Associate Editor for ASCE Journal of Energy Engineering</a:t>
            </a:r>
            <a:r>
              <a:rPr lang="en-US" sz="1800" dirty="0" smtClean="0"/>
              <a:t>.</a:t>
            </a:r>
          </a:p>
          <a:p>
            <a:pPr algn="just">
              <a:lnSpc>
                <a:spcPct val="150000"/>
              </a:lnSpc>
            </a:pPr>
            <a:r>
              <a:rPr lang="en-US" sz="1800" dirty="0"/>
              <a:t>He is a Registered Professional Engineer in Canada, and a member of the Society for Mining, Metallurgy and Exploration, Canadian Institute of Mining, Metallurgy and Petroleum, American Society of Civil Engineers, and the Society for Modeling and Simulation International.</a:t>
            </a:r>
            <a:endParaRPr lang="en-US" sz="1800" dirty="0" smtClean="0"/>
          </a:p>
        </p:txBody>
      </p:sp>
    </p:spTree>
    <p:extLst>
      <p:ext uri="{BB962C8B-B14F-4D97-AF65-F5344CB8AC3E}">
        <p14:creationId xmlns:p14="http://schemas.microsoft.com/office/powerpoint/2010/main" val="4282607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Areas</a:t>
            </a:r>
            <a:endParaRPr lang="en-US" dirty="0"/>
          </a:p>
        </p:txBody>
      </p:sp>
      <p:sp>
        <p:nvSpPr>
          <p:cNvPr id="3" name="Content Placeholder 2"/>
          <p:cNvSpPr>
            <a:spLocks noGrp="1"/>
          </p:cNvSpPr>
          <p:nvPr>
            <p:ph idx="1"/>
          </p:nvPr>
        </p:nvSpPr>
        <p:spPr>
          <a:xfrm>
            <a:off x="457200" y="1646236"/>
            <a:ext cx="8229600" cy="4906964"/>
          </a:xfrm>
        </p:spPr>
        <p:txBody>
          <a:bodyPr>
            <a:normAutofit fontScale="92500"/>
          </a:bodyPr>
          <a:lstStyle/>
          <a:p>
            <a:pPr>
              <a:lnSpc>
                <a:spcPct val="170000"/>
              </a:lnSpc>
              <a:buFont typeface="Wingdings" pitchFamily="2" charset="2"/>
              <a:buChar char="ü"/>
            </a:pPr>
            <a:r>
              <a:rPr lang="en-US" sz="2200" dirty="0"/>
              <a:t>Surface </a:t>
            </a:r>
            <a:r>
              <a:rPr lang="en-US" sz="2200" dirty="0" smtClean="0"/>
              <a:t>Mining</a:t>
            </a:r>
            <a:r>
              <a:rPr lang="en-US" sz="2200" dirty="0"/>
              <a:t> </a:t>
            </a:r>
            <a:r>
              <a:rPr lang="en-US" sz="2200" dirty="0" smtClean="0"/>
              <a:t>Systems Engineering </a:t>
            </a:r>
          </a:p>
          <a:p>
            <a:pPr>
              <a:lnSpc>
                <a:spcPct val="170000"/>
              </a:lnSpc>
              <a:buFont typeface="Wingdings" pitchFamily="2" charset="2"/>
              <a:buChar char="ü"/>
            </a:pPr>
            <a:r>
              <a:rPr lang="en-US" sz="2200" dirty="0" smtClean="0"/>
              <a:t>Formation Excavation</a:t>
            </a:r>
            <a:r>
              <a:rPr lang="en-US" sz="2200" dirty="0"/>
              <a:t> </a:t>
            </a:r>
            <a:r>
              <a:rPr lang="en-US" sz="2200" dirty="0" smtClean="0"/>
              <a:t>Engineering </a:t>
            </a:r>
          </a:p>
          <a:p>
            <a:pPr>
              <a:lnSpc>
                <a:spcPct val="170000"/>
              </a:lnSpc>
              <a:buFont typeface="Wingdings" pitchFamily="2" charset="2"/>
              <a:buChar char="ü"/>
            </a:pPr>
            <a:r>
              <a:rPr lang="en-US" sz="2200" dirty="0" smtClean="0"/>
              <a:t>Machine Dynamics</a:t>
            </a:r>
          </a:p>
          <a:p>
            <a:pPr>
              <a:lnSpc>
                <a:spcPct val="170000"/>
              </a:lnSpc>
              <a:buFont typeface="Wingdings" pitchFamily="2" charset="2"/>
              <a:buChar char="ü"/>
            </a:pPr>
            <a:r>
              <a:rPr lang="en-US" sz="2200" dirty="0" smtClean="0"/>
              <a:t>Heavy Machinery Imaging </a:t>
            </a:r>
            <a:r>
              <a:rPr lang="en-US" sz="2200" dirty="0"/>
              <a:t>and </a:t>
            </a:r>
            <a:r>
              <a:rPr lang="en-US" sz="2200" dirty="0" smtClean="0"/>
              <a:t>Integration </a:t>
            </a:r>
          </a:p>
          <a:p>
            <a:pPr>
              <a:lnSpc>
                <a:spcPct val="170000"/>
              </a:lnSpc>
              <a:buFont typeface="Wingdings" pitchFamily="2" charset="2"/>
              <a:buChar char="ü"/>
            </a:pPr>
            <a:r>
              <a:rPr lang="en-US" sz="2200" dirty="0" smtClean="0"/>
              <a:t>Intelligent Mining Systems </a:t>
            </a:r>
          </a:p>
          <a:p>
            <a:pPr>
              <a:lnSpc>
                <a:spcPct val="170000"/>
              </a:lnSpc>
              <a:buFont typeface="Wingdings" pitchFamily="2" charset="2"/>
              <a:buChar char="ü"/>
            </a:pPr>
            <a:r>
              <a:rPr lang="en-US" sz="2200" dirty="0" smtClean="0"/>
              <a:t>Stochastic Processes </a:t>
            </a:r>
            <a:r>
              <a:rPr lang="en-US" sz="2200" dirty="0"/>
              <a:t>and </a:t>
            </a:r>
            <a:r>
              <a:rPr lang="en-US" sz="2200" dirty="0" smtClean="0"/>
              <a:t>Risks Simulation </a:t>
            </a:r>
          </a:p>
          <a:p>
            <a:pPr>
              <a:lnSpc>
                <a:spcPct val="170000"/>
              </a:lnSpc>
              <a:buFont typeface="Wingdings" pitchFamily="2" charset="2"/>
              <a:buChar char="ü"/>
            </a:pPr>
            <a:r>
              <a:rPr lang="en-US" sz="2200" dirty="0" smtClean="0"/>
              <a:t>Extra Heavy Oil Extraction</a:t>
            </a:r>
          </a:p>
          <a:p>
            <a:pPr>
              <a:lnSpc>
                <a:spcPct val="170000"/>
              </a:lnSpc>
              <a:buFont typeface="Wingdings" pitchFamily="2" charset="2"/>
              <a:buChar char="ü"/>
            </a:pPr>
            <a:r>
              <a:rPr lang="en-US" sz="2200" dirty="0" smtClean="0"/>
              <a:t>Mine Safety</a:t>
            </a:r>
            <a:r>
              <a:rPr lang="en-US" sz="2200" dirty="0"/>
              <a:t>, </a:t>
            </a:r>
            <a:r>
              <a:rPr lang="en-US" sz="2200" dirty="0" smtClean="0"/>
              <a:t>Health </a:t>
            </a:r>
            <a:r>
              <a:rPr lang="en-US" sz="2200" dirty="0"/>
              <a:t>and </a:t>
            </a:r>
            <a:r>
              <a:rPr lang="en-US" sz="2200" dirty="0" smtClean="0"/>
              <a:t>Hazards Engineering</a:t>
            </a:r>
          </a:p>
          <a:p>
            <a:pPr>
              <a:lnSpc>
                <a:spcPct val="170000"/>
              </a:lnSpc>
              <a:buFont typeface="Wingdings" pitchFamily="2" charset="2"/>
              <a:buChar char="ü"/>
            </a:pPr>
            <a:r>
              <a:rPr lang="en-US" sz="2200" dirty="0" smtClean="0"/>
              <a:t>Augmented Machine Visualization</a:t>
            </a:r>
            <a:endParaRPr lang="en-US" sz="2200" dirty="0"/>
          </a:p>
        </p:txBody>
      </p:sp>
    </p:spTree>
    <p:extLst>
      <p:ext uri="{BB962C8B-B14F-4D97-AF65-F5344CB8AC3E}">
        <p14:creationId xmlns:p14="http://schemas.microsoft.com/office/powerpoint/2010/main" val="774161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2005-2014 </a:t>
            </a:r>
            <a:r>
              <a:rPr lang="en-US" dirty="0" smtClean="0"/>
              <a:t>Publications</a:t>
            </a:r>
            <a:endParaRPr lang="en-US" dirty="0"/>
          </a:p>
        </p:txBody>
      </p:sp>
      <p:sp>
        <p:nvSpPr>
          <p:cNvPr id="3" name="Content Placeholder 2"/>
          <p:cNvSpPr>
            <a:spLocks noGrp="1"/>
          </p:cNvSpPr>
          <p:nvPr>
            <p:ph idx="1"/>
          </p:nvPr>
        </p:nvSpPr>
        <p:spPr>
          <a:xfrm>
            <a:off x="457200" y="1524000"/>
            <a:ext cx="8229600" cy="5029200"/>
          </a:xfrm>
        </p:spPr>
        <p:txBody>
          <a:bodyPr>
            <a:noAutofit/>
          </a:bodyPr>
          <a:lstStyle/>
          <a:p>
            <a:pPr marL="333756" lvl="2" indent="-342900">
              <a:buFont typeface="Wingdings 2" panose="05020102010507070707" pitchFamily="18" charset="2"/>
              <a:buChar char=""/>
            </a:pPr>
            <a:r>
              <a:rPr lang="en-US" sz="1600" dirty="0"/>
              <a:t>Gbadam, E. and </a:t>
            </a:r>
            <a:r>
              <a:rPr lang="en-US" sz="1600" dirty="0" err="1"/>
              <a:t>S.Frimpong</a:t>
            </a:r>
            <a:r>
              <a:rPr lang="en-US" sz="1600" dirty="0"/>
              <a:t>. 2014. Bench Structural Integrity Modeling of Oil Sands for Optimum Cable Shovel Performance. J Powder </a:t>
            </a:r>
            <a:r>
              <a:rPr lang="en-US" sz="1600" dirty="0" err="1"/>
              <a:t>Metall</a:t>
            </a:r>
            <a:r>
              <a:rPr lang="en-US" sz="1600" dirty="0"/>
              <a:t> Min 3: 120. </a:t>
            </a:r>
            <a:r>
              <a:rPr lang="en-US" sz="1600" dirty="0" err="1"/>
              <a:t>doi</a:t>
            </a:r>
            <a:r>
              <a:rPr lang="en-US" sz="1600" dirty="0"/>
              <a:t>: 10.4172/2168-9806.1000120.</a:t>
            </a:r>
          </a:p>
          <a:p>
            <a:pPr marL="333756" lvl="2" indent="-342900">
              <a:buFont typeface="Wingdings 2" panose="05020102010507070707" pitchFamily="18" charset="2"/>
              <a:buChar char=""/>
            </a:pPr>
            <a:r>
              <a:rPr lang="en-US" sz="1600" dirty="0"/>
              <a:t>Nyaaba, W., </a:t>
            </a:r>
            <a:r>
              <a:rPr lang="en-US" sz="1600" dirty="0" err="1"/>
              <a:t>S.Frimpong</a:t>
            </a:r>
            <a:r>
              <a:rPr lang="en-US" sz="1600" dirty="0"/>
              <a:t> and El-</a:t>
            </a:r>
            <a:r>
              <a:rPr lang="en-US" sz="1600" dirty="0" err="1"/>
              <a:t>Nagdy</a:t>
            </a:r>
            <a:r>
              <a:rPr lang="en-US" sz="1600" dirty="0"/>
              <a:t>, K. 2014. Optimization of Ventilation Networks using the </a:t>
            </a:r>
            <a:r>
              <a:rPr lang="en-US" sz="1600" dirty="0" err="1"/>
              <a:t>Lagrangian</a:t>
            </a:r>
            <a:r>
              <a:rPr lang="en-US" sz="1600" dirty="0"/>
              <a:t> Algorithm for Equality Constraints. </a:t>
            </a:r>
            <a:r>
              <a:rPr lang="en-US" sz="1600" i="1" dirty="0"/>
              <a:t>International Journal of Mining, Reclamation and Environment (IJMRE)</a:t>
            </a:r>
            <a:r>
              <a:rPr lang="en-US" sz="1600" dirty="0"/>
              <a:t>. © Taylor &amp; Francis, UK (in print).</a:t>
            </a:r>
          </a:p>
          <a:p>
            <a:pPr marL="333756" lvl="2" indent="-342900">
              <a:buFont typeface="Wingdings 2" panose="05020102010507070707" pitchFamily="18" charset="2"/>
              <a:buChar char=""/>
            </a:pPr>
            <a:r>
              <a:rPr lang="en-US" sz="1600" dirty="0"/>
              <a:t>Frimpong, S., </a:t>
            </a:r>
            <a:r>
              <a:rPr lang="en-US" sz="1600" dirty="0" err="1"/>
              <a:t>J.M.Whiting</a:t>
            </a:r>
            <a:r>
              <a:rPr lang="en-US" sz="1600" dirty="0"/>
              <a:t> and </a:t>
            </a:r>
            <a:r>
              <a:rPr lang="en-US" sz="1600" dirty="0" err="1"/>
              <a:t>R.Suglo</a:t>
            </a:r>
            <a:r>
              <a:rPr lang="en-US" sz="1600" dirty="0"/>
              <a:t>. 2013. Preparing Graduate Talent for the Mining Industry: A New Metric System Based on an Old Tradition; </a:t>
            </a:r>
            <a:r>
              <a:rPr lang="en-US" sz="1600" i="1" dirty="0"/>
              <a:t>Mining Engineering, Vol. 65, No. 6.</a:t>
            </a:r>
            <a:r>
              <a:rPr lang="en-US" sz="1600" dirty="0"/>
              <a:t> © SME, Littleton, CO: 62 – </a:t>
            </a:r>
            <a:r>
              <a:rPr lang="en-US" sz="1600" dirty="0" smtClean="0"/>
              <a:t>70.</a:t>
            </a:r>
          </a:p>
          <a:p>
            <a:pPr marL="333756" lvl="2" indent="-342900">
              <a:buFont typeface="Wingdings 2" panose="05020102010507070707" pitchFamily="18" charset="2"/>
              <a:buChar char=""/>
            </a:pPr>
            <a:r>
              <a:rPr lang="en-US" sz="1600" dirty="0" smtClean="0"/>
              <a:t>Frimpong </a:t>
            </a:r>
            <a:r>
              <a:rPr lang="en-US" sz="1600" dirty="0"/>
              <a:t>S. 2013. Advancing Knowledge and Frontiers for Safe and Productive Surface Mining. Editorial for Special Edition on Surface Mining. </a:t>
            </a:r>
            <a:r>
              <a:rPr lang="en-US" sz="1600" i="1" dirty="0"/>
              <a:t>Journal of Powder Metallurgy and Mining, Vol. 2, No. 1,</a:t>
            </a:r>
            <a:r>
              <a:rPr lang="en-US" sz="1600" dirty="0"/>
              <a:t> 1000e106; ISSN: 2168-9806 JPMM</a:t>
            </a:r>
          </a:p>
          <a:p>
            <a:pPr marL="333756" lvl="2" indent="-342900">
              <a:buFont typeface="Wingdings 2" panose="05020102010507070707" pitchFamily="18" charset="2"/>
              <a:buChar char=""/>
            </a:pPr>
            <a:r>
              <a:rPr lang="en-US" sz="1600" dirty="0" err="1"/>
              <a:t>Adadzi</a:t>
            </a:r>
            <a:r>
              <a:rPr lang="en-US" sz="1600" dirty="0"/>
              <a:t> E. and </a:t>
            </a:r>
            <a:r>
              <a:rPr lang="en-US" sz="1600" dirty="0" err="1"/>
              <a:t>S.Frimpong</a:t>
            </a:r>
            <a:r>
              <a:rPr lang="en-US" sz="1600" dirty="0"/>
              <a:t>. 2013. Stochastic Non-Linear Optimization of Equipment Productivity in Multi-Seam Formations. Special Edition on Surface Mining. </a:t>
            </a:r>
            <a:r>
              <a:rPr lang="en-US" sz="1600" i="1" dirty="0"/>
              <a:t>Journal of Powder Metallurgy and Mining, Vol. 2, No. 1.</a:t>
            </a:r>
            <a:r>
              <a:rPr lang="en-US" sz="1600" dirty="0"/>
              <a:t> ISSN 2168-9806 JPMM </a:t>
            </a:r>
          </a:p>
          <a:p>
            <a:pPr marL="333756" lvl="2" indent="-342900">
              <a:buFont typeface="Wingdings 2" panose="05020102010507070707" pitchFamily="18" charset="2"/>
              <a:buChar char=""/>
            </a:pPr>
            <a:r>
              <a:rPr lang="en-US" sz="1600" dirty="0"/>
              <a:t>Raza M.A. and </a:t>
            </a:r>
            <a:r>
              <a:rPr lang="en-US" sz="1600" dirty="0" err="1"/>
              <a:t>S.Frimpong</a:t>
            </a:r>
            <a:r>
              <a:rPr lang="en-US" sz="1600" dirty="0"/>
              <a:t>. 2013. Cable Shovel Stress &amp; Fatigue Failure Modeling - Causes and Solution Strategies Review. Special Edition on Surface Mining. </a:t>
            </a:r>
            <a:r>
              <a:rPr lang="en-US" sz="1600" i="1" dirty="0"/>
              <a:t>J Powder </a:t>
            </a:r>
            <a:r>
              <a:rPr lang="en-US" sz="1600" i="1" dirty="0" err="1"/>
              <a:t>Metall</a:t>
            </a:r>
            <a:r>
              <a:rPr lang="en-US" sz="1600" i="1" dirty="0"/>
              <a:t> Min. Vol. 2, No. 1. </a:t>
            </a:r>
            <a:r>
              <a:rPr lang="en-US" sz="1600" dirty="0"/>
              <a:t>ISSN: 2168-9806 JPMM</a:t>
            </a:r>
            <a:r>
              <a:rPr lang="en-US" sz="1600" dirty="0" smtClean="0"/>
              <a:t>.</a:t>
            </a:r>
            <a:endParaRPr lang="en-US" sz="1600" dirty="0"/>
          </a:p>
        </p:txBody>
      </p:sp>
    </p:spTree>
    <p:extLst>
      <p:ext uri="{BB962C8B-B14F-4D97-AF65-F5344CB8AC3E}">
        <p14:creationId xmlns:p14="http://schemas.microsoft.com/office/powerpoint/2010/main" val="12779747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2005-2014 </a:t>
            </a:r>
            <a:r>
              <a:rPr lang="en-US" dirty="0" smtClean="0"/>
              <a:t>Publications</a:t>
            </a:r>
            <a:endParaRPr lang="en-US" dirty="0"/>
          </a:p>
        </p:txBody>
      </p:sp>
      <p:sp>
        <p:nvSpPr>
          <p:cNvPr id="3" name="Content Placeholder 2"/>
          <p:cNvSpPr>
            <a:spLocks noGrp="1"/>
          </p:cNvSpPr>
          <p:nvPr>
            <p:ph idx="1"/>
          </p:nvPr>
        </p:nvSpPr>
        <p:spPr>
          <a:xfrm>
            <a:off x="304800" y="1447800"/>
            <a:ext cx="8610600" cy="5257800"/>
          </a:xfrm>
        </p:spPr>
        <p:txBody>
          <a:bodyPr>
            <a:noAutofit/>
          </a:bodyPr>
          <a:lstStyle/>
          <a:p>
            <a:pPr marL="276606" lvl="2" indent="-285750">
              <a:buFont typeface="Wingdings" panose="05000000000000000000" pitchFamily="2" charset="2"/>
              <a:buChar char="ü"/>
            </a:pPr>
            <a:r>
              <a:rPr lang="en-US" sz="1600" dirty="0"/>
              <a:t>Aouad, N. and </a:t>
            </a:r>
            <a:r>
              <a:rPr lang="en-US" sz="1600" dirty="0" err="1"/>
              <a:t>S.Frimpong</a:t>
            </a:r>
            <a:r>
              <a:rPr lang="en-US" sz="1600" dirty="0"/>
              <a:t>. 2013. Virtual Prototype Simulation of Truck Vibrations in High-Impact Shovel Loading Operations. Special Edition on Surface Mining. </a:t>
            </a:r>
            <a:r>
              <a:rPr lang="en-US" sz="1600" i="1" dirty="0"/>
              <a:t>J Powder </a:t>
            </a:r>
            <a:r>
              <a:rPr lang="en-US" sz="1600" i="1" dirty="0" err="1"/>
              <a:t>Metall</a:t>
            </a:r>
            <a:r>
              <a:rPr lang="en-US" sz="1600" i="1" dirty="0"/>
              <a:t> Min, Vol. 2, No. 1.</a:t>
            </a:r>
            <a:r>
              <a:rPr lang="en-US" sz="1600" dirty="0"/>
              <a:t> ISSN: 2168-9806 JPMM.</a:t>
            </a:r>
          </a:p>
          <a:p>
            <a:pPr marL="276606" lvl="2" indent="-285750">
              <a:buFont typeface="Wingdings" panose="05000000000000000000" pitchFamily="2" charset="2"/>
              <a:buChar char="ü"/>
            </a:pPr>
            <a:r>
              <a:rPr lang="en-US" sz="1600" dirty="0"/>
              <a:t>Frimpong S., </a:t>
            </a:r>
            <a:r>
              <a:rPr lang="en-US" sz="1600" dirty="0" err="1"/>
              <a:t>Y.Li</a:t>
            </a:r>
            <a:r>
              <a:rPr lang="en-US" sz="1600" dirty="0"/>
              <a:t> and </a:t>
            </a:r>
            <a:r>
              <a:rPr lang="en-US" sz="1600" dirty="0" err="1"/>
              <a:t>R.Suglo</a:t>
            </a:r>
            <a:r>
              <a:rPr lang="en-US" sz="1600" dirty="0"/>
              <a:t>. 2013. Dynamic Torque and Soil Deformation Mechanics and Simulation of the GAP Virtual Machinery. Special Edition on Surface Mining. </a:t>
            </a:r>
            <a:r>
              <a:rPr lang="en-US" sz="1600" i="1" dirty="0"/>
              <a:t>Journal of Powder Metallurgy and Mining, Vol. 2, No. 1.</a:t>
            </a:r>
            <a:r>
              <a:rPr lang="en-US" sz="1600" dirty="0"/>
              <a:t> ISSN: 2168-9806 JPMM.</a:t>
            </a:r>
          </a:p>
          <a:p>
            <a:pPr marL="276606" lvl="2" indent="-285750">
              <a:buFont typeface="Wingdings" panose="05000000000000000000" pitchFamily="2" charset="2"/>
              <a:buChar char="ü"/>
            </a:pPr>
            <a:r>
              <a:rPr lang="en-US" sz="1600" dirty="0"/>
              <a:t>Frimpong, S., </a:t>
            </a:r>
            <a:r>
              <a:rPr lang="en-US" sz="1600" dirty="0" err="1"/>
              <a:t>G.Galecki</a:t>
            </a:r>
            <a:r>
              <a:rPr lang="en-US" sz="1600" dirty="0"/>
              <a:t> and </a:t>
            </a:r>
            <a:r>
              <a:rPr lang="en-US" sz="1600" dirty="0" err="1"/>
              <a:t>Y.Li</a:t>
            </a:r>
            <a:r>
              <a:rPr lang="en-US" sz="1600" dirty="0"/>
              <a:t>. 2012. Dump Truck Tire Stress Simulation for Extended Service Life; SME TRANSACTIONS, Vol. 332; © SME, Littleton, CO: 422 – 429.</a:t>
            </a:r>
          </a:p>
          <a:p>
            <a:pPr marL="276606" lvl="2" indent="-285750">
              <a:buFont typeface="Wingdings" panose="05000000000000000000" pitchFamily="2" charset="2"/>
              <a:buChar char="ü"/>
            </a:pPr>
            <a:r>
              <a:rPr lang="en-US" sz="1600" dirty="0"/>
              <a:t>Brown, O.F. and </a:t>
            </a:r>
            <a:r>
              <a:rPr lang="en-US" sz="1600" dirty="0" err="1"/>
              <a:t>S.Frimpong</a:t>
            </a:r>
            <a:r>
              <a:rPr lang="en-US" sz="1600" dirty="0"/>
              <a:t>. 2012. Non-Linear FE Analysis of Blade – Formation Interactions in Excavation. Mining Engineering. © SME, Littleton, CO: 60 – 67. </a:t>
            </a:r>
            <a:endParaRPr lang="en-US" sz="1600" dirty="0" smtClean="0"/>
          </a:p>
          <a:p>
            <a:pPr marL="276606" lvl="2" indent="-285750">
              <a:buFont typeface="Wingdings" panose="05000000000000000000" pitchFamily="2" charset="2"/>
              <a:buChar char="ü"/>
            </a:pPr>
            <a:r>
              <a:rPr lang="en-US" sz="1600" dirty="0" smtClean="0"/>
              <a:t>Li</a:t>
            </a:r>
            <a:r>
              <a:rPr lang="en-US" sz="1600" dirty="0"/>
              <a:t>, Y., </a:t>
            </a:r>
            <a:r>
              <a:rPr lang="en-US" sz="1600" dirty="0" err="1"/>
              <a:t>S.Frimpong</a:t>
            </a:r>
            <a:r>
              <a:rPr lang="en-US" sz="1600" dirty="0"/>
              <a:t> and </a:t>
            </a:r>
            <a:r>
              <a:rPr lang="en-US" sz="1600" dirty="0" err="1"/>
              <a:t>W.Y.Liu</a:t>
            </a:r>
            <a:r>
              <a:rPr lang="en-US" sz="1600" dirty="0"/>
              <a:t>. 2012. 3D Finite Element Analysis of PWA-Oil </a:t>
            </a:r>
            <a:r>
              <a:rPr lang="en-US" sz="1600" dirty="0" smtClean="0"/>
              <a:t>Sands Terrain </a:t>
            </a:r>
            <a:r>
              <a:rPr lang="en-US" sz="1600" dirty="0"/>
              <a:t>System Interaction.  </a:t>
            </a:r>
            <a:r>
              <a:rPr lang="en-US" sz="1600" i="1" dirty="0"/>
              <a:t>Advances in Acoustics and Vibration, Volume 2012 (2012),</a:t>
            </a:r>
            <a:r>
              <a:rPr lang="en-US" sz="1600" dirty="0"/>
              <a:t> Article ID 324515. © </a:t>
            </a:r>
            <a:r>
              <a:rPr lang="en-US" sz="1600" dirty="0" err="1"/>
              <a:t>Hindawi</a:t>
            </a:r>
            <a:r>
              <a:rPr lang="en-US" sz="1600" dirty="0"/>
              <a:t> Publications: 10 </a:t>
            </a:r>
            <a:r>
              <a:rPr lang="en-US" sz="1600" dirty="0" smtClean="0"/>
              <a:t>pages.</a:t>
            </a:r>
          </a:p>
          <a:p>
            <a:pPr marL="276606" lvl="2" indent="-285750">
              <a:buFont typeface="Wingdings" panose="05000000000000000000" pitchFamily="2" charset="2"/>
              <a:buChar char="ü"/>
            </a:pPr>
            <a:r>
              <a:rPr lang="en-US" sz="1600" dirty="0" smtClean="0"/>
              <a:t>Li, Y</a:t>
            </a:r>
            <a:r>
              <a:rPr lang="en-US" sz="1600" dirty="0"/>
              <a:t>., W.Y. Liu and </a:t>
            </a:r>
            <a:r>
              <a:rPr lang="en-US" sz="1600" u="sng" dirty="0" err="1"/>
              <a:t>S.Frimpong</a:t>
            </a:r>
            <a:r>
              <a:rPr lang="en-US" sz="1600" dirty="0"/>
              <a:t>. 2012. Effect of Ambient Temperature on Stress, Deformation and Temperature of Dump Truck Tire. Engineering Failure Analysis (ENG FAIL ANAL)Publisher: Elsevier </a:t>
            </a:r>
            <a:r>
              <a:rPr lang="en-US" sz="1600" i="1" dirty="0"/>
              <a:t>Engineering Failure Analysis, Vol. 23</a:t>
            </a:r>
            <a:r>
              <a:rPr lang="en-US" sz="1600" dirty="0"/>
              <a:t> (DOI: 10.1016/</a:t>
            </a:r>
            <a:r>
              <a:rPr lang="en-US" sz="1600" dirty="0" err="1"/>
              <a:t>j.engfailanal</a:t>
            </a:r>
            <a:r>
              <a:rPr lang="en-US" sz="1600" dirty="0"/>
              <a:t>. 2012.02.004): </a:t>
            </a:r>
            <a:r>
              <a:rPr lang="en-US" sz="1600" dirty="0" smtClean="0"/>
              <a:t>55–62.</a:t>
            </a:r>
          </a:p>
          <a:p>
            <a:pPr marL="276606" lvl="2" indent="-285750">
              <a:buFont typeface="Wingdings" panose="05000000000000000000" pitchFamily="2" charset="2"/>
              <a:buChar char="ü"/>
            </a:pPr>
            <a:r>
              <a:rPr lang="en-US" sz="1600" dirty="0" smtClean="0"/>
              <a:t>Frimpong</a:t>
            </a:r>
            <a:r>
              <a:rPr lang="en-US" sz="1600" dirty="0"/>
              <a:t>, S., </a:t>
            </a:r>
            <a:r>
              <a:rPr lang="en-US" sz="1600" dirty="0" err="1"/>
              <a:t>G.Galecki</a:t>
            </a:r>
            <a:r>
              <a:rPr lang="en-US" sz="1600" dirty="0"/>
              <a:t> and </a:t>
            </a:r>
            <a:r>
              <a:rPr lang="en-US" sz="1600" dirty="0" err="1"/>
              <a:t>Z.Chang</a:t>
            </a:r>
            <a:r>
              <a:rPr lang="en-US" sz="1600" dirty="0"/>
              <a:t>. 2011. Dump truck operator vibration control in high-impact shovel loading operations. </a:t>
            </a:r>
            <a:r>
              <a:rPr lang="en-US" sz="1600" i="1" dirty="0"/>
              <a:t>International Journal of Mining, Reclamation and Environment (IJMRE)</a:t>
            </a:r>
            <a:r>
              <a:rPr lang="en-US" sz="1600" dirty="0"/>
              <a:t>, Vol. 23, No. 3 (September). © Taylor &amp; Francis, UK: 213 – 225</a:t>
            </a:r>
          </a:p>
        </p:txBody>
      </p:sp>
    </p:spTree>
    <p:extLst>
      <p:ext uri="{BB962C8B-B14F-4D97-AF65-F5344CB8AC3E}">
        <p14:creationId xmlns:p14="http://schemas.microsoft.com/office/powerpoint/2010/main" val="26867245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2005-2014 </a:t>
            </a:r>
            <a:r>
              <a:rPr lang="en-US" dirty="0" smtClean="0"/>
              <a:t>Publications</a:t>
            </a:r>
            <a:endParaRPr lang="en-US" dirty="0"/>
          </a:p>
        </p:txBody>
      </p:sp>
      <p:sp>
        <p:nvSpPr>
          <p:cNvPr id="3" name="Content Placeholder 2"/>
          <p:cNvSpPr>
            <a:spLocks noGrp="1"/>
          </p:cNvSpPr>
          <p:nvPr>
            <p:ph idx="1"/>
          </p:nvPr>
        </p:nvSpPr>
        <p:spPr>
          <a:xfrm>
            <a:off x="304800" y="1447800"/>
            <a:ext cx="8610600" cy="5257800"/>
          </a:xfrm>
        </p:spPr>
        <p:txBody>
          <a:bodyPr>
            <a:noAutofit/>
          </a:bodyPr>
          <a:lstStyle/>
          <a:p>
            <a:pPr marL="182880" lvl="2"/>
            <a:r>
              <a:rPr lang="en-US" sz="1600" dirty="0"/>
              <a:t>Awuah-Offei, K. and </a:t>
            </a:r>
            <a:r>
              <a:rPr lang="en-US" sz="1600" dirty="0" err="1"/>
              <a:t>S.Frimpong</a:t>
            </a:r>
            <a:r>
              <a:rPr lang="en-US" sz="1600" dirty="0"/>
              <a:t>. 2011 Efficient Cable Shovel Excavation in Surface Mines. </a:t>
            </a:r>
            <a:r>
              <a:rPr lang="en-US" sz="1600" i="1" dirty="0" err="1"/>
              <a:t>Geotech</a:t>
            </a:r>
            <a:r>
              <a:rPr lang="en-US" sz="1600" i="1" dirty="0"/>
              <a:t> and Geol. Eng., Vol. 29(1)</a:t>
            </a:r>
            <a:r>
              <a:rPr lang="en-US" sz="1600" dirty="0"/>
              <a:t>. © </a:t>
            </a:r>
            <a:r>
              <a:rPr lang="en-US" sz="1600" dirty="0" err="1"/>
              <a:t>Springerlink</a:t>
            </a:r>
            <a:r>
              <a:rPr lang="en-US" sz="1600" dirty="0"/>
              <a:t>, DOI: 10.1007/s10706-010-9366-9: 19-26. </a:t>
            </a:r>
          </a:p>
          <a:p>
            <a:pPr marL="182880" lvl="2"/>
            <a:r>
              <a:rPr lang="en-US" sz="1600" dirty="0"/>
              <a:t>Frimpong, S., </a:t>
            </a:r>
            <a:r>
              <a:rPr lang="en-US" sz="1600" dirty="0" err="1"/>
              <a:t>O.R.Ayodele</a:t>
            </a:r>
            <a:r>
              <a:rPr lang="en-US" sz="1600" dirty="0"/>
              <a:t>, </a:t>
            </a:r>
            <a:r>
              <a:rPr lang="en-US" sz="1600" dirty="0" err="1"/>
              <a:t>K.Awuah-Offei</a:t>
            </a:r>
            <a:r>
              <a:rPr lang="en-US" sz="1600" dirty="0"/>
              <a:t> and </a:t>
            </a:r>
            <a:r>
              <a:rPr lang="en-US" sz="1600" dirty="0" err="1"/>
              <a:t>O.F.Brown</a:t>
            </a:r>
            <a:r>
              <a:rPr lang="en-US" sz="1600" dirty="0"/>
              <a:t>. 2010. Numerical Simulation Software for Oil Sand Slurry Flow in Flexible Pipelines. </a:t>
            </a:r>
            <a:r>
              <a:rPr lang="en-US" sz="1600" i="1" dirty="0"/>
              <a:t>Journal of Energy Engineering, Vol. 136, No. 2</a:t>
            </a:r>
            <a:r>
              <a:rPr lang="en-US" sz="1600" dirty="0"/>
              <a:t>. © ASCE, Reston, VA: 51-57.  </a:t>
            </a:r>
          </a:p>
          <a:p>
            <a:pPr marL="182880" lvl="2"/>
            <a:r>
              <a:rPr lang="en-US" sz="1600" dirty="0"/>
              <a:t>Frimpong, S., and </a:t>
            </a:r>
            <a:r>
              <a:rPr lang="en-US" sz="1600" dirty="0" err="1"/>
              <a:t>Y.Li</a:t>
            </a:r>
            <a:r>
              <a:rPr lang="en-US" sz="1600" dirty="0"/>
              <a:t>. 2009. Dynamic Torque and Soil Deformation Simulation of the GAP Machinery. </a:t>
            </a:r>
            <a:r>
              <a:rPr lang="en-US" sz="1600" i="1" dirty="0"/>
              <a:t>Journal of </a:t>
            </a:r>
            <a:r>
              <a:rPr lang="en-US" sz="1600" i="1" dirty="0" err="1"/>
              <a:t>Terramechanics</a:t>
            </a:r>
            <a:r>
              <a:rPr lang="en-US" sz="1600" dirty="0"/>
              <a:t>. © Elsevier Sciences, Netherlands.</a:t>
            </a:r>
          </a:p>
          <a:p>
            <a:pPr marL="182880" lvl="2"/>
            <a:r>
              <a:rPr lang="en-US" sz="1600" dirty="0"/>
              <a:t>Awuah-Offei, K., </a:t>
            </a:r>
            <a:r>
              <a:rPr lang="en-US" sz="1600" dirty="0" err="1"/>
              <a:t>S.Frimpong</a:t>
            </a:r>
            <a:r>
              <a:rPr lang="en-US" sz="1600" dirty="0"/>
              <a:t> and </a:t>
            </a:r>
            <a:r>
              <a:rPr lang="en-US" sz="1600" dirty="0" err="1" smtClean="0"/>
              <a:t>H.Askari-Nasab</a:t>
            </a:r>
            <a:r>
              <a:rPr lang="en-US" sz="1600" dirty="0"/>
              <a:t>,</a:t>
            </a:r>
            <a:r>
              <a:rPr lang="en-US" sz="1600" dirty="0" smtClean="0"/>
              <a:t> </a:t>
            </a:r>
            <a:r>
              <a:rPr lang="en-US" sz="1600" dirty="0"/>
              <a:t>2009. Formation Excavation Resistance Modelling for Shovel Dippers. </a:t>
            </a:r>
            <a:r>
              <a:rPr lang="en-US" sz="1600" i="1" dirty="0"/>
              <a:t>Int. J. of Mining and Mineral Engineering, Vol. 1, No.2. </a:t>
            </a:r>
            <a:r>
              <a:rPr lang="en-US" sz="1600" dirty="0"/>
              <a:t>© </a:t>
            </a:r>
            <a:r>
              <a:rPr lang="en-US" sz="1600" dirty="0" err="1"/>
              <a:t>Inderscience</a:t>
            </a:r>
            <a:r>
              <a:rPr lang="en-US" sz="1600" dirty="0"/>
              <a:t>, Olney, Bucks, UK: 127 – 146.</a:t>
            </a:r>
          </a:p>
          <a:p>
            <a:pPr marL="182880" lvl="2"/>
            <a:r>
              <a:rPr lang="en-US" sz="1600" dirty="0"/>
              <a:t>Frimpong, S. and </a:t>
            </a:r>
            <a:r>
              <a:rPr lang="en-US" sz="1600" dirty="0" err="1"/>
              <a:t>N.Demirel</a:t>
            </a:r>
            <a:r>
              <a:rPr lang="en-US" sz="1600" dirty="0"/>
              <a:t>. 2009. Planar Kinematics of Dragline Digging for Efficient Machine Control. </a:t>
            </a:r>
            <a:r>
              <a:rPr lang="en-US" sz="1600" i="1" dirty="0"/>
              <a:t>ASCE J. of Aerospace </a:t>
            </a:r>
            <a:r>
              <a:rPr lang="en-US" sz="1600" i="1" dirty="0" err="1"/>
              <a:t>Eng</a:t>
            </a:r>
            <a:r>
              <a:rPr lang="en-US" sz="1600" dirty="0"/>
              <a:t> </a:t>
            </a:r>
            <a:r>
              <a:rPr lang="en-US" sz="1600" i="1" dirty="0"/>
              <a:t>Vol. 22, No. 2</a:t>
            </a:r>
            <a:r>
              <a:rPr lang="en-US" sz="1600" dirty="0"/>
              <a:t>. © ASCE Publications, Reston, VA: 112-122. </a:t>
            </a:r>
          </a:p>
          <a:p>
            <a:pPr marL="182880" lvl="2"/>
            <a:r>
              <a:rPr lang="en-US" sz="1600" dirty="0"/>
              <a:t>Demirel, N. and </a:t>
            </a:r>
            <a:r>
              <a:rPr lang="en-US" sz="1600" dirty="0" err="1"/>
              <a:t>S.Frimpong</a:t>
            </a:r>
            <a:r>
              <a:rPr lang="en-US" sz="1600" dirty="0"/>
              <a:t>. 2009. Dragline Dynamic Modeling for Efficient Excavation. </a:t>
            </a:r>
            <a:r>
              <a:rPr lang="en-US" sz="1600" i="1" dirty="0"/>
              <a:t>Int. Journal of Mining, Reclamation and </a:t>
            </a:r>
            <a:r>
              <a:rPr lang="en-US" sz="1600" i="1" dirty="0" err="1"/>
              <a:t>Env</a:t>
            </a:r>
            <a:r>
              <a:rPr lang="en-US" sz="1600" i="1" dirty="0"/>
              <a:t>. (IJMRE)</a:t>
            </a:r>
            <a:r>
              <a:rPr lang="en-US" sz="1600" dirty="0"/>
              <a:t>, Vol. 23, Issue #1. © Taylor &amp; Francis, UK: 4-20. </a:t>
            </a:r>
          </a:p>
          <a:p>
            <a:pPr marL="182880" lvl="2"/>
            <a:r>
              <a:rPr lang="en-US" sz="1600" dirty="0"/>
              <a:t>Frimpong, S. 2008. Global Energy Security: The Case for a Multifaceted Solution Strategy. Editorial for the </a:t>
            </a:r>
            <a:r>
              <a:rPr lang="en-US" sz="1600" dirty="0" smtClean="0"/>
              <a:t>J. </a:t>
            </a:r>
            <a:r>
              <a:rPr lang="en-US" sz="1600" dirty="0"/>
              <a:t>of Energy Engineering, Vol. 134, No. 4. © ASCE, Reston, VA: 109 – 110.</a:t>
            </a:r>
          </a:p>
        </p:txBody>
      </p:sp>
    </p:spTree>
    <p:extLst>
      <p:ext uri="{BB962C8B-B14F-4D97-AF65-F5344CB8AC3E}">
        <p14:creationId xmlns:p14="http://schemas.microsoft.com/office/powerpoint/2010/main" val="6203850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157</TotalTime>
  <Words>2413</Words>
  <Application>Microsoft Office PowerPoint</Application>
  <PresentationFormat>On-screen Show (4:3)</PresentationFormat>
  <Paragraphs>90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Foundry</vt:lpstr>
      <vt:lpstr>Journal of Powder Metallurgy and Mining</vt:lpstr>
      <vt:lpstr>Biography</vt:lpstr>
      <vt:lpstr>PowerPoint Presentation</vt:lpstr>
      <vt:lpstr>PowerPoint Presentation</vt:lpstr>
      <vt:lpstr>PowerPoint Presentation</vt:lpstr>
      <vt:lpstr>Research Areas</vt:lpstr>
      <vt:lpstr>2005-2014 Publications</vt:lpstr>
      <vt:lpstr>2005-2014 Publications</vt:lpstr>
      <vt:lpstr>2005-2014 Publications</vt:lpstr>
      <vt:lpstr>2014-2015 Publications</vt:lpstr>
      <vt:lpstr>2005-2014 Publications</vt:lpstr>
      <vt:lpstr>2005-2014 Publications</vt:lpstr>
      <vt:lpstr>Books &amp; Monographs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Journal of Powder Metallurgy and Mining</dc:title>
  <dc:creator>Manasa Padigala</dc:creator>
  <cp:lastModifiedBy>Frimpong, Samuel</cp:lastModifiedBy>
  <cp:revision>29</cp:revision>
  <dcterms:created xsi:type="dcterms:W3CDTF">2006-08-16T00:00:00Z</dcterms:created>
  <dcterms:modified xsi:type="dcterms:W3CDTF">2014-10-21T03:40:42Z</dcterms:modified>
</cp:coreProperties>
</file>