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3" r:id="rId2"/>
    <p:sldId id="265" r:id="rId3"/>
    <p:sldId id="266" r:id="rId4"/>
    <p:sldId id="267" r:id="rId5"/>
    <p:sldId id="264" r:id="rId6"/>
    <p:sldId id="257" r:id="rId7"/>
    <p:sldId id="258" r:id="rId8"/>
    <p:sldId id="259" r:id="rId9"/>
    <p:sldId id="260" r:id="rId10"/>
    <p:sldId id="268" r:id="rId11"/>
    <p:sldId id="269" r:id="rId12"/>
    <p:sldId id="27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844780A-DED5-49A2-8D6C-1833A08B1B6B}"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4E4E-5631-4DB9-87E6-29BDB81ECA92}" type="slidenum">
              <a:rPr lang="en-US" smtClean="0"/>
              <a:t>‹nº›</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44780A-DED5-49A2-8D6C-1833A08B1B6B}"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4E4E-5631-4DB9-87E6-29BDB81ECA92}" type="slidenum">
              <a:rPr lang="en-US" smtClean="0"/>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44780A-DED5-49A2-8D6C-1833A08B1B6B}"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4E4E-5631-4DB9-87E6-29BDB81ECA92}" type="slidenum">
              <a:rPr lang="en-US" smtClean="0"/>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44780A-DED5-49A2-8D6C-1833A08B1B6B}"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4E4E-5631-4DB9-87E6-29BDB81ECA92}" type="slidenum">
              <a:rPr lang="en-US" smtClean="0"/>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844780A-DED5-49A2-8D6C-1833A08B1B6B}" type="datetimeFigureOut">
              <a:rPr lang="en-US" smtClean="0"/>
              <a:t>10/19/2015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914E4E-5631-4DB9-87E6-29BDB81ECA92}" type="slidenum">
              <a:rPr lang="en-US" smtClean="0"/>
              <a:t>‹nº›</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844780A-DED5-49A2-8D6C-1833A08B1B6B}"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4E4E-5631-4DB9-87E6-29BDB81ECA92}" type="slidenum">
              <a:rPr lang="en-US" smtClean="0"/>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844780A-DED5-49A2-8D6C-1833A08B1B6B}" type="datetimeFigureOut">
              <a:rPr lang="en-US" smtClean="0"/>
              <a:t>10/19/2015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914E4E-5631-4DB9-87E6-29BDB81ECA92}" type="slidenum">
              <a:rPr lang="en-US" smtClean="0"/>
              <a:t>‹nº›</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844780A-DED5-49A2-8D6C-1833A08B1B6B}" type="datetimeFigureOut">
              <a:rPr lang="en-US" smtClean="0"/>
              <a:t>10/19/2015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914E4E-5631-4DB9-87E6-29BDB81ECA92}" type="slidenum">
              <a:rPr lang="en-US" smtClean="0"/>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44780A-DED5-49A2-8D6C-1833A08B1B6B}" type="datetimeFigureOut">
              <a:rPr lang="en-US" smtClean="0"/>
              <a:t>10/19/2015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914E4E-5631-4DB9-87E6-29BDB81ECA92}" type="slidenum">
              <a:rPr lang="en-US" smtClean="0"/>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44780A-DED5-49A2-8D6C-1833A08B1B6B}"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4E4E-5631-4DB9-87E6-29BDB81ECA92}" type="slidenum">
              <a:rPr lang="en-US" smtClean="0"/>
              <a:t>‹nº›</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844780A-DED5-49A2-8D6C-1833A08B1B6B}" type="datetimeFigureOut">
              <a:rPr lang="en-US" smtClean="0"/>
              <a:t>10/19/2015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914E4E-5631-4DB9-87E6-29BDB81ECA92}" type="slidenum">
              <a:rPr lang="en-US" smtClean="0"/>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2844780A-DED5-49A2-8D6C-1833A08B1B6B}" type="datetimeFigureOut">
              <a:rPr lang="en-US" smtClean="0"/>
              <a:t>10/19/2015</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A2914E4E-5631-4DB9-87E6-29BDB81ECA92}" type="slidenum">
              <a:rPr lang="en-US" smtClean="0"/>
              <a:t>‹nº›</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ncbi.nlm.nih.gov/pubmed/24952413" TargetMode="External"/><Relationship Id="rId2" Type="http://schemas.openxmlformats.org/officeDocument/2006/relationships/hyperlink" Target="http://www.ncbi.nlm.nih.gov/pmc/articles/PMC4211349/" TargetMode="External"/><Relationship Id="rId1" Type="http://schemas.openxmlformats.org/officeDocument/2006/relationships/slideLayout" Target="../slideLayouts/slideLayout2.xml"/><Relationship Id="rId5" Type="http://schemas.openxmlformats.org/officeDocument/2006/relationships/hyperlink" Target="http://www.ncbi.nlm.nih.gov/pmc/articles/PMC3905823/" TargetMode="External"/><Relationship Id="rId4" Type="http://schemas.openxmlformats.org/officeDocument/2006/relationships/hyperlink" Target="http://www.ncbi.nlm.nih.gov/pubmed/24362491"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Users\rakesh-s\Desktop\indexF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53200" y="228600"/>
            <a:ext cx="1981200" cy="2120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p:nvSpPr>
        <p:spPr>
          <a:xfrm>
            <a:off x="1447800" y="2514600"/>
            <a:ext cx="64770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400" b="1" dirty="0" smtClean="0">
                <a:latin typeface="Times New Roman" pitchFamily="18" charset="0"/>
                <a:cs typeface="Times New Roman" pitchFamily="18" charset="0"/>
              </a:rPr>
              <a:t>Malaria Control </a:t>
            </a:r>
            <a:r>
              <a:rPr lang="en-US" sz="2400" b="1" dirty="0" smtClean="0">
                <a:latin typeface="Times New Roman" pitchFamily="18" charset="0"/>
                <a:cs typeface="Times New Roman" pitchFamily="18" charset="0"/>
              </a:rPr>
              <a:t>&amp; </a:t>
            </a:r>
            <a:r>
              <a:rPr lang="en-US" sz="2400" b="1" dirty="0" smtClean="0">
                <a:latin typeface="Times New Roman" pitchFamily="18" charset="0"/>
                <a:cs typeface="Times New Roman" pitchFamily="18" charset="0"/>
              </a:rPr>
              <a:t>Elimination</a:t>
            </a:r>
            <a:endParaRPr lang="en-US" sz="2400" b="1" dirty="0">
              <a:latin typeface="Times New Roman" pitchFamily="18" charset="0"/>
              <a:cs typeface="Times New Roman" pitchFamily="18" charset="0"/>
            </a:endParaRPr>
          </a:p>
        </p:txBody>
      </p:sp>
      <p:sp>
        <p:nvSpPr>
          <p:cNvPr id="7" name="Title 1"/>
          <p:cNvSpPr>
            <a:spLocks noGrp="1"/>
          </p:cNvSpPr>
          <p:nvPr/>
        </p:nvSpPr>
        <p:spPr>
          <a:xfrm>
            <a:off x="609600" y="3048000"/>
            <a:ext cx="7924800" cy="762001"/>
          </a:xfrm>
          <a:prstGeom prst="rect">
            <a:avLst/>
          </a:prstGeom>
        </p:spPr>
        <p:txBody>
          <a:bodyPr vert="horz" lIns="45720" rIns="45720" bIns="45720" anchor="b">
            <a:normAutofit fontScale="90000" lnSpcReduction="20000"/>
          </a:bodyPr>
          <a:lstStyle>
            <a:lvl1pPr algn="r" rtl="0" eaLnBrk="1" latinLnBrk="0" hangingPunct="1">
              <a:spcBef>
                <a:spcPct val="0"/>
              </a:spcBef>
              <a:buNone/>
              <a:defRPr kumimoji="0" sz="45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pPr algn="ctr"/>
            <a:r>
              <a:rPr lang="en-US" sz="3100" i="1" dirty="0">
                <a:latin typeface="Times New Roman" pitchFamily="18" charset="0"/>
                <a:cs typeface="Times New Roman" pitchFamily="18" charset="0"/>
              </a:rPr>
              <a:t>Dr. Sandro Percario</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700" i="1" dirty="0" smtClean="0">
                <a:latin typeface="Times New Roman" pitchFamily="18" charset="0"/>
                <a:cs typeface="Times New Roman" pitchFamily="18" charset="0"/>
              </a:rPr>
              <a:t>Editorial </a:t>
            </a:r>
            <a:r>
              <a:rPr lang="en-US" sz="2700" i="1" smtClean="0">
                <a:latin typeface="Times New Roman" pitchFamily="18" charset="0"/>
                <a:cs typeface="Times New Roman" pitchFamily="18" charset="0"/>
              </a:rPr>
              <a:t>Board Member</a:t>
            </a:r>
            <a:endParaRPr lang="en-US" sz="2700" i="1" dirty="0">
              <a:latin typeface="Times New Roman" pitchFamily="18" charset="0"/>
              <a:cs typeface="Times New Roman" pitchFamily="18" charset="0"/>
            </a:endParaRPr>
          </a:p>
        </p:txBody>
      </p:sp>
      <p:sp>
        <p:nvSpPr>
          <p:cNvPr id="8" name="Subtitle 2"/>
          <p:cNvSpPr>
            <a:spLocks noGrp="1"/>
          </p:cNvSpPr>
          <p:nvPr/>
        </p:nvSpPr>
        <p:spPr>
          <a:xfrm>
            <a:off x="76200" y="4191000"/>
            <a:ext cx="8305800" cy="1905000"/>
          </a:xfrm>
          <a:prstGeom prst="rect">
            <a:avLst/>
          </a:prstGeom>
        </p:spPr>
        <p:txBody>
          <a:bodyPr vert="horz" lIns="182880" tIns="0">
            <a:normAutofit lnSpcReduction="10000"/>
          </a:bodyPr>
          <a:lstStyle>
            <a:lvl1pPr marL="36576" indent="0" algn="r" rtl="0" eaLnBrk="1" latinLnBrk="0" hangingPunct="1">
              <a:spcBef>
                <a:spcPts val="0"/>
              </a:spcBef>
              <a:buClr>
                <a:schemeClr val="accent1"/>
              </a:buClr>
              <a:buSzPct val="80000"/>
              <a:buFont typeface="Wingdings 2"/>
              <a:buNone/>
              <a:defRPr kumimoji="0" sz="2000" kern="1200">
                <a:solidFill>
                  <a:schemeClr val="bg2">
                    <a:shade val="25000"/>
                  </a:schemeClr>
                </a:solidFill>
                <a:effectLst/>
                <a:latin typeface="+mn-lt"/>
                <a:ea typeface="+mn-ea"/>
                <a:cs typeface="+mn-cs"/>
              </a:defRPr>
            </a:lvl1pPr>
            <a:lvl2pPr marL="457200" indent="0" algn="ctr" rtl="0" eaLnBrk="1" latinLnBrk="0" hangingPunct="1">
              <a:spcBef>
                <a:spcPts val="250"/>
              </a:spcBef>
              <a:buClr>
                <a:schemeClr val="accent1"/>
              </a:buClr>
              <a:buSzPct val="100000"/>
              <a:buFont typeface="Verdana"/>
              <a:buNone/>
              <a:defRPr kumimoji="0" sz="2400" kern="1200">
                <a:solidFill>
                  <a:schemeClr val="tx1"/>
                </a:solidFill>
                <a:latin typeface="+mn-lt"/>
                <a:ea typeface="+mn-ea"/>
                <a:cs typeface="+mn-cs"/>
              </a:defRPr>
            </a:lvl2pPr>
            <a:lvl3pPr marL="914400" indent="0" algn="ctr" rtl="0" eaLnBrk="1" latinLnBrk="0" hangingPunct="1">
              <a:spcBef>
                <a:spcPts val="250"/>
              </a:spcBef>
              <a:buClr>
                <a:schemeClr val="accent2">
                  <a:tint val="85000"/>
                  <a:satMod val="285000"/>
                </a:schemeClr>
              </a:buClr>
              <a:buSzPct val="100000"/>
              <a:buFont typeface="Wingdings 2"/>
              <a:buNone/>
              <a:defRPr kumimoji="0" sz="2200" kern="1200">
                <a:solidFill>
                  <a:schemeClr val="tx1"/>
                </a:solidFill>
                <a:latin typeface="+mn-lt"/>
                <a:ea typeface="+mn-ea"/>
                <a:cs typeface="+mn-cs"/>
              </a:defRPr>
            </a:lvl3pPr>
            <a:lvl4pPr marL="1371600" indent="0" algn="ctr" rtl="0" eaLnBrk="1" latinLnBrk="0" hangingPunct="1">
              <a:spcBef>
                <a:spcPts val="230"/>
              </a:spcBef>
              <a:buClr>
                <a:schemeClr val="accent2">
                  <a:tint val="85000"/>
                  <a:satMod val="285000"/>
                </a:schemeClr>
              </a:buClr>
              <a:buSzPct val="112000"/>
              <a:buFont typeface="Verdana"/>
              <a:buNone/>
              <a:defRPr kumimoji="0" sz="1900" kern="1200">
                <a:solidFill>
                  <a:schemeClr val="tx1"/>
                </a:solidFill>
                <a:latin typeface="+mn-lt"/>
                <a:ea typeface="+mn-ea"/>
                <a:cs typeface="+mn-cs"/>
              </a:defRPr>
            </a:lvl4pPr>
            <a:lvl5pPr marL="1828800" indent="0" algn="ctr" rtl="0" eaLnBrk="1" latinLnBrk="0" hangingPunct="1">
              <a:spcBef>
                <a:spcPts val="250"/>
              </a:spcBef>
              <a:buClr>
                <a:schemeClr val="accent3">
                  <a:tint val="85000"/>
                  <a:satMod val="275000"/>
                </a:schemeClr>
              </a:buClr>
              <a:buSzPct val="100000"/>
              <a:buFont typeface="Wingdings 2"/>
              <a:buNone/>
              <a:defRPr kumimoji="0" sz="1800" kern="1200">
                <a:solidFill>
                  <a:schemeClr val="tx1"/>
                </a:solidFill>
                <a:latin typeface="+mn-lt"/>
                <a:ea typeface="+mn-ea"/>
                <a:cs typeface="+mn-cs"/>
              </a:defRPr>
            </a:lvl5pPr>
            <a:lvl6pPr marL="2286000" indent="0" algn="ctr" rtl="0" eaLnBrk="1" latinLnBrk="0" hangingPunct="1">
              <a:spcBef>
                <a:spcPts val="250"/>
              </a:spcBef>
              <a:buClr>
                <a:schemeClr val="accent3">
                  <a:tint val="85000"/>
                  <a:satMod val="275000"/>
                </a:schemeClr>
              </a:buClr>
              <a:buSzPct val="100000"/>
              <a:buFont typeface="Verdana"/>
              <a:buNone/>
              <a:defRPr kumimoji="0" sz="1700" kern="1200" baseline="0">
                <a:solidFill>
                  <a:schemeClr val="tx1"/>
                </a:solidFill>
                <a:latin typeface="+mn-lt"/>
                <a:ea typeface="+mn-ea"/>
                <a:cs typeface="+mn-cs"/>
              </a:defRPr>
            </a:lvl6pPr>
            <a:lvl7pPr marL="27432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7pPr>
            <a:lvl8pPr marL="3200400" indent="0" algn="ctr" rtl="0" eaLnBrk="1" latinLnBrk="0" hangingPunct="1">
              <a:spcBef>
                <a:spcPts val="257"/>
              </a:spcBef>
              <a:buClr>
                <a:schemeClr val="accent3">
                  <a:tint val="85000"/>
                  <a:satMod val="275000"/>
                </a:schemeClr>
              </a:buClr>
              <a:buSzPct val="100000"/>
              <a:buFont typeface="Verdana"/>
              <a:buNone/>
              <a:defRPr kumimoji="0" sz="1500" kern="1200" baseline="0">
                <a:solidFill>
                  <a:schemeClr val="tx1"/>
                </a:solidFill>
                <a:latin typeface="+mn-lt"/>
                <a:ea typeface="+mn-ea"/>
                <a:cs typeface="+mn-cs"/>
              </a:defRPr>
            </a:lvl8pPr>
            <a:lvl9pPr marL="3657600" indent="0" algn="ctr" rtl="0" eaLnBrk="1" latinLnBrk="0" hangingPunct="1">
              <a:spcBef>
                <a:spcPts val="255"/>
              </a:spcBef>
              <a:buClr>
                <a:schemeClr val="accent3">
                  <a:tint val="85000"/>
                  <a:satMod val="275000"/>
                </a:schemeClr>
              </a:buClr>
              <a:buSzPct val="100000"/>
              <a:buFont typeface="Wingdings 2"/>
              <a:buNone/>
              <a:defRPr kumimoji="0" sz="1500" kern="1200">
                <a:solidFill>
                  <a:schemeClr val="tx1"/>
                </a:solidFill>
                <a:latin typeface="+mn-lt"/>
                <a:ea typeface="+mn-ea"/>
                <a:cs typeface="+mn-cs"/>
              </a:defRPr>
            </a:lvl9pPr>
            <a:extLst/>
          </a:lstStyle>
          <a:p>
            <a:pPr algn="l">
              <a:lnSpc>
                <a:spcPct val="90000"/>
              </a:lnSpc>
              <a:defRPr/>
            </a:pPr>
            <a:r>
              <a:rPr lang="en-US" sz="2400" b="1" i="1" dirty="0">
                <a:solidFill>
                  <a:schemeClr val="tx1"/>
                </a:solidFill>
                <a:latin typeface="Times New Roman" pitchFamily="18" charset="0"/>
                <a:cs typeface="Times New Roman" pitchFamily="18" charset="0"/>
              </a:rPr>
              <a:t>Professor</a:t>
            </a:r>
          </a:p>
          <a:p>
            <a:pPr algn="l">
              <a:lnSpc>
                <a:spcPct val="90000"/>
              </a:lnSpc>
              <a:defRPr/>
            </a:pPr>
            <a:r>
              <a:rPr lang="en-US" sz="2400" b="1" i="1" dirty="0">
                <a:solidFill>
                  <a:schemeClr val="tx1"/>
                </a:solidFill>
                <a:latin typeface="Times New Roman" pitchFamily="18" charset="0"/>
                <a:cs typeface="Times New Roman" pitchFamily="18" charset="0"/>
              </a:rPr>
              <a:t>Ph.D., Federal University of </a:t>
            </a:r>
            <a:r>
              <a:rPr lang="en-US" sz="2400" b="1" i="1" dirty="0" smtClean="0">
                <a:solidFill>
                  <a:schemeClr val="tx1"/>
                </a:solidFill>
                <a:latin typeface="Times New Roman" pitchFamily="18" charset="0"/>
                <a:cs typeface="Times New Roman" pitchFamily="18" charset="0"/>
              </a:rPr>
              <a:t>Para, Brazil</a:t>
            </a:r>
            <a:endParaRPr lang="en-US" sz="2400" b="1" i="1" dirty="0" smtClean="0">
              <a:solidFill>
                <a:schemeClr val="tx1"/>
              </a:solidFill>
              <a:latin typeface="Times New Roman" pitchFamily="18" charset="0"/>
              <a:cs typeface="Times New Roman" pitchFamily="18" charset="0"/>
            </a:endParaRPr>
          </a:p>
          <a:p>
            <a:pPr algn="l">
              <a:lnSpc>
                <a:spcPct val="90000"/>
              </a:lnSpc>
              <a:defRPr/>
            </a:pPr>
            <a:endParaRPr lang="en-US" sz="2400" b="1" i="1" dirty="0" smtClean="0">
              <a:solidFill>
                <a:schemeClr val="tx1"/>
              </a:solidFill>
              <a:latin typeface="Times New Roman" pitchFamily="18" charset="0"/>
              <a:cs typeface="Times New Roman" pitchFamily="18" charset="0"/>
            </a:endParaRPr>
          </a:p>
          <a:p>
            <a:pPr algn="l">
              <a:lnSpc>
                <a:spcPct val="90000"/>
              </a:lnSpc>
              <a:defRPr/>
            </a:pPr>
            <a:r>
              <a:rPr lang="en-US" sz="2400" b="1" i="1" dirty="0" smtClean="0">
                <a:solidFill>
                  <a:schemeClr val="tx1"/>
                </a:solidFill>
                <a:latin typeface="Times New Roman" pitchFamily="18" charset="0"/>
                <a:cs typeface="Times New Roman" pitchFamily="18" charset="0"/>
              </a:rPr>
              <a:t>Guest Researcher</a:t>
            </a:r>
          </a:p>
          <a:p>
            <a:pPr algn="l">
              <a:lnSpc>
                <a:spcPct val="90000"/>
              </a:lnSpc>
              <a:defRPr/>
            </a:pPr>
            <a:r>
              <a:rPr lang="en-US" sz="2400" b="1" i="1" dirty="0" smtClean="0">
                <a:solidFill>
                  <a:schemeClr val="tx1"/>
                </a:solidFill>
                <a:latin typeface="Times New Roman" pitchFamily="18" charset="0"/>
                <a:cs typeface="Times New Roman" pitchFamily="18" charset="0"/>
              </a:rPr>
              <a:t>US Centers for Disease Control and Prevention, </a:t>
            </a:r>
            <a:r>
              <a:rPr lang="en-US" sz="2400" b="1" i="1" dirty="0" smtClean="0">
                <a:solidFill>
                  <a:schemeClr val="tx1"/>
                </a:solidFill>
                <a:latin typeface="Times New Roman" pitchFamily="18" charset="0"/>
                <a:cs typeface="Times New Roman" pitchFamily="18" charset="0"/>
              </a:rPr>
              <a:t>USA</a:t>
            </a:r>
            <a:endParaRPr lang="en-US" sz="2400" b="1" i="1" dirty="0" smtClean="0">
              <a:solidFill>
                <a:schemeClr val="tx1"/>
              </a:solidFill>
              <a:latin typeface="Times New Roman" pitchFamily="18" charset="0"/>
              <a:cs typeface="Times New Roman" pitchFamily="18" charset="0"/>
            </a:endParaRPr>
          </a:p>
          <a:p>
            <a:pPr>
              <a:lnSpc>
                <a:spcPct val="90000"/>
              </a:lnSpc>
              <a:defRPr/>
            </a:pPr>
            <a:r>
              <a:rPr lang="en-US" b="1" dirty="0" smtClean="0">
                <a:solidFill>
                  <a:srgbClr val="FFFF00"/>
                </a:solidFill>
              </a:rPr>
              <a:t>		.</a:t>
            </a:r>
            <a:endParaRPr lang="en-US" dirty="0"/>
          </a:p>
        </p:txBody>
      </p:sp>
      <p:sp>
        <p:nvSpPr>
          <p:cNvPr id="10" name="Rectangle 9"/>
          <p:cNvSpPr/>
          <p:nvPr/>
        </p:nvSpPr>
        <p:spPr>
          <a:xfrm>
            <a:off x="2667000" y="1979417"/>
            <a:ext cx="3124200" cy="461665"/>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endParaRPr lang="en-US" sz="2400" dirty="0">
              <a:latin typeface="Times New Roman" pitchFamily="18" charset="0"/>
              <a:cs typeface="Times New Roman" pitchFamily="18" charset="0"/>
            </a:endParaRPr>
          </a:p>
        </p:txBody>
      </p:sp>
      <p:pic>
        <p:nvPicPr>
          <p:cNvPr id="1026" name="Picture 2" descr="C:\Users\apoorva-k\Desktop\SNEHA\New folder\malaria-chemotherapy,-control-elimination--sandro-percario-13538.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 y="228600"/>
            <a:ext cx="1543472" cy="19816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95890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196752"/>
            <a:ext cx="8229600" cy="4525963"/>
          </a:xfrm>
        </p:spPr>
        <p:txBody>
          <a:bodyPr>
            <a:normAutofit/>
          </a:bodyPr>
          <a:lstStyle/>
          <a:p>
            <a:pPr marL="0" indent="0">
              <a:buNone/>
            </a:pPr>
            <a:r>
              <a:rPr lang="en-US" b="1" dirty="0"/>
              <a:t>Foods and </a:t>
            </a:r>
            <a:r>
              <a:rPr lang="en-US" b="1" dirty="0" smtClean="0"/>
              <a:t>antioxidants</a:t>
            </a:r>
          </a:p>
          <a:p>
            <a:pPr marL="0" indent="0">
              <a:buNone/>
            </a:pPr>
            <a:r>
              <a:rPr lang="en-IN" b="1" dirty="0"/>
              <a:t>Tomatoes</a:t>
            </a:r>
          </a:p>
          <a:p>
            <a:pPr lvl="1"/>
            <a:r>
              <a:rPr lang="en-IN" dirty="0"/>
              <a:t>Tomatoes contain a pigment called lycopene that is responsible for their red colour but is also a powerful antioxidant.</a:t>
            </a:r>
          </a:p>
          <a:p>
            <a:pPr lvl="1"/>
            <a:r>
              <a:rPr lang="en-IN" dirty="0"/>
              <a:t>Tomatoes in all their forms are a major source of lycopene, including tomato products like canned tomatoes, tomato soup, tomato juice and even ketchup.</a:t>
            </a:r>
          </a:p>
          <a:p>
            <a:pPr lvl="1"/>
            <a:r>
              <a:rPr lang="en-IN" dirty="0"/>
              <a:t>Lycopene is also highly concentrated in watermelon.</a:t>
            </a:r>
          </a:p>
          <a:p>
            <a:endParaRPr lang="en-US" dirty="0"/>
          </a:p>
        </p:txBody>
      </p:sp>
      <p:pic>
        <p:nvPicPr>
          <p:cNvPr id="2050" name="Picture 2" descr="C:\Users\apoorva-k\Desktop\SNEHA\New folder\images (4).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7" y="-1"/>
            <a:ext cx="3336288" cy="220486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1619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IN" b="1" dirty="0"/>
              <a:t>Citrus fruits</a:t>
            </a:r>
          </a:p>
          <a:p>
            <a:pPr lvl="1"/>
            <a:r>
              <a:rPr lang="en-IN" dirty="0"/>
              <a:t>Oranges, grapefruit, lemons and limes possess many natural substances that appear to be important in disease protection, such as carotenoids, flavonoids, terpenes, limonoids and coumarins.</a:t>
            </a:r>
          </a:p>
          <a:p>
            <a:pPr lvl="1"/>
            <a:r>
              <a:rPr lang="en-IN" dirty="0"/>
              <a:t>Together these phytochemicals act more powerfully than if they were given separately.</a:t>
            </a:r>
          </a:p>
          <a:p>
            <a:pPr lvl="1"/>
            <a:r>
              <a:rPr lang="en-IN" dirty="0"/>
              <a:t>It's always better to eat the fruit whole in its natural form, because some of the potency is lost when the juice is extracted.</a:t>
            </a:r>
          </a:p>
          <a:p>
            <a:pPr marL="0" indent="0">
              <a:buNone/>
            </a:pPr>
            <a:endParaRPr lang="en-US" dirty="0"/>
          </a:p>
        </p:txBody>
      </p:sp>
      <p:pic>
        <p:nvPicPr>
          <p:cNvPr id="3074" name="Picture 2" descr="C:\Users\apoorva-k\Desktop\SNEHA\New folder\images (5).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64516" y="4697616"/>
            <a:ext cx="3851920" cy="21328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83933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marL="0" indent="0">
              <a:buNone/>
            </a:pPr>
            <a:r>
              <a:rPr lang="en-IN" b="1" dirty="0"/>
              <a:t>Tea</a:t>
            </a:r>
          </a:p>
          <a:p>
            <a:pPr lvl="1"/>
            <a:r>
              <a:rPr lang="en-IN" dirty="0"/>
              <a:t>Black tea, green tea and oolong teas have antioxidant properties. All three varieties come from the plant Camellia sinenis.</a:t>
            </a:r>
          </a:p>
          <a:p>
            <a:pPr lvl="1"/>
            <a:r>
              <a:rPr lang="en-IN" dirty="0"/>
              <a:t>Common brands of black tea do contain antioxidants, but by far the most potent source is green tea (jasmine tea) which contains the antioxidant catechin.</a:t>
            </a:r>
          </a:p>
          <a:p>
            <a:pPr lvl="1"/>
            <a:r>
              <a:rPr lang="en-IN" dirty="0"/>
              <a:t>Black tea has only 10 per cent as many antioxidants as green tea.</a:t>
            </a:r>
          </a:p>
          <a:p>
            <a:pPr lvl="1"/>
            <a:r>
              <a:rPr lang="en-IN" dirty="0"/>
              <a:t>Oolong tea has 40 per cent as many antioxidants as green tea.</a:t>
            </a:r>
          </a:p>
          <a:p>
            <a:pPr lvl="1"/>
            <a:r>
              <a:rPr lang="en-IN" dirty="0"/>
              <a:t>This because some of the catechins are destroyed when green tea is processed (baked and fermented) to make black tea</a:t>
            </a:r>
            <a:r>
              <a:rPr lang="en-IN" dirty="0" smtClean="0"/>
              <a:t>.</a:t>
            </a:r>
            <a:r>
              <a:rPr lang="en-IN" dirty="0"/>
              <a:t/>
            </a:r>
            <a:br>
              <a:rPr lang="en-IN" dirty="0"/>
            </a:br>
            <a:endParaRPr lang="en-US" dirty="0"/>
          </a:p>
        </p:txBody>
      </p:sp>
      <p:pic>
        <p:nvPicPr>
          <p:cNvPr id="4099" name="Picture 3" descr="C:\Users\apoorva-k\Desktop\SNEHA\New folder\images (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05996" y="4293096"/>
            <a:ext cx="3020049" cy="2011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2896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indent="0">
              <a:buNone/>
            </a:pPr>
            <a:r>
              <a:rPr lang="en-IN" b="1" dirty="0"/>
              <a:t>Carrots</a:t>
            </a:r>
          </a:p>
          <a:p>
            <a:pPr lvl="1"/>
            <a:r>
              <a:rPr lang="en-IN" dirty="0"/>
              <a:t>Beta-carotene is an orange pigment that was isolated from carrots 150 years ago.</a:t>
            </a:r>
          </a:p>
          <a:p>
            <a:pPr lvl="1"/>
            <a:r>
              <a:rPr lang="en-IN" dirty="0"/>
              <a:t>It is found concentrated in deep orange and green vegetables (the green chlorophyll covers up the orange pigment).</a:t>
            </a:r>
          </a:p>
          <a:p>
            <a:pPr lvl="1"/>
            <a:r>
              <a:rPr lang="en-IN" dirty="0"/>
              <a:t>Beta-carotene is an antioxidant that has been much discussed in connection with lung cancer rates. The evidence is conflicting, with one study showing an increase in risk, but further research is being done to see if it has a protective effect.</a:t>
            </a:r>
          </a:p>
          <a:p>
            <a:pPr marL="0" indent="0">
              <a:buNone/>
            </a:pPr>
            <a:endParaRPr lang="en-US" b="1" dirty="0"/>
          </a:p>
        </p:txBody>
      </p:sp>
      <p:pic>
        <p:nvPicPr>
          <p:cNvPr id="5122" name="Picture 2" descr="C:\Users\apoorva-k\Desktop\SNEHA\New folder\download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72200" y="4221088"/>
            <a:ext cx="2552700"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35293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pPr algn="ctr"/>
            <a:r>
              <a:rPr lang="en-US" b="1" dirty="0" smtClean="0"/>
              <a:t>Biography</a:t>
            </a:r>
            <a:endParaRPr lang="en-US" b="1" dirty="0"/>
          </a:p>
        </p:txBody>
      </p:sp>
      <p:sp>
        <p:nvSpPr>
          <p:cNvPr id="6" name="Rectangle 5"/>
          <p:cNvSpPr/>
          <p:nvPr/>
        </p:nvSpPr>
        <p:spPr>
          <a:xfrm>
            <a:off x="649645" y="836712"/>
            <a:ext cx="8064896" cy="4539704"/>
          </a:xfrm>
          <a:prstGeom prst="rect">
            <a:avLst/>
          </a:prstGeom>
        </p:spPr>
        <p:txBody>
          <a:bodyPr wrap="square">
            <a:spAutoFit/>
          </a:bodyPr>
          <a:lstStyle/>
          <a:p>
            <a:pPr marL="342900" indent="-342900">
              <a:buFont typeface="Arial" pitchFamily="34" charset="0"/>
              <a:buChar char="•"/>
            </a:pPr>
            <a:r>
              <a:rPr lang="en-IN" sz="1700" dirty="0">
                <a:latin typeface="Times New Roman" pitchFamily="18" charset="0"/>
                <a:cs typeface="Times New Roman" pitchFamily="18" charset="0"/>
              </a:rPr>
              <a:t>Sandro Percario Graduated in Biological Sciences - Medical </a:t>
            </a:r>
            <a:r>
              <a:rPr lang="en-IN" sz="1700" dirty="0" smtClean="0">
                <a:latin typeface="Times New Roman" pitchFamily="18" charset="0"/>
                <a:cs typeface="Times New Roman" pitchFamily="18" charset="0"/>
              </a:rPr>
              <a:t>Modality, </a:t>
            </a:r>
            <a:r>
              <a:rPr lang="en-IN" sz="1700" dirty="0" err="1">
                <a:latin typeface="Times New Roman" pitchFamily="18" charset="0"/>
                <a:cs typeface="Times New Roman" pitchFamily="18" charset="0"/>
              </a:rPr>
              <a:t>Paulista</a:t>
            </a:r>
            <a:r>
              <a:rPr lang="en-IN" sz="1700" dirty="0">
                <a:latin typeface="Times New Roman" pitchFamily="18" charset="0"/>
                <a:cs typeface="Times New Roman" pitchFamily="18" charset="0"/>
              </a:rPr>
              <a:t> School of </a:t>
            </a:r>
            <a:r>
              <a:rPr lang="en-IN" sz="1700" dirty="0" smtClean="0">
                <a:latin typeface="Times New Roman" pitchFamily="18" charset="0"/>
                <a:cs typeface="Times New Roman" pitchFamily="18" charset="0"/>
              </a:rPr>
              <a:t>Medicine, Brazil </a:t>
            </a:r>
            <a:r>
              <a:rPr lang="en-IN" sz="1700" dirty="0">
                <a:latin typeface="Times New Roman" pitchFamily="18" charset="0"/>
                <a:cs typeface="Times New Roman" pitchFamily="18" charset="0"/>
              </a:rPr>
              <a:t>(</a:t>
            </a:r>
            <a:r>
              <a:rPr lang="en-IN" sz="1700" dirty="0" smtClean="0">
                <a:latin typeface="Times New Roman" pitchFamily="18" charset="0"/>
                <a:cs typeface="Times New Roman" pitchFamily="18" charset="0"/>
              </a:rPr>
              <a:t>1989), </a:t>
            </a:r>
            <a:r>
              <a:rPr lang="en-IN" sz="1700" dirty="0">
                <a:latin typeface="Times New Roman" pitchFamily="18" charset="0"/>
                <a:cs typeface="Times New Roman" pitchFamily="18" charset="0"/>
              </a:rPr>
              <a:t>Master of </a:t>
            </a:r>
            <a:r>
              <a:rPr lang="en-IN" sz="1700" dirty="0" smtClean="0">
                <a:latin typeface="Times New Roman" pitchFamily="18" charset="0"/>
                <a:cs typeface="Times New Roman" pitchFamily="18" charset="0"/>
              </a:rPr>
              <a:t>Morphology, </a:t>
            </a:r>
            <a:r>
              <a:rPr lang="en-IN" sz="1700" dirty="0">
                <a:latin typeface="Times New Roman" pitchFamily="18" charset="0"/>
                <a:cs typeface="Times New Roman" pitchFamily="18" charset="0"/>
              </a:rPr>
              <a:t>Federal University of São Paulo </a:t>
            </a:r>
            <a:r>
              <a:rPr lang="en-IN" sz="1700" dirty="0" smtClean="0">
                <a:latin typeface="Times New Roman" pitchFamily="18" charset="0"/>
                <a:cs typeface="Times New Roman" pitchFamily="18" charset="0"/>
              </a:rPr>
              <a:t>– UNIFESP, Brazil </a:t>
            </a:r>
            <a:r>
              <a:rPr lang="en-IN" sz="1700" dirty="0">
                <a:latin typeface="Times New Roman" pitchFamily="18" charset="0"/>
                <a:cs typeface="Times New Roman" pitchFamily="18" charset="0"/>
              </a:rPr>
              <a:t>(</a:t>
            </a:r>
            <a:r>
              <a:rPr lang="en-IN" sz="1700" dirty="0" smtClean="0">
                <a:latin typeface="Times New Roman" pitchFamily="18" charset="0"/>
                <a:cs typeface="Times New Roman" pitchFamily="18" charset="0"/>
              </a:rPr>
              <a:t>1995), </a:t>
            </a:r>
            <a:r>
              <a:rPr lang="en-IN" sz="1700" dirty="0">
                <a:latin typeface="Times New Roman" pitchFamily="18" charset="0"/>
                <a:cs typeface="Times New Roman" pitchFamily="18" charset="0"/>
              </a:rPr>
              <a:t>having developed the experimental part of the study at Saint Michaels </a:t>
            </a:r>
            <a:r>
              <a:rPr lang="en-IN" sz="1700" dirty="0" smtClean="0">
                <a:latin typeface="Times New Roman" pitchFamily="18" charset="0"/>
                <a:cs typeface="Times New Roman" pitchFamily="18" charset="0"/>
              </a:rPr>
              <a:t>Hospital, </a:t>
            </a:r>
            <a:r>
              <a:rPr lang="en-IN" sz="1700" dirty="0">
                <a:latin typeface="Times New Roman" pitchFamily="18" charset="0"/>
                <a:cs typeface="Times New Roman" pitchFamily="18" charset="0"/>
              </a:rPr>
              <a:t>University of </a:t>
            </a:r>
            <a:r>
              <a:rPr lang="en-IN" sz="1700" dirty="0" smtClean="0">
                <a:latin typeface="Times New Roman" pitchFamily="18" charset="0"/>
                <a:cs typeface="Times New Roman" pitchFamily="18" charset="0"/>
              </a:rPr>
              <a:t>Toronto </a:t>
            </a:r>
            <a:r>
              <a:rPr lang="en-IN" sz="1700" dirty="0">
                <a:latin typeface="Times New Roman" pitchFamily="18" charset="0"/>
                <a:cs typeface="Times New Roman" pitchFamily="18" charset="0"/>
              </a:rPr>
              <a:t>- Canada. </a:t>
            </a:r>
            <a:r>
              <a:rPr lang="en-IN" sz="1700" dirty="0" smtClean="0">
                <a:latin typeface="Times New Roman" pitchFamily="18" charset="0"/>
                <a:cs typeface="Times New Roman" pitchFamily="18" charset="0"/>
              </a:rPr>
              <a:t>Doctor </a:t>
            </a:r>
            <a:r>
              <a:rPr lang="en-IN" sz="1700" dirty="0">
                <a:latin typeface="Times New Roman" pitchFamily="18" charset="0"/>
                <a:cs typeface="Times New Roman" pitchFamily="18" charset="0"/>
              </a:rPr>
              <a:t>of Science from the Federal University of São </a:t>
            </a:r>
            <a:r>
              <a:rPr lang="en-IN" sz="1700" dirty="0" smtClean="0">
                <a:latin typeface="Times New Roman" pitchFamily="18" charset="0"/>
                <a:cs typeface="Times New Roman" pitchFamily="18" charset="0"/>
              </a:rPr>
              <a:t>Paulo, Brazil </a:t>
            </a:r>
            <a:r>
              <a:rPr lang="en-IN" sz="1700" dirty="0">
                <a:latin typeface="Times New Roman" pitchFamily="18" charset="0"/>
                <a:cs typeface="Times New Roman" pitchFamily="18" charset="0"/>
              </a:rPr>
              <a:t>(</a:t>
            </a:r>
            <a:r>
              <a:rPr lang="en-IN" sz="1700" dirty="0" smtClean="0">
                <a:latin typeface="Times New Roman" pitchFamily="18" charset="0"/>
                <a:cs typeface="Times New Roman" pitchFamily="18" charset="0"/>
              </a:rPr>
              <a:t>2000). </a:t>
            </a:r>
            <a:r>
              <a:rPr lang="en-IN" sz="1700" dirty="0">
                <a:latin typeface="Times New Roman" pitchFamily="18" charset="0"/>
                <a:cs typeface="Times New Roman" pitchFamily="18" charset="0"/>
              </a:rPr>
              <a:t>Obtained the title of </a:t>
            </a:r>
            <a:r>
              <a:rPr lang="en-IN" sz="1700" dirty="0" smtClean="0">
                <a:latin typeface="Times New Roman" pitchFamily="18" charset="0"/>
                <a:cs typeface="Times New Roman" pitchFamily="18" charset="0"/>
              </a:rPr>
              <a:t>Full </a:t>
            </a:r>
            <a:r>
              <a:rPr lang="en-IN" sz="1700" dirty="0">
                <a:latin typeface="Times New Roman" pitchFamily="18" charset="0"/>
                <a:cs typeface="Times New Roman" pitchFamily="18" charset="0"/>
              </a:rPr>
              <a:t>Professor at </a:t>
            </a:r>
            <a:r>
              <a:rPr lang="en-IN" sz="1700" dirty="0" smtClean="0">
                <a:latin typeface="Times New Roman" pitchFamily="18" charset="0"/>
                <a:cs typeface="Times New Roman" pitchFamily="18" charset="0"/>
              </a:rPr>
              <a:t>São </a:t>
            </a:r>
            <a:r>
              <a:rPr lang="en-IN" sz="1700" dirty="0">
                <a:latin typeface="Times New Roman" pitchFamily="18" charset="0"/>
                <a:cs typeface="Times New Roman" pitchFamily="18" charset="0"/>
              </a:rPr>
              <a:t>José do Rio </a:t>
            </a:r>
            <a:r>
              <a:rPr lang="en-IN" sz="1700" dirty="0" err="1" smtClean="0">
                <a:latin typeface="Times New Roman" pitchFamily="18" charset="0"/>
                <a:cs typeface="Times New Roman" pitchFamily="18" charset="0"/>
              </a:rPr>
              <a:t>Preto</a:t>
            </a:r>
            <a:r>
              <a:rPr lang="en-IN" sz="1700" dirty="0" smtClean="0">
                <a:latin typeface="Times New Roman" pitchFamily="18" charset="0"/>
                <a:cs typeface="Times New Roman" pitchFamily="18" charset="0"/>
              </a:rPr>
              <a:t> Medical College, Brazil (2009). </a:t>
            </a:r>
            <a:endParaRPr lang="en-IN" sz="1700" dirty="0" smtClean="0">
              <a:latin typeface="Times New Roman" pitchFamily="18" charset="0"/>
              <a:cs typeface="Times New Roman" pitchFamily="18" charset="0"/>
            </a:endParaRPr>
          </a:p>
          <a:p>
            <a:pPr marL="342900" indent="-342900">
              <a:buFont typeface="Arial" pitchFamily="34" charset="0"/>
              <a:buChar char="•"/>
            </a:pPr>
            <a:endParaRPr lang="en-IN" sz="1700" dirty="0">
              <a:latin typeface="Times New Roman" pitchFamily="18" charset="0"/>
              <a:cs typeface="Times New Roman" pitchFamily="18" charset="0"/>
            </a:endParaRPr>
          </a:p>
          <a:p>
            <a:pPr marL="342900" indent="-342900">
              <a:buFont typeface="Arial" pitchFamily="34" charset="0"/>
              <a:buChar char="•"/>
            </a:pPr>
            <a:r>
              <a:rPr lang="en-IN" sz="1700" dirty="0" smtClean="0">
                <a:latin typeface="Times New Roman" pitchFamily="18" charset="0"/>
                <a:cs typeface="Times New Roman" pitchFamily="18" charset="0"/>
              </a:rPr>
              <a:t>Former Professor, </a:t>
            </a:r>
            <a:r>
              <a:rPr lang="en-IN" sz="1700" dirty="0">
                <a:latin typeface="Times New Roman" pitchFamily="18" charset="0"/>
                <a:cs typeface="Times New Roman" pitchFamily="18" charset="0"/>
              </a:rPr>
              <a:t>Discipline of Vascular Surgery, Federal University of São </a:t>
            </a:r>
            <a:r>
              <a:rPr lang="en-IN" sz="1700" dirty="0" smtClean="0">
                <a:latin typeface="Times New Roman" pitchFamily="18" charset="0"/>
                <a:cs typeface="Times New Roman" pitchFamily="18" charset="0"/>
              </a:rPr>
              <a:t>Paulo, Brazil, from </a:t>
            </a:r>
            <a:r>
              <a:rPr lang="en-IN" sz="1700" dirty="0">
                <a:latin typeface="Times New Roman" pitchFamily="18" charset="0"/>
                <a:cs typeface="Times New Roman" pitchFamily="18" charset="0"/>
              </a:rPr>
              <a:t>2000 to </a:t>
            </a:r>
            <a:r>
              <a:rPr lang="en-IN" sz="1700" dirty="0" smtClean="0">
                <a:latin typeface="Times New Roman" pitchFamily="18" charset="0"/>
                <a:cs typeface="Times New Roman" pitchFamily="18" charset="0"/>
              </a:rPr>
              <a:t>2004. Currently </a:t>
            </a:r>
            <a:r>
              <a:rPr lang="en-IN" sz="1700" dirty="0">
                <a:latin typeface="Times New Roman" pitchFamily="18" charset="0"/>
                <a:cs typeface="Times New Roman" pitchFamily="18" charset="0"/>
              </a:rPr>
              <a:t>Associate Professor at the Institute of Biological Sciences - </a:t>
            </a:r>
            <a:r>
              <a:rPr lang="en-IN" sz="1700" dirty="0" smtClean="0">
                <a:latin typeface="Times New Roman" pitchFamily="18" charset="0"/>
                <a:cs typeface="Times New Roman" pitchFamily="18" charset="0"/>
              </a:rPr>
              <a:t>ICB, </a:t>
            </a:r>
            <a:r>
              <a:rPr lang="en-IN" sz="1700" dirty="0">
                <a:latin typeface="Times New Roman" pitchFamily="18" charset="0"/>
                <a:cs typeface="Times New Roman" pitchFamily="18" charset="0"/>
              </a:rPr>
              <a:t>Federal University of Pará </a:t>
            </a:r>
            <a:r>
              <a:rPr lang="en-IN" sz="1700" dirty="0" smtClean="0">
                <a:latin typeface="Times New Roman" pitchFamily="18" charset="0"/>
                <a:cs typeface="Times New Roman" pitchFamily="18" charset="0"/>
              </a:rPr>
              <a:t>– UFPA, Brazil, and Guest Researcher at the U.S. </a:t>
            </a:r>
            <a:r>
              <a:rPr lang="en-IN" sz="1700" dirty="0" err="1" smtClean="0">
                <a:latin typeface="Times New Roman" pitchFamily="18" charset="0"/>
                <a:cs typeface="Times New Roman" pitchFamily="18" charset="0"/>
              </a:rPr>
              <a:t>Centers</a:t>
            </a:r>
            <a:r>
              <a:rPr lang="en-IN" sz="1700" dirty="0" smtClean="0">
                <a:latin typeface="Times New Roman" pitchFamily="18" charset="0"/>
                <a:cs typeface="Times New Roman" pitchFamily="18" charset="0"/>
              </a:rPr>
              <a:t> for Disease Control and Prevention – CDC, USA. PhD and Master Adviser for the Postgraduate </a:t>
            </a:r>
            <a:r>
              <a:rPr lang="en-IN" sz="1700" dirty="0">
                <a:latin typeface="Times New Roman" pitchFamily="18" charset="0"/>
                <a:cs typeface="Times New Roman" pitchFamily="18" charset="0"/>
              </a:rPr>
              <a:t>Program </a:t>
            </a:r>
            <a:r>
              <a:rPr lang="en-IN" sz="1700" dirty="0" smtClean="0">
                <a:latin typeface="Times New Roman" pitchFamily="18" charset="0"/>
                <a:cs typeface="Times New Roman" pitchFamily="18" charset="0"/>
              </a:rPr>
              <a:t>of Pathology </a:t>
            </a:r>
            <a:r>
              <a:rPr lang="en-IN" sz="1700" dirty="0">
                <a:latin typeface="Times New Roman" pitchFamily="18" charset="0"/>
                <a:cs typeface="Times New Roman" pitchFamily="18" charset="0"/>
              </a:rPr>
              <a:t>of Tropical </a:t>
            </a:r>
            <a:r>
              <a:rPr lang="en-IN" sz="1700" dirty="0" smtClean="0">
                <a:latin typeface="Times New Roman" pitchFamily="18" charset="0"/>
                <a:cs typeface="Times New Roman" pitchFamily="18" charset="0"/>
              </a:rPr>
              <a:t>Diseases, NMT/UFPA </a:t>
            </a:r>
            <a:r>
              <a:rPr lang="en-IN" sz="1700" dirty="0">
                <a:latin typeface="Times New Roman" pitchFamily="18" charset="0"/>
                <a:cs typeface="Times New Roman" pitchFamily="18" charset="0"/>
              </a:rPr>
              <a:t>and </a:t>
            </a:r>
            <a:r>
              <a:rPr lang="en-IN" sz="1700" dirty="0" smtClean="0">
                <a:latin typeface="Times New Roman" pitchFamily="18" charset="0"/>
                <a:cs typeface="Times New Roman" pitchFamily="18" charset="0"/>
              </a:rPr>
              <a:t>in </a:t>
            </a:r>
            <a:r>
              <a:rPr lang="en-IN" sz="1700" dirty="0">
                <a:latin typeface="Times New Roman" pitchFamily="18" charset="0"/>
                <a:cs typeface="Times New Roman" pitchFamily="18" charset="0"/>
              </a:rPr>
              <a:t>Biology of Infectious and Parasitic </a:t>
            </a:r>
            <a:r>
              <a:rPr lang="en-IN" sz="1700" dirty="0" smtClean="0">
                <a:latin typeface="Times New Roman" pitchFamily="18" charset="0"/>
                <a:cs typeface="Times New Roman" pitchFamily="18" charset="0"/>
              </a:rPr>
              <a:t>Agents, BAIP/UFPA </a:t>
            </a:r>
            <a:r>
              <a:rPr lang="en-IN" sz="1700" dirty="0">
                <a:latin typeface="Times New Roman" pitchFamily="18" charset="0"/>
                <a:cs typeface="Times New Roman" pitchFamily="18" charset="0"/>
              </a:rPr>
              <a:t>, which </a:t>
            </a:r>
            <a:r>
              <a:rPr lang="en-IN" sz="1700" dirty="0" smtClean="0">
                <a:latin typeface="Times New Roman" pitchFamily="18" charset="0"/>
                <a:cs typeface="Times New Roman" pitchFamily="18" charset="0"/>
              </a:rPr>
              <a:t>he is a former Coordinator. </a:t>
            </a:r>
            <a:r>
              <a:rPr lang="en-IN" sz="1700" dirty="0">
                <a:latin typeface="Times New Roman" pitchFamily="18" charset="0"/>
                <a:cs typeface="Times New Roman" pitchFamily="18" charset="0"/>
              </a:rPr>
              <a:t>E</a:t>
            </a:r>
            <a:r>
              <a:rPr lang="en-IN" sz="1700" dirty="0" smtClean="0">
                <a:latin typeface="Times New Roman" pitchFamily="18" charset="0"/>
                <a:cs typeface="Times New Roman" pitchFamily="18" charset="0"/>
              </a:rPr>
              <a:t>xperience </a:t>
            </a:r>
            <a:r>
              <a:rPr lang="en-IN" sz="1700" dirty="0">
                <a:latin typeface="Times New Roman" pitchFamily="18" charset="0"/>
                <a:cs typeface="Times New Roman" pitchFamily="18" charset="0"/>
              </a:rPr>
              <a:t>in the area of </a:t>
            </a:r>
            <a:r>
              <a:rPr lang="en-IN" sz="1700" dirty="0" smtClean="0">
                <a:latin typeface="Times New Roman" pitchFamily="18" charset="0"/>
                <a:cs typeface="Times New Roman" pitchFamily="18" charset="0"/>
              </a:rPr>
              <a:t>biochemistry, </a:t>
            </a:r>
            <a:r>
              <a:rPr lang="en-IN" sz="1700" dirty="0">
                <a:latin typeface="Times New Roman" pitchFamily="18" charset="0"/>
                <a:cs typeface="Times New Roman" pitchFamily="18" charset="0"/>
              </a:rPr>
              <a:t>with emphasis on </a:t>
            </a:r>
            <a:r>
              <a:rPr lang="en-IN" sz="1700" dirty="0">
                <a:latin typeface="Times New Roman" pitchFamily="18" charset="0"/>
                <a:cs typeface="Times New Roman" pitchFamily="18" charset="0"/>
              </a:rPr>
              <a:t>Oxidative Biochemistry, </a:t>
            </a:r>
            <a:r>
              <a:rPr lang="en-IN" sz="1700" dirty="0">
                <a:latin typeface="Times New Roman" pitchFamily="18" charset="0"/>
                <a:cs typeface="Times New Roman" pitchFamily="18" charset="0"/>
              </a:rPr>
              <a:t>acting on the following </a:t>
            </a:r>
            <a:r>
              <a:rPr lang="en-IN" sz="1700" dirty="0" smtClean="0">
                <a:latin typeface="Times New Roman" pitchFamily="18" charset="0"/>
                <a:cs typeface="Times New Roman" pitchFamily="18" charset="0"/>
              </a:rPr>
              <a:t>topics: </a:t>
            </a:r>
            <a:r>
              <a:rPr lang="en-IN" sz="1700" dirty="0">
                <a:latin typeface="Times New Roman" pitchFamily="18" charset="0"/>
                <a:cs typeface="Times New Roman" pitchFamily="18" charset="0"/>
              </a:rPr>
              <a:t>free </a:t>
            </a:r>
            <a:r>
              <a:rPr lang="en-IN" sz="1700" dirty="0" smtClean="0">
                <a:latin typeface="Times New Roman" pitchFamily="18" charset="0"/>
                <a:cs typeface="Times New Roman" pitchFamily="18" charset="0"/>
              </a:rPr>
              <a:t>radicals, </a:t>
            </a:r>
            <a:r>
              <a:rPr lang="en-IN" sz="1700" dirty="0">
                <a:latin typeface="Times New Roman" pitchFamily="18" charset="0"/>
                <a:cs typeface="Times New Roman" pitchFamily="18" charset="0"/>
              </a:rPr>
              <a:t>oxidative </a:t>
            </a:r>
            <a:r>
              <a:rPr lang="en-IN" sz="1700" dirty="0" smtClean="0">
                <a:latin typeface="Times New Roman" pitchFamily="18" charset="0"/>
                <a:cs typeface="Times New Roman" pitchFamily="18" charset="0"/>
              </a:rPr>
              <a:t>stress, antioxidants, </a:t>
            </a:r>
            <a:r>
              <a:rPr lang="en-IN" sz="1700" dirty="0" err="1" smtClean="0">
                <a:latin typeface="Times New Roman" pitchFamily="18" charset="0"/>
                <a:cs typeface="Times New Roman" pitchFamily="18" charset="0"/>
              </a:rPr>
              <a:t>malondialdehyde</a:t>
            </a:r>
            <a:r>
              <a:rPr lang="en-IN" sz="1700" dirty="0" smtClean="0">
                <a:latin typeface="Times New Roman" pitchFamily="18" charset="0"/>
                <a:cs typeface="Times New Roman" pitchFamily="18" charset="0"/>
              </a:rPr>
              <a:t>, nitric oxide, atherosclerosis </a:t>
            </a:r>
            <a:r>
              <a:rPr lang="en-IN" sz="1700" dirty="0">
                <a:latin typeface="Times New Roman" pitchFamily="18" charset="0"/>
                <a:cs typeface="Times New Roman" pitchFamily="18" charset="0"/>
              </a:rPr>
              <a:t>and malaria. Has more than </a:t>
            </a:r>
            <a:r>
              <a:rPr lang="en-IN" sz="1700" dirty="0" smtClean="0">
                <a:latin typeface="Times New Roman" pitchFamily="18" charset="0"/>
                <a:cs typeface="Times New Roman" pitchFamily="18" charset="0"/>
              </a:rPr>
              <a:t>60 </a:t>
            </a:r>
            <a:r>
              <a:rPr lang="en-IN" sz="1700" dirty="0">
                <a:latin typeface="Times New Roman" pitchFamily="18" charset="0"/>
                <a:cs typeface="Times New Roman" pitchFamily="18" charset="0"/>
              </a:rPr>
              <a:t>full papers published </a:t>
            </a:r>
            <a:r>
              <a:rPr lang="en-IN" sz="1700" dirty="0" smtClean="0">
                <a:latin typeface="Times New Roman" pitchFamily="18" charset="0"/>
                <a:cs typeface="Times New Roman" pitchFamily="18" charset="0"/>
              </a:rPr>
              <a:t>and </a:t>
            </a:r>
            <a:r>
              <a:rPr lang="en-IN" sz="1700" dirty="0">
                <a:latin typeface="Times New Roman" pitchFamily="18" charset="0"/>
                <a:cs typeface="Times New Roman" pitchFamily="18" charset="0"/>
              </a:rPr>
              <a:t>130 communications at scientific events.</a:t>
            </a:r>
            <a:endParaRPr lang="en-US" sz="1700" dirty="0">
              <a:latin typeface="Times New Roman" pitchFamily="18" charset="0"/>
              <a:cs typeface="Times New Roman" pitchFamily="18" charset="0"/>
            </a:endParaRPr>
          </a:p>
        </p:txBody>
      </p:sp>
    </p:spTree>
    <p:extLst>
      <p:ext uri="{BB962C8B-B14F-4D97-AF65-F5344CB8AC3E}">
        <p14:creationId xmlns:p14="http://schemas.microsoft.com/office/powerpoint/2010/main" val="15900575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09600" y="4270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en-US" dirty="0" smtClean="0"/>
              <a:t>Research Interest</a:t>
            </a:r>
            <a:endParaRPr lang="en-US" dirty="0"/>
          </a:p>
        </p:txBody>
      </p:sp>
      <p:sp>
        <p:nvSpPr>
          <p:cNvPr id="5" name="Content Placeholder 2"/>
          <p:cNvSpPr>
            <a:spLocks noGrp="1"/>
          </p:cNvSpPr>
          <p:nvPr>
            <p:ph idx="1"/>
          </p:nvPr>
        </p:nvSpPr>
        <p:spPr>
          <a:xfrm>
            <a:off x="457200" y="1600200"/>
            <a:ext cx="8229600" cy="4709160"/>
          </a:xfrm>
          <a:prstGeom prst="rect">
            <a:avLst/>
          </a:prstGeom>
        </p:spPr>
        <p:txBody>
          <a:bodyPr/>
          <a:lstStyle/>
          <a:p>
            <a:pPr marL="0" indent="0">
              <a:buNone/>
            </a:pPr>
            <a:r>
              <a:rPr lang="en-IN" dirty="0"/>
              <a:t>Biochemistry of oxidative </a:t>
            </a:r>
            <a:r>
              <a:rPr lang="en-IN" dirty="0" smtClean="0"/>
              <a:t>stress, </a:t>
            </a:r>
            <a:r>
              <a:rPr lang="en-IN" dirty="0"/>
              <a:t>Oxidative stress mechanisms in human/animal </a:t>
            </a:r>
            <a:r>
              <a:rPr lang="en-IN" dirty="0" smtClean="0"/>
              <a:t>disease, and </a:t>
            </a:r>
            <a:r>
              <a:rPr lang="en-IN" dirty="0"/>
              <a:t>Redox regulation of cell </a:t>
            </a:r>
            <a:r>
              <a:rPr lang="en-IN" dirty="0" smtClean="0"/>
              <a:t>signalling</a:t>
            </a:r>
            <a:endParaRPr lang="en-US" dirty="0"/>
          </a:p>
        </p:txBody>
      </p:sp>
    </p:spTree>
    <p:extLst>
      <p:ext uri="{BB962C8B-B14F-4D97-AF65-F5344CB8AC3E}">
        <p14:creationId xmlns:p14="http://schemas.microsoft.com/office/powerpoint/2010/main" val="4235584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nvSpPr>
        <p:spPr>
          <a:xfrm>
            <a:off x="1403648" y="618699"/>
            <a:ext cx="6202680" cy="472440"/>
          </a:xfrm>
          <a:prstGeom prst="rect">
            <a:avLst/>
          </a:prstGeom>
        </p:spPr>
        <p:txBody>
          <a:bodyPr vert="horz" anchor="b">
            <a:noAutofit/>
          </a:bodyPr>
          <a:lst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a:lstStyle>
          <a:p>
            <a:r>
              <a:rPr lang="en-US" sz="4000" dirty="0" smtClean="0">
                <a:latin typeface="Times New Roman" pitchFamily="18" charset="0"/>
                <a:cs typeface="Times New Roman" pitchFamily="18" charset="0"/>
              </a:rPr>
              <a:t>Recent Publications</a:t>
            </a:r>
            <a:endParaRPr lang="en-US" sz="4000" dirty="0">
              <a:latin typeface="Times New Roman" pitchFamily="18" charset="0"/>
              <a:cs typeface="Times New Roman" pitchFamily="18" charset="0"/>
            </a:endParaRPr>
          </a:p>
        </p:txBody>
      </p:sp>
      <p:sp>
        <p:nvSpPr>
          <p:cNvPr id="5" name="Rectangle 4"/>
          <p:cNvSpPr/>
          <p:nvPr/>
        </p:nvSpPr>
        <p:spPr>
          <a:xfrm>
            <a:off x="323528" y="1628800"/>
            <a:ext cx="6678488" cy="7294305"/>
          </a:xfrm>
          <a:prstGeom prst="rect">
            <a:avLst/>
          </a:prstGeom>
        </p:spPr>
        <p:txBody>
          <a:bodyPr wrap="square">
            <a:spAutoFit/>
          </a:bodyPr>
          <a:lstStyle/>
          <a:p>
            <a:r>
              <a:rPr lang="en-US" dirty="0">
                <a:hlinkClick r:id="rId2"/>
              </a:rPr>
              <a:t>http://www.malariajournal.com/orderreprints/s12936-015-0717-0</a:t>
            </a:r>
            <a:endParaRPr lang="en-US" dirty="0" smtClean="0">
              <a:hlinkClick r:id="rId2"/>
            </a:endParaRPr>
          </a:p>
          <a:p>
            <a:endParaRPr lang="en-US" sz="800" dirty="0">
              <a:hlinkClick r:id="rId2"/>
            </a:endParaRPr>
          </a:p>
          <a:p>
            <a:r>
              <a:rPr lang="en-US" dirty="0">
                <a:hlinkClick r:id="rId2"/>
              </a:rPr>
              <a:t>http://www.malariajournal.com/content/pdf/s12936-015-0643-1.pdf</a:t>
            </a:r>
            <a:endParaRPr lang="en-US" dirty="0" smtClean="0">
              <a:hlinkClick r:id="rId2"/>
            </a:endParaRPr>
          </a:p>
          <a:p>
            <a:endParaRPr lang="en-US" sz="800" dirty="0">
              <a:hlinkClick r:id="rId2"/>
            </a:endParaRPr>
          </a:p>
          <a:p>
            <a:r>
              <a:rPr lang="en-US" dirty="0" smtClean="0">
                <a:hlinkClick r:id="rId2"/>
              </a:rPr>
              <a:t>http</a:t>
            </a:r>
            <a:r>
              <a:rPr lang="en-US" dirty="0">
                <a:hlinkClick r:id="rId2"/>
              </a:rPr>
              <a:t>://</a:t>
            </a:r>
            <a:r>
              <a:rPr lang="en-US" dirty="0" smtClean="0">
                <a:hlinkClick r:id="rId2"/>
              </a:rPr>
              <a:t>www.mdpi.com/1422-0067/13/12/16346</a:t>
            </a:r>
          </a:p>
          <a:p>
            <a:endParaRPr lang="en-US" sz="800" dirty="0">
              <a:hlinkClick r:id="rId2"/>
            </a:endParaRPr>
          </a:p>
          <a:p>
            <a:r>
              <a:rPr lang="en-US" dirty="0" smtClean="0">
                <a:hlinkClick r:id="rId2"/>
              </a:rPr>
              <a:t>http</a:t>
            </a:r>
            <a:r>
              <a:rPr lang="en-US" dirty="0">
                <a:hlinkClick r:id="rId2"/>
              </a:rPr>
              <a:t>://www.ncbi.nlm.nih.gov/pmc/articles/PMC4211349</a:t>
            </a:r>
            <a:r>
              <a:rPr lang="en-US" dirty="0" smtClean="0">
                <a:hlinkClick r:id="rId2"/>
              </a:rPr>
              <a:t>/</a:t>
            </a:r>
            <a:endParaRPr lang="en-US" dirty="0" smtClean="0"/>
          </a:p>
          <a:p>
            <a:endParaRPr lang="en-US" sz="800" dirty="0" smtClean="0"/>
          </a:p>
          <a:p>
            <a:r>
              <a:rPr lang="en-US" dirty="0">
                <a:hlinkClick r:id="rId3"/>
              </a:rPr>
              <a:t>http://</a:t>
            </a:r>
            <a:r>
              <a:rPr lang="en-US" dirty="0" smtClean="0">
                <a:hlinkClick r:id="rId3"/>
              </a:rPr>
              <a:t>www.ncbi.nlm.nih.gov/pubmed/24952413</a:t>
            </a:r>
            <a:endParaRPr lang="en-US" dirty="0" smtClean="0"/>
          </a:p>
          <a:p>
            <a:endParaRPr lang="en-US" sz="800" dirty="0"/>
          </a:p>
          <a:p>
            <a:r>
              <a:rPr lang="en-US" dirty="0">
                <a:hlinkClick r:id="rId4"/>
              </a:rPr>
              <a:t>http://</a:t>
            </a:r>
            <a:r>
              <a:rPr lang="en-US" dirty="0" smtClean="0">
                <a:hlinkClick r:id="rId4"/>
              </a:rPr>
              <a:t>www.ncbi.nlm.nih.gov/pubmed/24362491</a:t>
            </a:r>
            <a:endParaRPr lang="en-US" dirty="0" smtClean="0"/>
          </a:p>
          <a:p>
            <a:endParaRPr lang="en-US" sz="800" dirty="0"/>
          </a:p>
          <a:p>
            <a:r>
              <a:rPr lang="en-US" dirty="0">
                <a:hlinkClick r:id="rId5"/>
              </a:rPr>
              <a:t>http://www.ncbi.nlm.nih.gov/pmc/articles/PMC3905823</a:t>
            </a:r>
            <a:r>
              <a:rPr lang="en-US" dirty="0" smtClean="0">
                <a:hlinkClick r:id="rId5"/>
              </a:rPr>
              <a:t>/</a:t>
            </a:r>
            <a:endParaRPr lang="en-US" dirty="0" smtClean="0"/>
          </a:p>
          <a:p>
            <a:endParaRPr lang="en-US" sz="800" dirty="0"/>
          </a:p>
          <a:p>
            <a:r>
              <a:rPr lang="en-US" dirty="0"/>
              <a:t>http://link.springer.com/article/10.1007%2Fs10571-015-0157-y</a:t>
            </a:r>
            <a:endParaRPr lang="en-US" dirty="0" smtClean="0"/>
          </a:p>
          <a:p>
            <a:endParaRPr lang="en-US" sz="800" dirty="0"/>
          </a:p>
          <a:p>
            <a:r>
              <a:rPr lang="en-US" dirty="0"/>
              <a:t>http://www.journalofsurgicalresearch.com/article/S0022-4804%2815%2900805-7/abstract</a:t>
            </a:r>
            <a:endParaRPr lang="en-US" dirty="0" smtClean="0"/>
          </a:p>
          <a:p>
            <a:endParaRPr lang="en-US" sz="800" dirty="0" smtClean="0"/>
          </a:p>
          <a:p>
            <a:r>
              <a:rPr lang="en-US" dirty="0"/>
              <a:t>http://www.publish.csiro.au/paper/RD14454.htm</a:t>
            </a:r>
            <a:endParaRPr lang="en-US" dirty="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a:p>
        </p:txBody>
      </p:sp>
    </p:spTree>
    <p:extLst>
      <p:ext uri="{BB962C8B-B14F-4D97-AF65-F5344CB8AC3E}">
        <p14:creationId xmlns:p14="http://schemas.microsoft.com/office/powerpoint/2010/main" val="2832706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OXIDATIVE STRESS</a:t>
            </a:r>
            <a:endParaRPr lang="en-US" dirty="0"/>
          </a:p>
        </p:txBody>
      </p:sp>
    </p:spTree>
    <p:extLst>
      <p:ext uri="{BB962C8B-B14F-4D97-AF65-F5344CB8AC3E}">
        <p14:creationId xmlns:p14="http://schemas.microsoft.com/office/powerpoint/2010/main" val="3648508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pPr algn="just"/>
            <a:r>
              <a:rPr lang="en-US" dirty="0" smtClean="0">
                <a:latin typeface="Times New Roman" pitchFamily="18" charset="0"/>
                <a:cs typeface="Times New Roman" pitchFamily="18" charset="0"/>
              </a:rPr>
              <a:t>Our body </a:t>
            </a:r>
            <a:r>
              <a:rPr lang="en-IN" dirty="0">
                <a:latin typeface="Times New Roman" pitchFamily="18" charset="0"/>
                <a:cs typeface="Times New Roman" pitchFamily="18" charset="0"/>
              </a:rPr>
              <a:t>constantly reacts with oxygen as you breathe and your cells produce energy</a:t>
            </a:r>
            <a:r>
              <a:rPr lang="en-IN" dirty="0" smtClean="0">
                <a:latin typeface="Times New Roman" pitchFamily="18" charset="0"/>
                <a:cs typeface="Times New Roman" pitchFamily="18" charset="0"/>
              </a:rPr>
              <a:t>.</a:t>
            </a:r>
          </a:p>
          <a:p>
            <a:pPr algn="just"/>
            <a:r>
              <a:rPr lang="en-IN" dirty="0">
                <a:latin typeface="Times New Roman" pitchFamily="18" charset="0"/>
                <a:cs typeface="Times New Roman" pitchFamily="18" charset="0"/>
              </a:rPr>
              <a:t>As a consequence of this activity, highly reactive molecules are produced known as free radicals</a:t>
            </a:r>
            <a:r>
              <a:rPr lang="en-IN"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12777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2825552"/>
            <a:ext cx="8373616" cy="3905275"/>
          </a:xfrm>
        </p:spPr>
        <p:txBody>
          <a:bodyPr>
            <a:normAutofit/>
          </a:bodyPr>
          <a:lstStyle/>
          <a:p>
            <a:pPr algn="just"/>
            <a:r>
              <a:rPr lang="en-IN" dirty="0">
                <a:latin typeface="Times New Roman" pitchFamily="18" charset="0"/>
                <a:cs typeface="Times New Roman" pitchFamily="18" charset="0"/>
              </a:rPr>
              <a:t>Free radicals interact with other molecules within cells. This can cause oxidative damage to proteins, membranes and genes</a:t>
            </a:r>
            <a:r>
              <a:rPr lang="en-IN" dirty="0" smtClean="0">
                <a:latin typeface="Times New Roman" pitchFamily="18" charset="0"/>
                <a:cs typeface="Times New Roman" pitchFamily="18" charset="0"/>
              </a:rPr>
              <a:t>.</a:t>
            </a:r>
          </a:p>
          <a:p>
            <a:pPr algn="just"/>
            <a:r>
              <a:rPr lang="en-IN" dirty="0">
                <a:latin typeface="Times New Roman" pitchFamily="18" charset="0"/>
                <a:cs typeface="Times New Roman" pitchFamily="18" charset="0"/>
              </a:rPr>
              <a:t>Oxidative damage has been implicated in the cause of many diseases, such as cancer and Alzheimer's and has an impact on the body's aging </a:t>
            </a:r>
            <a:r>
              <a:rPr lang="en-IN" dirty="0" smtClean="0">
                <a:latin typeface="Times New Roman" pitchFamily="18" charset="0"/>
                <a:cs typeface="Times New Roman" pitchFamily="18" charset="0"/>
              </a:rPr>
              <a:t>process.</a:t>
            </a:r>
          </a:p>
          <a:p>
            <a:pPr algn="just"/>
            <a:r>
              <a:rPr lang="en-IN" dirty="0">
                <a:latin typeface="Times New Roman" pitchFamily="18" charset="0"/>
                <a:cs typeface="Times New Roman" pitchFamily="18" charset="0"/>
              </a:rPr>
              <a:t/>
            </a:r>
            <a:br>
              <a:rPr lang="en-IN"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pic>
        <p:nvPicPr>
          <p:cNvPr id="1026" name="Picture 2" descr="C:\Users\apoorva-k\Desktop\SNEHA\New folder\image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332656"/>
            <a:ext cx="7272808" cy="24208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41352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b="1" dirty="0"/>
              <a:t>Antioxidants</a:t>
            </a:r>
          </a:p>
          <a:p>
            <a:r>
              <a:rPr lang="en-IN" dirty="0">
                <a:latin typeface="Times New Roman" pitchFamily="18" charset="0"/>
                <a:cs typeface="Times New Roman" pitchFamily="18" charset="0"/>
              </a:rPr>
              <a:t>To counteract oxidative stress, the body produces an armoury of antioxidants to defend itself. It's the job of antioxidants to neutralise or 'mop up' free radicals that can harm </a:t>
            </a:r>
            <a:r>
              <a:rPr lang="en-IN" dirty="0" smtClean="0">
                <a:latin typeface="Times New Roman" pitchFamily="18" charset="0"/>
                <a:cs typeface="Times New Roman" pitchFamily="18" charset="0"/>
              </a:rPr>
              <a:t>our cells</a:t>
            </a:r>
            <a:r>
              <a:rPr lang="en-IN" dirty="0">
                <a:latin typeface="Times New Roman" pitchFamily="18" charset="0"/>
                <a:cs typeface="Times New Roman" pitchFamily="18" charset="0"/>
              </a:rPr>
              <a:t>.</a:t>
            </a:r>
            <a:r>
              <a:rPr lang="en-IN" dirty="0"/>
              <a:t/>
            </a:r>
            <a:br>
              <a:rPr lang="en-IN" dirty="0"/>
            </a:br>
            <a:endParaRPr lang="en-US" dirty="0"/>
          </a:p>
        </p:txBody>
      </p:sp>
      <p:pic>
        <p:nvPicPr>
          <p:cNvPr id="2050" name="Picture 2" descr="C:\Users\apoorva-k\Desktop\SNEHA\New folder\images (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73960" y="3501008"/>
            <a:ext cx="4170040" cy="18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96325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548680"/>
            <a:ext cx="8229600" cy="4525963"/>
          </a:xfrm>
        </p:spPr>
        <p:txBody>
          <a:bodyPr>
            <a:normAutofit/>
          </a:bodyPr>
          <a:lstStyle/>
          <a:p>
            <a:pPr marL="0" indent="0">
              <a:buNone/>
            </a:pPr>
            <a:r>
              <a:rPr lang="en-IN" b="1" dirty="0"/>
              <a:t>How much do </a:t>
            </a:r>
            <a:r>
              <a:rPr lang="en-IN" b="1" dirty="0" smtClean="0"/>
              <a:t>we </a:t>
            </a:r>
            <a:r>
              <a:rPr lang="en-IN" b="1" dirty="0"/>
              <a:t>need</a:t>
            </a:r>
            <a:r>
              <a:rPr lang="en-IN" b="1" dirty="0" smtClean="0"/>
              <a:t>?</a:t>
            </a:r>
          </a:p>
          <a:p>
            <a:r>
              <a:rPr lang="en-IN" dirty="0" smtClean="0"/>
              <a:t>Our </a:t>
            </a:r>
            <a:r>
              <a:rPr lang="en-IN" dirty="0"/>
              <a:t>body's internal production of antioxidants is not enough to neutralise all the free radicals</a:t>
            </a:r>
            <a:r>
              <a:rPr lang="en-IN" dirty="0" smtClean="0"/>
              <a:t>.</a:t>
            </a:r>
          </a:p>
          <a:p>
            <a:r>
              <a:rPr lang="en-IN" dirty="0" smtClean="0"/>
              <a:t>We can </a:t>
            </a:r>
            <a:r>
              <a:rPr lang="en-IN" dirty="0"/>
              <a:t>help </a:t>
            </a:r>
            <a:r>
              <a:rPr lang="en-IN" dirty="0" smtClean="0"/>
              <a:t>our body </a:t>
            </a:r>
            <a:r>
              <a:rPr lang="en-IN" dirty="0"/>
              <a:t>to defend itself by increasing your dietary intake of antioxidants.</a:t>
            </a:r>
            <a:br>
              <a:rPr lang="en-IN" dirty="0"/>
            </a:br>
            <a:endParaRPr lang="en-US" dirty="0"/>
          </a:p>
        </p:txBody>
      </p:sp>
      <p:pic>
        <p:nvPicPr>
          <p:cNvPr id="4" name="Picture 3" descr="C:\Users\apoorva-k\Desktop\SNEHA\New folder\images (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3468" y="4221088"/>
            <a:ext cx="4320480" cy="22322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373246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298</TotalTime>
  <Words>773</Words>
  <Application>Microsoft Office PowerPoint</Application>
  <PresentationFormat>Apresentação na tela (4:3)</PresentationFormat>
  <Paragraphs>74</Paragraphs>
  <Slides>13</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13</vt:i4>
      </vt:variant>
    </vt:vector>
  </HeadingPairs>
  <TitlesOfParts>
    <vt:vector size="18" baseType="lpstr">
      <vt:lpstr>Arial</vt:lpstr>
      <vt:lpstr>Impact</vt:lpstr>
      <vt:lpstr>Times New Roman</vt:lpstr>
      <vt:lpstr>Wingdings 2</vt:lpstr>
      <vt:lpstr>NewsPrint</vt:lpstr>
      <vt:lpstr>Apresentação do PowerPoint</vt:lpstr>
      <vt:lpstr>Biography</vt:lpstr>
      <vt:lpstr>Apresentação do PowerPoint</vt:lpstr>
      <vt:lpstr>Apresentação do PowerPoint</vt:lpstr>
      <vt:lpstr>OXIDATIVE STRESS</vt:lpstr>
      <vt:lpstr>INTRODUCTION</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OXIDATIVE STRESS</dc:title>
  <dc:creator>user6</dc:creator>
  <cp:lastModifiedBy>sandro percario</cp:lastModifiedBy>
  <cp:revision>65</cp:revision>
  <dcterms:created xsi:type="dcterms:W3CDTF">2014-11-19T09:46:27Z</dcterms:created>
  <dcterms:modified xsi:type="dcterms:W3CDTF">2015-10-19T18:39:41Z</dcterms:modified>
</cp:coreProperties>
</file>