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25"/>
  </p:notesMasterIdLst>
  <p:handoutMasterIdLst>
    <p:handoutMasterId r:id="rId26"/>
  </p:handoutMasterIdLst>
  <p:sldIdLst>
    <p:sldId id="511" r:id="rId2"/>
    <p:sldId id="261" r:id="rId3"/>
    <p:sldId id="502" r:id="rId4"/>
    <p:sldId id="503" r:id="rId5"/>
    <p:sldId id="504" r:id="rId6"/>
    <p:sldId id="374" r:id="rId7"/>
    <p:sldId id="477" r:id="rId8"/>
    <p:sldId id="478" r:id="rId9"/>
    <p:sldId id="379" r:id="rId10"/>
    <p:sldId id="485" r:id="rId11"/>
    <p:sldId id="486" r:id="rId12"/>
    <p:sldId id="487" r:id="rId13"/>
    <p:sldId id="278" r:id="rId14"/>
    <p:sldId id="334" r:id="rId15"/>
    <p:sldId id="416" r:id="rId16"/>
    <p:sldId id="423" r:id="rId17"/>
    <p:sldId id="442" r:id="rId18"/>
    <p:sldId id="453" r:id="rId19"/>
    <p:sldId id="494" r:id="rId20"/>
    <p:sldId id="429" r:id="rId21"/>
    <p:sldId id="510" r:id="rId22"/>
    <p:sldId id="512" r:id="rId23"/>
    <p:sldId id="513" r:id="rId24"/>
  </p:sldIdLst>
  <p:sldSz cx="9144000" cy="6858000" type="screen4x3"/>
  <p:notesSz cx="7099300" cy="10234613"/>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 Qubeissi"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9497" autoAdjust="0"/>
  </p:normalViewPr>
  <p:slideViewPr>
    <p:cSldViewPr snapToGrid="0">
      <p:cViewPr varScale="1">
        <p:scale>
          <a:sx n="73" d="100"/>
          <a:sy n="73" d="100"/>
        </p:scale>
        <p:origin x="-129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3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0"/>
          </a:xfrm>
          <a:prstGeom prst="rect">
            <a:avLst/>
          </a:prstGeom>
        </p:spPr>
        <p:txBody>
          <a:bodyPr vert="horz" lIns="94759" tIns="47380" rIns="94759" bIns="47380" rtlCol="0"/>
          <a:lstStyle>
            <a:lvl1pPr algn="l">
              <a:defRPr sz="1200"/>
            </a:lvl1pPr>
          </a:lstStyle>
          <a:p>
            <a:endParaRPr lang="en-GB"/>
          </a:p>
        </p:txBody>
      </p:sp>
      <p:sp>
        <p:nvSpPr>
          <p:cNvPr id="3" name="Date Placeholder 2"/>
          <p:cNvSpPr>
            <a:spLocks noGrp="1"/>
          </p:cNvSpPr>
          <p:nvPr>
            <p:ph type="dt" sz="quarter" idx="1"/>
          </p:nvPr>
        </p:nvSpPr>
        <p:spPr>
          <a:xfrm>
            <a:off x="4021295" y="1"/>
            <a:ext cx="3076363" cy="511730"/>
          </a:xfrm>
          <a:prstGeom prst="rect">
            <a:avLst/>
          </a:prstGeom>
        </p:spPr>
        <p:txBody>
          <a:bodyPr vert="horz" lIns="94759" tIns="47380" rIns="94759" bIns="47380" rtlCol="0"/>
          <a:lstStyle>
            <a:lvl1pPr algn="r">
              <a:defRPr sz="1200"/>
            </a:lvl1pPr>
          </a:lstStyle>
          <a:p>
            <a:fld id="{6A2F4F58-2FB3-4ABF-8272-C711CA503C18}" type="datetimeFigureOut">
              <a:rPr lang="en-GB" smtClean="0"/>
              <a:pPr/>
              <a:t>19/10/2015</a:t>
            </a:fld>
            <a:endParaRPr lang="en-GB"/>
          </a:p>
        </p:txBody>
      </p:sp>
      <p:sp>
        <p:nvSpPr>
          <p:cNvPr id="4" name="Footer Placeholder 3"/>
          <p:cNvSpPr>
            <a:spLocks noGrp="1"/>
          </p:cNvSpPr>
          <p:nvPr>
            <p:ph type="ftr" sz="quarter" idx="2"/>
          </p:nvPr>
        </p:nvSpPr>
        <p:spPr>
          <a:xfrm>
            <a:off x="1" y="9721107"/>
            <a:ext cx="3076363" cy="511730"/>
          </a:xfrm>
          <a:prstGeom prst="rect">
            <a:avLst/>
          </a:prstGeom>
        </p:spPr>
        <p:txBody>
          <a:bodyPr vert="horz" lIns="94759" tIns="47380" rIns="94759" bIns="47380" rtlCol="0" anchor="b"/>
          <a:lstStyle>
            <a:lvl1pPr algn="l">
              <a:defRPr sz="1200"/>
            </a:lvl1pPr>
          </a:lstStyle>
          <a:p>
            <a:endParaRPr lang="en-GB"/>
          </a:p>
        </p:txBody>
      </p:sp>
      <p:sp>
        <p:nvSpPr>
          <p:cNvPr id="5" name="Slide Number Placeholder 4"/>
          <p:cNvSpPr>
            <a:spLocks noGrp="1"/>
          </p:cNvSpPr>
          <p:nvPr>
            <p:ph type="sldNum" sz="quarter" idx="3"/>
          </p:nvPr>
        </p:nvSpPr>
        <p:spPr>
          <a:xfrm>
            <a:off x="4021295" y="9721107"/>
            <a:ext cx="3076363" cy="511730"/>
          </a:xfrm>
          <a:prstGeom prst="rect">
            <a:avLst/>
          </a:prstGeom>
        </p:spPr>
        <p:txBody>
          <a:bodyPr vert="horz" lIns="94759" tIns="47380" rIns="94759" bIns="47380" rtlCol="0" anchor="b"/>
          <a:lstStyle>
            <a:lvl1pPr algn="r">
              <a:defRPr sz="1200"/>
            </a:lvl1pPr>
          </a:lstStyle>
          <a:p>
            <a:fld id="{FE373B0E-96B1-4EB5-96DE-8349ECA08E6B}" type="slidenum">
              <a:rPr lang="en-GB" smtClean="0"/>
              <a:pPr/>
              <a:t>‹#›</a:t>
            </a:fld>
            <a:endParaRPr lang="en-GB"/>
          </a:p>
        </p:txBody>
      </p:sp>
    </p:spTree>
    <p:extLst>
      <p:ext uri="{BB962C8B-B14F-4D97-AF65-F5344CB8AC3E}">
        <p14:creationId xmlns:p14="http://schemas.microsoft.com/office/powerpoint/2010/main" val="2767379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0"/>
          </a:xfrm>
          <a:prstGeom prst="rect">
            <a:avLst/>
          </a:prstGeom>
        </p:spPr>
        <p:txBody>
          <a:bodyPr vert="horz" lIns="94759" tIns="47380" rIns="94759" bIns="47380" rtlCol="0"/>
          <a:lstStyle>
            <a:lvl1pPr algn="l">
              <a:defRPr sz="1200"/>
            </a:lvl1pPr>
          </a:lstStyle>
          <a:p>
            <a:endParaRPr lang="en-GB"/>
          </a:p>
        </p:txBody>
      </p:sp>
      <p:sp>
        <p:nvSpPr>
          <p:cNvPr id="3" name="Date Placeholder 2"/>
          <p:cNvSpPr>
            <a:spLocks noGrp="1"/>
          </p:cNvSpPr>
          <p:nvPr>
            <p:ph type="dt" idx="1"/>
          </p:nvPr>
        </p:nvSpPr>
        <p:spPr>
          <a:xfrm>
            <a:off x="4021295" y="1"/>
            <a:ext cx="3076363" cy="511730"/>
          </a:xfrm>
          <a:prstGeom prst="rect">
            <a:avLst/>
          </a:prstGeom>
        </p:spPr>
        <p:txBody>
          <a:bodyPr vert="horz" lIns="94759" tIns="47380" rIns="94759" bIns="47380" rtlCol="0"/>
          <a:lstStyle>
            <a:lvl1pPr algn="r">
              <a:defRPr sz="1200"/>
            </a:lvl1pPr>
          </a:lstStyle>
          <a:p>
            <a:fld id="{43597578-33EA-4CE5-973E-04C8287860DF}" type="datetimeFigureOut">
              <a:rPr lang="en-US" smtClean="0"/>
              <a:pPr/>
              <a:t>10/19/2015</a:t>
            </a:fld>
            <a:endParaRPr lang="en-GB"/>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9" tIns="47380" rIns="94759" bIns="47380" rtlCol="0" anchor="ctr"/>
          <a:lstStyle/>
          <a:p>
            <a:endParaRPr lang="en-GB"/>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759" tIns="47380" rIns="94759" bIns="473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721107"/>
            <a:ext cx="3076363" cy="511730"/>
          </a:xfrm>
          <a:prstGeom prst="rect">
            <a:avLst/>
          </a:prstGeom>
        </p:spPr>
        <p:txBody>
          <a:bodyPr vert="horz" lIns="94759" tIns="47380" rIns="94759" bIns="47380" rtlCol="0" anchor="b"/>
          <a:lstStyle>
            <a:lvl1pPr algn="l">
              <a:defRPr sz="1200"/>
            </a:lvl1pPr>
          </a:lstStyle>
          <a:p>
            <a:endParaRPr lang="en-GB"/>
          </a:p>
        </p:txBody>
      </p:sp>
      <p:sp>
        <p:nvSpPr>
          <p:cNvPr id="7" name="Slide Number Placeholder 6"/>
          <p:cNvSpPr>
            <a:spLocks noGrp="1"/>
          </p:cNvSpPr>
          <p:nvPr>
            <p:ph type="sldNum" sz="quarter" idx="5"/>
          </p:nvPr>
        </p:nvSpPr>
        <p:spPr>
          <a:xfrm>
            <a:off x="4021295" y="9721107"/>
            <a:ext cx="3076363" cy="511730"/>
          </a:xfrm>
          <a:prstGeom prst="rect">
            <a:avLst/>
          </a:prstGeom>
        </p:spPr>
        <p:txBody>
          <a:bodyPr vert="horz" lIns="94759" tIns="47380" rIns="94759" bIns="47380" rtlCol="0" anchor="b"/>
          <a:lstStyle>
            <a:lvl1pPr algn="r">
              <a:defRPr sz="1200"/>
            </a:lvl1pPr>
          </a:lstStyle>
          <a:p>
            <a:fld id="{DC4F8FDD-0AD5-4F0F-9FC9-A7EC6109B2BB}" type="slidenum">
              <a:rPr lang="en-GB" smtClean="0"/>
              <a:pPr/>
              <a:t>‹#›</a:t>
            </a:fld>
            <a:endParaRPr lang="en-GB"/>
          </a:p>
        </p:txBody>
      </p:sp>
    </p:spTree>
    <p:extLst>
      <p:ext uri="{BB962C8B-B14F-4D97-AF65-F5344CB8AC3E}">
        <p14:creationId xmlns:p14="http://schemas.microsoft.com/office/powerpoint/2010/main" val="4182852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C4F8FDD-0AD5-4F0F-9FC9-A7EC6109B2BB}" type="slidenum">
              <a:rPr lang="en-GB" smtClean="0"/>
              <a:pPr/>
              <a:t>7</a:t>
            </a:fld>
            <a:endParaRPr lang="en-GB"/>
          </a:p>
        </p:txBody>
      </p:sp>
    </p:spTree>
    <p:extLst>
      <p:ext uri="{BB962C8B-B14F-4D97-AF65-F5344CB8AC3E}">
        <p14:creationId xmlns:p14="http://schemas.microsoft.com/office/powerpoint/2010/main" val="2197708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963A976-0D35-4E96-9B5D-D5AACB6F0CAC}" type="datetime1">
              <a:rPr lang="en-US" smtClean="0"/>
              <a:pPr/>
              <a:t>10/19/2015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C835EC-4EC3-4DCA-A091-8D96EB7DB563}" type="slidenum">
              <a:rPr lang="en-GB" smtClean="0"/>
              <a:pPr/>
              <a:t>‹#›</a:t>
            </a:fld>
            <a:endParaRPr lang="en-GB"/>
          </a:p>
        </p:txBody>
      </p:sp>
      <p:grpSp>
        <p:nvGrpSpPr>
          <p:cNvPr id="7" name="Group 6"/>
          <p:cNvGrpSpPr/>
          <p:nvPr userDrawn="1"/>
        </p:nvGrpSpPr>
        <p:grpSpPr>
          <a:xfrm>
            <a:off x="20320" y="5645913"/>
            <a:ext cx="4885066" cy="1191767"/>
            <a:chOff x="20320" y="5645913"/>
            <a:chExt cx="4885066" cy="1191767"/>
          </a:xfrm>
        </p:grpSpPr>
        <p:pic>
          <p:nvPicPr>
            <p:cNvPr id="8" name="Picture 2" descr="\\Moco215-nas\c5\Publicity\Logos\Interreg logo.png"/>
            <p:cNvPicPr>
              <a:picLocks noChangeAspect="1" noChangeArrowheads="1"/>
            </p:cNvPicPr>
            <p:nvPr/>
          </p:nvPicPr>
          <p:blipFill>
            <a:blip r:embed="rId3" cstate="print"/>
            <a:srcRect/>
            <a:stretch>
              <a:fillRect/>
            </a:stretch>
          </p:blipFill>
          <p:spPr bwMode="auto">
            <a:xfrm>
              <a:off x="20320" y="5654987"/>
              <a:ext cx="2365386" cy="1182693"/>
            </a:xfrm>
            <a:prstGeom prst="rect">
              <a:avLst/>
            </a:prstGeom>
            <a:noFill/>
          </p:spPr>
        </p:pic>
        <p:pic>
          <p:nvPicPr>
            <p:cNvPr id="9" name="Picture 3" descr="\\Moco215-nas\c5\Publicity\Logos\Logo C5\Other sizes\c5-logo-EN_medium.png"/>
            <p:cNvPicPr>
              <a:picLocks noChangeAspect="1" noChangeArrowheads="1"/>
            </p:cNvPicPr>
            <p:nvPr/>
          </p:nvPicPr>
          <p:blipFill>
            <a:blip r:embed="rId4" cstate="print"/>
            <a:srcRect/>
            <a:stretch>
              <a:fillRect/>
            </a:stretch>
          </p:blipFill>
          <p:spPr bwMode="auto">
            <a:xfrm>
              <a:off x="2540000" y="5645913"/>
              <a:ext cx="2365386" cy="1191767"/>
            </a:xfrm>
            <a:prstGeom prst="rect">
              <a:avLst/>
            </a:prstGeom>
            <a:noFill/>
          </p:spPr>
        </p:pic>
      </p:grpSp>
    </p:spTree>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9FAEFD-80D2-4746-BCA5-B868DA86047A}" type="datetime1">
              <a:rPr lang="en-US" smtClean="0"/>
              <a:pPr/>
              <a:t>10/19/2015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C835EC-4EC3-4DCA-A091-8D96EB7DB563}" type="slidenum">
              <a:rPr lang="en-GB" smtClean="0"/>
              <a:pPr/>
              <a:t>‹#›</a:t>
            </a:fld>
            <a:endParaRPr lang="en-GB"/>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A7AE2D-CBB5-4A34-89C6-E1590BA3329F}" type="datetime1">
              <a:rPr lang="en-US" smtClean="0"/>
              <a:pPr/>
              <a:t>10/19/2015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C835EC-4EC3-4DCA-A091-8D96EB7DB563}" type="slidenum">
              <a:rPr lang="en-GB" smtClean="0"/>
              <a:pPr/>
              <a:t>‹#›</a:t>
            </a:fld>
            <a:endParaRPr lang="en-GB"/>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1A9C48-DE39-4754-ADBF-7BCB30F71E1B}" type="datetime1">
              <a:rPr lang="en-US" smtClean="0"/>
              <a:pPr/>
              <a:t>10/19/2015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C835EC-4EC3-4DCA-A091-8D96EB7DB563}" type="slidenum">
              <a:rPr lang="en-GB" smtClean="0"/>
              <a:pPr/>
              <a:t>‹#›</a:t>
            </a:fld>
            <a:endParaRPr lang="en-GB"/>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3AF740-51AF-4965-AE76-DEDF421E0895}" type="datetime1">
              <a:rPr lang="en-US" smtClean="0"/>
              <a:pPr/>
              <a:t>10/19/2015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C835EC-4EC3-4DCA-A091-8D96EB7DB563}" type="slidenum">
              <a:rPr lang="en-GB" smtClean="0"/>
              <a:pPr/>
              <a:t>‹#›</a:t>
            </a:fld>
            <a:endParaRPr lang="en-GB"/>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139AD70-9C35-4712-8DF2-D80DB47AE77B}" type="datetime1">
              <a:rPr lang="en-US" smtClean="0"/>
              <a:pPr/>
              <a:t>10/19/2015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C835EC-4EC3-4DCA-A091-8D96EB7DB563}" type="slidenum">
              <a:rPr lang="en-GB" smtClean="0"/>
              <a:pPr/>
              <a:t>‹#›</a:t>
            </a:fld>
            <a:endParaRPr lang="en-GB"/>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B33A58E-659C-46DF-8F0A-614C0EE0B47D}" type="datetime1">
              <a:rPr lang="en-US" smtClean="0"/>
              <a:pPr/>
              <a:t>10/19/2015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C835EC-4EC3-4DCA-A091-8D96EB7DB563}" type="slidenum">
              <a:rPr lang="en-GB" smtClean="0"/>
              <a:pPr/>
              <a:t>‹#›</a:t>
            </a:fld>
            <a:endParaRPr lang="en-GB"/>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8E0984-FD0B-4885-B162-E2932A85CA37}" type="datetime1">
              <a:rPr lang="en-US" smtClean="0"/>
              <a:pPr/>
              <a:t>10/19/2015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C835EC-4EC3-4DCA-A091-8D96EB7DB563}" type="slidenum">
              <a:rPr lang="en-GB" smtClean="0"/>
              <a:pPr/>
              <a:t>‹#›</a:t>
            </a:fld>
            <a:endParaRPr lang="en-GB"/>
          </a:p>
        </p:txBody>
      </p:sp>
      <p:pic>
        <p:nvPicPr>
          <p:cNvPr id="6" name="Picture 2" descr="\\Moco215-nas\c5\Publicity\Logos\Logo C5\Other sizes\c5-logo_medium.png"/>
          <p:cNvPicPr>
            <a:picLocks noChangeAspect="1" noChangeArrowheads="1"/>
          </p:cNvPicPr>
          <p:nvPr userDrawn="1"/>
        </p:nvPicPr>
        <p:blipFill>
          <a:blip r:embed="rId2" cstate="print"/>
          <a:srcRect/>
          <a:stretch>
            <a:fillRect/>
          </a:stretch>
        </p:blipFill>
        <p:spPr bwMode="auto">
          <a:xfrm>
            <a:off x="8410574" y="88106"/>
            <a:ext cx="652386" cy="504000"/>
          </a:xfrm>
          <a:prstGeom prst="rect">
            <a:avLst/>
          </a:prstGeom>
          <a:noFill/>
        </p:spPr>
      </p:pic>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4F24A-A46C-46D0-8550-046994A30E0B}" type="datetime1">
              <a:rPr lang="en-US" smtClean="0"/>
              <a:pPr/>
              <a:t>10/19/2015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C835EC-4EC3-4DCA-A091-8D96EB7DB563}" type="slidenum">
              <a:rPr lang="en-GB" smtClean="0"/>
              <a:pPr/>
              <a:t>‹#›</a:t>
            </a:fld>
            <a:endParaRPr lang="en-GB"/>
          </a:p>
        </p:txBody>
      </p:sp>
      <p:pic>
        <p:nvPicPr>
          <p:cNvPr id="5" name="Picture 2" descr="\\Moco215-nas\c5\Publicity\Logos\Logo C5\Other sizes\c5-logo_medium.png"/>
          <p:cNvPicPr>
            <a:picLocks noChangeAspect="1" noChangeArrowheads="1"/>
          </p:cNvPicPr>
          <p:nvPr userDrawn="1"/>
        </p:nvPicPr>
        <p:blipFill>
          <a:blip r:embed="rId2" cstate="print"/>
          <a:srcRect/>
          <a:stretch>
            <a:fillRect/>
          </a:stretch>
        </p:blipFill>
        <p:spPr bwMode="auto">
          <a:xfrm>
            <a:off x="8410574" y="88106"/>
            <a:ext cx="652386" cy="504000"/>
          </a:xfrm>
          <a:prstGeom prst="rect">
            <a:avLst/>
          </a:prstGeom>
          <a:noFill/>
        </p:spPr>
      </p:pic>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AB3BF4-45BC-43FA-8B68-217F98E5CC1B}" type="datetime1">
              <a:rPr lang="en-US" smtClean="0"/>
              <a:pPr/>
              <a:t>10/19/2015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C835EC-4EC3-4DCA-A091-8D96EB7DB563}" type="slidenum">
              <a:rPr lang="en-GB" smtClean="0"/>
              <a:pPr/>
              <a:t>‹#›</a:t>
            </a:fld>
            <a:endParaRPr lang="en-GB"/>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EEBA76-F2C9-438C-B58A-6B249ACC3FD0}" type="datetime1">
              <a:rPr lang="en-US" smtClean="0"/>
              <a:pPr/>
              <a:t>10/19/2015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C835EC-4EC3-4DCA-A091-8D96EB7DB563}" type="slidenum">
              <a:rPr lang="en-GB" smtClean="0"/>
              <a:pPr/>
              <a:t>‹#›</a:t>
            </a:fld>
            <a:endParaRPr lang="en-GB"/>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14C19F-333C-4C22-A4C1-9CD6BECFB1CF}" type="datetime1">
              <a:rPr lang="en-US" smtClean="0"/>
              <a:pPr/>
              <a:t>10/19/2015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835EC-4EC3-4DCA-A091-8D96EB7DB56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trips dir="rd"/>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image" Target="../media/image45.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8.wmf"/></Relationships>
</file>

<file path=ppt/slides/_rels/slide18.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53.wmf"/><Relationship Id="rId17" Type="http://schemas.openxmlformats.org/officeDocument/2006/relationships/image" Target="../media/image54.tiff"/><Relationship Id="rId2" Type="http://schemas.openxmlformats.org/officeDocument/2006/relationships/slideLayout" Target="../slideLayouts/slideLayout2.xml"/><Relationship Id="rId16" Type="http://schemas.openxmlformats.org/officeDocument/2006/relationships/oleObject" Target="../embeddings/oleObject15.bin"/><Relationship Id="rId1" Type="http://schemas.openxmlformats.org/officeDocument/2006/relationships/vmlDrawing" Target="../drawings/vmlDrawing4.vml"/><Relationship Id="rId6" Type="http://schemas.openxmlformats.org/officeDocument/2006/relationships/image" Target="../media/image50.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4.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10.bin"/><Relationship Id="rId1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omicsonline.org/petroleum-environmental-biotechnology.php" TargetMode="External"/><Relationship Id="rId7"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hyperlink" Target="http://www.omicsonline.org/bioremediation-biodegradation.php" TargetMode="External"/><Relationship Id="rId5" Type="http://schemas.openxmlformats.org/officeDocument/2006/relationships/hyperlink" Target="http://www.esciencecentral.org/journals/pollution-and-effects.php" TargetMode="External"/><Relationship Id="rId4" Type="http://schemas.openxmlformats.org/officeDocument/2006/relationships/hyperlink" Target="http://www.omicsonline.org/anthropology.php"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1268760"/>
            <a:ext cx="9129712" cy="452244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dirty="0">
                <a:solidFill>
                  <a:schemeClr val="bg2">
                    <a:lumMod val="10000"/>
                  </a:schemeClr>
                </a:solidFill>
                <a:latin typeface="Centaur" panose="02030504050205020304" pitchFamily="18" charset="0"/>
              </a:rPr>
              <a:t>OMICS </a:t>
            </a:r>
            <a:r>
              <a:rPr lang="en-IN" dirty="0" smtClean="0">
                <a:solidFill>
                  <a:schemeClr val="bg2">
                    <a:lumMod val="10000"/>
                  </a:schemeClr>
                </a:solidFill>
                <a:latin typeface="Centaur" panose="02030504050205020304" pitchFamily="18" charset="0"/>
              </a:rPr>
              <a:t>International </a:t>
            </a:r>
            <a:r>
              <a:rPr lang="en-IN"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dirty="0">
                <a:solidFill>
                  <a:schemeClr val="bg2">
                    <a:lumMod val="10000"/>
                  </a:schemeClr>
                </a:solidFill>
                <a:latin typeface="Centaur" panose="02030504050205020304" pitchFamily="18" charset="0"/>
              </a:rPr>
              <a:t>OMICS Journals  are poised in excellence by publishing high quality research. </a:t>
            </a:r>
            <a:r>
              <a:rPr lang="en-IN" dirty="0">
                <a:solidFill>
                  <a:schemeClr val="bg2">
                    <a:lumMod val="10000"/>
                  </a:schemeClr>
                </a:solidFill>
                <a:latin typeface="Centaur" panose="02030504050205020304" pitchFamily="18" charset="0"/>
              </a:rPr>
              <a:t>OMICS International follows an Editorial Manager® System peer review process and boasts of a strong and active editorial board.</a:t>
            </a:r>
            <a:endParaRPr lang="en-US" dirty="0">
              <a:solidFill>
                <a:schemeClr val="bg2">
                  <a:lumMod val="10000"/>
                </a:schemeClr>
              </a:solidFill>
              <a:latin typeface="Centaur" panose="02030504050205020304" pitchFamily="18" charset="0"/>
            </a:endParaRPr>
          </a:p>
          <a:p>
            <a:pPr algn="ctr">
              <a:defRPr/>
            </a:pPr>
            <a:r>
              <a:rPr lang="en-US"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260648"/>
            <a:ext cx="8534400" cy="864095"/>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3491491027"/>
      </p:ext>
    </p:extLst>
  </p:cSld>
  <p:clrMapOvr>
    <a:masterClrMapping/>
  </p:clrMapOvr>
  <p:transition>
    <p:strips dir="rd"/>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698500" y="928688"/>
            <a:ext cx="8229600" cy="928687"/>
          </a:xfrm>
        </p:spPr>
        <p:txBody>
          <a:bodyPr anchor="t">
            <a:normAutofit/>
          </a:bodyPr>
          <a:lstStyle/>
          <a:p>
            <a:pPr marL="342900" indent="-342900">
              <a:lnSpc>
                <a:spcPct val="150000"/>
              </a:lnSpc>
              <a:spcBef>
                <a:spcPct val="20000"/>
              </a:spcBef>
            </a:pPr>
            <a:r>
              <a:rPr lang="en-GB" sz="3200" dirty="0" smtClean="0">
                <a:solidFill>
                  <a:srgbClr val="000000"/>
                </a:solidFill>
                <a:latin typeface="Arial" charset="0"/>
                <a:cs typeface="Arial" charset="0"/>
              </a:rPr>
              <a:t>Effect of the moving interface</a:t>
            </a:r>
          </a:p>
        </p:txBody>
      </p:sp>
      <p:pic>
        <p:nvPicPr>
          <p:cNvPr id="7171" name="Picture 8" descr="C:\Gusev\Work\090910\Fig.1.png"/>
          <p:cNvPicPr>
            <a:picLocks noChangeAspect="1" noChangeArrowheads="1"/>
          </p:cNvPicPr>
          <p:nvPr/>
        </p:nvPicPr>
        <p:blipFill>
          <a:blip r:embed="rId2" cstate="print"/>
          <a:srcRect/>
          <a:stretch>
            <a:fillRect/>
          </a:stretch>
        </p:blipFill>
        <p:spPr bwMode="auto">
          <a:xfrm>
            <a:off x="1214438" y="1722438"/>
            <a:ext cx="6715125" cy="4206875"/>
          </a:xfrm>
          <a:prstGeom prst="rect">
            <a:avLst/>
          </a:prstGeom>
          <a:noFill/>
          <a:ln w="9525">
            <a:noFill/>
            <a:miter lim="800000"/>
            <a:headEnd/>
            <a:tailEnd/>
          </a:ln>
        </p:spPr>
      </p:pic>
    </p:spTree>
    <p:extLst>
      <p:ext uri="{BB962C8B-B14F-4D97-AF65-F5344CB8AC3E}">
        <p14:creationId xmlns:p14="http://schemas.microsoft.com/office/powerpoint/2010/main" val="3993942068"/>
      </p:ext>
    </p:extLst>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698500" y="928688"/>
            <a:ext cx="8229600" cy="928687"/>
          </a:xfrm>
        </p:spPr>
        <p:txBody>
          <a:bodyPr anchor="t">
            <a:normAutofit/>
          </a:bodyPr>
          <a:lstStyle/>
          <a:p>
            <a:pPr marL="342900" indent="-342900">
              <a:lnSpc>
                <a:spcPct val="150000"/>
              </a:lnSpc>
              <a:spcBef>
                <a:spcPct val="20000"/>
              </a:spcBef>
            </a:pPr>
            <a:r>
              <a:rPr lang="en-GB" sz="3200" dirty="0" smtClean="0">
                <a:solidFill>
                  <a:srgbClr val="000000"/>
                </a:solidFill>
                <a:latin typeface="Arial" charset="0"/>
                <a:cs typeface="Arial" charset="0"/>
              </a:rPr>
              <a:t>Effect of the moving interface</a:t>
            </a:r>
          </a:p>
        </p:txBody>
      </p:sp>
      <p:pic>
        <p:nvPicPr>
          <p:cNvPr id="8195" name="Picture 8"/>
          <p:cNvPicPr>
            <a:picLocks noChangeAspect="1" noChangeArrowheads="1"/>
          </p:cNvPicPr>
          <p:nvPr/>
        </p:nvPicPr>
        <p:blipFill>
          <a:blip r:embed="rId2" cstate="print"/>
          <a:srcRect/>
          <a:stretch>
            <a:fillRect/>
          </a:stretch>
        </p:blipFill>
        <p:spPr bwMode="auto">
          <a:xfrm>
            <a:off x="2928938" y="1928813"/>
            <a:ext cx="3790950" cy="804862"/>
          </a:xfrm>
          <a:prstGeom prst="rect">
            <a:avLst/>
          </a:prstGeom>
          <a:noFill/>
          <a:ln w="9525">
            <a:noFill/>
            <a:miter lim="800000"/>
            <a:headEnd/>
            <a:tailEnd/>
          </a:ln>
        </p:spPr>
      </p:pic>
      <p:pic>
        <p:nvPicPr>
          <p:cNvPr id="8196" name="Picture 9"/>
          <p:cNvPicPr>
            <a:picLocks noChangeAspect="1" noChangeArrowheads="1"/>
          </p:cNvPicPr>
          <p:nvPr/>
        </p:nvPicPr>
        <p:blipFill>
          <a:blip r:embed="rId3" cstate="print"/>
          <a:srcRect/>
          <a:stretch>
            <a:fillRect/>
          </a:stretch>
        </p:blipFill>
        <p:spPr bwMode="auto">
          <a:xfrm>
            <a:off x="196850" y="2716213"/>
            <a:ext cx="8304213" cy="1219200"/>
          </a:xfrm>
          <a:prstGeom prst="rect">
            <a:avLst/>
          </a:prstGeom>
          <a:noFill/>
          <a:ln w="9525">
            <a:noFill/>
            <a:miter lim="800000"/>
            <a:headEnd/>
            <a:tailEnd/>
          </a:ln>
        </p:spPr>
      </p:pic>
      <p:pic>
        <p:nvPicPr>
          <p:cNvPr id="8197" name="Picture 10"/>
          <p:cNvPicPr>
            <a:picLocks noChangeAspect="1" noChangeArrowheads="1"/>
          </p:cNvPicPr>
          <p:nvPr/>
        </p:nvPicPr>
        <p:blipFill>
          <a:blip r:embed="rId4" cstate="print"/>
          <a:srcRect/>
          <a:stretch>
            <a:fillRect/>
          </a:stretch>
        </p:blipFill>
        <p:spPr bwMode="auto">
          <a:xfrm>
            <a:off x="2406650" y="3714750"/>
            <a:ext cx="4505325" cy="1044575"/>
          </a:xfrm>
          <a:prstGeom prst="rect">
            <a:avLst/>
          </a:prstGeom>
          <a:noFill/>
          <a:ln w="9525">
            <a:noFill/>
            <a:miter lim="800000"/>
            <a:headEnd/>
            <a:tailEnd/>
          </a:ln>
        </p:spPr>
      </p:pic>
      <p:pic>
        <p:nvPicPr>
          <p:cNvPr id="8198" name="Picture 11"/>
          <p:cNvPicPr>
            <a:picLocks noChangeAspect="1" noChangeArrowheads="1"/>
          </p:cNvPicPr>
          <p:nvPr/>
        </p:nvPicPr>
        <p:blipFill>
          <a:blip r:embed="rId5" cstate="print"/>
          <a:srcRect/>
          <a:stretch>
            <a:fillRect/>
          </a:stretch>
        </p:blipFill>
        <p:spPr bwMode="auto">
          <a:xfrm>
            <a:off x="571500" y="4786313"/>
            <a:ext cx="1925638" cy="428625"/>
          </a:xfrm>
          <a:prstGeom prst="rect">
            <a:avLst/>
          </a:prstGeom>
          <a:noFill/>
          <a:ln w="9525">
            <a:noFill/>
            <a:miter lim="800000"/>
            <a:headEnd/>
            <a:tailEnd/>
          </a:ln>
        </p:spPr>
      </p:pic>
      <p:pic>
        <p:nvPicPr>
          <p:cNvPr id="8199" name="Picture 12"/>
          <p:cNvPicPr>
            <a:picLocks noChangeAspect="1" noChangeArrowheads="1"/>
          </p:cNvPicPr>
          <p:nvPr/>
        </p:nvPicPr>
        <p:blipFill>
          <a:blip r:embed="rId6" cstate="print"/>
          <a:srcRect/>
          <a:stretch>
            <a:fillRect/>
          </a:stretch>
        </p:blipFill>
        <p:spPr bwMode="auto">
          <a:xfrm>
            <a:off x="5286375" y="4643438"/>
            <a:ext cx="2184400" cy="642937"/>
          </a:xfrm>
          <a:prstGeom prst="rect">
            <a:avLst/>
          </a:prstGeom>
          <a:noFill/>
          <a:ln w="9525">
            <a:noFill/>
            <a:miter lim="800000"/>
            <a:headEnd/>
            <a:tailEnd/>
          </a:ln>
        </p:spPr>
      </p:pic>
      <p:pic>
        <p:nvPicPr>
          <p:cNvPr id="8200" name="Picture 13"/>
          <p:cNvPicPr>
            <a:picLocks noChangeAspect="1" noChangeArrowheads="1"/>
          </p:cNvPicPr>
          <p:nvPr/>
        </p:nvPicPr>
        <p:blipFill>
          <a:blip r:embed="rId7" cstate="print"/>
          <a:srcRect/>
          <a:stretch>
            <a:fillRect/>
          </a:stretch>
        </p:blipFill>
        <p:spPr bwMode="auto">
          <a:xfrm>
            <a:off x="3357563" y="5429250"/>
            <a:ext cx="2105025" cy="601663"/>
          </a:xfrm>
          <a:prstGeom prst="rect">
            <a:avLst/>
          </a:prstGeom>
          <a:noFill/>
          <a:ln w="9525">
            <a:noFill/>
            <a:miter lim="800000"/>
            <a:headEnd/>
            <a:tailEnd/>
          </a:ln>
        </p:spPr>
      </p:pic>
    </p:spTree>
    <p:extLst>
      <p:ext uri="{BB962C8B-B14F-4D97-AF65-F5344CB8AC3E}">
        <p14:creationId xmlns:p14="http://schemas.microsoft.com/office/powerpoint/2010/main" val="2838082779"/>
      </p:ext>
    </p:extLst>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698500" y="928688"/>
            <a:ext cx="8229600" cy="928687"/>
          </a:xfrm>
        </p:spPr>
        <p:txBody>
          <a:bodyPr anchor="t">
            <a:normAutofit/>
          </a:bodyPr>
          <a:lstStyle/>
          <a:p>
            <a:pPr marL="342900" indent="-342900">
              <a:lnSpc>
                <a:spcPct val="150000"/>
              </a:lnSpc>
              <a:spcBef>
                <a:spcPct val="20000"/>
              </a:spcBef>
            </a:pPr>
            <a:r>
              <a:rPr lang="en-GB" sz="3200" dirty="0" smtClean="0">
                <a:solidFill>
                  <a:srgbClr val="000000"/>
                </a:solidFill>
                <a:latin typeface="Arial" charset="0"/>
                <a:cs typeface="Arial" charset="0"/>
              </a:rPr>
              <a:t>Analytical solution</a:t>
            </a:r>
          </a:p>
        </p:txBody>
      </p:sp>
      <p:pic>
        <p:nvPicPr>
          <p:cNvPr id="9219" name="Picture 2"/>
          <p:cNvPicPr>
            <a:picLocks noChangeAspect="1" noChangeArrowheads="1"/>
          </p:cNvPicPr>
          <p:nvPr/>
        </p:nvPicPr>
        <p:blipFill>
          <a:blip r:embed="rId2" cstate="print"/>
          <a:srcRect/>
          <a:stretch>
            <a:fillRect/>
          </a:stretch>
        </p:blipFill>
        <p:spPr bwMode="auto">
          <a:xfrm>
            <a:off x="515938" y="1857375"/>
            <a:ext cx="7913687" cy="800100"/>
          </a:xfrm>
          <a:prstGeom prst="rect">
            <a:avLst/>
          </a:prstGeom>
          <a:noFill/>
          <a:ln w="9525">
            <a:noFill/>
            <a:miter lim="800000"/>
            <a:headEnd/>
            <a:tailEnd/>
          </a:ln>
        </p:spPr>
      </p:pic>
      <p:pic>
        <p:nvPicPr>
          <p:cNvPr id="9220" name="Picture 3"/>
          <p:cNvPicPr>
            <a:picLocks noChangeAspect="1" noChangeArrowheads="1"/>
          </p:cNvPicPr>
          <p:nvPr/>
        </p:nvPicPr>
        <p:blipFill>
          <a:blip r:embed="rId3" cstate="print"/>
          <a:srcRect/>
          <a:stretch>
            <a:fillRect/>
          </a:stretch>
        </p:blipFill>
        <p:spPr bwMode="auto">
          <a:xfrm>
            <a:off x="1857375" y="2921000"/>
            <a:ext cx="5143500" cy="1462088"/>
          </a:xfrm>
          <a:prstGeom prst="rect">
            <a:avLst/>
          </a:prstGeom>
          <a:noFill/>
          <a:ln w="9525">
            <a:noFill/>
            <a:miter lim="800000"/>
            <a:headEnd/>
            <a:tailEnd/>
          </a:ln>
        </p:spPr>
      </p:pic>
      <p:pic>
        <p:nvPicPr>
          <p:cNvPr id="9221" name="Picture 4"/>
          <p:cNvPicPr>
            <a:picLocks noChangeAspect="1" noChangeArrowheads="1"/>
          </p:cNvPicPr>
          <p:nvPr/>
        </p:nvPicPr>
        <p:blipFill>
          <a:blip r:embed="rId4" cstate="print"/>
          <a:srcRect/>
          <a:stretch>
            <a:fillRect/>
          </a:stretch>
        </p:blipFill>
        <p:spPr bwMode="auto">
          <a:xfrm>
            <a:off x="343039" y="4376275"/>
            <a:ext cx="4000500" cy="760412"/>
          </a:xfrm>
          <a:prstGeom prst="rect">
            <a:avLst/>
          </a:prstGeom>
          <a:noFill/>
          <a:ln w="9525">
            <a:noFill/>
            <a:miter lim="800000"/>
            <a:headEnd/>
            <a:tailEnd/>
          </a:ln>
        </p:spPr>
      </p:pic>
      <p:pic>
        <p:nvPicPr>
          <p:cNvPr id="9222" name="Picture 5"/>
          <p:cNvPicPr>
            <a:picLocks noChangeAspect="1" noChangeArrowheads="1"/>
          </p:cNvPicPr>
          <p:nvPr/>
        </p:nvPicPr>
        <p:blipFill>
          <a:blip r:embed="rId5" cstate="print"/>
          <a:srcRect/>
          <a:stretch>
            <a:fillRect/>
          </a:stretch>
        </p:blipFill>
        <p:spPr bwMode="auto">
          <a:xfrm>
            <a:off x="339849" y="5279578"/>
            <a:ext cx="4344988" cy="642937"/>
          </a:xfrm>
          <a:prstGeom prst="rect">
            <a:avLst/>
          </a:prstGeom>
          <a:noFill/>
          <a:ln w="9525">
            <a:noFill/>
            <a:miter lim="800000"/>
            <a:headEnd/>
            <a:tailEnd/>
          </a:ln>
        </p:spPr>
      </p:pic>
      <p:pic>
        <p:nvPicPr>
          <p:cNvPr id="9223" name="Picture 6"/>
          <p:cNvPicPr>
            <a:picLocks noChangeAspect="1" noChangeArrowheads="1"/>
          </p:cNvPicPr>
          <p:nvPr/>
        </p:nvPicPr>
        <p:blipFill>
          <a:blip r:embed="rId6" cstate="print"/>
          <a:srcRect/>
          <a:stretch>
            <a:fillRect/>
          </a:stretch>
        </p:blipFill>
        <p:spPr bwMode="auto">
          <a:xfrm>
            <a:off x="5143917" y="4540651"/>
            <a:ext cx="2573337" cy="512763"/>
          </a:xfrm>
          <a:prstGeom prst="rect">
            <a:avLst/>
          </a:prstGeom>
          <a:noFill/>
          <a:ln w="9525">
            <a:noFill/>
            <a:miter lim="800000"/>
            <a:headEnd/>
            <a:tailEnd/>
          </a:ln>
        </p:spPr>
      </p:pic>
      <p:pic>
        <p:nvPicPr>
          <p:cNvPr id="9224" name="Picture 7"/>
          <p:cNvPicPr>
            <a:picLocks noChangeAspect="1" noChangeArrowheads="1"/>
          </p:cNvPicPr>
          <p:nvPr/>
        </p:nvPicPr>
        <p:blipFill>
          <a:blip r:embed="rId7" cstate="print"/>
          <a:srcRect/>
          <a:stretch>
            <a:fillRect/>
          </a:stretch>
        </p:blipFill>
        <p:spPr bwMode="auto">
          <a:xfrm>
            <a:off x="5706955" y="5085102"/>
            <a:ext cx="3262313" cy="857250"/>
          </a:xfrm>
          <a:prstGeom prst="rect">
            <a:avLst/>
          </a:prstGeom>
          <a:noFill/>
          <a:ln w="9525">
            <a:noFill/>
            <a:miter lim="800000"/>
            <a:headEnd/>
            <a:tailEnd/>
          </a:ln>
        </p:spPr>
      </p:pic>
      <p:pic>
        <p:nvPicPr>
          <p:cNvPr id="9225" name="Picture 8"/>
          <p:cNvPicPr>
            <a:picLocks noChangeAspect="1" noChangeArrowheads="1"/>
          </p:cNvPicPr>
          <p:nvPr/>
        </p:nvPicPr>
        <p:blipFill>
          <a:blip r:embed="rId8" cstate="print"/>
          <a:srcRect/>
          <a:stretch>
            <a:fillRect/>
          </a:stretch>
        </p:blipFill>
        <p:spPr bwMode="auto">
          <a:xfrm>
            <a:off x="5162505" y="5343803"/>
            <a:ext cx="428625" cy="428625"/>
          </a:xfrm>
          <a:prstGeom prst="rect">
            <a:avLst/>
          </a:prstGeom>
          <a:noFill/>
          <a:ln w="9525">
            <a:noFill/>
            <a:miter lim="800000"/>
            <a:headEnd/>
            <a:tailEnd/>
          </a:ln>
        </p:spPr>
      </p:pic>
      <p:sp>
        <p:nvSpPr>
          <p:cNvPr id="10" name="Rectangle 9"/>
          <p:cNvSpPr/>
          <p:nvPr/>
        </p:nvSpPr>
        <p:spPr>
          <a:xfrm>
            <a:off x="0" y="6312023"/>
            <a:ext cx="9144000" cy="523220"/>
          </a:xfrm>
          <a:prstGeom prst="rect">
            <a:avLst/>
          </a:prstGeom>
        </p:spPr>
        <p:txBody>
          <a:bodyPr wrap="square">
            <a:spAutoFit/>
          </a:bodyPr>
          <a:lstStyle/>
          <a:p>
            <a:r>
              <a:rPr lang="en-GB" sz="1400" dirty="0" smtClean="0"/>
              <a:t>Sazhin, S.S., </a:t>
            </a:r>
            <a:r>
              <a:rPr lang="en-GB" sz="1400" dirty="0" err="1" smtClean="0"/>
              <a:t>Krutitskii</a:t>
            </a:r>
            <a:r>
              <a:rPr lang="en-GB" sz="1400" dirty="0" smtClean="0"/>
              <a:t>, P.A., Gusev, I.G., Heikal, M. (2010) Transient heating of an evaporating droplet,  Int. J  Heat  Mass Transfer, </a:t>
            </a:r>
            <a:r>
              <a:rPr lang="en-GB" sz="1400" b="1" dirty="0" smtClean="0"/>
              <a:t>53</a:t>
            </a:r>
            <a:r>
              <a:rPr lang="en-GB" sz="1400" dirty="0" smtClean="0"/>
              <a:t> (13-14),  2826-2836</a:t>
            </a:r>
            <a:endParaRPr lang="en-GB" sz="1400" dirty="0"/>
          </a:p>
        </p:txBody>
      </p:sp>
    </p:spTree>
    <p:extLst>
      <p:ext uri="{BB962C8B-B14F-4D97-AF65-F5344CB8AC3E}">
        <p14:creationId xmlns:p14="http://schemas.microsoft.com/office/powerpoint/2010/main" val="694350019"/>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0920" y="1141752"/>
            <a:ext cx="8993080" cy="942975"/>
          </a:xfrm>
        </p:spPr>
        <p:txBody>
          <a:bodyPr>
            <a:normAutofit fontScale="90000"/>
          </a:bodyPr>
          <a:lstStyle/>
          <a:p>
            <a:pPr>
              <a:defRPr/>
            </a:pPr>
            <a:r>
              <a:rPr lang="en-GB" i="1" dirty="0" smtClean="0">
                <a:solidFill>
                  <a:srgbClr val="000000"/>
                </a:solidFill>
              </a:rPr>
              <a:t>Discrete Components Model</a:t>
            </a:r>
            <a:r>
              <a:rPr lang="en-GB" i="1" dirty="0" smtClean="0"/>
              <a:t/>
            </a:r>
            <a:br>
              <a:rPr lang="en-GB" i="1" dirty="0" smtClean="0"/>
            </a:br>
            <a:r>
              <a:rPr lang="en-GB" dirty="0" smtClean="0">
                <a:solidFill>
                  <a:srgbClr val="000000"/>
                </a:solidFill>
                <a:latin typeface="Arial" charset="0"/>
                <a:cs typeface="Arial" charset="0"/>
              </a:rPr>
              <a:t/>
            </a:r>
            <a:br>
              <a:rPr lang="en-GB" dirty="0" smtClean="0">
                <a:solidFill>
                  <a:srgbClr val="000000"/>
                </a:solidFill>
                <a:latin typeface="Arial" charset="0"/>
                <a:cs typeface="Arial" charset="0"/>
              </a:rPr>
            </a:br>
            <a:endParaRPr lang="en-GB" dirty="0" smtClean="0">
              <a:latin typeface="Arial" charset="0"/>
              <a:cs typeface="Arial" charset="0"/>
            </a:endParaRPr>
          </a:p>
        </p:txBody>
      </p:sp>
      <p:pic>
        <p:nvPicPr>
          <p:cNvPr id="14339" name="Picture 2"/>
          <p:cNvPicPr>
            <a:picLocks noChangeAspect="1" noChangeArrowheads="1"/>
          </p:cNvPicPr>
          <p:nvPr/>
        </p:nvPicPr>
        <p:blipFill>
          <a:blip r:embed="rId2" cstate="print"/>
          <a:srcRect/>
          <a:stretch>
            <a:fillRect/>
          </a:stretch>
        </p:blipFill>
        <p:spPr bwMode="auto">
          <a:xfrm>
            <a:off x="750888" y="1714500"/>
            <a:ext cx="1922462" cy="857250"/>
          </a:xfrm>
          <a:prstGeom prst="rect">
            <a:avLst/>
          </a:prstGeom>
          <a:noFill/>
          <a:ln w="9525">
            <a:noFill/>
            <a:miter lim="800000"/>
            <a:headEnd/>
            <a:tailEnd/>
          </a:ln>
        </p:spPr>
      </p:pic>
      <p:pic>
        <p:nvPicPr>
          <p:cNvPr id="14340" name="Picture 3"/>
          <p:cNvPicPr>
            <a:picLocks noChangeAspect="1" noChangeArrowheads="1"/>
          </p:cNvPicPr>
          <p:nvPr/>
        </p:nvPicPr>
        <p:blipFill>
          <a:blip r:embed="rId3" cstate="print"/>
          <a:srcRect/>
          <a:stretch>
            <a:fillRect/>
          </a:stretch>
        </p:blipFill>
        <p:spPr bwMode="auto">
          <a:xfrm>
            <a:off x="3857625" y="1571625"/>
            <a:ext cx="4279900" cy="1285875"/>
          </a:xfrm>
          <a:prstGeom prst="rect">
            <a:avLst/>
          </a:prstGeom>
          <a:noFill/>
          <a:ln w="9525">
            <a:noFill/>
            <a:miter lim="800000"/>
            <a:headEnd/>
            <a:tailEnd/>
          </a:ln>
        </p:spPr>
      </p:pic>
      <p:pic>
        <p:nvPicPr>
          <p:cNvPr id="14341" name="Picture 4"/>
          <p:cNvPicPr>
            <a:picLocks noChangeAspect="1" noChangeArrowheads="1"/>
          </p:cNvPicPr>
          <p:nvPr/>
        </p:nvPicPr>
        <p:blipFill>
          <a:blip r:embed="rId4" cstate="print"/>
          <a:srcRect/>
          <a:stretch>
            <a:fillRect/>
          </a:stretch>
        </p:blipFill>
        <p:spPr bwMode="auto">
          <a:xfrm>
            <a:off x="857250" y="3000375"/>
            <a:ext cx="4095750" cy="1143000"/>
          </a:xfrm>
          <a:prstGeom prst="rect">
            <a:avLst/>
          </a:prstGeom>
          <a:noFill/>
          <a:ln w="9525">
            <a:noFill/>
            <a:miter lim="800000"/>
            <a:headEnd/>
            <a:tailEnd/>
          </a:ln>
        </p:spPr>
      </p:pic>
      <p:pic>
        <p:nvPicPr>
          <p:cNvPr id="14342" name="Picture 5"/>
          <p:cNvPicPr>
            <a:picLocks noChangeAspect="1" noChangeArrowheads="1"/>
          </p:cNvPicPr>
          <p:nvPr/>
        </p:nvPicPr>
        <p:blipFill>
          <a:blip r:embed="rId5" cstate="print"/>
          <a:srcRect/>
          <a:stretch>
            <a:fillRect/>
          </a:stretch>
        </p:blipFill>
        <p:spPr bwMode="auto">
          <a:xfrm>
            <a:off x="5286375" y="2928938"/>
            <a:ext cx="1763713" cy="1071562"/>
          </a:xfrm>
          <a:prstGeom prst="rect">
            <a:avLst/>
          </a:prstGeom>
          <a:noFill/>
          <a:ln w="9525">
            <a:noFill/>
            <a:miter lim="800000"/>
            <a:headEnd/>
            <a:tailEnd/>
          </a:ln>
        </p:spPr>
      </p:pic>
      <p:pic>
        <p:nvPicPr>
          <p:cNvPr id="14343" name="Picture 6"/>
          <p:cNvPicPr>
            <a:picLocks noChangeAspect="1" noChangeArrowheads="1"/>
          </p:cNvPicPr>
          <p:nvPr/>
        </p:nvPicPr>
        <p:blipFill>
          <a:blip r:embed="rId6" cstate="print"/>
          <a:srcRect/>
          <a:stretch>
            <a:fillRect/>
          </a:stretch>
        </p:blipFill>
        <p:spPr bwMode="auto">
          <a:xfrm>
            <a:off x="785813" y="4572000"/>
            <a:ext cx="2589212" cy="1071563"/>
          </a:xfrm>
          <a:prstGeom prst="rect">
            <a:avLst/>
          </a:prstGeom>
          <a:noFill/>
          <a:ln w="9525">
            <a:noFill/>
            <a:miter lim="800000"/>
            <a:headEnd/>
            <a:tailEnd/>
          </a:ln>
        </p:spPr>
      </p:pic>
      <p:pic>
        <p:nvPicPr>
          <p:cNvPr id="14344" name="Picture 7"/>
          <p:cNvPicPr>
            <a:picLocks noChangeAspect="1" noChangeArrowheads="1"/>
          </p:cNvPicPr>
          <p:nvPr/>
        </p:nvPicPr>
        <p:blipFill>
          <a:blip r:embed="rId7" cstate="print"/>
          <a:srcRect/>
          <a:stretch>
            <a:fillRect/>
          </a:stretch>
        </p:blipFill>
        <p:spPr bwMode="auto">
          <a:xfrm>
            <a:off x="4857750" y="4714875"/>
            <a:ext cx="2373313" cy="928688"/>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698500" y="928688"/>
            <a:ext cx="8229600" cy="942975"/>
          </a:xfrm>
        </p:spPr>
        <p:txBody>
          <a:bodyPr>
            <a:normAutofit fontScale="90000"/>
          </a:bodyPr>
          <a:lstStyle/>
          <a:p>
            <a:pPr eaLnBrk="1" hangingPunct="1">
              <a:defRPr/>
            </a:pPr>
            <a:r>
              <a:rPr lang="en-GB" sz="3600" dirty="0" smtClean="0">
                <a:solidFill>
                  <a:srgbClr val="000000"/>
                </a:solidFill>
                <a:latin typeface="Arial" charset="0"/>
                <a:cs typeface="Arial" charset="0"/>
              </a:rPr>
              <a:t>Solution to the species diffusion equation</a:t>
            </a:r>
            <a:r>
              <a:rPr lang="en-GB" dirty="0" smtClean="0">
                <a:solidFill>
                  <a:srgbClr val="000000"/>
                </a:solidFill>
                <a:latin typeface="Arial" charset="0"/>
                <a:cs typeface="Arial" charset="0"/>
              </a:rPr>
              <a:t/>
            </a:r>
            <a:br>
              <a:rPr lang="en-GB" dirty="0" smtClean="0">
                <a:solidFill>
                  <a:srgbClr val="000000"/>
                </a:solidFill>
                <a:latin typeface="Arial" charset="0"/>
                <a:cs typeface="Arial" charset="0"/>
              </a:rPr>
            </a:br>
            <a:endParaRPr lang="en-GB" dirty="0" smtClean="0">
              <a:latin typeface="Arial" charset="0"/>
              <a:cs typeface="Arial" charset="0"/>
            </a:endParaRPr>
          </a:p>
        </p:txBody>
      </p:sp>
      <p:pic>
        <p:nvPicPr>
          <p:cNvPr id="15364" name="Picture 3"/>
          <p:cNvPicPr>
            <a:picLocks noChangeAspect="1" noChangeArrowheads="1"/>
          </p:cNvPicPr>
          <p:nvPr/>
        </p:nvPicPr>
        <p:blipFill>
          <a:blip r:embed="rId2" cstate="print"/>
          <a:srcRect/>
          <a:stretch>
            <a:fillRect/>
          </a:stretch>
        </p:blipFill>
        <p:spPr bwMode="auto">
          <a:xfrm>
            <a:off x="428625" y="4857750"/>
            <a:ext cx="1619250" cy="785813"/>
          </a:xfrm>
          <a:prstGeom prst="rect">
            <a:avLst/>
          </a:prstGeom>
          <a:noFill/>
          <a:ln w="9525">
            <a:noFill/>
            <a:miter lim="800000"/>
            <a:headEnd/>
            <a:tailEnd/>
          </a:ln>
        </p:spPr>
      </p:pic>
      <p:pic>
        <p:nvPicPr>
          <p:cNvPr id="15365" name="Picture 4"/>
          <p:cNvPicPr>
            <a:picLocks noChangeAspect="1" noChangeArrowheads="1"/>
          </p:cNvPicPr>
          <p:nvPr/>
        </p:nvPicPr>
        <p:blipFill>
          <a:blip r:embed="rId3" cstate="print"/>
          <a:srcRect/>
          <a:stretch>
            <a:fillRect/>
          </a:stretch>
        </p:blipFill>
        <p:spPr bwMode="auto">
          <a:xfrm>
            <a:off x="150813" y="5572125"/>
            <a:ext cx="2524125" cy="857250"/>
          </a:xfrm>
          <a:prstGeom prst="rect">
            <a:avLst/>
          </a:prstGeom>
          <a:noFill/>
          <a:ln w="9525">
            <a:noFill/>
            <a:miter lim="800000"/>
            <a:headEnd/>
            <a:tailEnd/>
          </a:ln>
        </p:spPr>
      </p:pic>
      <p:pic>
        <p:nvPicPr>
          <p:cNvPr id="15366" name="Picture 5"/>
          <p:cNvPicPr>
            <a:picLocks noChangeAspect="1" noChangeArrowheads="1"/>
          </p:cNvPicPr>
          <p:nvPr/>
        </p:nvPicPr>
        <p:blipFill>
          <a:blip r:embed="rId4" cstate="print"/>
          <a:srcRect/>
          <a:stretch>
            <a:fillRect/>
          </a:stretch>
        </p:blipFill>
        <p:spPr bwMode="auto">
          <a:xfrm>
            <a:off x="5424488" y="4714875"/>
            <a:ext cx="1328737" cy="642938"/>
          </a:xfrm>
          <a:prstGeom prst="rect">
            <a:avLst/>
          </a:prstGeom>
          <a:noFill/>
          <a:ln w="9525">
            <a:noFill/>
            <a:miter lim="800000"/>
            <a:headEnd/>
            <a:tailEnd/>
          </a:ln>
        </p:spPr>
      </p:pic>
      <p:pic>
        <p:nvPicPr>
          <p:cNvPr id="15367" name="Picture 6"/>
          <p:cNvPicPr>
            <a:picLocks noChangeAspect="1" noChangeArrowheads="1"/>
          </p:cNvPicPr>
          <p:nvPr/>
        </p:nvPicPr>
        <p:blipFill>
          <a:blip r:embed="rId5" cstate="print"/>
          <a:srcRect/>
          <a:stretch>
            <a:fillRect/>
          </a:stretch>
        </p:blipFill>
        <p:spPr bwMode="auto">
          <a:xfrm>
            <a:off x="5214938" y="5429250"/>
            <a:ext cx="2001837" cy="749300"/>
          </a:xfrm>
          <a:prstGeom prst="rect">
            <a:avLst/>
          </a:prstGeom>
          <a:noFill/>
          <a:ln w="9525">
            <a:noFill/>
            <a:miter lim="800000"/>
            <a:headEnd/>
            <a:tailEnd/>
          </a:ln>
        </p:spPr>
      </p:pic>
      <p:pic>
        <p:nvPicPr>
          <p:cNvPr id="32769" name="Picture 1"/>
          <p:cNvPicPr>
            <a:picLocks noChangeAspect="1" noChangeArrowheads="1"/>
          </p:cNvPicPr>
          <p:nvPr/>
        </p:nvPicPr>
        <p:blipFill>
          <a:blip r:embed="rId6" cstate="print"/>
          <a:srcRect/>
          <a:stretch>
            <a:fillRect/>
          </a:stretch>
        </p:blipFill>
        <p:spPr bwMode="auto">
          <a:xfrm>
            <a:off x="851351" y="2104008"/>
            <a:ext cx="7516684" cy="2282256"/>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266329" y="1567880"/>
            <a:ext cx="8697281" cy="928687"/>
          </a:xfrm>
        </p:spPr>
        <p:txBody>
          <a:bodyPr>
            <a:normAutofit fontScale="90000"/>
          </a:bodyPr>
          <a:lstStyle/>
          <a:p>
            <a:pPr marL="342900" indent="-342900">
              <a:spcBef>
                <a:spcPct val="20000"/>
              </a:spcBef>
            </a:pPr>
            <a:r>
              <a:rPr lang="en-GB" sz="3600" dirty="0" smtClean="0">
                <a:solidFill>
                  <a:srgbClr val="000000"/>
                </a:solidFill>
              </a:rPr>
              <a:t/>
            </a:r>
            <a:br>
              <a:rPr lang="en-GB" sz="3600" dirty="0" smtClean="0">
                <a:solidFill>
                  <a:srgbClr val="000000"/>
                </a:solidFill>
              </a:rPr>
            </a:br>
            <a:r>
              <a:rPr lang="en-GB" sz="3600" dirty="0" smtClean="0">
                <a:solidFill>
                  <a:srgbClr val="000000"/>
                </a:solidFill>
              </a:rPr>
              <a:t/>
            </a:r>
            <a:br>
              <a:rPr lang="en-GB" sz="3600" dirty="0" smtClean="0">
                <a:solidFill>
                  <a:srgbClr val="000000"/>
                </a:solidFill>
              </a:rPr>
            </a:br>
            <a:r>
              <a:rPr lang="en-GB" sz="3600" dirty="0" smtClean="0">
                <a:solidFill>
                  <a:srgbClr val="000000"/>
                </a:solidFill>
              </a:rPr>
              <a:t/>
            </a:r>
            <a:br>
              <a:rPr lang="en-GB" sz="3600" dirty="0" smtClean="0">
                <a:solidFill>
                  <a:srgbClr val="000000"/>
                </a:solidFill>
              </a:rPr>
            </a:br>
            <a:endParaRPr lang="en-GB" sz="3600" dirty="0" smtClean="0">
              <a:solidFill>
                <a:srgbClr val="000000"/>
              </a:solidFill>
            </a:endParaRPr>
          </a:p>
        </p:txBody>
      </p:sp>
      <p:sp>
        <p:nvSpPr>
          <p:cNvPr id="6147" name="Rectangle 3"/>
          <p:cNvSpPr txBox="1">
            <a:spLocks noChangeArrowheads="1"/>
          </p:cNvSpPr>
          <p:nvPr/>
        </p:nvSpPr>
        <p:spPr bwMode="auto">
          <a:xfrm>
            <a:off x="508246" y="2006370"/>
            <a:ext cx="7772400" cy="4411662"/>
          </a:xfrm>
          <a:prstGeom prst="rect">
            <a:avLst/>
          </a:prstGeom>
          <a:noFill/>
          <a:ln w="9525">
            <a:noFill/>
            <a:miter lim="800000"/>
            <a:headEnd/>
            <a:tailEnd/>
          </a:ln>
        </p:spPr>
        <p:txBody>
          <a:bodyPr/>
          <a:lstStyle/>
          <a:p>
            <a:pPr marL="342900" indent="-342900">
              <a:lnSpc>
                <a:spcPct val="150000"/>
              </a:lnSpc>
              <a:spcBef>
                <a:spcPct val="20000"/>
              </a:spcBef>
            </a:pPr>
            <a:endParaRPr lang="en-GB" dirty="0">
              <a:solidFill>
                <a:srgbClr val="000000"/>
              </a:solidFill>
            </a:endParaRPr>
          </a:p>
        </p:txBody>
      </p:sp>
      <p:sp>
        <p:nvSpPr>
          <p:cNvPr id="5" name="Rectangle 4"/>
          <p:cNvSpPr/>
          <p:nvPr/>
        </p:nvSpPr>
        <p:spPr>
          <a:xfrm>
            <a:off x="654288" y="1530944"/>
            <a:ext cx="6929910" cy="584775"/>
          </a:xfrm>
          <a:prstGeom prst="rect">
            <a:avLst/>
          </a:prstGeom>
        </p:spPr>
        <p:txBody>
          <a:bodyPr wrap="none">
            <a:spAutoFit/>
          </a:bodyPr>
          <a:lstStyle/>
          <a:p>
            <a:pPr algn="ctr"/>
            <a:r>
              <a:rPr lang="en-GB" sz="3200" i="1" dirty="0" smtClean="0">
                <a:solidFill>
                  <a:srgbClr val="000000"/>
                </a:solidFill>
              </a:rPr>
              <a:t>Multi-Dimensional Quasi-Discrete Model</a:t>
            </a:r>
            <a:endParaRPr lang="en-GB" sz="3200" i="1" dirty="0"/>
          </a:p>
        </p:txBody>
      </p:sp>
      <p:sp>
        <p:nvSpPr>
          <p:cNvPr id="6" name="Rectangle 5"/>
          <p:cNvSpPr/>
          <p:nvPr/>
        </p:nvSpPr>
        <p:spPr>
          <a:xfrm>
            <a:off x="288524" y="6152224"/>
            <a:ext cx="4572000" cy="646331"/>
          </a:xfrm>
          <a:prstGeom prst="rect">
            <a:avLst/>
          </a:prstGeom>
        </p:spPr>
        <p:txBody>
          <a:bodyPr wrap="square">
            <a:spAutoFit/>
          </a:bodyPr>
          <a:lstStyle/>
          <a:p>
            <a:r>
              <a:rPr lang="en-GB" dirty="0" smtClean="0">
                <a:solidFill>
                  <a:srgbClr val="000000"/>
                </a:solidFill>
              </a:rPr>
              <a:t/>
            </a:r>
            <a:br>
              <a:rPr lang="en-GB" dirty="0" smtClean="0">
                <a:solidFill>
                  <a:srgbClr val="000000"/>
                </a:solidFill>
              </a:rPr>
            </a:br>
            <a:endParaRPr lang="en-GB" dirty="0"/>
          </a:p>
        </p:txBody>
      </p:sp>
      <p:pic>
        <p:nvPicPr>
          <p:cNvPr id="195586" name="Picture 2" descr="C:\Users\ss167\Desktop\31Dec12\EPSRC\Gunko\Paper1\Figures\fig1.tif"/>
          <p:cNvPicPr>
            <a:picLocks noChangeAspect="1" noChangeArrowheads="1"/>
          </p:cNvPicPr>
          <p:nvPr/>
        </p:nvPicPr>
        <p:blipFill>
          <a:blip r:embed="rId2" cstate="print"/>
          <a:srcRect/>
          <a:stretch>
            <a:fillRect/>
          </a:stretch>
        </p:blipFill>
        <p:spPr bwMode="auto">
          <a:xfrm>
            <a:off x="1707674" y="2532619"/>
            <a:ext cx="5022460" cy="4178899"/>
          </a:xfrm>
          <a:prstGeom prst="rect">
            <a:avLst/>
          </a:prstGeom>
          <a:noFill/>
        </p:spPr>
      </p:pic>
      <p:sp>
        <p:nvSpPr>
          <p:cNvPr id="9" name="TextBox 8"/>
          <p:cNvSpPr txBox="1"/>
          <p:nvPr/>
        </p:nvSpPr>
        <p:spPr>
          <a:xfrm>
            <a:off x="674703" y="5726097"/>
            <a:ext cx="1987852" cy="369332"/>
          </a:xfrm>
          <a:prstGeom prst="rect">
            <a:avLst/>
          </a:prstGeom>
          <a:noFill/>
        </p:spPr>
        <p:txBody>
          <a:bodyPr wrap="none" rtlCol="0">
            <a:spAutoFit/>
          </a:bodyPr>
          <a:lstStyle/>
          <a:p>
            <a:r>
              <a:rPr lang="en-GB" dirty="0" smtClean="0"/>
              <a:t>Realistic Diesel fuel</a:t>
            </a:r>
            <a:endParaRPr lang="en-GB" dirty="0"/>
          </a:p>
        </p:txBody>
      </p:sp>
    </p:spTree>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266329" y="1567880"/>
            <a:ext cx="8697281" cy="928687"/>
          </a:xfrm>
        </p:spPr>
        <p:txBody>
          <a:bodyPr>
            <a:normAutofit fontScale="90000"/>
          </a:bodyPr>
          <a:lstStyle/>
          <a:p>
            <a:pPr marL="342900" indent="-342900">
              <a:spcBef>
                <a:spcPct val="20000"/>
              </a:spcBef>
            </a:pPr>
            <a:r>
              <a:rPr lang="en-GB" sz="3600" dirty="0" smtClean="0">
                <a:solidFill>
                  <a:srgbClr val="000000"/>
                </a:solidFill>
              </a:rPr>
              <a:t/>
            </a:r>
            <a:br>
              <a:rPr lang="en-GB" sz="3600" dirty="0" smtClean="0">
                <a:solidFill>
                  <a:srgbClr val="000000"/>
                </a:solidFill>
              </a:rPr>
            </a:br>
            <a:r>
              <a:rPr lang="en-GB" sz="3600" dirty="0" smtClean="0">
                <a:solidFill>
                  <a:srgbClr val="000000"/>
                </a:solidFill>
              </a:rPr>
              <a:t/>
            </a:r>
            <a:br>
              <a:rPr lang="en-GB" sz="3600" dirty="0" smtClean="0">
                <a:solidFill>
                  <a:srgbClr val="000000"/>
                </a:solidFill>
              </a:rPr>
            </a:br>
            <a:r>
              <a:rPr lang="en-GB" sz="3600" dirty="0" smtClean="0">
                <a:solidFill>
                  <a:srgbClr val="000000"/>
                </a:solidFill>
              </a:rPr>
              <a:t/>
            </a:r>
            <a:br>
              <a:rPr lang="en-GB" sz="3600" dirty="0" smtClean="0">
                <a:solidFill>
                  <a:srgbClr val="000000"/>
                </a:solidFill>
              </a:rPr>
            </a:br>
            <a:endParaRPr lang="en-GB" sz="3600" dirty="0" smtClean="0">
              <a:solidFill>
                <a:srgbClr val="000000"/>
              </a:solidFill>
            </a:endParaRPr>
          </a:p>
        </p:txBody>
      </p:sp>
      <p:sp>
        <p:nvSpPr>
          <p:cNvPr id="6147" name="Rectangle 3"/>
          <p:cNvSpPr txBox="1">
            <a:spLocks noChangeArrowheads="1"/>
          </p:cNvSpPr>
          <p:nvPr/>
        </p:nvSpPr>
        <p:spPr bwMode="auto">
          <a:xfrm>
            <a:off x="508246" y="2006370"/>
            <a:ext cx="7772400" cy="4411662"/>
          </a:xfrm>
          <a:prstGeom prst="rect">
            <a:avLst/>
          </a:prstGeom>
          <a:noFill/>
          <a:ln w="9525">
            <a:noFill/>
            <a:miter lim="800000"/>
            <a:headEnd/>
            <a:tailEnd/>
          </a:ln>
        </p:spPr>
        <p:txBody>
          <a:bodyPr/>
          <a:lstStyle/>
          <a:p>
            <a:pPr marL="342900" indent="-342900">
              <a:lnSpc>
                <a:spcPct val="150000"/>
              </a:lnSpc>
              <a:spcBef>
                <a:spcPct val="20000"/>
              </a:spcBef>
            </a:pPr>
            <a:endParaRPr lang="en-GB" dirty="0">
              <a:solidFill>
                <a:srgbClr val="000000"/>
              </a:solidFill>
            </a:endParaRPr>
          </a:p>
        </p:txBody>
      </p:sp>
      <p:sp>
        <p:nvSpPr>
          <p:cNvPr id="5" name="Rectangle 4"/>
          <p:cNvSpPr/>
          <p:nvPr/>
        </p:nvSpPr>
        <p:spPr>
          <a:xfrm>
            <a:off x="654288" y="1530944"/>
            <a:ext cx="6929910" cy="584775"/>
          </a:xfrm>
          <a:prstGeom prst="rect">
            <a:avLst/>
          </a:prstGeom>
        </p:spPr>
        <p:txBody>
          <a:bodyPr wrap="none">
            <a:spAutoFit/>
          </a:bodyPr>
          <a:lstStyle/>
          <a:p>
            <a:pPr algn="ctr"/>
            <a:r>
              <a:rPr lang="en-GB" sz="3200" i="1" dirty="0" smtClean="0">
                <a:solidFill>
                  <a:srgbClr val="000000"/>
                </a:solidFill>
              </a:rPr>
              <a:t>Multi-Dimensional Quasi-Discrete Model</a:t>
            </a:r>
            <a:endParaRPr lang="en-GB" sz="3200" i="1" dirty="0"/>
          </a:p>
        </p:txBody>
      </p:sp>
      <p:sp>
        <p:nvSpPr>
          <p:cNvPr id="6" name="Rectangle 5"/>
          <p:cNvSpPr/>
          <p:nvPr/>
        </p:nvSpPr>
        <p:spPr>
          <a:xfrm>
            <a:off x="288524" y="6152224"/>
            <a:ext cx="4572000" cy="646331"/>
          </a:xfrm>
          <a:prstGeom prst="rect">
            <a:avLst/>
          </a:prstGeom>
        </p:spPr>
        <p:txBody>
          <a:bodyPr wrap="square">
            <a:spAutoFit/>
          </a:bodyPr>
          <a:lstStyle/>
          <a:p>
            <a:r>
              <a:rPr lang="en-GB" dirty="0" smtClean="0">
                <a:solidFill>
                  <a:srgbClr val="000000"/>
                </a:solidFill>
              </a:rPr>
              <a:t/>
            </a:r>
            <a:br>
              <a:rPr lang="en-GB" dirty="0" smtClean="0">
                <a:solidFill>
                  <a:srgbClr val="000000"/>
                </a:solidFill>
              </a:rPr>
            </a:br>
            <a:endParaRPr lang="en-GB" dirty="0"/>
          </a:p>
        </p:txBody>
      </p:sp>
      <p:pic>
        <p:nvPicPr>
          <p:cNvPr id="141314" name="Picture 2"/>
          <p:cNvPicPr>
            <a:picLocks noChangeAspect="1" noChangeArrowheads="1"/>
          </p:cNvPicPr>
          <p:nvPr/>
        </p:nvPicPr>
        <p:blipFill>
          <a:blip r:embed="rId2" cstate="print"/>
          <a:srcRect/>
          <a:stretch>
            <a:fillRect/>
          </a:stretch>
        </p:blipFill>
        <p:spPr bwMode="auto">
          <a:xfrm>
            <a:off x="5265753" y="2855789"/>
            <a:ext cx="3619500" cy="3152775"/>
          </a:xfrm>
          <a:prstGeom prst="rect">
            <a:avLst/>
          </a:prstGeom>
          <a:noFill/>
          <a:ln w="9525">
            <a:noFill/>
            <a:miter lim="800000"/>
            <a:headEnd/>
            <a:tailEnd/>
          </a:ln>
        </p:spPr>
      </p:pic>
      <p:pic>
        <p:nvPicPr>
          <p:cNvPr id="141315" name="Picture 3"/>
          <p:cNvPicPr>
            <a:picLocks noChangeAspect="1" noChangeArrowheads="1"/>
          </p:cNvPicPr>
          <p:nvPr/>
        </p:nvPicPr>
        <p:blipFill>
          <a:blip r:embed="rId3" cstate="print"/>
          <a:srcRect/>
          <a:stretch>
            <a:fillRect/>
          </a:stretch>
        </p:blipFill>
        <p:spPr bwMode="auto">
          <a:xfrm>
            <a:off x="883790" y="3028580"/>
            <a:ext cx="2990850" cy="31623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584200" y="1633538"/>
            <a:ext cx="9144000" cy="0"/>
          </a:xfrm>
          <a:prstGeom prst="rect">
            <a:avLst/>
          </a:prstGeom>
          <a:noFill/>
          <a:ln w="9525">
            <a:noFill/>
            <a:miter lim="800000"/>
            <a:headEnd/>
            <a:tailEnd/>
          </a:ln>
        </p:spPr>
        <p:txBody>
          <a:bodyPr wrap="none" anchor="ctr">
            <a:spAutoFit/>
          </a:bodyPr>
          <a:lstStyle/>
          <a:p>
            <a:endParaRPr lang="en-GB"/>
          </a:p>
        </p:txBody>
      </p:sp>
      <p:grpSp>
        <p:nvGrpSpPr>
          <p:cNvPr id="2" name="Group 4"/>
          <p:cNvGrpSpPr>
            <a:grpSpLocks/>
          </p:cNvGrpSpPr>
          <p:nvPr/>
        </p:nvGrpSpPr>
        <p:grpSpPr bwMode="auto">
          <a:xfrm>
            <a:off x="612775" y="415925"/>
            <a:ext cx="7912100" cy="6137275"/>
            <a:chOff x="386" y="262"/>
            <a:chExt cx="4984" cy="3866"/>
          </a:xfrm>
        </p:grpSpPr>
        <p:sp>
          <p:nvSpPr>
            <p:cNvPr id="53253" name="AutoShape 5"/>
            <p:cNvSpPr>
              <a:spLocks noChangeAspect="1" noChangeArrowheads="1" noTextEdit="1"/>
            </p:cNvSpPr>
            <p:nvPr/>
          </p:nvSpPr>
          <p:spPr bwMode="auto">
            <a:xfrm>
              <a:off x="386" y="262"/>
              <a:ext cx="4297" cy="3866"/>
            </a:xfrm>
            <a:prstGeom prst="rect">
              <a:avLst/>
            </a:prstGeom>
            <a:noFill/>
            <a:ln w="9525">
              <a:noFill/>
              <a:miter lim="800000"/>
              <a:headEnd/>
              <a:tailEnd/>
            </a:ln>
          </p:spPr>
          <p:txBody>
            <a:bodyPr/>
            <a:lstStyle/>
            <a:p>
              <a:endParaRPr lang="en-GB"/>
            </a:p>
          </p:txBody>
        </p:sp>
        <p:sp>
          <p:nvSpPr>
            <p:cNvPr id="53254" name="Rectangle 6"/>
            <p:cNvSpPr>
              <a:spLocks noChangeArrowheads="1"/>
            </p:cNvSpPr>
            <p:nvPr/>
          </p:nvSpPr>
          <p:spPr bwMode="auto">
            <a:xfrm>
              <a:off x="1266" y="3709"/>
              <a:ext cx="192" cy="307"/>
            </a:xfrm>
            <a:prstGeom prst="rect">
              <a:avLst/>
            </a:prstGeom>
            <a:noFill/>
            <a:ln w="9525">
              <a:noFill/>
              <a:miter lim="800000"/>
              <a:headEnd/>
              <a:tailEnd/>
            </a:ln>
          </p:spPr>
          <p:txBody>
            <a:bodyPr wrap="none" lIns="0" tIns="0" rIns="0" bIns="0">
              <a:spAutoFit/>
            </a:bodyPr>
            <a:lstStyle/>
            <a:p>
              <a:r>
                <a:rPr lang="en-GB" sz="3200">
                  <a:solidFill>
                    <a:srgbClr val="000000"/>
                  </a:solidFill>
                </a:rPr>
                <a:t> 1</a:t>
              </a:r>
              <a:endParaRPr lang="en-GB"/>
            </a:p>
          </p:txBody>
        </p:sp>
        <p:sp>
          <p:nvSpPr>
            <p:cNvPr id="53255" name="Rectangle 7"/>
            <p:cNvSpPr>
              <a:spLocks noChangeArrowheads="1"/>
            </p:cNvSpPr>
            <p:nvPr/>
          </p:nvSpPr>
          <p:spPr bwMode="auto">
            <a:xfrm>
              <a:off x="1494" y="3709"/>
              <a:ext cx="64" cy="307"/>
            </a:xfrm>
            <a:prstGeom prst="rect">
              <a:avLst/>
            </a:prstGeom>
            <a:noFill/>
            <a:ln w="9525">
              <a:noFill/>
              <a:miter lim="800000"/>
              <a:headEnd/>
              <a:tailEnd/>
            </a:ln>
          </p:spPr>
          <p:txBody>
            <a:bodyPr wrap="none" lIns="0" tIns="0" rIns="0" bIns="0">
              <a:spAutoFit/>
            </a:bodyPr>
            <a:lstStyle/>
            <a:p>
              <a:r>
                <a:rPr lang="en-GB" sz="3200">
                  <a:solidFill>
                    <a:srgbClr val="000000"/>
                  </a:solidFill>
                </a:rPr>
                <a:t> </a:t>
              </a:r>
              <a:endParaRPr lang="en-GB"/>
            </a:p>
          </p:txBody>
        </p:sp>
        <p:sp>
          <p:nvSpPr>
            <p:cNvPr id="53256" name="Rectangle 8"/>
            <p:cNvSpPr>
              <a:spLocks noChangeArrowheads="1"/>
            </p:cNvSpPr>
            <p:nvPr/>
          </p:nvSpPr>
          <p:spPr bwMode="auto">
            <a:xfrm>
              <a:off x="2917" y="3709"/>
              <a:ext cx="192" cy="307"/>
            </a:xfrm>
            <a:prstGeom prst="rect">
              <a:avLst/>
            </a:prstGeom>
            <a:noFill/>
            <a:ln w="9525">
              <a:noFill/>
              <a:miter lim="800000"/>
              <a:headEnd/>
              <a:tailEnd/>
            </a:ln>
          </p:spPr>
          <p:txBody>
            <a:bodyPr wrap="none" lIns="0" tIns="0" rIns="0" bIns="0">
              <a:spAutoFit/>
            </a:bodyPr>
            <a:lstStyle/>
            <a:p>
              <a:r>
                <a:rPr lang="en-GB" sz="3200">
                  <a:solidFill>
                    <a:srgbClr val="000000"/>
                  </a:solidFill>
                </a:rPr>
                <a:t> 2</a:t>
              </a:r>
              <a:endParaRPr lang="en-GB"/>
            </a:p>
          </p:txBody>
        </p:sp>
        <p:sp>
          <p:nvSpPr>
            <p:cNvPr id="53257" name="Rectangle 9"/>
            <p:cNvSpPr>
              <a:spLocks noChangeArrowheads="1"/>
            </p:cNvSpPr>
            <p:nvPr/>
          </p:nvSpPr>
          <p:spPr bwMode="auto">
            <a:xfrm>
              <a:off x="3145" y="3709"/>
              <a:ext cx="64" cy="307"/>
            </a:xfrm>
            <a:prstGeom prst="rect">
              <a:avLst/>
            </a:prstGeom>
            <a:noFill/>
            <a:ln w="9525">
              <a:noFill/>
              <a:miter lim="800000"/>
              <a:headEnd/>
              <a:tailEnd/>
            </a:ln>
          </p:spPr>
          <p:txBody>
            <a:bodyPr wrap="none" lIns="0" tIns="0" rIns="0" bIns="0">
              <a:spAutoFit/>
            </a:bodyPr>
            <a:lstStyle/>
            <a:p>
              <a:r>
                <a:rPr lang="en-GB" sz="3200">
                  <a:solidFill>
                    <a:srgbClr val="000000"/>
                  </a:solidFill>
                </a:rPr>
                <a:t> </a:t>
              </a:r>
              <a:endParaRPr lang="en-GB"/>
            </a:p>
          </p:txBody>
        </p:sp>
        <p:sp>
          <p:nvSpPr>
            <p:cNvPr id="53258" name="Text Box 10"/>
            <p:cNvSpPr txBox="1">
              <a:spLocks noChangeArrowheads="1"/>
            </p:cNvSpPr>
            <p:nvPr/>
          </p:nvSpPr>
          <p:spPr bwMode="auto">
            <a:xfrm>
              <a:off x="4422" y="3594"/>
              <a:ext cx="948" cy="288"/>
            </a:xfrm>
            <a:prstGeom prst="rect">
              <a:avLst/>
            </a:prstGeom>
            <a:noFill/>
            <a:ln w="9525">
              <a:noFill/>
              <a:miter lim="800000"/>
              <a:headEnd/>
              <a:tailEnd/>
            </a:ln>
          </p:spPr>
          <p:txBody>
            <a:bodyPr>
              <a:spAutoFit/>
            </a:bodyPr>
            <a:lstStyle/>
            <a:p>
              <a:endParaRPr lang="en-GB"/>
            </a:p>
          </p:txBody>
        </p:sp>
        <p:sp>
          <p:nvSpPr>
            <p:cNvPr id="53259" name="Rectangle 11"/>
            <p:cNvSpPr>
              <a:spLocks noChangeArrowheads="1"/>
            </p:cNvSpPr>
            <p:nvPr/>
          </p:nvSpPr>
          <p:spPr bwMode="auto">
            <a:xfrm>
              <a:off x="746" y="262"/>
              <a:ext cx="38" cy="182"/>
            </a:xfrm>
            <a:prstGeom prst="rect">
              <a:avLst/>
            </a:prstGeom>
            <a:noFill/>
            <a:ln w="9525">
              <a:noFill/>
              <a:miter lim="800000"/>
              <a:headEnd/>
              <a:tailEnd/>
            </a:ln>
          </p:spPr>
          <p:txBody>
            <a:bodyPr wrap="none" lIns="0" tIns="0" rIns="0" bIns="0">
              <a:spAutoFit/>
            </a:bodyPr>
            <a:lstStyle/>
            <a:p>
              <a:r>
                <a:rPr lang="en-GB" sz="1900">
                  <a:solidFill>
                    <a:srgbClr val="000000"/>
                  </a:solidFill>
                </a:rPr>
                <a:t> </a:t>
              </a:r>
              <a:endParaRPr lang="en-GB"/>
            </a:p>
          </p:txBody>
        </p:sp>
        <p:sp>
          <p:nvSpPr>
            <p:cNvPr id="53260" name="Freeform 12"/>
            <p:cNvSpPr>
              <a:spLocks/>
            </p:cNvSpPr>
            <p:nvPr/>
          </p:nvSpPr>
          <p:spPr bwMode="auto">
            <a:xfrm>
              <a:off x="1430" y="2249"/>
              <a:ext cx="684" cy="233"/>
            </a:xfrm>
            <a:custGeom>
              <a:avLst/>
              <a:gdLst>
                <a:gd name="T0" fmla="*/ 511 w 684"/>
                <a:gd name="T1" fmla="*/ 0 h 233"/>
                <a:gd name="T2" fmla="*/ 511 w 684"/>
                <a:gd name="T3" fmla="*/ 62 h 233"/>
                <a:gd name="T4" fmla="*/ 0 w 684"/>
                <a:gd name="T5" fmla="*/ 62 h 233"/>
                <a:gd name="T6" fmla="*/ 0 w 684"/>
                <a:gd name="T7" fmla="*/ 179 h 233"/>
                <a:gd name="T8" fmla="*/ 511 w 684"/>
                <a:gd name="T9" fmla="*/ 179 h 233"/>
                <a:gd name="T10" fmla="*/ 511 w 684"/>
                <a:gd name="T11" fmla="*/ 233 h 233"/>
                <a:gd name="T12" fmla="*/ 684 w 684"/>
                <a:gd name="T13" fmla="*/ 117 h 233"/>
                <a:gd name="T14" fmla="*/ 511 w 684"/>
                <a:gd name="T15" fmla="*/ 0 h 233"/>
                <a:gd name="T16" fmla="*/ 0 60000 65536"/>
                <a:gd name="T17" fmla="*/ 0 60000 65536"/>
                <a:gd name="T18" fmla="*/ 0 60000 65536"/>
                <a:gd name="T19" fmla="*/ 0 60000 65536"/>
                <a:gd name="T20" fmla="*/ 0 60000 65536"/>
                <a:gd name="T21" fmla="*/ 0 60000 65536"/>
                <a:gd name="T22" fmla="*/ 0 60000 65536"/>
                <a:gd name="T23" fmla="*/ 0 60000 65536"/>
                <a:gd name="T24" fmla="*/ 0 w 684"/>
                <a:gd name="T25" fmla="*/ 0 h 233"/>
                <a:gd name="T26" fmla="*/ 684 w 684"/>
                <a:gd name="T27" fmla="*/ 233 h 2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4" h="233">
                  <a:moveTo>
                    <a:pt x="511" y="0"/>
                  </a:moveTo>
                  <a:lnTo>
                    <a:pt x="511" y="62"/>
                  </a:lnTo>
                  <a:lnTo>
                    <a:pt x="0" y="62"/>
                  </a:lnTo>
                  <a:lnTo>
                    <a:pt x="0" y="179"/>
                  </a:lnTo>
                  <a:lnTo>
                    <a:pt x="511" y="179"/>
                  </a:lnTo>
                  <a:lnTo>
                    <a:pt x="511" y="233"/>
                  </a:lnTo>
                  <a:lnTo>
                    <a:pt x="684" y="117"/>
                  </a:lnTo>
                  <a:lnTo>
                    <a:pt x="511" y="0"/>
                  </a:lnTo>
                  <a:close/>
                </a:path>
              </a:pathLst>
            </a:custGeom>
            <a:solidFill>
              <a:srgbClr val="FFFFFF"/>
            </a:solidFill>
            <a:ln w="9525">
              <a:noFill/>
              <a:round/>
              <a:headEnd/>
              <a:tailEnd/>
            </a:ln>
          </p:spPr>
          <p:txBody>
            <a:bodyPr/>
            <a:lstStyle/>
            <a:p>
              <a:endParaRPr lang="en-GB"/>
            </a:p>
          </p:txBody>
        </p:sp>
        <p:sp>
          <p:nvSpPr>
            <p:cNvPr id="53261" name="Freeform 13"/>
            <p:cNvSpPr>
              <a:spLocks/>
            </p:cNvSpPr>
            <p:nvPr/>
          </p:nvSpPr>
          <p:spPr bwMode="auto">
            <a:xfrm>
              <a:off x="1430" y="2249"/>
              <a:ext cx="684" cy="233"/>
            </a:xfrm>
            <a:custGeom>
              <a:avLst/>
              <a:gdLst>
                <a:gd name="T0" fmla="*/ 511 w 684"/>
                <a:gd name="T1" fmla="*/ 0 h 233"/>
                <a:gd name="T2" fmla="*/ 511 w 684"/>
                <a:gd name="T3" fmla="*/ 62 h 233"/>
                <a:gd name="T4" fmla="*/ 0 w 684"/>
                <a:gd name="T5" fmla="*/ 62 h 233"/>
                <a:gd name="T6" fmla="*/ 0 w 684"/>
                <a:gd name="T7" fmla="*/ 179 h 233"/>
                <a:gd name="T8" fmla="*/ 511 w 684"/>
                <a:gd name="T9" fmla="*/ 179 h 233"/>
                <a:gd name="T10" fmla="*/ 511 w 684"/>
                <a:gd name="T11" fmla="*/ 233 h 233"/>
                <a:gd name="T12" fmla="*/ 684 w 684"/>
                <a:gd name="T13" fmla="*/ 117 h 233"/>
                <a:gd name="T14" fmla="*/ 511 w 684"/>
                <a:gd name="T15" fmla="*/ 0 h 233"/>
                <a:gd name="T16" fmla="*/ 0 60000 65536"/>
                <a:gd name="T17" fmla="*/ 0 60000 65536"/>
                <a:gd name="T18" fmla="*/ 0 60000 65536"/>
                <a:gd name="T19" fmla="*/ 0 60000 65536"/>
                <a:gd name="T20" fmla="*/ 0 60000 65536"/>
                <a:gd name="T21" fmla="*/ 0 60000 65536"/>
                <a:gd name="T22" fmla="*/ 0 60000 65536"/>
                <a:gd name="T23" fmla="*/ 0 60000 65536"/>
                <a:gd name="T24" fmla="*/ 0 w 684"/>
                <a:gd name="T25" fmla="*/ 0 h 233"/>
                <a:gd name="T26" fmla="*/ 684 w 684"/>
                <a:gd name="T27" fmla="*/ 233 h 2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4" h="233">
                  <a:moveTo>
                    <a:pt x="511" y="0"/>
                  </a:moveTo>
                  <a:lnTo>
                    <a:pt x="511" y="62"/>
                  </a:lnTo>
                  <a:lnTo>
                    <a:pt x="0" y="62"/>
                  </a:lnTo>
                  <a:lnTo>
                    <a:pt x="0" y="179"/>
                  </a:lnTo>
                  <a:lnTo>
                    <a:pt x="511" y="179"/>
                  </a:lnTo>
                  <a:lnTo>
                    <a:pt x="511" y="233"/>
                  </a:lnTo>
                  <a:lnTo>
                    <a:pt x="684" y="117"/>
                  </a:lnTo>
                  <a:lnTo>
                    <a:pt x="511" y="0"/>
                  </a:lnTo>
                  <a:close/>
                </a:path>
              </a:pathLst>
            </a:custGeom>
            <a:solidFill>
              <a:srgbClr val="000099"/>
            </a:solidFill>
            <a:ln w="14288">
              <a:solidFill>
                <a:srgbClr val="000000"/>
              </a:solidFill>
              <a:round/>
              <a:headEnd/>
              <a:tailEnd/>
            </a:ln>
          </p:spPr>
          <p:txBody>
            <a:bodyPr/>
            <a:lstStyle/>
            <a:p>
              <a:endParaRPr lang="en-GB"/>
            </a:p>
          </p:txBody>
        </p:sp>
        <p:sp>
          <p:nvSpPr>
            <p:cNvPr id="53262" name="Rectangle 14" descr="Zig zag"/>
            <p:cNvSpPr>
              <a:spLocks noChangeArrowheads="1"/>
            </p:cNvSpPr>
            <p:nvPr/>
          </p:nvSpPr>
          <p:spPr bwMode="auto">
            <a:xfrm>
              <a:off x="910" y="728"/>
              <a:ext cx="520" cy="2926"/>
            </a:xfrm>
            <a:prstGeom prst="rect">
              <a:avLst/>
            </a:prstGeom>
            <a:pattFill prst="zigZag">
              <a:fgClr>
                <a:srgbClr val="000099"/>
              </a:fgClr>
              <a:bgClr>
                <a:srgbClr val="FFFFFF"/>
              </a:bgClr>
            </a:pattFill>
            <a:ln w="28575">
              <a:noFill/>
              <a:miter lim="800000"/>
              <a:headEnd/>
              <a:tailEnd/>
            </a:ln>
          </p:spPr>
          <p:txBody>
            <a:bodyPr/>
            <a:lstStyle/>
            <a:p>
              <a:endParaRPr lang="en-GB"/>
            </a:p>
          </p:txBody>
        </p:sp>
        <p:sp>
          <p:nvSpPr>
            <p:cNvPr id="53263" name="Line 15"/>
            <p:cNvSpPr>
              <a:spLocks noChangeShapeType="1"/>
            </p:cNvSpPr>
            <p:nvPr/>
          </p:nvSpPr>
          <p:spPr bwMode="auto">
            <a:xfrm flipV="1">
              <a:off x="1430" y="666"/>
              <a:ext cx="429" cy="590"/>
            </a:xfrm>
            <a:prstGeom prst="line">
              <a:avLst/>
            </a:prstGeom>
            <a:noFill/>
            <a:ln w="14288">
              <a:solidFill>
                <a:srgbClr val="000000"/>
              </a:solidFill>
              <a:round/>
              <a:headEnd/>
              <a:tailEnd/>
            </a:ln>
          </p:spPr>
          <p:txBody>
            <a:bodyPr/>
            <a:lstStyle/>
            <a:p>
              <a:endParaRPr lang="en-GB"/>
            </a:p>
          </p:txBody>
        </p:sp>
        <p:sp>
          <p:nvSpPr>
            <p:cNvPr id="53264" name="Line 16"/>
            <p:cNvSpPr>
              <a:spLocks noChangeShapeType="1"/>
            </p:cNvSpPr>
            <p:nvPr/>
          </p:nvSpPr>
          <p:spPr bwMode="auto">
            <a:xfrm>
              <a:off x="1859" y="666"/>
              <a:ext cx="812" cy="0"/>
            </a:xfrm>
            <a:prstGeom prst="line">
              <a:avLst/>
            </a:prstGeom>
            <a:noFill/>
            <a:ln w="14288">
              <a:solidFill>
                <a:srgbClr val="000000"/>
              </a:solidFill>
              <a:round/>
              <a:headEnd/>
              <a:tailEnd/>
            </a:ln>
          </p:spPr>
          <p:txBody>
            <a:bodyPr/>
            <a:lstStyle/>
            <a:p>
              <a:endParaRPr lang="en-GB"/>
            </a:p>
          </p:txBody>
        </p:sp>
        <p:sp>
          <p:nvSpPr>
            <p:cNvPr id="53265" name="Rectangle 17"/>
            <p:cNvSpPr>
              <a:spLocks noChangeArrowheads="1"/>
            </p:cNvSpPr>
            <p:nvPr/>
          </p:nvSpPr>
          <p:spPr bwMode="auto">
            <a:xfrm>
              <a:off x="1868" y="448"/>
              <a:ext cx="76" cy="182"/>
            </a:xfrm>
            <a:prstGeom prst="rect">
              <a:avLst/>
            </a:prstGeom>
            <a:noFill/>
            <a:ln w="9525">
              <a:noFill/>
              <a:miter lim="800000"/>
              <a:headEnd/>
              <a:tailEnd/>
            </a:ln>
          </p:spPr>
          <p:txBody>
            <a:bodyPr wrap="none" lIns="0" tIns="0" rIns="0" bIns="0">
              <a:spAutoFit/>
            </a:bodyPr>
            <a:lstStyle/>
            <a:p>
              <a:r>
                <a:rPr lang="en-GB" sz="1900">
                  <a:solidFill>
                    <a:srgbClr val="000000"/>
                  </a:solidFill>
                </a:rPr>
                <a:t>  </a:t>
              </a:r>
              <a:endParaRPr lang="en-GB"/>
            </a:p>
          </p:txBody>
        </p:sp>
        <p:sp>
          <p:nvSpPr>
            <p:cNvPr id="53266" name="Rectangle 18"/>
            <p:cNvSpPr>
              <a:spLocks noChangeArrowheads="1"/>
            </p:cNvSpPr>
            <p:nvPr/>
          </p:nvSpPr>
          <p:spPr bwMode="auto">
            <a:xfrm>
              <a:off x="1959" y="363"/>
              <a:ext cx="129" cy="278"/>
            </a:xfrm>
            <a:prstGeom prst="rect">
              <a:avLst/>
            </a:prstGeom>
            <a:noFill/>
            <a:ln w="9525">
              <a:noFill/>
              <a:miter lim="800000"/>
              <a:headEnd/>
              <a:tailEnd/>
            </a:ln>
          </p:spPr>
          <p:txBody>
            <a:bodyPr wrap="none" lIns="0" tIns="0" rIns="0" bIns="0">
              <a:spAutoFit/>
            </a:bodyPr>
            <a:lstStyle/>
            <a:p>
              <a:r>
                <a:rPr lang="en-GB" sz="2900" i="1">
                  <a:solidFill>
                    <a:srgbClr val="000000"/>
                  </a:solidFill>
                </a:rPr>
                <a:t>T</a:t>
              </a:r>
              <a:endParaRPr lang="en-GB"/>
            </a:p>
          </p:txBody>
        </p:sp>
        <p:sp>
          <p:nvSpPr>
            <p:cNvPr id="53267" name="Rectangle 19"/>
            <p:cNvSpPr>
              <a:spLocks noChangeArrowheads="1"/>
            </p:cNvSpPr>
            <p:nvPr/>
          </p:nvSpPr>
          <p:spPr bwMode="auto">
            <a:xfrm>
              <a:off x="2114" y="456"/>
              <a:ext cx="72" cy="221"/>
            </a:xfrm>
            <a:prstGeom prst="rect">
              <a:avLst/>
            </a:prstGeom>
            <a:noFill/>
            <a:ln w="9525">
              <a:noFill/>
              <a:miter lim="800000"/>
              <a:headEnd/>
              <a:tailEnd/>
            </a:ln>
          </p:spPr>
          <p:txBody>
            <a:bodyPr wrap="none" lIns="0" tIns="0" rIns="0" bIns="0">
              <a:spAutoFit/>
            </a:bodyPr>
            <a:lstStyle/>
            <a:p>
              <a:r>
                <a:rPr lang="en-GB" sz="2300" i="1">
                  <a:solidFill>
                    <a:srgbClr val="000000"/>
                  </a:solidFill>
                </a:rPr>
                <a:t>s</a:t>
              </a:r>
              <a:endParaRPr lang="en-GB"/>
            </a:p>
          </p:txBody>
        </p:sp>
        <p:sp>
          <p:nvSpPr>
            <p:cNvPr id="53268" name="Rectangle 20"/>
            <p:cNvSpPr>
              <a:spLocks noChangeArrowheads="1"/>
            </p:cNvSpPr>
            <p:nvPr/>
          </p:nvSpPr>
          <p:spPr bwMode="auto">
            <a:xfrm>
              <a:off x="2197" y="487"/>
              <a:ext cx="144" cy="173"/>
            </a:xfrm>
            <a:prstGeom prst="rect">
              <a:avLst/>
            </a:prstGeom>
            <a:noFill/>
            <a:ln w="9525">
              <a:noFill/>
              <a:miter lim="800000"/>
              <a:headEnd/>
              <a:tailEnd/>
            </a:ln>
          </p:spPr>
          <p:txBody>
            <a:bodyPr wrap="none" lIns="0" tIns="0" rIns="0" bIns="0">
              <a:spAutoFit/>
            </a:bodyPr>
            <a:lstStyle/>
            <a:p>
              <a:r>
                <a:rPr lang="en-GB" i="1">
                  <a:solidFill>
                    <a:srgbClr val="000000"/>
                  </a:solidFill>
                </a:rPr>
                <a:t>,   </a:t>
              </a:r>
              <a:endParaRPr lang="en-GB"/>
            </a:p>
          </p:txBody>
        </p:sp>
        <p:sp>
          <p:nvSpPr>
            <p:cNvPr id="53269" name="Rectangle 21"/>
            <p:cNvSpPr>
              <a:spLocks noChangeArrowheads="1"/>
            </p:cNvSpPr>
            <p:nvPr/>
          </p:nvSpPr>
          <p:spPr bwMode="auto">
            <a:xfrm>
              <a:off x="2379" y="347"/>
              <a:ext cx="127" cy="278"/>
            </a:xfrm>
            <a:prstGeom prst="rect">
              <a:avLst/>
            </a:prstGeom>
            <a:noFill/>
            <a:ln w="9525">
              <a:noFill/>
              <a:miter lim="800000"/>
              <a:headEnd/>
              <a:tailEnd/>
            </a:ln>
          </p:spPr>
          <p:txBody>
            <a:bodyPr wrap="none" lIns="0" tIns="0" rIns="0" bIns="0">
              <a:spAutoFit/>
            </a:bodyPr>
            <a:lstStyle/>
            <a:p>
              <a:r>
                <a:rPr lang="en-GB" sz="2900" i="1">
                  <a:solidFill>
                    <a:srgbClr val="000000"/>
                  </a:solidFill>
                  <a:latin typeface="Symbol" pitchFamily="18" charset="2"/>
                </a:rPr>
                <a:t>r</a:t>
              </a:r>
              <a:endParaRPr lang="en-GB"/>
            </a:p>
          </p:txBody>
        </p:sp>
        <p:sp>
          <p:nvSpPr>
            <p:cNvPr id="53270" name="Rectangle 22"/>
            <p:cNvSpPr>
              <a:spLocks noChangeArrowheads="1"/>
            </p:cNvSpPr>
            <p:nvPr/>
          </p:nvSpPr>
          <p:spPr bwMode="auto">
            <a:xfrm>
              <a:off x="2525" y="456"/>
              <a:ext cx="72" cy="221"/>
            </a:xfrm>
            <a:prstGeom prst="rect">
              <a:avLst/>
            </a:prstGeom>
            <a:noFill/>
            <a:ln w="9525">
              <a:noFill/>
              <a:miter lim="800000"/>
              <a:headEnd/>
              <a:tailEnd/>
            </a:ln>
          </p:spPr>
          <p:txBody>
            <a:bodyPr wrap="none" lIns="0" tIns="0" rIns="0" bIns="0">
              <a:spAutoFit/>
            </a:bodyPr>
            <a:lstStyle/>
            <a:p>
              <a:r>
                <a:rPr lang="en-GB" sz="2300" i="1">
                  <a:solidFill>
                    <a:srgbClr val="000000"/>
                  </a:solidFill>
                </a:rPr>
                <a:t>s</a:t>
              </a:r>
              <a:endParaRPr lang="en-GB"/>
            </a:p>
          </p:txBody>
        </p:sp>
        <p:sp>
          <p:nvSpPr>
            <p:cNvPr id="53271" name="Rectangle 23"/>
            <p:cNvSpPr>
              <a:spLocks noChangeArrowheads="1"/>
            </p:cNvSpPr>
            <p:nvPr/>
          </p:nvSpPr>
          <p:spPr bwMode="auto">
            <a:xfrm>
              <a:off x="2607" y="487"/>
              <a:ext cx="36" cy="173"/>
            </a:xfrm>
            <a:prstGeom prst="rect">
              <a:avLst/>
            </a:prstGeom>
            <a:noFill/>
            <a:ln w="9525">
              <a:noFill/>
              <a:miter lim="800000"/>
              <a:headEnd/>
              <a:tailEnd/>
            </a:ln>
          </p:spPr>
          <p:txBody>
            <a:bodyPr wrap="none" lIns="0" tIns="0" rIns="0" bIns="0">
              <a:spAutoFit/>
            </a:bodyPr>
            <a:lstStyle/>
            <a:p>
              <a:r>
                <a:rPr lang="en-GB" i="1">
                  <a:solidFill>
                    <a:srgbClr val="000000"/>
                  </a:solidFill>
                </a:rPr>
                <a:t> </a:t>
              </a:r>
              <a:endParaRPr lang="en-GB"/>
            </a:p>
          </p:txBody>
        </p:sp>
        <p:sp>
          <p:nvSpPr>
            <p:cNvPr id="53272" name="Rectangle 24"/>
            <p:cNvSpPr>
              <a:spLocks noChangeArrowheads="1"/>
            </p:cNvSpPr>
            <p:nvPr/>
          </p:nvSpPr>
          <p:spPr bwMode="auto">
            <a:xfrm>
              <a:off x="2653" y="363"/>
              <a:ext cx="58" cy="278"/>
            </a:xfrm>
            <a:prstGeom prst="rect">
              <a:avLst/>
            </a:prstGeom>
            <a:noFill/>
            <a:ln w="9525">
              <a:noFill/>
              <a:miter lim="800000"/>
              <a:headEnd/>
              <a:tailEnd/>
            </a:ln>
          </p:spPr>
          <p:txBody>
            <a:bodyPr wrap="none" lIns="0" tIns="0" rIns="0" bIns="0">
              <a:spAutoFit/>
            </a:bodyPr>
            <a:lstStyle/>
            <a:p>
              <a:r>
                <a:rPr lang="en-GB" sz="2900" i="1">
                  <a:solidFill>
                    <a:srgbClr val="000000"/>
                  </a:solidFill>
                </a:rPr>
                <a:t> </a:t>
              </a:r>
              <a:endParaRPr lang="en-GB"/>
            </a:p>
          </p:txBody>
        </p:sp>
        <p:sp>
          <p:nvSpPr>
            <p:cNvPr id="53273" name="Rectangle 25"/>
            <p:cNvSpPr>
              <a:spLocks noChangeArrowheads="1"/>
            </p:cNvSpPr>
            <p:nvPr/>
          </p:nvSpPr>
          <p:spPr bwMode="auto">
            <a:xfrm>
              <a:off x="4569" y="3204"/>
              <a:ext cx="76" cy="182"/>
            </a:xfrm>
            <a:prstGeom prst="rect">
              <a:avLst/>
            </a:prstGeom>
            <a:noFill/>
            <a:ln w="9525">
              <a:noFill/>
              <a:miter lim="800000"/>
              <a:headEnd/>
              <a:tailEnd/>
            </a:ln>
          </p:spPr>
          <p:txBody>
            <a:bodyPr wrap="none" lIns="0" tIns="0" rIns="0" bIns="0">
              <a:spAutoFit/>
            </a:bodyPr>
            <a:lstStyle/>
            <a:p>
              <a:r>
                <a:rPr lang="en-GB" sz="1900">
                  <a:solidFill>
                    <a:srgbClr val="000000"/>
                  </a:solidFill>
                </a:rPr>
                <a:t>  </a:t>
              </a:r>
              <a:endParaRPr lang="en-GB"/>
            </a:p>
          </p:txBody>
        </p:sp>
        <p:sp>
          <p:nvSpPr>
            <p:cNvPr id="53274" name="Rectangle 26"/>
            <p:cNvSpPr>
              <a:spLocks noChangeArrowheads="1"/>
            </p:cNvSpPr>
            <p:nvPr/>
          </p:nvSpPr>
          <p:spPr bwMode="auto">
            <a:xfrm>
              <a:off x="4660" y="3119"/>
              <a:ext cx="116" cy="278"/>
            </a:xfrm>
            <a:prstGeom prst="rect">
              <a:avLst/>
            </a:prstGeom>
            <a:noFill/>
            <a:ln w="9525">
              <a:noFill/>
              <a:miter lim="800000"/>
              <a:headEnd/>
              <a:tailEnd/>
            </a:ln>
          </p:spPr>
          <p:txBody>
            <a:bodyPr wrap="none" lIns="0" tIns="0" rIns="0" bIns="0">
              <a:spAutoFit/>
            </a:bodyPr>
            <a:lstStyle/>
            <a:p>
              <a:r>
                <a:rPr lang="en-GB" sz="2900" b="1" i="1">
                  <a:solidFill>
                    <a:srgbClr val="000000"/>
                  </a:solidFill>
                </a:rPr>
                <a:t>x</a:t>
              </a:r>
              <a:endParaRPr lang="en-GB"/>
            </a:p>
          </p:txBody>
        </p:sp>
        <p:sp>
          <p:nvSpPr>
            <p:cNvPr id="53275" name="Rectangle 27"/>
            <p:cNvSpPr>
              <a:spLocks noChangeArrowheads="1"/>
            </p:cNvSpPr>
            <p:nvPr/>
          </p:nvSpPr>
          <p:spPr bwMode="auto">
            <a:xfrm>
              <a:off x="4797" y="3119"/>
              <a:ext cx="58" cy="278"/>
            </a:xfrm>
            <a:prstGeom prst="rect">
              <a:avLst/>
            </a:prstGeom>
            <a:noFill/>
            <a:ln w="9525">
              <a:noFill/>
              <a:miter lim="800000"/>
              <a:headEnd/>
              <a:tailEnd/>
            </a:ln>
          </p:spPr>
          <p:txBody>
            <a:bodyPr wrap="none" lIns="0" tIns="0" rIns="0" bIns="0">
              <a:spAutoFit/>
            </a:bodyPr>
            <a:lstStyle/>
            <a:p>
              <a:r>
                <a:rPr lang="en-GB" sz="2900" b="1" i="1">
                  <a:solidFill>
                    <a:srgbClr val="000000"/>
                  </a:solidFill>
                </a:rPr>
                <a:t> </a:t>
              </a:r>
              <a:endParaRPr lang="en-GB"/>
            </a:p>
          </p:txBody>
        </p:sp>
        <p:sp>
          <p:nvSpPr>
            <p:cNvPr id="53276" name="Line 28"/>
            <p:cNvSpPr>
              <a:spLocks noChangeShapeType="1"/>
            </p:cNvSpPr>
            <p:nvPr/>
          </p:nvSpPr>
          <p:spPr bwMode="auto">
            <a:xfrm flipV="1">
              <a:off x="3082" y="736"/>
              <a:ext cx="428" cy="590"/>
            </a:xfrm>
            <a:prstGeom prst="line">
              <a:avLst/>
            </a:prstGeom>
            <a:noFill/>
            <a:ln w="14288">
              <a:solidFill>
                <a:srgbClr val="000000"/>
              </a:solidFill>
              <a:round/>
              <a:headEnd/>
              <a:tailEnd/>
            </a:ln>
          </p:spPr>
          <p:txBody>
            <a:bodyPr/>
            <a:lstStyle/>
            <a:p>
              <a:endParaRPr lang="en-GB"/>
            </a:p>
          </p:txBody>
        </p:sp>
        <p:sp>
          <p:nvSpPr>
            <p:cNvPr id="53277" name="Line 29"/>
            <p:cNvSpPr>
              <a:spLocks noChangeShapeType="1"/>
            </p:cNvSpPr>
            <p:nvPr/>
          </p:nvSpPr>
          <p:spPr bwMode="auto">
            <a:xfrm>
              <a:off x="3510" y="743"/>
              <a:ext cx="1022" cy="0"/>
            </a:xfrm>
            <a:prstGeom prst="line">
              <a:avLst/>
            </a:prstGeom>
            <a:noFill/>
            <a:ln w="14288">
              <a:solidFill>
                <a:srgbClr val="000000"/>
              </a:solidFill>
              <a:round/>
              <a:headEnd/>
              <a:tailEnd/>
            </a:ln>
          </p:spPr>
          <p:txBody>
            <a:bodyPr/>
            <a:lstStyle/>
            <a:p>
              <a:endParaRPr lang="en-GB"/>
            </a:p>
          </p:txBody>
        </p:sp>
        <p:sp>
          <p:nvSpPr>
            <p:cNvPr id="53278" name="Rectangle 30"/>
            <p:cNvSpPr>
              <a:spLocks noChangeArrowheads="1"/>
            </p:cNvSpPr>
            <p:nvPr/>
          </p:nvSpPr>
          <p:spPr bwMode="auto">
            <a:xfrm>
              <a:off x="3501" y="526"/>
              <a:ext cx="76" cy="182"/>
            </a:xfrm>
            <a:prstGeom prst="rect">
              <a:avLst/>
            </a:prstGeom>
            <a:noFill/>
            <a:ln w="9525">
              <a:noFill/>
              <a:miter lim="800000"/>
              <a:headEnd/>
              <a:tailEnd/>
            </a:ln>
          </p:spPr>
          <p:txBody>
            <a:bodyPr wrap="none" lIns="0" tIns="0" rIns="0" bIns="0">
              <a:spAutoFit/>
            </a:bodyPr>
            <a:lstStyle/>
            <a:p>
              <a:r>
                <a:rPr lang="en-GB" sz="1900">
                  <a:solidFill>
                    <a:srgbClr val="000000"/>
                  </a:solidFill>
                </a:rPr>
                <a:t>  </a:t>
              </a:r>
              <a:endParaRPr lang="en-GB"/>
            </a:p>
          </p:txBody>
        </p:sp>
        <p:sp>
          <p:nvSpPr>
            <p:cNvPr id="53279" name="Rectangle 31"/>
            <p:cNvSpPr>
              <a:spLocks noChangeArrowheads="1"/>
            </p:cNvSpPr>
            <p:nvPr/>
          </p:nvSpPr>
          <p:spPr bwMode="auto">
            <a:xfrm>
              <a:off x="3592" y="441"/>
              <a:ext cx="129" cy="278"/>
            </a:xfrm>
            <a:prstGeom prst="rect">
              <a:avLst/>
            </a:prstGeom>
            <a:noFill/>
            <a:ln w="9525">
              <a:noFill/>
              <a:miter lim="800000"/>
              <a:headEnd/>
              <a:tailEnd/>
            </a:ln>
          </p:spPr>
          <p:txBody>
            <a:bodyPr wrap="none" lIns="0" tIns="0" rIns="0" bIns="0">
              <a:spAutoFit/>
            </a:bodyPr>
            <a:lstStyle/>
            <a:p>
              <a:r>
                <a:rPr lang="en-GB" sz="2900" i="1">
                  <a:solidFill>
                    <a:srgbClr val="000000"/>
                  </a:solidFill>
                </a:rPr>
                <a:t>T</a:t>
              </a:r>
              <a:endParaRPr lang="en-GB"/>
            </a:p>
          </p:txBody>
        </p:sp>
        <p:sp>
          <p:nvSpPr>
            <p:cNvPr id="53280" name="Rectangle 32"/>
            <p:cNvSpPr>
              <a:spLocks noChangeArrowheads="1"/>
            </p:cNvSpPr>
            <p:nvPr/>
          </p:nvSpPr>
          <p:spPr bwMode="auto">
            <a:xfrm>
              <a:off x="3748" y="534"/>
              <a:ext cx="204" cy="221"/>
            </a:xfrm>
            <a:prstGeom prst="rect">
              <a:avLst/>
            </a:prstGeom>
            <a:noFill/>
            <a:ln w="9525">
              <a:noFill/>
              <a:miter lim="800000"/>
              <a:headEnd/>
              <a:tailEnd/>
            </a:ln>
          </p:spPr>
          <p:txBody>
            <a:bodyPr wrap="none" lIns="0" tIns="0" rIns="0" bIns="0">
              <a:spAutoFit/>
            </a:bodyPr>
            <a:lstStyle/>
            <a:p>
              <a:r>
                <a:rPr lang="en-GB" sz="2300" i="1">
                  <a:solidFill>
                    <a:srgbClr val="000000"/>
                  </a:solidFill>
                </a:rPr>
                <a:t>Rd</a:t>
              </a:r>
              <a:endParaRPr lang="en-GB"/>
            </a:p>
          </p:txBody>
        </p:sp>
        <p:sp>
          <p:nvSpPr>
            <p:cNvPr id="53281" name="Rectangle 33"/>
            <p:cNvSpPr>
              <a:spLocks noChangeArrowheads="1"/>
            </p:cNvSpPr>
            <p:nvPr/>
          </p:nvSpPr>
          <p:spPr bwMode="auto">
            <a:xfrm>
              <a:off x="3994" y="565"/>
              <a:ext cx="144" cy="173"/>
            </a:xfrm>
            <a:prstGeom prst="rect">
              <a:avLst/>
            </a:prstGeom>
            <a:noFill/>
            <a:ln w="9525">
              <a:noFill/>
              <a:miter lim="800000"/>
              <a:headEnd/>
              <a:tailEnd/>
            </a:ln>
          </p:spPr>
          <p:txBody>
            <a:bodyPr wrap="none" lIns="0" tIns="0" rIns="0" bIns="0">
              <a:spAutoFit/>
            </a:bodyPr>
            <a:lstStyle/>
            <a:p>
              <a:r>
                <a:rPr lang="en-GB" i="1">
                  <a:solidFill>
                    <a:srgbClr val="000000"/>
                  </a:solidFill>
                </a:rPr>
                <a:t> ,  </a:t>
              </a:r>
              <a:endParaRPr lang="en-GB"/>
            </a:p>
          </p:txBody>
        </p:sp>
        <p:sp>
          <p:nvSpPr>
            <p:cNvPr id="53282" name="Rectangle 34"/>
            <p:cNvSpPr>
              <a:spLocks noChangeArrowheads="1"/>
            </p:cNvSpPr>
            <p:nvPr/>
          </p:nvSpPr>
          <p:spPr bwMode="auto">
            <a:xfrm>
              <a:off x="4176" y="425"/>
              <a:ext cx="127" cy="278"/>
            </a:xfrm>
            <a:prstGeom prst="rect">
              <a:avLst/>
            </a:prstGeom>
            <a:noFill/>
            <a:ln w="9525">
              <a:noFill/>
              <a:miter lim="800000"/>
              <a:headEnd/>
              <a:tailEnd/>
            </a:ln>
          </p:spPr>
          <p:txBody>
            <a:bodyPr wrap="none" lIns="0" tIns="0" rIns="0" bIns="0">
              <a:spAutoFit/>
            </a:bodyPr>
            <a:lstStyle/>
            <a:p>
              <a:r>
                <a:rPr lang="en-GB" sz="2900" i="1">
                  <a:solidFill>
                    <a:srgbClr val="000000"/>
                  </a:solidFill>
                  <a:latin typeface="Symbol" pitchFamily="18" charset="2"/>
                </a:rPr>
                <a:t>r</a:t>
              </a:r>
              <a:endParaRPr lang="en-GB"/>
            </a:p>
          </p:txBody>
        </p:sp>
        <p:sp>
          <p:nvSpPr>
            <p:cNvPr id="53283" name="Rectangle 35"/>
            <p:cNvSpPr>
              <a:spLocks noChangeArrowheads="1"/>
            </p:cNvSpPr>
            <p:nvPr/>
          </p:nvSpPr>
          <p:spPr bwMode="auto">
            <a:xfrm>
              <a:off x="4322" y="534"/>
              <a:ext cx="204" cy="221"/>
            </a:xfrm>
            <a:prstGeom prst="rect">
              <a:avLst/>
            </a:prstGeom>
            <a:noFill/>
            <a:ln w="9525">
              <a:noFill/>
              <a:miter lim="800000"/>
              <a:headEnd/>
              <a:tailEnd/>
            </a:ln>
          </p:spPr>
          <p:txBody>
            <a:bodyPr wrap="none" lIns="0" tIns="0" rIns="0" bIns="0">
              <a:spAutoFit/>
            </a:bodyPr>
            <a:lstStyle/>
            <a:p>
              <a:r>
                <a:rPr lang="en-GB" sz="2300" i="1">
                  <a:solidFill>
                    <a:srgbClr val="000000"/>
                  </a:solidFill>
                </a:rPr>
                <a:t>Rd</a:t>
              </a:r>
              <a:endParaRPr lang="en-GB"/>
            </a:p>
          </p:txBody>
        </p:sp>
        <p:sp>
          <p:nvSpPr>
            <p:cNvPr id="53284" name="Rectangle 36"/>
            <p:cNvSpPr>
              <a:spLocks noChangeArrowheads="1"/>
            </p:cNvSpPr>
            <p:nvPr/>
          </p:nvSpPr>
          <p:spPr bwMode="auto">
            <a:xfrm>
              <a:off x="4569" y="565"/>
              <a:ext cx="36" cy="173"/>
            </a:xfrm>
            <a:prstGeom prst="rect">
              <a:avLst/>
            </a:prstGeom>
            <a:noFill/>
            <a:ln w="9525">
              <a:noFill/>
              <a:miter lim="800000"/>
              <a:headEnd/>
              <a:tailEnd/>
            </a:ln>
          </p:spPr>
          <p:txBody>
            <a:bodyPr wrap="none" lIns="0" tIns="0" rIns="0" bIns="0">
              <a:spAutoFit/>
            </a:bodyPr>
            <a:lstStyle/>
            <a:p>
              <a:r>
                <a:rPr lang="en-GB" i="1">
                  <a:solidFill>
                    <a:srgbClr val="000000"/>
                  </a:solidFill>
                </a:rPr>
                <a:t> </a:t>
              </a:r>
              <a:endParaRPr lang="en-GB"/>
            </a:p>
          </p:txBody>
        </p:sp>
        <p:sp>
          <p:nvSpPr>
            <p:cNvPr id="53285" name="Rectangle 37"/>
            <p:cNvSpPr>
              <a:spLocks noChangeArrowheads="1"/>
            </p:cNvSpPr>
            <p:nvPr/>
          </p:nvSpPr>
          <p:spPr bwMode="auto">
            <a:xfrm>
              <a:off x="4614" y="441"/>
              <a:ext cx="58" cy="278"/>
            </a:xfrm>
            <a:prstGeom prst="rect">
              <a:avLst/>
            </a:prstGeom>
            <a:noFill/>
            <a:ln w="9525">
              <a:noFill/>
              <a:miter lim="800000"/>
              <a:headEnd/>
              <a:tailEnd/>
            </a:ln>
          </p:spPr>
          <p:txBody>
            <a:bodyPr wrap="none" lIns="0" tIns="0" rIns="0" bIns="0">
              <a:spAutoFit/>
            </a:bodyPr>
            <a:lstStyle/>
            <a:p>
              <a:r>
                <a:rPr lang="en-GB" sz="2900" i="1">
                  <a:solidFill>
                    <a:srgbClr val="000000"/>
                  </a:solidFill>
                </a:rPr>
                <a:t> </a:t>
              </a:r>
              <a:endParaRPr lang="en-GB"/>
            </a:p>
          </p:txBody>
        </p:sp>
        <p:sp>
          <p:nvSpPr>
            <p:cNvPr id="53286" name="Rectangle 38"/>
            <p:cNvSpPr>
              <a:spLocks noChangeArrowheads="1"/>
            </p:cNvSpPr>
            <p:nvPr/>
          </p:nvSpPr>
          <p:spPr bwMode="auto">
            <a:xfrm>
              <a:off x="1658" y="1364"/>
              <a:ext cx="58" cy="278"/>
            </a:xfrm>
            <a:prstGeom prst="rect">
              <a:avLst/>
            </a:prstGeom>
            <a:noFill/>
            <a:ln w="9525">
              <a:noFill/>
              <a:miter lim="800000"/>
              <a:headEnd/>
              <a:tailEnd/>
            </a:ln>
          </p:spPr>
          <p:txBody>
            <a:bodyPr wrap="none" lIns="0" tIns="0" rIns="0" bIns="0">
              <a:spAutoFit/>
            </a:bodyPr>
            <a:lstStyle/>
            <a:p>
              <a:r>
                <a:rPr lang="en-GB" sz="2900">
                  <a:solidFill>
                    <a:srgbClr val="000000"/>
                  </a:solidFill>
                </a:rPr>
                <a:t> </a:t>
              </a:r>
              <a:endParaRPr lang="en-GB"/>
            </a:p>
          </p:txBody>
        </p:sp>
        <p:sp>
          <p:nvSpPr>
            <p:cNvPr id="53287" name="Rectangle 39"/>
            <p:cNvSpPr>
              <a:spLocks noChangeArrowheads="1"/>
            </p:cNvSpPr>
            <p:nvPr/>
          </p:nvSpPr>
          <p:spPr bwMode="auto">
            <a:xfrm>
              <a:off x="1731" y="1411"/>
              <a:ext cx="577" cy="211"/>
            </a:xfrm>
            <a:prstGeom prst="rect">
              <a:avLst/>
            </a:prstGeom>
            <a:noFill/>
            <a:ln w="9525">
              <a:noFill/>
              <a:miter lim="800000"/>
              <a:headEnd/>
              <a:tailEnd/>
            </a:ln>
          </p:spPr>
          <p:txBody>
            <a:bodyPr wrap="none" lIns="0" tIns="0" rIns="0" bIns="0">
              <a:spAutoFit/>
            </a:bodyPr>
            <a:lstStyle/>
            <a:p>
              <a:r>
                <a:rPr lang="en-GB" sz="2200">
                  <a:solidFill>
                    <a:srgbClr val="000000"/>
                  </a:solidFill>
                </a:rPr>
                <a:t>Kinetic </a:t>
              </a:r>
              <a:endParaRPr lang="en-GB"/>
            </a:p>
          </p:txBody>
        </p:sp>
        <p:sp>
          <p:nvSpPr>
            <p:cNvPr id="53288" name="Rectangle 40"/>
            <p:cNvSpPr>
              <a:spLocks noChangeArrowheads="1"/>
            </p:cNvSpPr>
            <p:nvPr/>
          </p:nvSpPr>
          <p:spPr bwMode="auto">
            <a:xfrm>
              <a:off x="2416" y="1411"/>
              <a:ext cx="49" cy="211"/>
            </a:xfrm>
            <a:prstGeom prst="rect">
              <a:avLst/>
            </a:prstGeom>
            <a:noFill/>
            <a:ln w="9525">
              <a:noFill/>
              <a:miter lim="800000"/>
              <a:headEnd/>
              <a:tailEnd/>
            </a:ln>
          </p:spPr>
          <p:txBody>
            <a:bodyPr wrap="none" lIns="0" tIns="0" rIns="0" bIns="0">
              <a:spAutoFit/>
            </a:bodyPr>
            <a:lstStyle/>
            <a:p>
              <a:r>
                <a:rPr lang="en-GB" sz="2200">
                  <a:solidFill>
                    <a:srgbClr val="000000"/>
                  </a:solidFill>
                </a:rPr>
                <a:t> </a:t>
              </a:r>
              <a:endParaRPr lang="en-GB"/>
            </a:p>
          </p:txBody>
        </p:sp>
        <p:sp>
          <p:nvSpPr>
            <p:cNvPr id="53289" name="Rectangle 41"/>
            <p:cNvSpPr>
              <a:spLocks noChangeArrowheads="1"/>
            </p:cNvSpPr>
            <p:nvPr/>
          </p:nvSpPr>
          <p:spPr bwMode="auto">
            <a:xfrm>
              <a:off x="1658" y="1628"/>
              <a:ext cx="49" cy="211"/>
            </a:xfrm>
            <a:prstGeom prst="rect">
              <a:avLst/>
            </a:prstGeom>
            <a:noFill/>
            <a:ln w="9525">
              <a:noFill/>
              <a:miter lim="800000"/>
              <a:headEnd/>
              <a:tailEnd/>
            </a:ln>
          </p:spPr>
          <p:txBody>
            <a:bodyPr wrap="none" lIns="0" tIns="0" rIns="0" bIns="0">
              <a:spAutoFit/>
            </a:bodyPr>
            <a:lstStyle/>
            <a:p>
              <a:r>
                <a:rPr lang="en-GB" sz="2200">
                  <a:solidFill>
                    <a:srgbClr val="000000"/>
                  </a:solidFill>
                </a:rPr>
                <a:t> </a:t>
              </a:r>
              <a:endParaRPr lang="en-GB"/>
            </a:p>
          </p:txBody>
        </p:sp>
        <p:sp>
          <p:nvSpPr>
            <p:cNvPr id="53290" name="Rectangle 42"/>
            <p:cNvSpPr>
              <a:spLocks noChangeArrowheads="1"/>
            </p:cNvSpPr>
            <p:nvPr/>
          </p:nvSpPr>
          <p:spPr bwMode="auto">
            <a:xfrm>
              <a:off x="1713" y="1628"/>
              <a:ext cx="49" cy="211"/>
            </a:xfrm>
            <a:prstGeom prst="rect">
              <a:avLst/>
            </a:prstGeom>
            <a:noFill/>
            <a:ln w="9525">
              <a:noFill/>
              <a:miter lim="800000"/>
              <a:headEnd/>
              <a:tailEnd/>
            </a:ln>
          </p:spPr>
          <p:txBody>
            <a:bodyPr wrap="none" lIns="0" tIns="0" rIns="0" bIns="0">
              <a:spAutoFit/>
            </a:bodyPr>
            <a:lstStyle/>
            <a:p>
              <a:r>
                <a:rPr lang="en-GB" sz="2200">
                  <a:solidFill>
                    <a:srgbClr val="000000"/>
                  </a:solidFill>
                </a:rPr>
                <a:t> </a:t>
              </a:r>
              <a:endParaRPr lang="en-GB"/>
            </a:p>
          </p:txBody>
        </p:sp>
        <p:sp>
          <p:nvSpPr>
            <p:cNvPr id="53291" name="Rectangle 43"/>
            <p:cNvSpPr>
              <a:spLocks noChangeArrowheads="1"/>
            </p:cNvSpPr>
            <p:nvPr/>
          </p:nvSpPr>
          <p:spPr bwMode="auto">
            <a:xfrm>
              <a:off x="1768" y="1628"/>
              <a:ext cx="490" cy="211"/>
            </a:xfrm>
            <a:prstGeom prst="rect">
              <a:avLst/>
            </a:prstGeom>
            <a:noFill/>
            <a:ln w="9525">
              <a:noFill/>
              <a:miter lim="800000"/>
              <a:headEnd/>
              <a:tailEnd/>
            </a:ln>
          </p:spPr>
          <p:txBody>
            <a:bodyPr wrap="none" lIns="0" tIns="0" rIns="0" bIns="0">
              <a:spAutoFit/>
            </a:bodyPr>
            <a:lstStyle/>
            <a:p>
              <a:r>
                <a:rPr lang="en-GB" sz="2200">
                  <a:solidFill>
                    <a:srgbClr val="000000"/>
                  </a:solidFill>
                </a:rPr>
                <a:t>region</a:t>
              </a:r>
              <a:endParaRPr lang="en-GB"/>
            </a:p>
          </p:txBody>
        </p:sp>
        <p:sp>
          <p:nvSpPr>
            <p:cNvPr id="53292" name="Rectangle 44"/>
            <p:cNvSpPr>
              <a:spLocks noChangeArrowheads="1"/>
            </p:cNvSpPr>
            <p:nvPr/>
          </p:nvSpPr>
          <p:spPr bwMode="auto">
            <a:xfrm>
              <a:off x="2361" y="1628"/>
              <a:ext cx="49" cy="211"/>
            </a:xfrm>
            <a:prstGeom prst="rect">
              <a:avLst/>
            </a:prstGeom>
            <a:noFill/>
            <a:ln w="9525">
              <a:noFill/>
              <a:miter lim="800000"/>
              <a:headEnd/>
              <a:tailEnd/>
            </a:ln>
          </p:spPr>
          <p:txBody>
            <a:bodyPr wrap="none" lIns="0" tIns="0" rIns="0" bIns="0">
              <a:spAutoFit/>
            </a:bodyPr>
            <a:lstStyle/>
            <a:p>
              <a:r>
                <a:rPr lang="en-GB" sz="2200">
                  <a:solidFill>
                    <a:srgbClr val="000000"/>
                  </a:solidFill>
                </a:rPr>
                <a:t> </a:t>
              </a:r>
              <a:endParaRPr lang="en-GB"/>
            </a:p>
          </p:txBody>
        </p:sp>
        <p:sp>
          <p:nvSpPr>
            <p:cNvPr id="53293" name="Rectangle 45"/>
            <p:cNvSpPr>
              <a:spLocks noChangeArrowheads="1"/>
            </p:cNvSpPr>
            <p:nvPr/>
          </p:nvSpPr>
          <p:spPr bwMode="auto">
            <a:xfrm>
              <a:off x="3373" y="1364"/>
              <a:ext cx="58" cy="278"/>
            </a:xfrm>
            <a:prstGeom prst="rect">
              <a:avLst/>
            </a:prstGeom>
            <a:noFill/>
            <a:ln w="9525">
              <a:noFill/>
              <a:miter lim="800000"/>
              <a:headEnd/>
              <a:tailEnd/>
            </a:ln>
          </p:spPr>
          <p:txBody>
            <a:bodyPr wrap="none" lIns="0" tIns="0" rIns="0" bIns="0">
              <a:spAutoFit/>
            </a:bodyPr>
            <a:lstStyle/>
            <a:p>
              <a:r>
                <a:rPr lang="en-GB" sz="2900">
                  <a:solidFill>
                    <a:srgbClr val="000000"/>
                  </a:solidFill>
                </a:rPr>
                <a:t> </a:t>
              </a:r>
              <a:endParaRPr lang="en-GB"/>
            </a:p>
          </p:txBody>
        </p:sp>
        <p:sp>
          <p:nvSpPr>
            <p:cNvPr id="53294" name="Rectangle 46"/>
            <p:cNvSpPr>
              <a:spLocks noChangeArrowheads="1"/>
            </p:cNvSpPr>
            <p:nvPr/>
          </p:nvSpPr>
          <p:spPr bwMode="auto">
            <a:xfrm>
              <a:off x="3446" y="1411"/>
              <a:ext cx="1175" cy="211"/>
            </a:xfrm>
            <a:prstGeom prst="rect">
              <a:avLst/>
            </a:prstGeom>
            <a:noFill/>
            <a:ln w="9525">
              <a:noFill/>
              <a:miter lim="800000"/>
              <a:headEnd/>
              <a:tailEnd/>
            </a:ln>
          </p:spPr>
          <p:txBody>
            <a:bodyPr wrap="none" lIns="0" tIns="0" rIns="0" bIns="0">
              <a:spAutoFit/>
            </a:bodyPr>
            <a:lstStyle/>
            <a:p>
              <a:r>
                <a:rPr lang="en-GB" sz="2200">
                  <a:solidFill>
                    <a:srgbClr val="000000"/>
                  </a:solidFill>
                </a:rPr>
                <a:t>Hydrodynamic </a:t>
              </a:r>
              <a:endParaRPr lang="en-GB"/>
            </a:p>
          </p:txBody>
        </p:sp>
        <p:sp>
          <p:nvSpPr>
            <p:cNvPr id="53295" name="Rectangle 47"/>
            <p:cNvSpPr>
              <a:spLocks noChangeArrowheads="1"/>
            </p:cNvSpPr>
            <p:nvPr/>
          </p:nvSpPr>
          <p:spPr bwMode="auto">
            <a:xfrm>
              <a:off x="4851" y="1411"/>
              <a:ext cx="49" cy="211"/>
            </a:xfrm>
            <a:prstGeom prst="rect">
              <a:avLst/>
            </a:prstGeom>
            <a:noFill/>
            <a:ln w="9525">
              <a:noFill/>
              <a:miter lim="800000"/>
              <a:headEnd/>
              <a:tailEnd/>
            </a:ln>
          </p:spPr>
          <p:txBody>
            <a:bodyPr wrap="none" lIns="0" tIns="0" rIns="0" bIns="0">
              <a:spAutoFit/>
            </a:bodyPr>
            <a:lstStyle/>
            <a:p>
              <a:r>
                <a:rPr lang="en-GB" sz="2200">
                  <a:solidFill>
                    <a:srgbClr val="000000"/>
                  </a:solidFill>
                </a:rPr>
                <a:t> </a:t>
              </a:r>
              <a:endParaRPr lang="en-GB"/>
            </a:p>
          </p:txBody>
        </p:sp>
        <p:sp>
          <p:nvSpPr>
            <p:cNvPr id="53296" name="Rectangle 48"/>
            <p:cNvSpPr>
              <a:spLocks noChangeArrowheads="1"/>
            </p:cNvSpPr>
            <p:nvPr/>
          </p:nvSpPr>
          <p:spPr bwMode="auto">
            <a:xfrm>
              <a:off x="3373" y="1621"/>
              <a:ext cx="588" cy="211"/>
            </a:xfrm>
            <a:prstGeom prst="rect">
              <a:avLst/>
            </a:prstGeom>
            <a:noFill/>
            <a:ln w="9525">
              <a:noFill/>
              <a:miter lim="800000"/>
              <a:headEnd/>
              <a:tailEnd/>
            </a:ln>
          </p:spPr>
          <p:txBody>
            <a:bodyPr wrap="none" lIns="0" tIns="0" rIns="0" bIns="0">
              <a:spAutoFit/>
            </a:bodyPr>
            <a:lstStyle/>
            <a:p>
              <a:r>
                <a:rPr lang="en-GB" sz="2200">
                  <a:solidFill>
                    <a:srgbClr val="000000"/>
                  </a:solidFill>
                </a:rPr>
                <a:t>  region</a:t>
              </a:r>
              <a:endParaRPr lang="en-GB"/>
            </a:p>
          </p:txBody>
        </p:sp>
        <p:sp>
          <p:nvSpPr>
            <p:cNvPr id="53297" name="Rectangle 49"/>
            <p:cNvSpPr>
              <a:spLocks noChangeArrowheads="1"/>
            </p:cNvSpPr>
            <p:nvPr/>
          </p:nvSpPr>
          <p:spPr bwMode="auto">
            <a:xfrm>
              <a:off x="4076" y="1621"/>
              <a:ext cx="49" cy="211"/>
            </a:xfrm>
            <a:prstGeom prst="rect">
              <a:avLst/>
            </a:prstGeom>
            <a:noFill/>
            <a:ln w="9525">
              <a:noFill/>
              <a:miter lim="800000"/>
              <a:headEnd/>
              <a:tailEnd/>
            </a:ln>
          </p:spPr>
          <p:txBody>
            <a:bodyPr wrap="none" lIns="0" tIns="0" rIns="0" bIns="0">
              <a:spAutoFit/>
            </a:bodyPr>
            <a:lstStyle/>
            <a:p>
              <a:r>
                <a:rPr lang="en-GB" sz="2200">
                  <a:solidFill>
                    <a:srgbClr val="000000"/>
                  </a:solidFill>
                </a:rPr>
                <a:t> </a:t>
              </a:r>
              <a:endParaRPr lang="en-GB"/>
            </a:p>
          </p:txBody>
        </p:sp>
        <p:sp>
          <p:nvSpPr>
            <p:cNvPr id="53298" name="Freeform 50"/>
            <p:cNvSpPr>
              <a:spLocks noEditPoints="1"/>
            </p:cNvSpPr>
            <p:nvPr/>
          </p:nvSpPr>
          <p:spPr bwMode="auto">
            <a:xfrm>
              <a:off x="1421" y="3476"/>
              <a:ext cx="1651" cy="78"/>
            </a:xfrm>
            <a:custGeom>
              <a:avLst/>
              <a:gdLst>
                <a:gd name="T0" fmla="*/ 64 w 1651"/>
                <a:gd name="T1" fmla="*/ 31 h 78"/>
                <a:gd name="T2" fmla="*/ 1578 w 1651"/>
                <a:gd name="T3" fmla="*/ 31 h 78"/>
                <a:gd name="T4" fmla="*/ 1578 w 1651"/>
                <a:gd name="T5" fmla="*/ 31 h 78"/>
                <a:gd name="T6" fmla="*/ 1588 w 1651"/>
                <a:gd name="T7" fmla="*/ 39 h 78"/>
                <a:gd name="T8" fmla="*/ 1578 w 1651"/>
                <a:gd name="T9" fmla="*/ 39 h 78"/>
                <a:gd name="T10" fmla="*/ 64 w 1651"/>
                <a:gd name="T11" fmla="*/ 39 h 78"/>
                <a:gd name="T12" fmla="*/ 64 w 1651"/>
                <a:gd name="T13" fmla="*/ 39 h 78"/>
                <a:gd name="T14" fmla="*/ 64 w 1651"/>
                <a:gd name="T15" fmla="*/ 39 h 78"/>
                <a:gd name="T16" fmla="*/ 64 w 1651"/>
                <a:gd name="T17" fmla="*/ 31 h 78"/>
                <a:gd name="T18" fmla="*/ 64 w 1651"/>
                <a:gd name="T19" fmla="*/ 31 h 78"/>
                <a:gd name="T20" fmla="*/ 64 w 1651"/>
                <a:gd name="T21" fmla="*/ 31 h 78"/>
                <a:gd name="T22" fmla="*/ 146 w 1651"/>
                <a:gd name="T23" fmla="*/ 78 h 78"/>
                <a:gd name="T24" fmla="*/ 0 w 1651"/>
                <a:gd name="T25" fmla="*/ 39 h 78"/>
                <a:gd name="T26" fmla="*/ 146 w 1651"/>
                <a:gd name="T27" fmla="*/ 0 h 78"/>
                <a:gd name="T28" fmla="*/ 146 w 1651"/>
                <a:gd name="T29" fmla="*/ 78 h 78"/>
                <a:gd name="T30" fmla="*/ 1496 w 1651"/>
                <a:gd name="T31" fmla="*/ 0 h 78"/>
                <a:gd name="T32" fmla="*/ 1651 w 1651"/>
                <a:gd name="T33" fmla="*/ 39 h 78"/>
                <a:gd name="T34" fmla="*/ 1496 w 1651"/>
                <a:gd name="T35" fmla="*/ 78 h 78"/>
                <a:gd name="T36" fmla="*/ 1496 w 1651"/>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51"/>
                <a:gd name="T58" fmla="*/ 0 h 78"/>
                <a:gd name="T59" fmla="*/ 1651 w 1651"/>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51" h="78">
                  <a:moveTo>
                    <a:pt x="64" y="31"/>
                  </a:moveTo>
                  <a:lnTo>
                    <a:pt x="1578" y="31"/>
                  </a:lnTo>
                  <a:lnTo>
                    <a:pt x="1588" y="39"/>
                  </a:lnTo>
                  <a:lnTo>
                    <a:pt x="1578" y="39"/>
                  </a:lnTo>
                  <a:lnTo>
                    <a:pt x="64" y="39"/>
                  </a:lnTo>
                  <a:lnTo>
                    <a:pt x="64" y="31"/>
                  </a:lnTo>
                  <a:close/>
                  <a:moveTo>
                    <a:pt x="146" y="78"/>
                  </a:moveTo>
                  <a:lnTo>
                    <a:pt x="0" y="39"/>
                  </a:lnTo>
                  <a:lnTo>
                    <a:pt x="146" y="0"/>
                  </a:lnTo>
                  <a:lnTo>
                    <a:pt x="146" y="78"/>
                  </a:lnTo>
                  <a:close/>
                  <a:moveTo>
                    <a:pt x="1496" y="0"/>
                  </a:moveTo>
                  <a:lnTo>
                    <a:pt x="1651" y="39"/>
                  </a:lnTo>
                  <a:lnTo>
                    <a:pt x="1496" y="78"/>
                  </a:lnTo>
                  <a:lnTo>
                    <a:pt x="1496" y="0"/>
                  </a:lnTo>
                  <a:close/>
                </a:path>
              </a:pathLst>
            </a:custGeom>
            <a:solidFill>
              <a:srgbClr val="000000"/>
            </a:solidFill>
            <a:ln w="14288">
              <a:solidFill>
                <a:srgbClr val="000000"/>
              </a:solidFill>
              <a:round/>
              <a:headEnd/>
              <a:tailEnd/>
            </a:ln>
          </p:spPr>
          <p:txBody>
            <a:bodyPr/>
            <a:lstStyle/>
            <a:p>
              <a:endParaRPr lang="en-GB"/>
            </a:p>
          </p:txBody>
        </p:sp>
        <p:sp>
          <p:nvSpPr>
            <p:cNvPr id="53299" name="Rectangle 51"/>
            <p:cNvSpPr>
              <a:spLocks noChangeArrowheads="1"/>
            </p:cNvSpPr>
            <p:nvPr/>
          </p:nvSpPr>
          <p:spPr bwMode="auto">
            <a:xfrm>
              <a:off x="2160" y="3305"/>
              <a:ext cx="178" cy="192"/>
            </a:xfrm>
            <a:prstGeom prst="rect">
              <a:avLst/>
            </a:prstGeom>
            <a:noFill/>
            <a:ln w="9525">
              <a:noFill/>
              <a:miter lim="800000"/>
              <a:headEnd/>
              <a:tailEnd/>
            </a:ln>
          </p:spPr>
          <p:txBody>
            <a:bodyPr wrap="none" lIns="0" tIns="0" rIns="0" bIns="0">
              <a:spAutoFit/>
            </a:bodyPr>
            <a:lstStyle/>
            <a:p>
              <a:r>
                <a:rPr lang="en-GB" sz="2000" i="1">
                  <a:solidFill>
                    <a:srgbClr val="000000"/>
                  </a:solidFill>
                </a:rPr>
                <a:t>Rd</a:t>
              </a:r>
              <a:endParaRPr lang="en-GB"/>
            </a:p>
          </p:txBody>
        </p:sp>
        <p:sp>
          <p:nvSpPr>
            <p:cNvPr id="53300" name="Rectangle 52"/>
            <p:cNvSpPr>
              <a:spLocks noChangeArrowheads="1"/>
            </p:cNvSpPr>
            <p:nvPr/>
          </p:nvSpPr>
          <p:spPr bwMode="auto">
            <a:xfrm>
              <a:off x="2014" y="3181"/>
              <a:ext cx="103" cy="250"/>
            </a:xfrm>
            <a:prstGeom prst="rect">
              <a:avLst/>
            </a:prstGeom>
            <a:noFill/>
            <a:ln w="9525">
              <a:noFill/>
              <a:miter lim="800000"/>
              <a:headEnd/>
              <a:tailEnd/>
            </a:ln>
          </p:spPr>
          <p:txBody>
            <a:bodyPr wrap="none" lIns="0" tIns="0" rIns="0" bIns="0">
              <a:spAutoFit/>
            </a:bodyPr>
            <a:lstStyle/>
            <a:p>
              <a:r>
                <a:rPr lang="en-GB" sz="2600" i="1">
                  <a:solidFill>
                    <a:srgbClr val="000000"/>
                  </a:solidFill>
                  <a:latin typeface="Symbol" pitchFamily="18" charset="2"/>
                </a:rPr>
                <a:t>d</a:t>
              </a:r>
              <a:endParaRPr lang="en-GB"/>
            </a:p>
          </p:txBody>
        </p:sp>
        <p:sp>
          <p:nvSpPr>
            <p:cNvPr id="53301" name="Rectangle 53"/>
            <p:cNvSpPr>
              <a:spLocks noChangeArrowheads="1"/>
            </p:cNvSpPr>
            <p:nvPr/>
          </p:nvSpPr>
          <p:spPr bwMode="auto">
            <a:xfrm>
              <a:off x="2434" y="3259"/>
              <a:ext cx="38" cy="182"/>
            </a:xfrm>
            <a:prstGeom prst="rect">
              <a:avLst/>
            </a:prstGeom>
            <a:noFill/>
            <a:ln w="9525">
              <a:noFill/>
              <a:miter lim="800000"/>
              <a:headEnd/>
              <a:tailEnd/>
            </a:ln>
          </p:spPr>
          <p:txBody>
            <a:bodyPr wrap="none" lIns="0" tIns="0" rIns="0" bIns="0">
              <a:spAutoFit/>
            </a:bodyPr>
            <a:lstStyle/>
            <a:p>
              <a:r>
                <a:rPr lang="en-GB" sz="1900">
                  <a:solidFill>
                    <a:srgbClr val="000000"/>
                  </a:solidFill>
                </a:rPr>
                <a:t> </a:t>
              </a:r>
              <a:endParaRPr lang="en-GB"/>
            </a:p>
          </p:txBody>
        </p:sp>
        <p:sp>
          <p:nvSpPr>
            <p:cNvPr id="53302" name="Line 54"/>
            <p:cNvSpPr>
              <a:spLocks noChangeShapeType="1"/>
            </p:cNvSpPr>
            <p:nvPr/>
          </p:nvSpPr>
          <p:spPr bwMode="auto">
            <a:xfrm>
              <a:off x="1430" y="728"/>
              <a:ext cx="0" cy="2926"/>
            </a:xfrm>
            <a:prstGeom prst="line">
              <a:avLst/>
            </a:prstGeom>
            <a:noFill/>
            <a:ln w="76200">
              <a:solidFill>
                <a:srgbClr val="000099"/>
              </a:solidFill>
              <a:round/>
              <a:headEnd/>
              <a:tailEnd/>
            </a:ln>
          </p:spPr>
          <p:txBody>
            <a:bodyPr/>
            <a:lstStyle/>
            <a:p>
              <a:endParaRPr lang="en-GB"/>
            </a:p>
          </p:txBody>
        </p:sp>
        <p:sp>
          <p:nvSpPr>
            <p:cNvPr id="53303" name="Freeform 55"/>
            <p:cNvSpPr>
              <a:spLocks noEditPoints="1"/>
            </p:cNvSpPr>
            <p:nvPr/>
          </p:nvSpPr>
          <p:spPr bwMode="auto">
            <a:xfrm>
              <a:off x="3072" y="728"/>
              <a:ext cx="19" cy="2926"/>
            </a:xfrm>
            <a:custGeom>
              <a:avLst/>
              <a:gdLst>
                <a:gd name="T0" fmla="*/ 0 w 19"/>
                <a:gd name="T1" fmla="*/ 54 h 2926"/>
                <a:gd name="T2" fmla="*/ 19 w 19"/>
                <a:gd name="T3" fmla="*/ 93 h 2926"/>
                <a:gd name="T4" fmla="*/ 0 w 19"/>
                <a:gd name="T5" fmla="*/ 93 h 2926"/>
                <a:gd name="T6" fmla="*/ 19 w 19"/>
                <a:gd name="T7" fmla="*/ 233 h 2926"/>
                <a:gd name="T8" fmla="*/ 19 w 19"/>
                <a:gd name="T9" fmla="*/ 178 h 2926"/>
                <a:gd name="T10" fmla="*/ 0 w 19"/>
                <a:gd name="T11" fmla="*/ 326 h 2926"/>
                <a:gd name="T12" fmla="*/ 19 w 19"/>
                <a:gd name="T13" fmla="*/ 365 h 2926"/>
                <a:gd name="T14" fmla="*/ 0 w 19"/>
                <a:gd name="T15" fmla="*/ 365 h 2926"/>
                <a:gd name="T16" fmla="*/ 19 w 19"/>
                <a:gd name="T17" fmla="*/ 504 h 2926"/>
                <a:gd name="T18" fmla="*/ 19 w 19"/>
                <a:gd name="T19" fmla="*/ 450 h 2926"/>
                <a:gd name="T20" fmla="*/ 0 w 19"/>
                <a:gd name="T21" fmla="*/ 598 h 2926"/>
                <a:gd name="T22" fmla="*/ 19 w 19"/>
                <a:gd name="T23" fmla="*/ 636 h 2926"/>
                <a:gd name="T24" fmla="*/ 0 w 19"/>
                <a:gd name="T25" fmla="*/ 636 h 2926"/>
                <a:gd name="T26" fmla="*/ 19 w 19"/>
                <a:gd name="T27" fmla="*/ 776 h 2926"/>
                <a:gd name="T28" fmla="*/ 19 w 19"/>
                <a:gd name="T29" fmla="*/ 722 h 2926"/>
                <a:gd name="T30" fmla="*/ 0 w 19"/>
                <a:gd name="T31" fmla="*/ 869 h 2926"/>
                <a:gd name="T32" fmla="*/ 19 w 19"/>
                <a:gd name="T33" fmla="*/ 908 h 2926"/>
                <a:gd name="T34" fmla="*/ 0 w 19"/>
                <a:gd name="T35" fmla="*/ 908 h 2926"/>
                <a:gd name="T36" fmla="*/ 19 w 19"/>
                <a:gd name="T37" fmla="*/ 1048 h 2926"/>
                <a:gd name="T38" fmla="*/ 19 w 19"/>
                <a:gd name="T39" fmla="*/ 993 h 2926"/>
                <a:gd name="T40" fmla="*/ 0 w 19"/>
                <a:gd name="T41" fmla="*/ 1141 h 2926"/>
                <a:gd name="T42" fmla="*/ 19 w 19"/>
                <a:gd name="T43" fmla="*/ 1180 h 2926"/>
                <a:gd name="T44" fmla="*/ 0 w 19"/>
                <a:gd name="T45" fmla="*/ 1180 h 2926"/>
                <a:gd name="T46" fmla="*/ 19 w 19"/>
                <a:gd name="T47" fmla="*/ 1320 h 2926"/>
                <a:gd name="T48" fmla="*/ 19 w 19"/>
                <a:gd name="T49" fmla="*/ 1265 h 2926"/>
                <a:gd name="T50" fmla="*/ 0 w 19"/>
                <a:gd name="T51" fmla="*/ 1413 h 2926"/>
                <a:gd name="T52" fmla="*/ 19 w 19"/>
                <a:gd name="T53" fmla="*/ 1451 h 2926"/>
                <a:gd name="T54" fmla="*/ 0 w 19"/>
                <a:gd name="T55" fmla="*/ 1451 h 2926"/>
                <a:gd name="T56" fmla="*/ 19 w 19"/>
                <a:gd name="T57" fmla="*/ 1591 h 2926"/>
                <a:gd name="T58" fmla="*/ 19 w 19"/>
                <a:gd name="T59" fmla="*/ 1537 h 2926"/>
                <a:gd name="T60" fmla="*/ 0 w 19"/>
                <a:gd name="T61" fmla="*/ 1684 h 2926"/>
                <a:gd name="T62" fmla="*/ 19 w 19"/>
                <a:gd name="T63" fmla="*/ 1723 h 2926"/>
                <a:gd name="T64" fmla="*/ 0 w 19"/>
                <a:gd name="T65" fmla="*/ 1723 h 2926"/>
                <a:gd name="T66" fmla="*/ 19 w 19"/>
                <a:gd name="T67" fmla="*/ 1863 h 2926"/>
                <a:gd name="T68" fmla="*/ 19 w 19"/>
                <a:gd name="T69" fmla="*/ 1809 h 2926"/>
                <a:gd name="T70" fmla="*/ 0 w 19"/>
                <a:gd name="T71" fmla="*/ 1956 h 2926"/>
                <a:gd name="T72" fmla="*/ 19 w 19"/>
                <a:gd name="T73" fmla="*/ 1995 h 2926"/>
                <a:gd name="T74" fmla="*/ 0 w 19"/>
                <a:gd name="T75" fmla="*/ 1995 h 2926"/>
                <a:gd name="T76" fmla="*/ 19 w 19"/>
                <a:gd name="T77" fmla="*/ 2135 h 2926"/>
                <a:gd name="T78" fmla="*/ 19 w 19"/>
                <a:gd name="T79" fmla="*/ 2080 h 2926"/>
                <a:gd name="T80" fmla="*/ 0 w 19"/>
                <a:gd name="T81" fmla="*/ 2228 h 2926"/>
                <a:gd name="T82" fmla="*/ 19 w 19"/>
                <a:gd name="T83" fmla="*/ 2267 h 2926"/>
                <a:gd name="T84" fmla="*/ 0 w 19"/>
                <a:gd name="T85" fmla="*/ 2267 h 2926"/>
                <a:gd name="T86" fmla="*/ 19 w 19"/>
                <a:gd name="T87" fmla="*/ 2406 h 2926"/>
                <a:gd name="T88" fmla="*/ 19 w 19"/>
                <a:gd name="T89" fmla="*/ 2352 h 2926"/>
                <a:gd name="T90" fmla="*/ 0 w 19"/>
                <a:gd name="T91" fmla="*/ 2499 h 2926"/>
                <a:gd name="T92" fmla="*/ 19 w 19"/>
                <a:gd name="T93" fmla="*/ 2538 h 2926"/>
                <a:gd name="T94" fmla="*/ 0 w 19"/>
                <a:gd name="T95" fmla="*/ 2538 h 2926"/>
                <a:gd name="T96" fmla="*/ 19 w 19"/>
                <a:gd name="T97" fmla="*/ 2678 h 2926"/>
                <a:gd name="T98" fmla="*/ 19 w 19"/>
                <a:gd name="T99" fmla="*/ 2624 h 2926"/>
                <a:gd name="T100" fmla="*/ 0 w 19"/>
                <a:gd name="T101" fmla="*/ 2771 h 2926"/>
                <a:gd name="T102" fmla="*/ 19 w 19"/>
                <a:gd name="T103" fmla="*/ 2810 h 2926"/>
                <a:gd name="T104" fmla="*/ 0 w 19"/>
                <a:gd name="T105" fmla="*/ 2810 h 2926"/>
                <a:gd name="T106" fmla="*/ 19 w 19"/>
                <a:gd name="T107" fmla="*/ 2926 h 2926"/>
                <a:gd name="T108" fmla="*/ 19 w 19"/>
                <a:gd name="T109" fmla="*/ 2895 h 29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
                <a:gd name="T166" fmla="*/ 0 h 2926"/>
                <a:gd name="T167" fmla="*/ 19 w 19"/>
                <a:gd name="T168" fmla="*/ 2926 h 29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 h="2926">
                  <a:moveTo>
                    <a:pt x="19" y="0"/>
                  </a:moveTo>
                  <a:lnTo>
                    <a:pt x="19" y="54"/>
                  </a:lnTo>
                  <a:lnTo>
                    <a:pt x="0" y="54"/>
                  </a:lnTo>
                  <a:lnTo>
                    <a:pt x="0" y="0"/>
                  </a:lnTo>
                  <a:lnTo>
                    <a:pt x="19" y="0"/>
                  </a:lnTo>
                  <a:close/>
                  <a:moveTo>
                    <a:pt x="19" y="93"/>
                  </a:moveTo>
                  <a:lnTo>
                    <a:pt x="19" y="140"/>
                  </a:lnTo>
                  <a:lnTo>
                    <a:pt x="0" y="140"/>
                  </a:lnTo>
                  <a:lnTo>
                    <a:pt x="0" y="93"/>
                  </a:lnTo>
                  <a:lnTo>
                    <a:pt x="19" y="93"/>
                  </a:lnTo>
                  <a:close/>
                  <a:moveTo>
                    <a:pt x="19" y="178"/>
                  </a:moveTo>
                  <a:lnTo>
                    <a:pt x="19" y="233"/>
                  </a:lnTo>
                  <a:lnTo>
                    <a:pt x="0" y="233"/>
                  </a:lnTo>
                  <a:lnTo>
                    <a:pt x="0" y="178"/>
                  </a:lnTo>
                  <a:lnTo>
                    <a:pt x="19" y="178"/>
                  </a:lnTo>
                  <a:close/>
                  <a:moveTo>
                    <a:pt x="19" y="271"/>
                  </a:moveTo>
                  <a:lnTo>
                    <a:pt x="19" y="326"/>
                  </a:lnTo>
                  <a:lnTo>
                    <a:pt x="0" y="326"/>
                  </a:lnTo>
                  <a:lnTo>
                    <a:pt x="0" y="271"/>
                  </a:lnTo>
                  <a:lnTo>
                    <a:pt x="19" y="271"/>
                  </a:lnTo>
                  <a:close/>
                  <a:moveTo>
                    <a:pt x="19" y="365"/>
                  </a:moveTo>
                  <a:lnTo>
                    <a:pt x="19" y="411"/>
                  </a:lnTo>
                  <a:lnTo>
                    <a:pt x="0" y="411"/>
                  </a:lnTo>
                  <a:lnTo>
                    <a:pt x="0" y="365"/>
                  </a:lnTo>
                  <a:lnTo>
                    <a:pt x="19" y="365"/>
                  </a:lnTo>
                  <a:close/>
                  <a:moveTo>
                    <a:pt x="19" y="450"/>
                  </a:moveTo>
                  <a:lnTo>
                    <a:pt x="19" y="504"/>
                  </a:lnTo>
                  <a:lnTo>
                    <a:pt x="0" y="504"/>
                  </a:lnTo>
                  <a:lnTo>
                    <a:pt x="0" y="450"/>
                  </a:lnTo>
                  <a:lnTo>
                    <a:pt x="19" y="450"/>
                  </a:lnTo>
                  <a:close/>
                  <a:moveTo>
                    <a:pt x="19" y="543"/>
                  </a:moveTo>
                  <a:lnTo>
                    <a:pt x="19" y="598"/>
                  </a:lnTo>
                  <a:lnTo>
                    <a:pt x="0" y="598"/>
                  </a:lnTo>
                  <a:lnTo>
                    <a:pt x="0" y="543"/>
                  </a:lnTo>
                  <a:lnTo>
                    <a:pt x="19" y="543"/>
                  </a:lnTo>
                  <a:close/>
                  <a:moveTo>
                    <a:pt x="19" y="636"/>
                  </a:moveTo>
                  <a:lnTo>
                    <a:pt x="19" y="683"/>
                  </a:lnTo>
                  <a:lnTo>
                    <a:pt x="0" y="683"/>
                  </a:lnTo>
                  <a:lnTo>
                    <a:pt x="0" y="636"/>
                  </a:lnTo>
                  <a:lnTo>
                    <a:pt x="19" y="636"/>
                  </a:lnTo>
                  <a:close/>
                  <a:moveTo>
                    <a:pt x="19" y="722"/>
                  </a:moveTo>
                  <a:lnTo>
                    <a:pt x="19" y="776"/>
                  </a:lnTo>
                  <a:lnTo>
                    <a:pt x="0" y="776"/>
                  </a:lnTo>
                  <a:lnTo>
                    <a:pt x="0" y="722"/>
                  </a:lnTo>
                  <a:lnTo>
                    <a:pt x="19" y="722"/>
                  </a:lnTo>
                  <a:close/>
                  <a:moveTo>
                    <a:pt x="19" y="815"/>
                  </a:moveTo>
                  <a:lnTo>
                    <a:pt x="19" y="869"/>
                  </a:lnTo>
                  <a:lnTo>
                    <a:pt x="0" y="869"/>
                  </a:lnTo>
                  <a:lnTo>
                    <a:pt x="0" y="815"/>
                  </a:lnTo>
                  <a:lnTo>
                    <a:pt x="19" y="815"/>
                  </a:lnTo>
                  <a:close/>
                  <a:moveTo>
                    <a:pt x="19" y="908"/>
                  </a:moveTo>
                  <a:lnTo>
                    <a:pt x="19" y="955"/>
                  </a:lnTo>
                  <a:lnTo>
                    <a:pt x="0" y="955"/>
                  </a:lnTo>
                  <a:lnTo>
                    <a:pt x="0" y="908"/>
                  </a:lnTo>
                  <a:lnTo>
                    <a:pt x="19" y="908"/>
                  </a:lnTo>
                  <a:close/>
                  <a:moveTo>
                    <a:pt x="19" y="993"/>
                  </a:moveTo>
                  <a:lnTo>
                    <a:pt x="19" y="1048"/>
                  </a:lnTo>
                  <a:lnTo>
                    <a:pt x="0" y="1048"/>
                  </a:lnTo>
                  <a:lnTo>
                    <a:pt x="0" y="993"/>
                  </a:lnTo>
                  <a:lnTo>
                    <a:pt x="19" y="993"/>
                  </a:lnTo>
                  <a:close/>
                  <a:moveTo>
                    <a:pt x="19" y="1087"/>
                  </a:moveTo>
                  <a:lnTo>
                    <a:pt x="19" y="1141"/>
                  </a:lnTo>
                  <a:lnTo>
                    <a:pt x="0" y="1141"/>
                  </a:lnTo>
                  <a:lnTo>
                    <a:pt x="0" y="1087"/>
                  </a:lnTo>
                  <a:lnTo>
                    <a:pt x="19" y="1087"/>
                  </a:lnTo>
                  <a:close/>
                  <a:moveTo>
                    <a:pt x="19" y="1180"/>
                  </a:moveTo>
                  <a:lnTo>
                    <a:pt x="19" y="1226"/>
                  </a:lnTo>
                  <a:lnTo>
                    <a:pt x="0" y="1226"/>
                  </a:lnTo>
                  <a:lnTo>
                    <a:pt x="0" y="1180"/>
                  </a:lnTo>
                  <a:lnTo>
                    <a:pt x="19" y="1180"/>
                  </a:lnTo>
                  <a:close/>
                  <a:moveTo>
                    <a:pt x="19" y="1265"/>
                  </a:moveTo>
                  <a:lnTo>
                    <a:pt x="19" y="1320"/>
                  </a:lnTo>
                  <a:lnTo>
                    <a:pt x="0" y="1320"/>
                  </a:lnTo>
                  <a:lnTo>
                    <a:pt x="0" y="1265"/>
                  </a:lnTo>
                  <a:lnTo>
                    <a:pt x="19" y="1265"/>
                  </a:lnTo>
                  <a:close/>
                  <a:moveTo>
                    <a:pt x="19" y="1358"/>
                  </a:moveTo>
                  <a:lnTo>
                    <a:pt x="19" y="1413"/>
                  </a:lnTo>
                  <a:lnTo>
                    <a:pt x="0" y="1413"/>
                  </a:lnTo>
                  <a:lnTo>
                    <a:pt x="0" y="1358"/>
                  </a:lnTo>
                  <a:lnTo>
                    <a:pt x="19" y="1358"/>
                  </a:lnTo>
                  <a:close/>
                  <a:moveTo>
                    <a:pt x="19" y="1451"/>
                  </a:moveTo>
                  <a:lnTo>
                    <a:pt x="19" y="1498"/>
                  </a:lnTo>
                  <a:lnTo>
                    <a:pt x="0" y="1498"/>
                  </a:lnTo>
                  <a:lnTo>
                    <a:pt x="0" y="1451"/>
                  </a:lnTo>
                  <a:lnTo>
                    <a:pt x="19" y="1451"/>
                  </a:lnTo>
                  <a:close/>
                  <a:moveTo>
                    <a:pt x="19" y="1537"/>
                  </a:moveTo>
                  <a:lnTo>
                    <a:pt x="19" y="1591"/>
                  </a:lnTo>
                  <a:lnTo>
                    <a:pt x="0" y="1591"/>
                  </a:lnTo>
                  <a:lnTo>
                    <a:pt x="0" y="1537"/>
                  </a:lnTo>
                  <a:lnTo>
                    <a:pt x="19" y="1537"/>
                  </a:lnTo>
                  <a:close/>
                  <a:moveTo>
                    <a:pt x="19" y="1630"/>
                  </a:moveTo>
                  <a:lnTo>
                    <a:pt x="19" y="1684"/>
                  </a:lnTo>
                  <a:lnTo>
                    <a:pt x="0" y="1684"/>
                  </a:lnTo>
                  <a:lnTo>
                    <a:pt x="0" y="1630"/>
                  </a:lnTo>
                  <a:lnTo>
                    <a:pt x="19" y="1630"/>
                  </a:lnTo>
                  <a:close/>
                  <a:moveTo>
                    <a:pt x="19" y="1723"/>
                  </a:moveTo>
                  <a:lnTo>
                    <a:pt x="19" y="1770"/>
                  </a:lnTo>
                  <a:lnTo>
                    <a:pt x="0" y="1770"/>
                  </a:lnTo>
                  <a:lnTo>
                    <a:pt x="0" y="1723"/>
                  </a:lnTo>
                  <a:lnTo>
                    <a:pt x="19" y="1723"/>
                  </a:lnTo>
                  <a:close/>
                  <a:moveTo>
                    <a:pt x="19" y="1809"/>
                  </a:moveTo>
                  <a:lnTo>
                    <a:pt x="19" y="1863"/>
                  </a:lnTo>
                  <a:lnTo>
                    <a:pt x="0" y="1863"/>
                  </a:lnTo>
                  <a:lnTo>
                    <a:pt x="0" y="1809"/>
                  </a:lnTo>
                  <a:lnTo>
                    <a:pt x="19" y="1809"/>
                  </a:lnTo>
                  <a:close/>
                  <a:moveTo>
                    <a:pt x="19" y="1902"/>
                  </a:moveTo>
                  <a:lnTo>
                    <a:pt x="19" y="1956"/>
                  </a:lnTo>
                  <a:lnTo>
                    <a:pt x="0" y="1956"/>
                  </a:lnTo>
                  <a:lnTo>
                    <a:pt x="0" y="1902"/>
                  </a:lnTo>
                  <a:lnTo>
                    <a:pt x="19" y="1902"/>
                  </a:lnTo>
                  <a:close/>
                  <a:moveTo>
                    <a:pt x="19" y="1995"/>
                  </a:moveTo>
                  <a:lnTo>
                    <a:pt x="19" y="2041"/>
                  </a:lnTo>
                  <a:lnTo>
                    <a:pt x="0" y="2041"/>
                  </a:lnTo>
                  <a:lnTo>
                    <a:pt x="0" y="1995"/>
                  </a:lnTo>
                  <a:lnTo>
                    <a:pt x="19" y="1995"/>
                  </a:lnTo>
                  <a:close/>
                  <a:moveTo>
                    <a:pt x="19" y="2080"/>
                  </a:moveTo>
                  <a:lnTo>
                    <a:pt x="19" y="2135"/>
                  </a:lnTo>
                  <a:lnTo>
                    <a:pt x="0" y="2135"/>
                  </a:lnTo>
                  <a:lnTo>
                    <a:pt x="0" y="2080"/>
                  </a:lnTo>
                  <a:lnTo>
                    <a:pt x="19" y="2080"/>
                  </a:lnTo>
                  <a:close/>
                  <a:moveTo>
                    <a:pt x="19" y="2173"/>
                  </a:moveTo>
                  <a:lnTo>
                    <a:pt x="19" y="2228"/>
                  </a:lnTo>
                  <a:lnTo>
                    <a:pt x="0" y="2228"/>
                  </a:lnTo>
                  <a:lnTo>
                    <a:pt x="0" y="2173"/>
                  </a:lnTo>
                  <a:lnTo>
                    <a:pt x="19" y="2173"/>
                  </a:lnTo>
                  <a:close/>
                  <a:moveTo>
                    <a:pt x="19" y="2267"/>
                  </a:moveTo>
                  <a:lnTo>
                    <a:pt x="19" y="2313"/>
                  </a:lnTo>
                  <a:lnTo>
                    <a:pt x="0" y="2313"/>
                  </a:lnTo>
                  <a:lnTo>
                    <a:pt x="0" y="2267"/>
                  </a:lnTo>
                  <a:lnTo>
                    <a:pt x="19" y="2267"/>
                  </a:lnTo>
                  <a:close/>
                  <a:moveTo>
                    <a:pt x="19" y="2352"/>
                  </a:moveTo>
                  <a:lnTo>
                    <a:pt x="19" y="2406"/>
                  </a:lnTo>
                  <a:lnTo>
                    <a:pt x="0" y="2406"/>
                  </a:lnTo>
                  <a:lnTo>
                    <a:pt x="0" y="2352"/>
                  </a:lnTo>
                  <a:lnTo>
                    <a:pt x="19" y="2352"/>
                  </a:lnTo>
                  <a:close/>
                  <a:moveTo>
                    <a:pt x="19" y="2445"/>
                  </a:moveTo>
                  <a:lnTo>
                    <a:pt x="19" y="2499"/>
                  </a:lnTo>
                  <a:lnTo>
                    <a:pt x="0" y="2499"/>
                  </a:lnTo>
                  <a:lnTo>
                    <a:pt x="0" y="2445"/>
                  </a:lnTo>
                  <a:lnTo>
                    <a:pt x="19" y="2445"/>
                  </a:lnTo>
                  <a:close/>
                  <a:moveTo>
                    <a:pt x="19" y="2538"/>
                  </a:moveTo>
                  <a:lnTo>
                    <a:pt x="19" y="2585"/>
                  </a:lnTo>
                  <a:lnTo>
                    <a:pt x="0" y="2585"/>
                  </a:lnTo>
                  <a:lnTo>
                    <a:pt x="0" y="2538"/>
                  </a:lnTo>
                  <a:lnTo>
                    <a:pt x="19" y="2538"/>
                  </a:lnTo>
                  <a:close/>
                  <a:moveTo>
                    <a:pt x="19" y="2624"/>
                  </a:moveTo>
                  <a:lnTo>
                    <a:pt x="19" y="2678"/>
                  </a:lnTo>
                  <a:lnTo>
                    <a:pt x="0" y="2678"/>
                  </a:lnTo>
                  <a:lnTo>
                    <a:pt x="0" y="2624"/>
                  </a:lnTo>
                  <a:lnTo>
                    <a:pt x="19" y="2624"/>
                  </a:lnTo>
                  <a:close/>
                  <a:moveTo>
                    <a:pt x="19" y="2717"/>
                  </a:moveTo>
                  <a:lnTo>
                    <a:pt x="19" y="2771"/>
                  </a:lnTo>
                  <a:lnTo>
                    <a:pt x="0" y="2771"/>
                  </a:lnTo>
                  <a:lnTo>
                    <a:pt x="0" y="2717"/>
                  </a:lnTo>
                  <a:lnTo>
                    <a:pt x="19" y="2717"/>
                  </a:lnTo>
                  <a:close/>
                  <a:moveTo>
                    <a:pt x="19" y="2810"/>
                  </a:moveTo>
                  <a:lnTo>
                    <a:pt x="19" y="2857"/>
                  </a:lnTo>
                  <a:lnTo>
                    <a:pt x="0" y="2857"/>
                  </a:lnTo>
                  <a:lnTo>
                    <a:pt x="0" y="2810"/>
                  </a:lnTo>
                  <a:lnTo>
                    <a:pt x="19" y="2810"/>
                  </a:lnTo>
                  <a:close/>
                  <a:moveTo>
                    <a:pt x="19" y="2895"/>
                  </a:moveTo>
                  <a:lnTo>
                    <a:pt x="19" y="2926"/>
                  </a:lnTo>
                  <a:lnTo>
                    <a:pt x="0" y="2926"/>
                  </a:lnTo>
                  <a:lnTo>
                    <a:pt x="0" y="2895"/>
                  </a:lnTo>
                  <a:lnTo>
                    <a:pt x="19" y="2895"/>
                  </a:lnTo>
                  <a:close/>
                </a:path>
              </a:pathLst>
            </a:custGeom>
            <a:solidFill>
              <a:srgbClr val="000000"/>
            </a:solidFill>
            <a:ln w="14288">
              <a:solidFill>
                <a:srgbClr val="FF3300"/>
              </a:solidFill>
              <a:round/>
              <a:headEnd/>
              <a:tailEnd/>
            </a:ln>
          </p:spPr>
          <p:txBody>
            <a:bodyPr/>
            <a:lstStyle/>
            <a:p>
              <a:endParaRPr lang="en-GB"/>
            </a:p>
          </p:txBody>
        </p:sp>
        <p:sp>
          <p:nvSpPr>
            <p:cNvPr id="53304" name="Rectangle 56"/>
            <p:cNvSpPr>
              <a:spLocks noChangeArrowheads="1"/>
            </p:cNvSpPr>
            <p:nvPr/>
          </p:nvSpPr>
          <p:spPr bwMode="auto">
            <a:xfrm>
              <a:off x="2096" y="2203"/>
              <a:ext cx="128" cy="307"/>
            </a:xfrm>
            <a:prstGeom prst="rect">
              <a:avLst/>
            </a:prstGeom>
            <a:noFill/>
            <a:ln w="9525">
              <a:noFill/>
              <a:miter lim="800000"/>
              <a:headEnd/>
              <a:tailEnd/>
            </a:ln>
          </p:spPr>
          <p:txBody>
            <a:bodyPr wrap="none" lIns="0" tIns="0" rIns="0" bIns="0">
              <a:spAutoFit/>
            </a:bodyPr>
            <a:lstStyle/>
            <a:p>
              <a:r>
                <a:rPr lang="en-GB" sz="3200">
                  <a:solidFill>
                    <a:srgbClr val="000000"/>
                  </a:solidFill>
                </a:rPr>
                <a:t>  </a:t>
              </a:r>
              <a:endParaRPr lang="en-GB"/>
            </a:p>
          </p:txBody>
        </p:sp>
        <p:sp>
          <p:nvSpPr>
            <p:cNvPr id="53305" name="Rectangle 57"/>
            <p:cNvSpPr>
              <a:spLocks noChangeArrowheads="1"/>
            </p:cNvSpPr>
            <p:nvPr/>
          </p:nvSpPr>
          <p:spPr bwMode="auto">
            <a:xfrm>
              <a:off x="2242" y="2187"/>
              <a:ext cx="71" cy="307"/>
            </a:xfrm>
            <a:prstGeom prst="rect">
              <a:avLst/>
            </a:prstGeom>
            <a:noFill/>
            <a:ln w="9525">
              <a:noFill/>
              <a:miter lim="800000"/>
              <a:headEnd/>
              <a:tailEnd/>
            </a:ln>
          </p:spPr>
          <p:txBody>
            <a:bodyPr wrap="none" lIns="0" tIns="0" rIns="0" bIns="0">
              <a:spAutoFit/>
            </a:bodyPr>
            <a:lstStyle/>
            <a:p>
              <a:r>
                <a:rPr lang="en-GB" sz="3200" b="1" i="1">
                  <a:solidFill>
                    <a:srgbClr val="000000"/>
                  </a:solidFill>
                </a:rPr>
                <a:t>j</a:t>
              </a:r>
              <a:endParaRPr lang="en-GB"/>
            </a:p>
          </p:txBody>
        </p:sp>
        <p:sp>
          <p:nvSpPr>
            <p:cNvPr id="53306" name="Rectangle 58"/>
            <p:cNvSpPr>
              <a:spLocks noChangeArrowheads="1"/>
            </p:cNvSpPr>
            <p:nvPr/>
          </p:nvSpPr>
          <p:spPr bwMode="auto">
            <a:xfrm>
              <a:off x="2324" y="2312"/>
              <a:ext cx="112" cy="202"/>
            </a:xfrm>
            <a:prstGeom prst="rect">
              <a:avLst/>
            </a:prstGeom>
            <a:noFill/>
            <a:ln w="9525">
              <a:noFill/>
              <a:miter lim="800000"/>
              <a:headEnd/>
              <a:tailEnd/>
            </a:ln>
          </p:spPr>
          <p:txBody>
            <a:bodyPr wrap="none" lIns="0" tIns="0" rIns="0" bIns="0">
              <a:spAutoFit/>
            </a:bodyPr>
            <a:lstStyle/>
            <a:p>
              <a:r>
                <a:rPr lang="en-GB" sz="2100" b="1" i="1">
                  <a:solidFill>
                    <a:srgbClr val="000000"/>
                  </a:solidFill>
                </a:rPr>
                <a:t>V</a:t>
              </a:r>
              <a:endParaRPr lang="en-GB"/>
            </a:p>
          </p:txBody>
        </p:sp>
        <p:sp>
          <p:nvSpPr>
            <p:cNvPr id="53307" name="Rectangle 59"/>
            <p:cNvSpPr>
              <a:spLocks noChangeArrowheads="1"/>
            </p:cNvSpPr>
            <p:nvPr/>
          </p:nvSpPr>
          <p:spPr bwMode="auto">
            <a:xfrm>
              <a:off x="2452" y="2187"/>
              <a:ext cx="64" cy="307"/>
            </a:xfrm>
            <a:prstGeom prst="rect">
              <a:avLst/>
            </a:prstGeom>
            <a:noFill/>
            <a:ln w="9525">
              <a:noFill/>
              <a:miter lim="800000"/>
              <a:headEnd/>
              <a:tailEnd/>
            </a:ln>
          </p:spPr>
          <p:txBody>
            <a:bodyPr wrap="none" lIns="0" tIns="0" rIns="0" bIns="0">
              <a:spAutoFit/>
            </a:bodyPr>
            <a:lstStyle/>
            <a:p>
              <a:r>
                <a:rPr lang="en-GB" sz="3200" b="1" i="1">
                  <a:solidFill>
                    <a:srgbClr val="000000"/>
                  </a:solidFill>
                </a:rPr>
                <a:t> </a:t>
              </a:r>
              <a:endParaRPr lang="en-GB"/>
            </a:p>
          </p:txBody>
        </p:sp>
        <p:sp>
          <p:nvSpPr>
            <p:cNvPr id="53308" name="Rectangle 60"/>
            <p:cNvSpPr>
              <a:spLocks noChangeArrowheads="1"/>
            </p:cNvSpPr>
            <p:nvPr/>
          </p:nvSpPr>
          <p:spPr bwMode="auto">
            <a:xfrm>
              <a:off x="1950" y="2669"/>
              <a:ext cx="128" cy="307"/>
            </a:xfrm>
            <a:prstGeom prst="rect">
              <a:avLst/>
            </a:prstGeom>
            <a:noFill/>
            <a:ln w="9525">
              <a:noFill/>
              <a:miter lim="800000"/>
              <a:headEnd/>
              <a:tailEnd/>
            </a:ln>
          </p:spPr>
          <p:txBody>
            <a:bodyPr wrap="none" lIns="0" tIns="0" rIns="0" bIns="0">
              <a:spAutoFit/>
            </a:bodyPr>
            <a:lstStyle/>
            <a:p>
              <a:r>
                <a:rPr lang="en-GB" sz="3200">
                  <a:solidFill>
                    <a:srgbClr val="000000"/>
                  </a:solidFill>
                </a:rPr>
                <a:t>  </a:t>
              </a:r>
              <a:endParaRPr lang="en-GB"/>
            </a:p>
          </p:txBody>
        </p:sp>
        <p:sp>
          <p:nvSpPr>
            <p:cNvPr id="53309" name="Rectangle 61"/>
            <p:cNvSpPr>
              <a:spLocks noChangeArrowheads="1"/>
            </p:cNvSpPr>
            <p:nvPr/>
          </p:nvSpPr>
          <p:spPr bwMode="auto">
            <a:xfrm>
              <a:off x="2096" y="2653"/>
              <a:ext cx="128" cy="307"/>
            </a:xfrm>
            <a:prstGeom prst="rect">
              <a:avLst/>
            </a:prstGeom>
            <a:noFill/>
            <a:ln w="9525">
              <a:noFill/>
              <a:miter lim="800000"/>
              <a:headEnd/>
              <a:tailEnd/>
            </a:ln>
          </p:spPr>
          <p:txBody>
            <a:bodyPr wrap="none" lIns="0" tIns="0" rIns="0" bIns="0">
              <a:spAutoFit/>
            </a:bodyPr>
            <a:lstStyle/>
            <a:p>
              <a:r>
                <a:rPr lang="en-GB" sz="3200" b="1" i="1">
                  <a:solidFill>
                    <a:srgbClr val="000000"/>
                  </a:solidFill>
                </a:rPr>
                <a:t>q</a:t>
              </a:r>
              <a:endParaRPr lang="en-GB"/>
            </a:p>
          </p:txBody>
        </p:sp>
        <p:sp>
          <p:nvSpPr>
            <p:cNvPr id="53310" name="Rectangle 62"/>
            <p:cNvSpPr>
              <a:spLocks noChangeArrowheads="1"/>
            </p:cNvSpPr>
            <p:nvPr/>
          </p:nvSpPr>
          <p:spPr bwMode="auto">
            <a:xfrm>
              <a:off x="2251" y="2653"/>
              <a:ext cx="64" cy="307"/>
            </a:xfrm>
            <a:prstGeom prst="rect">
              <a:avLst/>
            </a:prstGeom>
            <a:noFill/>
            <a:ln w="9525">
              <a:noFill/>
              <a:miter lim="800000"/>
              <a:headEnd/>
              <a:tailEnd/>
            </a:ln>
          </p:spPr>
          <p:txBody>
            <a:bodyPr wrap="none" lIns="0" tIns="0" rIns="0" bIns="0">
              <a:spAutoFit/>
            </a:bodyPr>
            <a:lstStyle/>
            <a:p>
              <a:r>
                <a:rPr lang="en-GB" sz="3200" b="1" i="1">
                  <a:solidFill>
                    <a:srgbClr val="000000"/>
                  </a:solidFill>
                </a:rPr>
                <a:t> </a:t>
              </a:r>
              <a:endParaRPr lang="en-GB"/>
            </a:p>
          </p:txBody>
        </p:sp>
        <p:sp>
          <p:nvSpPr>
            <p:cNvPr id="53311" name="Freeform 63"/>
            <p:cNvSpPr>
              <a:spLocks noEditPoints="1"/>
            </p:cNvSpPr>
            <p:nvPr/>
          </p:nvSpPr>
          <p:spPr bwMode="auto">
            <a:xfrm>
              <a:off x="1421" y="3033"/>
              <a:ext cx="3586" cy="78"/>
            </a:xfrm>
            <a:custGeom>
              <a:avLst/>
              <a:gdLst>
                <a:gd name="T0" fmla="*/ 9 w 3586"/>
                <a:gd name="T1" fmla="*/ 31 h 78"/>
                <a:gd name="T2" fmla="*/ 3513 w 3586"/>
                <a:gd name="T3" fmla="*/ 31 h 78"/>
                <a:gd name="T4" fmla="*/ 3522 w 3586"/>
                <a:gd name="T5" fmla="*/ 31 h 78"/>
                <a:gd name="T6" fmla="*/ 3522 w 3586"/>
                <a:gd name="T7" fmla="*/ 39 h 78"/>
                <a:gd name="T8" fmla="*/ 3522 w 3586"/>
                <a:gd name="T9" fmla="*/ 39 h 78"/>
                <a:gd name="T10" fmla="*/ 3513 w 3586"/>
                <a:gd name="T11" fmla="*/ 39 h 78"/>
                <a:gd name="T12" fmla="*/ 9 w 3586"/>
                <a:gd name="T13" fmla="*/ 39 h 78"/>
                <a:gd name="T14" fmla="*/ 0 w 3586"/>
                <a:gd name="T15" fmla="*/ 39 h 78"/>
                <a:gd name="T16" fmla="*/ 0 w 3586"/>
                <a:gd name="T17" fmla="*/ 39 h 78"/>
                <a:gd name="T18" fmla="*/ 0 w 3586"/>
                <a:gd name="T19" fmla="*/ 31 h 78"/>
                <a:gd name="T20" fmla="*/ 9 w 3586"/>
                <a:gd name="T21" fmla="*/ 31 h 78"/>
                <a:gd name="T22" fmla="*/ 9 w 3586"/>
                <a:gd name="T23" fmla="*/ 31 h 78"/>
                <a:gd name="T24" fmla="*/ 3430 w 3586"/>
                <a:gd name="T25" fmla="*/ 0 h 78"/>
                <a:gd name="T26" fmla="*/ 3586 w 3586"/>
                <a:gd name="T27" fmla="*/ 39 h 78"/>
                <a:gd name="T28" fmla="*/ 3430 w 3586"/>
                <a:gd name="T29" fmla="*/ 78 h 78"/>
                <a:gd name="T30" fmla="*/ 3430 w 3586"/>
                <a:gd name="T31" fmla="*/ 0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86"/>
                <a:gd name="T49" fmla="*/ 0 h 78"/>
                <a:gd name="T50" fmla="*/ 3586 w 3586"/>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86" h="78">
                  <a:moveTo>
                    <a:pt x="9" y="31"/>
                  </a:moveTo>
                  <a:lnTo>
                    <a:pt x="3513" y="31"/>
                  </a:lnTo>
                  <a:lnTo>
                    <a:pt x="3522" y="31"/>
                  </a:lnTo>
                  <a:lnTo>
                    <a:pt x="3522" y="39"/>
                  </a:lnTo>
                  <a:lnTo>
                    <a:pt x="3513" y="39"/>
                  </a:lnTo>
                  <a:lnTo>
                    <a:pt x="9" y="39"/>
                  </a:lnTo>
                  <a:lnTo>
                    <a:pt x="0" y="39"/>
                  </a:lnTo>
                  <a:lnTo>
                    <a:pt x="0" y="31"/>
                  </a:lnTo>
                  <a:lnTo>
                    <a:pt x="9" y="31"/>
                  </a:lnTo>
                  <a:close/>
                  <a:moveTo>
                    <a:pt x="3430" y="0"/>
                  </a:moveTo>
                  <a:lnTo>
                    <a:pt x="3586" y="39"/>
                  </a:lnTo>
                  <a:lnTo>
                    <a:pt x="3430" y="78"/>
                  </a:lnTo>
                  <a:lnTo>
                    <a:pt x="3430" y="0"/>
                  </a:lnTo>
                  <a:close/>
                </a:path>
              </a:pathLst>
            </a:custGeom>
            <a:solidFill>
              <a:srgbClr val="000000"/>
            </a:solidFill>
            <a:ln w="14288">
              <a:solidFill>
                <a:srgbClr val="000000"/>
              </a:solidFill>
              <a:round/>
              <a:headEnd/>
              <a:tailEnd/>
            </a:ln>
          </p:spPr>
          <p:txBody>
            <a:bodyPr/>
            <a:lstStyle/>
            <a:p>
              <a:endParaRPr lang="en-GB"/>
            </a:p>
          </p:txBody>
        </p:sp>
        <p:sp>
          <p:nvSpPr>
            <p:cNvPr id="53312" name="Freeform 64"/>
            <p:cNvSpPr>
              <a:spLocks/>
            </p:cNvSpPr>
            <p:nvPr/>
          </p:nvSpPr>
          <p:spPr bwMode="auto">
            <a:xfrm>
              <a:off x="2388" y="2723"/>
              <a:ext cx="694" cy="233"/>
            </a:xfrm>
            <a:custGeom>
              <a:avLst/>
              <a:gdLst>
                <a:gd name="T0" fmla="*/ 174 w 694"/>
                <a:gd name="T1" fmla="*/ 0 h 233"/>
                <a:gd name="T2" fmla="*/ 174 w 694"/>
                <a:gd name="T3" fmla="*/ 54 h 233"/>
                <a:gd name="T4" fmla="*/ 694 w 694"/>
                <a:gd name="T5" fmla="*/ 54 h 233"/>
                <a:gd name="T6" fmla="*/ 694 w 694"/>
                <a:gd name="T7" fmla="*/ 171 h 233"/>
                <a:gd name="T8" fmla="*/ 174 w 694"/>
                <a:gd name="T9" fmla="*/ 171 h 233"/>
                <a:gd name="T10" fmla="*/ 174 w 694"/>
                <a:gd name="T11" fmla="*/ 233 h 233"/>
                <a:gd name="T12" fmla="*/ 0 w 694"/>
                <a:gd name="T13" fmla="*/ 116 h 233"/>
                <a:gd name="T14" fmla="*/ 174 w 694"/>
                <a:gd name="T15" fmla="*/ 0 h 233"/>
                <a:gd name="T16" fmla="*/ 0 60000 65536"/>
                <a:gd name="T17" fmla="*/ 0 60000 65536"/>
                <a:gd name="T18" fmla="*/ 0 60000 65536"/>
                <a:gd name="T19" fmla="*/ 0 60000 65536"/>
                <a:gd name="T20" fmla="*/ 0 60000 65536"/>
                <a:gd name="T21" fmla="*/ 0 60000 65536"/>
                <a:gd name="T22" fmla="*/ 0 60000 65536"/>
                <a:gd name="T23" fmla="*/ 0 60000 65536"/>
                <a:gd name="T24" fmla="*/ 0 w 694"/>
                <a:gd name="T25" fmla="*/ 0 h 233"/>
                <a:gd name="T26" fmla="*/ 694 w 694"/>
                <a:gd name="T27" fmla="*/ 233 h 2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4" h="233">
                  <a:moveTo>
                    <a:pt x="174" y="0"/>
                  </a:moveTo>
                  <a:lnTo>
                    <a:pt x="174" y="54"/>
                  </a:lnTo>
                  <a:lnTo>
                    <a:pt x="694" y="54"/>
                  </a:lnTo>
                  <a:lnTo>
                    <a:pt x="694" y="171"/>
                  </a:lnTo>
                  <a:lnTo>
                    <a:pt x="174" y="171"/>
                  </a:lnTo>
                  <a:lnTo>
                    <a:pt x="174" y="233"/>
                  </a:lnTo>
                  <a:lnTo>
                    <a:pt x="0" y="116"/>
                  </a:lnTo>
                  <a:lnTo>
                    <a:pt x="174" y="0"/>
                  </a:lnTo>
                  <a:close/>
                </a:path>
              </a:pathLst>
            </a:custGeom>
            <a:solidFill>
              <a:srgbClr val="FF3300"/>
            </a:solidFill>
            <a:ln w="9525">
              <a:noFill/>
              <a:round/>
              <a:headEnd/>
              <a:tailEnd/>
            </a:ln>
          </p:spPr>
          <p:txBody>
            <a:bodyPr/>
            <a:lstStyle/>
            <a:p>
              <a:endParaRPr lang="en-GB"/>
            </a:p>
          </p:txBody>
        </p:sp>
        <p:sp>
          <p:nvSpPr>
            <p:cNvPr id="53313" name="Freeform 65"/>
            <p:cNvSpPr>
              <a:spLocks/>
            </p:cNvSpPr>
            <p:nvPr/>
          </p:nvSpPr>
          <p:spPr bwMode="auto">
            <a:xfrm>
              <a:off x="2388" y="2723"/>
              <a:ext cx="694" cy="233"/>
            </a:xfrm>
            <a:custGeom>
              <a:avLst/>
              <a:gdLst>
                <a:gd name="T0" fmla="*/ 174 w 694"/>
                <a:gd name="T1" fmla="*/ 0 h 233"/>
                <a:gd name="T2" fmla="*/ 174 w 694"/>
                <a:gd name="T3" fmla="*/ 54 h 233"/>
                <a:gd name="T4" fmla="*/ 694 w 694"/>
                <a:gd name="T5" fmla="*/ 54 h 233"/>
                <a:gd name="T6" fmla="*/ 694 w 694"/>
                <a:gd name="T7" fmla="*/ 171 h 233"/>
                <a:gd name="T8" fmla="*/ 174 w 694"/>
                <a:gd name="T9" fmla="*/ 171 h 233"/>
                <a:gd name="T10" fmla="*/ 174 w 694"/>
                <a:gd name="T11" fmla="*/ 233 h 233"/>
                <a:gd name="T12" fmla="*/ 0 w 694"/>
                <a:gd name="T13" fmla="*/ 116 h 233"/>
                <a:gd name="T14" fmla="*/ 174 w 694"/>
                <a:gd name="T15" fmla="*/ 0 h 233"/>
                <a:gd name="T16" fmla="*/ 0 60000 65536"/>
                <a:gd name="T17" fmla="*/ 0 60000 65536"/>
                <a:gd name="T18" fmla="*/ 0 60000 65536"/>
                <a:gd name="T19" fmla="*/ 0 60000 65536"/>
                <a:gd name="T20" fmla="*/ 0 60000 65536"/>
                <a:gd name="T21" fmla="*/ 0 60000 65536"/>
                <a:gd name="T22" fmla="*/ 0 60000 65536"/>
                <a:gd name="T23" fmla="*/ 0 60000 65536"/>
                <a:gd name="T24" fmla="*/ 0 w 694"/>
                <a:gd name="T25" fmla="*/ 0 h 233"/>
                <a:gd name="T26" fmla="*/ 694 w 694"/>
                <a:gd name="T27" fmla="*/ 233 h 2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4" h="233">
                  <a:moveTo>
                    <a:pt x="174" y="0"/>
                  </a:moveTo>
                  <a:lnTo>
                    <a:pt x="174" y="54"/>
                  </a:lnTo>
                  <a:lnTo>
                    <a:pt x="694" y="54"/>
                  </a:lnTo>
                  <a:lnTo>
                    <a:pt x="694" y="171"/>
                  </a:lnTo>
                  <a:lnTo>
                    <a:pt x="174" y="171"/>
                  </a:lnTo>
                  <a:lnTo>
                    <a:pt x="174" y="233"/>
                  </a:lnTo>
                  <a:lnTo>
                    <a:pt x="0" y="116"/>
                  </a:lnTo>
                  <a:lnTo>
                    <a:pt x="174" y="0"/>
                  </a:lnTo>
                  <a:close/>
                </a:path>
              </a:pathLst>
            </a:custGeom>
            <a:noFill/>
            <a:ln w="14288">
              <a:solidFill>
                <a:srgbClr val="000000"/>
              </a:solidFill>
              <a:round/>
              <a:headEnd/>
              <a:tailEnd/>
            </a:ln>
          </p:spPr>
          <p:txBody>
            <a:bodyPr/>
            <a:lstStyle/>
            <a:p>
              <a:endParaRPr lang="en-GB"/>
            </a:p>
          </p:txBody>
        </p:sp>
      </p:grpSp>
      <p:graphicFrame>
        <p:nvGraphicFramePr>
          <p:cNvPr id="150529" name="Object 2"/>
          <p:cNvGraphicFramePr>
            <a:graphicFrameLocks noChangeAspect="1"/>
          </p:cNvGraphicFramePr>
          <p:nvPr/>
        </p:nvGraphicFramePr>
        <p:xfrm>
          <a:off x="5270561" y="5324922"/>
          <a:ext cx="3210446" cy="1533078"/>
        </p:xfrm>
        <a:graphic>
          <a:graphicData uri="http://schemas.openxmlformats.org/presentationml/2006/ole">
            <mc:AlternateContent xmlns:mc="http://schemas.openxmlformats.org/markup-compatibility/2006">
              <mc:Choice xmlns:v="urn:schemas-microsoft-com:vml" Requires="v">
                <p:oleObj spid="_x0000_s139300" name="Equation" r:id="rId3" imgW="5359320" imgH="2565360" progId="">
                  <p:embed/>
                </p:oleObj>
              </mc:Choice>
              <mc:Fallback>
                <p:oleObj name="Equation" r:id="rId3" imgW="5359320" imgH="25653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561" y="5324922"/>
                        <a:ext cx="3210446" cy="15330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96" name="Rectangle 3"/>
          <p:cNvSpPr>
            <a:spLocks noGrp="1" noChangeArrowheads="1"/>
          </p:cNvSpPr>
          <p:nvPr>
            <p:ph type="body" idx="1"/>
          </p:nvPr>
        </p:nvSpPr>
        <p:spPr>
          <a:xfrm>
            <a:off x="428625" y="1571625"/>
            <a:ext cx="8229600" cy="4525963"/>
          </a:xfrm>
        </p:spPr>
        <p:txBody>
          <a:bodyPr/>
          <a:lstStyle/>
          <a:p>
            <a:endParaRPr lang="en-GB" sz="2400" smtClean="0"/>
          </a:p>
          <a:p>
            <a:endParaRPr lang="en-US" sz="2400" smtClean="0">
              <a:solidFill>
                <a:srgbClr val="FFFF00"/>
              </a:solidFill>
            </a:endParaRPr>
          </a:p>
        </p:txBody>
      </p:sp>
      <p:sp>
        <p:nvSpPr>
          <p:cNvPr id="16397" name="Rectangle 4"/>
          <p:cNvSpPr>
            <a:spLocks noChangeArrowheads="1"/>
          </p:cNvSpPr>
          <p:nvPr/>
        </p:nvSpPr>
        <p:spPr bwMode="auto">
          <a:xfrm>
            <a:off x="409575" y="3854450"/>
            <a:ext cx="561975" cy="244475"/>
          </a:xfrm>
          <a:prstGeom prst="rect">
            <a:avLst/>
          </a:prstGeom>
          <a:noFill/>
          <a:ln w="9525">
            <a:noFill/>
            <a:miter lim="800000"/>
            <a:headEnd/>
            <a:tailEnd/>
          </a:ln>
        </p:spPr>
        <p:txBody>
          <a:bodyPr wrap="none" anchor="ctr">
            <a:spAutoFit/>
          </a:bodyPr>
          <a:lstStyle/>
          <a:p>
            <a:r>
              <a:rPr lang="en-US" sz="1000">
                <a:latin typeface="Helvetica" pitchFamily="34" charset="0"/>
                <a:cs typeface="Times New Roman" pitchFamily="18" charset="0"/>
              </a:rPr>
              <a:t>,         </a:t>
            </a:r>
            <a:r>
              <a:rPr lang="en-GB" sz="900"/>
              <a:t> </a:t>
            </a:r>
            <a:endParaRPr lang="en-GB"/>
          </a:p>
        </p:txBody>
      </p:sp>
      <p:sp>
        <p:nvSpPr>
          <p:cNvPr id="16398" name="Rectangle 5"/>
          <p:cNvSpPr>
            <a:spLocks noChangeArrowheads="1"/>
          </p:cNvSpPr>
          <p:nvPr/>
        </p:nvSpPr>
        <p:spPr bwMode="auto">
          <a:xfrm>
            <a:off x="2201863" y="3065463"/>
            <a:ext cx="219075" cy="244475"/>
          </a:xfrm>
          <a:prstGeom prst="rect">
            <a:avLst/>
          </a:prstGeom>
          <a:noFill/>
          <a:ln w="9525">
            <a:noFill/>
            <a:miter lim="800000"/>
            <a:headEnd/>
            <a:tailEnd/>
          </a:ln>
        </p:spPr>
        <p:txBody>
          <a:bodyPr wrap="none" anchor="ctr">
            <a:spAutoFit/>
          </a:bodyPr>
          <a:lstStyle/>
          <a:p>
            <a:r>
              <a:rPr lang="en-US" sz="1000">
                <a:latin typeface="Helvetica" pitchFamily="34" charset="0"/>
                <a:cs typeface="Times New Roman" pitchFamily="18" charset="0"/>
              </a:rPr>
              <a:t> </a:t>
            </a:r>
            <a:endParaRPr lang="en-US"/>
          </a:p>
        </p:txBody>
      </p:sp>
      <p:sp>
        <p:nvSpPr>
          <p:cNvPr id="16399" name="Rectangle 6"/>
          <p:cNvSpPr>
            <a:spLocks noChangeArrowheads="1"/>
          </p:cNvSpPr>
          <p:nvPr/>
        </p:nvSpPr>
        <p:spPr bwMode="auto">
          <a:xfrm>
            <a:off x="0" y="3232212"/>
            <a:ext cx="1470025" cy="639763"/>
          </a:xfrm>
          <a:prstGeom prst="rect">
            <a:avLst/>
          </a:prstGeom>
          <a:noFill/>
          <a:ln w="9525">
            <a:noFill/>
            <a:miter lim="800000"/>
            <a:headEnd/>
            <a:tailEnd/>
          </a:ln>
        </p:spPr>
        <p:txBody>
          <a:bodyPr wrap="none" anchor="ctr">
            <a:spAutoFit/>
          </a:bodyPr>
          <a:lstStyle/>
          <a:p>
            <a:r>
              <a:rPr lang="en-US" sz="1200">
                <a:latin typeface="Helvetica" pitchFamily="34" charset="0"/>
                <a:cs typeface="Times New Roman" pitchFamily="18" charset="0"/>
              </a:rPr>
              <a:t>                              </a:t>
            </a:r>
            <a:endParaRPr lang="en-GB" sz="900"/>
          </a:p>
          <a:p>
            <a:endParaRPr lang="en-GB"/>
          </a:p>
        </p:txBody>
      </p:sp>
      <p:sp>
        <p:nvSpPr>
          <p:cNvPr id="16400" name="Rectangle 7"/>
          <p:cNvSpPr>
            <a:spLocks noChangeArrowheads="1"/>
          </p:cNvSpPr>
          <p:nvPr/>
        </p:nvSpPr>
        <p:spPr bwMode="auto">
          <a:xfrm>
            <a:off x="0" y="4364038"/>
            <a:ext cx="9144000" cy="0"/>
          </a:xfrm>
          <a:prstGeom prst="rect">
            <a:avLst/>
          </a:prstGeom>
          <a:noFill/>
          <a:ln w="9525">
            <a:noFill/>
            <a:miter lim="800000"/>
            <a:headEnd/>
            <a:tailEnd/>
          </a:ln>
        </p:spPr>
        <p:txBody>
          <a:bodyPr wrap="none" anchor="ctr">
            <a:spAutoFit/>
          </a:bodyPr>
          <a:lstStyle/>
          <a:p>
            <a:endParaRPr lang="en-GB"/>
          </a:p>
        </p:txBody>
      </p:sp>
      <p:sp>
        <p:nvSpPr>
          <p:cNvPr id="16401" name="Rectangle 8"/>
          <p:cNvSpPr>
            <a:spLocks noChangeArrowheads="1"/>
          </p:cNvSpPr>
          <p:nvPr/>
        </p:nvSpPr>
        <p:spPr bwMode="auto">
          <a:xfrm>
            <a:off x="0" y="4602163"/>
            <a:ext cx="1512888" cy="274637"/>
          </a:xfrm>
          <a:prstGeom prst="rect">
            <a:avLst/>
          </a:prstGeom>
          <a:noFill/>
          <a:ln w="9525">
            <a:noFill/>
            <a:miter lim="800000"/>
            <a:headEnd/>
            <a:tailEnd/>
          </a:ln>
        </p:spPr>
        <p:txBody>
          <a:bodyPr wrap="none" anchor="ctr">
            <a:spAutoFit/>
          </a:bodyPr>
          <a:lstStyle/>
          <a:p>
            <a:pPr algn="just"/>
            <a:r>
              <a:rPr lang="en-US" sz="1200">
                <a:latin typeface="Helvetica" pitchFamily="34" charset="0"/>
                <a:cs typeface="Times New Roman" pitchFamily="18" charset="0"/>
              </a:rPr>
              <a:t> .                             </a:t>
            </a:r>
            <a:endParaRPr lang="en-US"/>
          </a:p>
        </p:txBody>
      </p:sp>
      <p:sp>
        <p:nvSpPr>
          <p:cNvPr id="16402" name="Rectangle 9"/>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n-GB"/>
          </a:p>
        </p:txBody>
      </p:sp>
      <p:sp>
        <p:nvSpPr>
          <p:cNvPr id="16403" name="Rectangle 11"/>
          <p:cNvSpPr>
            <a:spLocks noChangeArrowheads="1"/>
          </p:cNvSpPr>
          <p:nvPr/>
        </p:nvSpPr>
        <p:spPr bwMode="auto">
          <a:xfrm>
            <a:off x="0" y="3257550"/>
            <a:ext cx="9144000" cy="0"/>
          </a:xfrm>
          <a:prstGeom prst="rect">
            <a:avLst/>
          </a:prstGeom>
          <a:noFill/>
          <a:ln w="9525">
            <a:noFill/>
            <a:miter lim="800000"/>
            <a:headEnd/>
            <a:tailEnd/>
          </a:ln>
        </p:spPr>
        <p:txBody>
          <a:bodyPr wrap="none" anchor="ctr">
            <a:spAutoFit/>
          </a:bodyPr>
          <a:lstStyle/>
          <a:p>
            <a:endParaRPr lang="en-GB"/>
          </a:p>
        </p:txBody>
      </p:sp>
      <p:sp>
        <p:nvSpPr>
          <p:cNvPr id="16404" name="Rectangle 13"/>
          <p:cNvSpPr>
            <a:spLocks noChangeArrowheads="1"/>
          </p:cNvSpPr>
          <p:nvPr/>
        </p:nvSpPr>
        <p:spPr bwMode="auto">
          <a:xfrm>
            <a:off x="0" y="3105150"/>
            <a:ext cx="9144000" cy="0"/>
          </a:xfrm>
          <a:prstGeom prst="rect">
            <a:avLst/>
          </a:prstGeom>
          <a:noFill/>
          <a:ln w="9525">
            <a:noFill/>
            <a:miter lim="800000"/>
            <a:headEnd/>
            <a:tailEnd/>
          </a:ln>
        </p:spPr>
        <p:txBody>
          <a:bodyPr wrap="none" anchor="ctr">
            <a:spAutoFit/>
          </a:bodyPr>
          <a:lstStyle/>
          <a:p>
            <a:endParaRPr lang="en-GB"/>
          </a:p>
        </p:txBody>
      </p:sp>
      <p:sp>
        <p:nvSpPr>
          <p:cNvPr id="16405" name="Rectangle 15"/>
          <p:cNvSpPr>
            <a:spLocks noChangeArrowheads="1"/>
          </p:cNvSpPr>
          <p:nvPr/>
        </p:nvSpPr>
        <p:spPr bwMode="auto">
          <a:xfrm>
            <a:off x="0" y="3067050"/>
            <a:ext cx="9144000" cy="0"/>
          </a:xfrm>
          <a:prstGeom prst="rect">
            <a:avLst/>
          </a:prstGeom>
          <a:noFill/>
          <a:ln w="9525">
            <a:noFill/>
            <a:miter lim="800000"/>
            <a:headEnd/>
            <a:tailEnd/>
          </a:ln>
        </p:spPr>
        <p:txBody>
          <a:bodyPr wrap="none" anchor="ctr">
            <a:spAutoFit/>
          </a:bodyPr>
          <a:lstStyle/>
          <a:p>
            <a:endParaRPr lang="en-GB"/>
          </a:p>
        </p:txBody>
      </p:sp>
      <p:sp>
        <p:nvSpPr>
          <p:cNvPr id="16406" name="Rectangle 17"/>
          <p:cNvSpPr>
            <a:spLocks noChangeArrowheads="1"/>
          </p:cNvSpPr>
          <p:nvPr/>
        </p:nvSpPr>
        <p:spPr bwMode="auto">
          <a:xfrm>
            <a:off x="0" y="3067050"/>
            <a:ext cx="9144000" cy="0"/>
          </a:xfrm>
          <a:prstGeom prst="rect">
            <a:avLst/>
          </a:prstGeom>
          <a:noFill/>
          <a:ln w="9525">
            <a:noFill/>
            <a:miter lim="800000"/>
            <a:headEnd/>
            <a:tailEnd/>
          </a:ln>
        </p:spPr>
        <p:txBody>
          <a:bodyPr wrap="none" anchor="ctr">
            <a:spAutoFit/>
          </a:bodyPr>
          <a:lstStyle/>
          <a:p>
            <a:endParaRPr lang="en-GB"/>
          </a:p>
        </p:txBody>
      </p:sp>
      <p:sp>
        <p:nvSpPr>
          <p:cNvPr id="16407" name="Rectangle 19"/>
          <p:cNvSpPr>
            <a:spLocks noChangeArrowheads="1"/>
          </p:cNvSpPr>
          <p:nvPr/>
        </p:nvSpPr>
        <p:spPr bwMode="auto">
          <a:xfrm>
            <a:off x="0" y="3067050"/>
            <a:ext cx="9144000" cy="0"/>
          </a:xfrm>
          <a:prstGeom prst="rect">
            <a:avLst/>
          </a:prstGeom>
          <a:noFill/>
          <a:ln w="9525">
            <a:noFill/>
            <a:miter lim="800000"/>
            <a:headEnd/>
            <a:tailEnd/>
          </a:ln>
        </p:spPr>
        <p:txBody>
          <a:bodyPr wrap="none" anchor="ctr">
            <a:spAutoFit/>
          </a:bodyPr>
          <a:lstStyle/>
          <a:p>
            <a:endParaRPr lang="en-GB"/>
          </a:p>
        </p:txBody>
      </p:sp>
      <p:sp>
        <p:nvSpPr>
          <p:cNvPr id="16408" name="Rectangle 25"/>
          <p:cNvSpPr>
            <a:spLocks noChangeArrowheads="1"/>
          </p:cNvSpPr>
          <p:nvPr/>
        </p:nvSpPr>
        <p:spPr bwMode="auto">
          <a:xfrm>
            <a:off x="974725" y="2713038"/>
            <a:ext cx="1036638" cy="0"/>
          </a:xfrm>
          <a:prstGeom prst="rect">
            <a:avLst/>
          </a:prstGeom>
          <a:noFill/>
          <a:ln w="9525">
            <a:noFill/>
            <a:miter lim="800000"/>
            <a:headEnd/>
            <a:tailEnd/>
          </a:ln>
        </p:spPr>
        <p:txBody>
          <a:bodyPr wrap="none">
            <a:spAutoFit/>
          </a:bodyPr>
          <a:lstStyle/>
          <a:p>
            <a:endParaRPr lang="en-GB"/>
          </a:p>
        </p:txBody>
      </p:sp>
      <p:sp>
        <p:nvSpPr>
          <p:cNvPr id="16409" name="Rectangle 27"/>
          <p:cNvSpPr>
            <a:spLocks noChangeArrowheads="1"/>
          </p:cNvSpPr>
          <p:nvPr/>
        </p:nvSpPr>
        <p:spPr bwMode="auto">
          <a:xfrm>
            <a:off x="974725" y="2713038"/>
            <a:ext cx="1052513" cy="0"/>
          </a:xfrm>
          <a:prstGeom prst="rect">
            <a:avLst/>
          </a:prstGeom>
          <a:noFill/>
          <a:ln w="9525">
            <a:noFill/>
            <a:miter lim="800000"/>
            <a:headEnd/>
            <a:tailEnd/>
          </a:ln>
        </p:spPr>
        <p:txBody>
          <a:bodyPr wrap="none">
            <a:spAutoFit/>
          </a:bodyPr>
          <a:lstStyle/>
          <a:p>
            <a:endParaRPr lang="en-GB"/>
          </a:p>
        </p:txBody>
      </p:sp>
      <p:sp>
        <p:nvSpPr>
          <p:cNvPr id="16410" name="Rectangle 29"/>
          <p:cNvSpPr>
            <a:spLocks noChangeArrowheads="1"/>
          </p:cNvSpPr>
          <p:nvPr/>
        </p:nvSpPr>
        <p:spPr bwMode="auto">
          <a:xfrm>
            <a:off x="974725" y="2713038"/>
            <a:ext cx="1052513" cy="0"/>
          </a:xfrm>
          <a:prstGeom prst="rect">
            <a:avLst/>
          </a:prstGeom>
          <a:noFill/>
          <a:ln w="9525">
            <a:noFill/>
            <a:miter lim="800000"/>
            <a:headEnd/>
            <a:tailEnd/>
          </a:ln>
        </p:spPr>
        <p:txBody>
          <a:bodyPr wrap="none">
            <a:spAutoFit/>
          </a:bodyPr>
          <a:lstStyle/>
          <a:p>
            <a:endParaRPr lang="en-GB"/>
          </a:p>
        </p:txBody>
      </p:sp>
      <p:sp>
        <p:nvSpPr>
          <p:cNvPr id="16411" name="Rectangle 31"/>
          <p:cNvSpPr>
            <a:spLocks noChangeArrowheads="1"/>
          </p:cNvSpPr>
          <p:nvPr/>
        </p:nvSpPr>
        <p:spPr bwMode="auto">
          <a:xfrm>
            <a:off x="974725" y="2713038"/>
            <a:ext cx="1054100" cy="0"/>
          </a:xfrm>
          <a:prstGeom prst="rect">
            <a:avLst/>
          </a:prstGeom>
          <a:noFill/>
          <a:ln w="9525">
            <a:noFill/>
            <a:miter lim="800000"/>
            <a:headEnd/>
            <a:tailEnd/>
          </a:ln>
        </p:spPr>
        <p:txBody>
          <a:bodyPr wrap="none">
            <a:spAutoFit/>
          </a:bodyPr>
          <a:lstStyle/>
          <a:p>
            <a:endParaRPr lang="en-GB"/>
          </a:p>
        </p:txBody>
      </p:sp>
      <p:sp>
        <p:nvSpPr>
          <p:cNvPr id="16412" name="Rectangle 33"/>
          <p:cNvSpPr>
            <a:spLocks noChangeArrowheads="1"/>
          </p:cNvSpPr>
          <p:nvPr/>
        </p:nvSpPr>
        <p:spPr bwMode="auto">
          <a:xfrm>
            <a:off x="974725" y="2713038"/>
            <a:ext cx="1054100" cy="0"/>
          </a:xfrm>
          <a:prstGeom prst="rect">
            <a:avLst/>
          </a:prstGeom>
          <a:noFill/>
          <a:ln w="9525">
            <a:noFill/>
            <a:miter lim="800000"/>
            <a:headEnd/>
            <a:tailEnd/>
          </a:ln>
        </p:spPr>
        <p:txBody>
          <a:bodyPr wrap="none">
            <a:spAutoFit/>
          </a:bodyPr>
          <a:lstStyle/>
          <a:p>
            <a:endParaRPr lang="en-GB"/>
          </a:p>
        </p:txBody>
      </p:sp>
      <p:sp>
        <p:nvSpPr>
          <p:cNvPr id="16413" name="Rectangle 165"/>
          <p:cNvSpPr>
            <a:spLocks noChangeArrowheads="1"/>
          </p:cNvSpPr>
          <p:nvPr/>
        </p:nvSpPr>
        <p:spPr bwMode="auto">
          <a:xfrm>
            <a:off x="0" y="3267075"/>
            <a:ext cx="9144000" cy="0"/>
          </a:xfrm>
          <a:prstGeom prst="rect">
            <a:avLst/>
          </a:prstGeom>
          <a:noFill/>
          <a:ln w="9525">
            <a:noFill/>
            <a:miter lim="800000"/>
            <a:headEnd/>
            <a:tailEnd/>
          </a:ln>
        </p:spPr>
        <p:txBody>
          <a:bodyPr wrap="none" anchor="ctr">
            <a:spAutoFit/>
          </a:bodyPr>
          <a:lstStyle/>
          <a:p>
            <a:endParaRPr lang="en-GB"/>
          </a:p>
        </p:txBody>
      </p:sp>
      <p:sp>
        <p:nvSpPr>
          <p:cNvPr id="16414" name="Rectangle 167"/>
          <p:cNvSpPr>
            <a:spLocks noChangeArrowheads="1"/>
          </p:cNvSpPr>
          <p:nvPr/>
        </p:nvSpPr>
        <p:spPr bwMode="auto">
          <a:xfrm>
            <a:off x="0" y="3248025"/>
            <a:ext cx="9144000" cy="0"/>
          </a:xfrm>
          <a:prstGeom prst="rect">
            <a:avLst/>
          </a:prstGeom>
          <a:noFill/>
          <a:ln w="9525">
            <a:noFill/>
            <a:miter lim="800000"/>
            <a:headEnd/>
            <a:tailEnd/>
          </a:ln>
        </p:spPr>
        <p:txBody>
          <a:bodyPr wrap="none" anchor="ctr">
            <a:spAutoFit/>
          </a:bodyPr>
          <a:lstStyle/>
          <a:p>
            <a:endParaRPr lang="en-GB"/>
          </a:p>
        </p:txBody>
      </p:sp>
      <p:sp>
        <p:nvSpPr>
          <p:cNvPr id="16415" name="Rectangle 169"/>
          <p:cNvSpPr>
            <a:spLocks noChangeArrowheads="1"/>
          </p:cNvSpPr>
          <p:nvPr/>
        </p:nvSpPr>
        <p:spPr bwMode="auto">
          <a:xfrm>
            <a:off x="0" y="3267075"/>
            <a:ext cx="9144000" cy="0"/>
          </a:xfrm>
          <a:prstGeom prst="rect">
            <a:avLst/>
          </a:prstGeom>
          <a:noFill/>
          <a:ln w="9525">
            <a:noFill/>
            <a:miter lim="800000"/>
            <a:headEnd/>
            <a:tailEnd/>
          </a:ln>
        </p:spPr>
        <p:txBody>
          <a:bodyPr wrap="none" anchor="ctr">
            <a:spAutoFit/>
          </a:bodyPr>
          <a:lstStyle/>
          <a:p>
            <a:endParaRPr lang="en-GB"/>
          </a:p>
        </p:txBody>
      </p:sp>
      <p:sp>
        <p:nvSpPr>
          <p:cNvPr id="16416"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graphicFrame>
        <p:nvGraphicFramePr>
          <p:cNvPr id="16386" name="Object 2"/>
          <p:cNvGraphicFramePr>
            <a:graphicFrameLocks noChangeAspect="1"/>
          </p:cNvGraphicFramePr>
          <p:nvPr/>
        </p:nvGraphicFramePr>
        <p:xfrm>
          <a:off x="0" y="0"/>
          <a:ext cx="2505075" cy="485775"/>
        </p:xfrm>
        <a:graphic>
          <a:graphicData uri="http://schemas.openxmlformats.org/presentationml/2006/ole">
            <mc:AlternateContent xmlns:mc="http://schemas.openxmlformats.org/markup-compatibility/2006">
              <mc:Choice xmlns:v="urn:schemas-microsoft-com:vml" Requires="v">
                <p:oleObj spid="_x0000_s141620" name="Equation" r:id="rId3" imgW="2501900" imgH="482600" progId="Equation.3">
                  <p:embed/>
                </p:oleObj>
              </mc:Choice>
              <mc:Fallback>
                <p:oleObj name="Equation" r:id="rId3" imgW="2501900" imgH="482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050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17" name="Title 34"/>
          <p:cNvSpPr>
            <a:spLocks noGrp="1"/>
          </p:cNvSpPr>
          <p:nvPr>
            <p:ph type="title"/>
          </p:nvPr>
        </p:nvSpPr>
        <p:spPr>
          <a:xfrm>
            <a:off x="571500" y="642938"/>
            <a:ext cx="8229600" cy="1143000"/>
          </a:xfrm>
        </p:spPr>
        <p:txBody>
          <a:bodyPr>
            <a:normAutofit/>
          </a:bodyPr>
          <a:lstStyle/>
          <a:p>
            <a:r>
              <a:rPr lang="en-GB" sz="3200" smtClean="0"/>
              <a:t>United Atom </a:t>
            </a:r>
            <a:r>
              <a:rPr lang="en-GB" sz="3200" dirty="0" smtClean="0"/>
              <a:t>Model (UAM) </a:t>
            </a:r>
          </a:p>
        </p:txBody>
      </p:sp>
      <p:sp>
        <p:nvSpPr>
          <p:cNvPr id="16418" name="Rectangle 1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en-US" sz="1100">
                <a:cs typeface="Times New Roman" pitchFamily="18" charset="0"/>
              </a:rPr>
              <a:t>Similarly, we were able to show that for the same values of parameters, the best approximation for the droplet surface temperature, predicted by the kinetic model, can be achieved  using the following formula:</a:t>
            </a:r>
            <a:endParaRPr lang="en-GB" sz="900"/>
          </a:p>
          <a:p>
            <a:pPr eaLnBrk="0" hangingPunct="0"/>
            <a:endParaRPr lang="en-GB"/>
          </a:p>
        </p:txBody>
      </p:sp>
      <p:graphicFrame>
        <p:nvGraphicFramePr>
          <p:cNvPr id="16387" name="Object 4"/>
          <p:cNvGraphicFramePr>
            <a:graphicFrameLocks noChangeAspect="1"/>
          </p:cNvGraphicFramePr>
          <p:nvPr/>
        </p:nvGraphicFramePr>
        <p:xfrm>
          <a:off x="0" y="0"/>
          <a:ext cx="257175" cy="276225"/>
        </p:xfrm>
        <a:graphic>
          <a:graphicData uri="http://schemas.openxmlformats.org/presentationml/2006/ole">
            <mc:AlternateContent xmlns:mc="http://schemas.openxmlformats.org/markup-compatibility/2006">
              <mc:Choice xmlns:v="urn:schemas-microsoft-com:vml" Requires="v">
                <p:oleObj spid="_x0000_s141621" r:id="rId5" imgW="254110" imgH="279521" progId="">
                  <p:embed/>
                </p:oleObj>
              </mc:Choice>
              <mc:Fallback>
                <p:oleObj r:id="rId5" imgW="254110" imgH="279521"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571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8" name="Object 5"/>
          <p:cNvGraphicFramePr>
            <a:graphicFrameLocks noChangeAspect="1"/>
          </p:cNvGraphicFramePr>
          <p:nvPr/>
        </p:nvGraphicFramePr>
        <p:xfrm>
          <a:off x="0" y="0"/>
          <a:ext cx="180975" cy="190500"/>
        </p:xfrm>
        <a:graphic>
          <a:graphicData uri="http://schemas.openxmlformats.org/presentationml/2006/ole">
            <mc:AlternateContent xmlns:mc="http://schemas.openxmlformats.org/markup-compatibility/2006">
              <mc:Choice xmlns:v="urn:schemas-microsoft-com:vml" Requires="v">
                <p:oleObj spid="_x0000_s141622" r:id="rId7" imgW="177415" imgH="190087" progId="">
                  <p:embed/>
                </p:oleObj>
              </mc:Choice>
              <mc:Fallback>
                <p:oleObj r:id="rId7" imgW="177415" imgH="190087" progId="">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80975"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9" name="Object 6"/>
          <p:cNvGraphicFramePr>
            <a:graphicFrameLocks noChangeAspect="1"/>
          </p:cNvGraphicFramePr>
          <p:nvPr/>
        </p:nvGraphicFramePr>
        <p:xfrm>
          <a:off x="0" y="0"/>
          <a:ext cx="180975" cy="190500"/>
        </p:xfrm>
        <a:graphic>
          <a:graphicData uri="http://schemas.openxmlformats.org/presentationml/2006/ole">
            <mc:AlternateContent xmlns:mc="http://schemas.openxmlformats.org/markup-compatibility/2006">
              <mc:Choice xmlns:v="urn:schemas-microsoft-com:vml" Requires="v">
                <p:oleObj spid="_x0000_s141623" r:id="rId9" imgW="177415" imgH="190087" progId="">
                  <p:embed/>
                </p:oleObj>
              </mc:Choice>
              <mc:Fallback>
                <p:oleObj r:id="rId9" imgW="177415" imgH="190087" progId="">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80975"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0" name="Object 7"/>
          <p:cNvGraphicFramePr>
            <a:graphicFrameLocks noChangeAspect="1"/>
          </p:cNvGraphicFramePr>
          <p:nvPr/>
        </p:nvGraphicFramePr>
        <p:xfrm>
          <a:off x="0" y="0"/>
          <a:ext cx="190500" cy="200025"/>
        </p:xfrm>
        <a:graphic>
          <a:graphicData uri="http://schemas.openxmlformats.org/presentationml/2006/ole">
            <mc:AlternateContent xmlns:mc="http://schemas.openxmlformats.org/markup-compatibility/2006">
              <mc:Choice xmlns:v="urn:schemas-microsoft-com:vml" Requires="v">
                <p:oleObj spid="_x0000_s141624" r:id="rId11" imgW="190417" imgH="203112" progId="">
                  <p:embed/>
                </p:oleObj>
              </mc:Choice>
              <mc:Fallback>
                <p:oleObj r:id="rId11" imgW="190417" imgH="203112" progId="">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90500"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19" name="Rectangle 2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GB"/>
          </a:p>
        </p:txBody>
      </p:sp>
      <p:sp>
        <p:nvSpPr>
          <p:cNvPr id="16420" name="Rectangle 21"/>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pPr eaLnBrk="0" hangingPunct="0"/>
            <a:endParaRPr lang="en-GB"/>
          </a:p>
        </p:txBody>
      </p:sp>
      <p:graphicFrame>
        <p:nvGraphicFramePr>
          <p:cNvPr id="16391" name="Object 8"/>
          <p:cNvGraphicFramePr>
            <a:graphicFrameLocks noChangeAspect="1"/>
          </p:cNvGraphicFramePr>
          <p:nvPr/>
        </p:nvGraphicFramePr>
        <p:xfrm>
          <a:off x="0" y="0"/>
          <a:ext cx="257175" cy="276225"/>
        </p:xfrm>
        <a:graphic>
          <a:graphicData uri="http://schemas.openxmlformats.org/presentationml/2006/ole">
            <mc:AlternateContent xmlns:mc="http://schemas.openxmlformats.org/markup-compatibility/2006">
              <mc:Choice xmlns:v="urn:schemas-microsoft-com:vml" Requires="v">
                <p:oleObj spid="_x0000_s141625" r:id="rId13" imgW="254110" imgH="279521" progId="">
                  <p:embed/>
                </p:oleObj>
              </mc:Choice>
              <mc:Fallback>
                <p:oleObj r:id="rId13" imgW="254110" imgH="279521" progId="">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571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2" name="Object 9"/>
          <p:cNvGraphicFramePr>
            <a:graphicFrameLocks noChangeAspect="1"/>
          </p:cNvGraphicFramePr>
          <p:nvPr/>
        </p:nvGraphicFramePr>
        <p:xfrm>
          <a:off x="0" y="0"/>
          <a:ext cx="180975" cy="190500"/>
        </p:xfrm>
        <a:graphic>
          <a:graphicData uri="http://schemas.openxmlformats.org/presentationml/2006/ole">
            <mc:AlternateContent xmlns:mc="http://schemas.openxmlformats.org/markup-compatibility/2006">
              <mc:Choice xmlns:v="urn:schemas-microsoft-com:vml" Requires="v">
                <p:oleObj spid="_x0000_s141626" r:id="rId14" imgW="177415" imgH="190087" progId="">
                  <p:embed/>
                </p:oleObj>
              </mc:Choice>
              <mc:Fallback>
                <p:oleObj r:id="rId14" imgW="177415" imgH="190087" progId="">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80975"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3" name="Object 10"/>
          <p:cNvGraphicFramePr>
            <a:graphicFrameLocks noChangeAspect="1"/>
          </p:cNvGraphicFramePr>
          <p:nvPr/>
        </p:nvGraphicFramePr>
        <p:xfrm>
          <a:off x="0" y="0"/>
          <a:ext cx="180975" cy="190500"/>
        </p:xfrm>
        <a:graphic>
          <a:graphicData uri="http://schemas.openxmlformats.org/presentationml/2006/ole">
            <mc:AlternateContent xmlns:mc="http://schemas.openxmlformats.org/markup-compatibility/2006">
              <mc:Choice xmlns:v="urn:schemas-microsoft-com:vml" Requires="v">
                <p:oleObj spid="_x0000_s141627" r:id="rId15" imgW="177415" imgH="190087" progId="">
                  <p:embed/>
                </p:oleObj>
              </mc:Choice>
              <mc:Fallback>
                <p:oleObj r:id="rId15" imgW="177415" imgH="190087" progId="">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80975"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4" name="Object 11"/>
          <p:cNvGraphicFramePr>
            <a:graphicFrameLocks noChangeAspect="1"/>
          </p:cNvGraphicFramePr>
          <p:nvPr/>
        </p:nvGraphicFramePr>
        <p:xfrm>
          <a:off x="0" y="0"/>
          <a:ext cx="190500" cy="200025"/>
        </p:xfrm>
        <a:graphic>
          <a:graphicData uri="http://schemas.openxmlformats.org/presentationml/2006/ole">
            <mc:AlternateContent xmlns:mc="http://schemas.openxmlformats.org/markup-compatibility/2006">
              <mc:Choice xmlns:v="urn:schemas-microsoft-com:vml" Requires="v">
                <p:oleObj spid="_x0000_s141628" r:id="rId16" imgW="190417" imgH="203112" progId="">
                  <p:embed/>
                </p:oleObj>
              </mc:Choice>
              <mc:Fallback>
                <p:oleObj r:id="rId16" imgW="190417" imgH="203112" progId="">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90500"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21" name="Rectangle 2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GB"/>
          </a:p>
        </p:txBody>
      </p:sp>
      <p:sp>
        <p:nvSpPr>
          <p:cNvPr id="16422" name="Rectangle 27"/>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pPr eaLnBrk="0" hangingPunct="0"/>
            <a:endParaRPr lang="en-GB"/>
          </a:p>
        </p:txBody>
      </p:sp>
      <p:sp>
        <p:nvSpPr>
          <p:cNvPr id="16423"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pic>
        <p:nvPicPr>
          <p:cNvPr id="41" name="Picture 40" descr="FIG 1 molecular structure.tif"/>
          <p:cNvPicPr/>
          <p:nvPr/>
        </p:nvPicPr>
        <p:blipFill>
          <a:blip r:embed="rId17" cstate="print"/>
          <a:stretch>
            <a:fillRect/>
          </a:stretch>
        </p:blipFill>
        <p:spPr>
          <a:xfrm>
            <a:off x="1281953" y="1988999"/>
            <a:ext cx="6589059" cy="3775307"/>
          </a:xfrm>
          <a:prstGeom prst="rect">
            <a:avLst/>
          </a:prstGeom>
        </p:spPr>
      </p:pic>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ctrTitle" idx="4294967295"/>
          </p:nvPr>
        </p:nvSpPr>
        <p:spPr>
          <a:xfrm>
            <a:off x="685800" y="2508250"/>
            <a:ext cx="7672388" cy="2000250"/>
          </a:xfrm>
        </p:spPr>
        <p:txBody>
          <a:bodyPr/>
          <a:lstStyle/>
          <a:p>
            <a:pPr eaLnBrk="1" hangingPunct="1"/>
            <a:r>
              <a:rPr lang="en-GB" sz="2800" b="1" dirty="0" smtClean="0">
                <a:latin typeface="Arial" charset="0"/>
                <a:cs typeface="Arial" charset="0"/>
              </a:rPr>
              <a:t/>
            </a:r>
            <a:br>
              <a:rPr lang="en-GB" sz="2800" b="1" dirty="0" smtClean="0">
                <a:latin typeface="Arial" charset="0"/>
                <a:cs typeface="Arial" charset="0"/>
              </a:rPr>
            </a:br>
            <a:r>
              <a:rPr lang="en-GB" sz="2800" b="1" dirty="0" smtClean="0">
                <a:latin typeface="Arial" charset="0"/>
                <a:cs typeface="Arial" charset="0"/>
              </a:rPr>
              <a:t/>
            </a:r>
            <a:br>
              <a:rPr lang="en-GB" sz="2800" b="1" dirty="0" smtClean="0">
                <a:latin typeface="Arial" charset="0"/>
                <a:cs typeface="Arial" charset="0"/>
              </a:rPr>
            </a:br>
            <a:endParaRPr lang="en-US" sz="2800" b="1" dirty="0" smtClean="0">
              <a:latin typeface="Arial" charset="0"/>
              <a:cs typeface="Arial" charset="0"/>
            </a:endParaRPr>
          </a:p>
        </p:txBody>
      </p:sp>
      <p:pic>
        <p:nvPicPr>
          <p:cNvPr id="144386" name="Picture 2"/>
          <p:cNvPicPr>
            <a:picLocks noChangeAspect="1" noChangeArrowheads="1"/>
          </p:cNvPicPr>
          <p:nvPr/>
        </p:nvPicPr>
        <p:blipFill>
          <a:blip r:embed="rId2" cstate="print"/>
          <a:srcRect/>
          <a:stretch>
            <a:fillRect/>
          </a:stretch>
        </p:blipFill>
        <p:spPr bwMode="auto">
          <a:xfrm>
            <a:off x="1198440" y="1695634"/>
            <a:ext cx="6924675" cy="4083081"/>
          </a:xfrm>
          <a:prstGeom prst="rect">
            <a:avLst/>
          </a:prstGeom>
          <a:noFill/>
          <a:ln w="9525">
            <a:noFill/>
            <a:miter lim="800000"/>
            <a:headEnd/>
            <a:tailEnd/>
          </a:ln>
        </p:spPr>
      </p:pic>
      <p:sp>
        <p:nvSpPr>
          <p:cNvPr id="5" name="Rectangle 4"/>
          <p:cNvSpPr/>
          <p:nvPr/>
        </p:nvSpPr>
        <p:spPr>
          <a:xfrm>
            <a:off x="0" y="896646"/>
            <a:ext cx="8913181" cy="830997"/>
          </a:xfrm>
          <a:prstGeom prst="rect">
            <a:avLst/>
          </a:prstGeom>
        </p:spPr>
        <p:txBody>
          <a:bodyPr wrap="square">
            <a:spAutoFit/>
          </a:bodyPr>
          <a:lstStyle/>
          <a:p>
            <a:pPr algn="ctr"/>
            <a:r>
              <a:rPr lang="en-GB" sz="2400" dirty="0" smtClean="0"/>
              <a:t>A study of the evaporation and condensation of n-</a:t>
            </a:r>
            <a:r>
              <a:rPr lang="en-GB" sz="2400" dirty="0" err="1" smtClean="0"/>
              <a:t>alkane</a:t>
            </a:r>
            <a:r>
              <a:rPr lang="en-GB" sz="2400" dirty="0" smtClean="0"/>
              <a:t> clusters and </a:t>
            </a:r>
            <a:r>
              <a:rPr lang="en-GB" sz="2400" dirty="0" err="1" smtClean="0"/>
              <a:t>nanodroplets</a:t>
            </a:r>
            <a:r>
              <a:rPr lang="en-GB" sz="2400" dirty="0" smtClean="0"/>
              <a:t> using quantum chemical methods </a:t>
            </a:r>
            <a:endParaRPr lang="en-GB" sz="2400" dirty="0"/>
          </a:p>
        </p:txBody>
      </p:sp>
      <p:sp>
        <p:nvSpPr>
          <p:cNvPr id="6" name="Rectangle 5"/>
          <p:cNvSpPr/>
          <p:nvPr/>
        </p:nvSpPr>
        <p:spPr>
          <a:xfrm>
            <a:off x="0" y="5681708"/>
            <a:ext cx="9144000" cy="923330"/>
          </a:xfrm>
          <a:prstGeom prst="rect">
            <a:avLst/>
          </a:prstGeom>
        </p:spPr>
        <p:txBody>
          <a:bodyPr wrap="square">
            <a:spAutoFit/>
          </a:bodyPr>
          <a:lstStyle/>
          <a:p>
            <a:r>
              <a:rPr lang="en-GB" dirty="0" smtClean="0"/>
              <a:t>Gun'ko, V.M., Nasiri, R., Sazhin, S.S.  (2014) A study of the evaporation and condensation of n-</a:t>
            </a:r>
            <a:r>
              <a:rPr lang="en-GB" dirty="0" err="1" smtClean="0"/>
              <a:t>alkane</a:t>
            </a:r>
            <a:r>
              <a:rPr lang="en-GB" dirty="0" smtClean="0"/>
              <a:t> clusters and </a:t>
            </a:r>
            <a:r>
              <a:rPr lang="en-GB" dirty="0" err="1" smtClean="0"/>
              <a:t>nanodroplets</a:t>
            </a:r>
            <a:r>
              <a:rPr lang="en-GB" dirty="0" smtClean="0"/>
              <a:t> using quantum chemical methods, </a:t>
            </a:r>
            <a:r>
              <a:rPr lang="en-GB" i="1" dirty="0" smtClean="0"/>
              <a:t>Fluid Phase </a:t>
            </a:r>
            <a:r>
              <a:rPr lang="en-GB" i="1" dirty="0" err="1" smtClean="0"/>
              <a:t>Equilibria</a:t>
            </a:r>
            <a:r>
              <a:rPr lang="en-GB" dirty="0" smtClean="0"/>
              <a:t>, </a:t>
            </a:r>
            <a:r>
              <a:rPr lang="en-GB" b="1" dirty="0" smtClean="0"/>
              <a:t>366</a:t>
            </a:r>
            <a:r>
              <a:rPr lang="en-GB" dirty="0" smtClean="0"/>
              <a:t> 99-107.</a:t>
            </a:r>
            <a:endParaRPr lang="en-GB" dirty="0"/>
          </a:p>
        </p:txBody>
      </p:sp>
    </p:spTree>
    <p:extLst>
      <p:ext uri="{BB962C8B-B14F-4D97-AF65-F5344CB8AC3E}">
        <p14:creationId xmlns:p14="http://schemas.microsoft.com/office/powerpoint/2010/main" val="869348264"/>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bwMode="auto">
          <a:xfrm>
            <a:off x="0" y="1428736"/>
            <a:ext cx="9143999" cy="2000264"/>
          </a:xfrm>
          <a:prstGeom prst="rect">
            <a:avLst/>
          </a:prstGeom>
          <a:noFill/>
          <a:ln>
            <a:miter lim="800000"/>
            <a:headEnd/>
            <a:tailEnd/>
          </a:ln>
        </p:spPr>
        <p:txBody>
          <a:bodyPr>
            <a:noAutofit/>
          </a:bodyPr>
          <a:lstStyle/>
          <a:p>
            <a:r>
              <a:rPr lang="en-GB" sz="2800" b="1" cap="all" dirty="0" smtClean="0"/>
              <a:t> </a:t>
            </a:r>
            <a:r>
              <a:rPr lang="en-GB" sz="2800" b="1" dirty="0" smtClean="0"/>
              <a:t/>
            </a:r>
            <a:br>
              <a:rPr lang="en-GB" sz="2800" b="1" dirty="0" smtClean="0"/>
            </a:br>
            <a:r>
              <a:rPr lang="en-US" sz="2800" b="1" dirty="0" smtClean="0"/>
              <a:t>MODELLING OF AUTOMOTIVE FUEL DROPLET HEATING AND EVAPORATION</a:t>
            </a:r>
            <a:r>
              <a:rPr lang="en-GB" sz="2800" b="1" dirty="0" smtClean="0"/>
              <a:t/>
            </a:r>
            <a:br>
              <a:rPr lang="en-GB" sz="2800" b="1" dirty="0" smtClean="0"/>
            </a:br>
            <a:r>
              <a:rPr lang="en-GB" sz="2800" dirty="0" smtClean="0"/>
              <a:t/>
            </a:r>
            <a:br>
              <a:rPr lang="en-GB" sz="2800" dirty="0" smtClean="0"/>
            </a:br>
            <a:r>
              <a:rPr lang="en-GB" sz="2800" dirty="0" smtClean="0"/>
              <a:t/>
            </a:r>
            <a:br>
              <a:rPr lang="en-GB" sz="2800" dirty="0" smtClean="0"/>
            </a:br>
            <a:r>
              <a:rPr lang="en-GB" sz="2800" dirty="0" smtClean="0"/>
              <a:t/>
            </a:r>
            <a:br>
              <a:rPr lang="en-GB" sz="2800" dirty="0" smtClean="0"/>
            </a:br>
            <a:r>
              <a:rPr lang="en-GB" sz="2800" dirty="0" smtClean="0"/>
              <a:t/>
            </a:r>
            <a:br>
              <a:rPr lang="en-GB" sz="2800" dirty="0" smtClean="0"/>
            </a:br>
            <a:r>
              <a:rPr kumimoji="0" lang="en-US" sz="2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r>
            <a:br>
              <a:rPr kumimoji="0" lang="en-US" sz="2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br>
            <a:endParaRPr kumimoji="0" lang="en-US" sz="28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9" name="Rectangle 3"/>
          <p:cNvSpPr>
            <a:spLocks noGrp="1" noChangeArrowheads="1"/>
          </p:cNvSpPr>
          <p:nvPr>
            <p:ph type="subTitle" idx="1"/>
          </p:nvPr>
        </p:nvSpPr>
        <p:spPr bwMode="auto">
          <a:xfrm>
            <a:off x="177553" y="2343705"/>
            <a:ext cx="8851037" cy="3295095"/>
          </a:xfrm>
          <a:prstGeom prst="rect">
            <a:avLst/>
          </a:prstGeom>
          <a:noFill/>
          <a:ln>
            <a:miter lim="800000"/>
            <a:headEnd/>
            <a:tailEnd/>
          </a:ln>
        </p:spPr>
        <p:txBody>
          <a:bodyPr>
            <a:normAutofit/>
          </a:bodyPr>
          <a:lstStyle/>
          <a:p>
            <a:pPr>
              <a:lnSpc>
                <a:spcPct val="120000"/>
              </a:lnSpc>
              <a:spcBef>
                <a:spcPct val="0"/>
              </a:spcBef>
            </a:pPr>
            <a:r>
              <a:rPr lang="en-GB" sz="2400" i="1" dirty="0" smtClean="0">
                <a:solidFill>
                  <a:schemeClr val="tx1"/>
                </a:solidFill>
                <a:cs typeface="Arial" charset="0"/>
              </a:rPr>
              <a:t>Sergei S Sazhin</a:t>
            </a:r>
            <a:endParaRPr lang="en-GB" sz="2400" i="1" dirty="0" smtClean="0">
              <a:solidFill>
                <a:schemeClr val="tx1"/>
              </a:solidFill>
            </a:endParaRPr>
          </a:p>
          <a:p>
            <a:pPr>
              <a:lnSpc>
                <a:spcPct val="120000"/>
              </a:lnSpc>
              <a:spcBef>
                <a:spcPct val="0"/>
              </a:spcBef>
            </a:pPr>
            <a:endParaRPr lang="en-GB" sz="2400" baseline="30000" dirty="0" smtClean="0">
              <a:solidFill>
                <a:schemeClr val="tx1"/>
              </a:solidFill>
            </a:endParaRPr>
          </a:p>
          <a:p>
            <a:pPr>
              <a:lnSpc>
                <a:spcPct val="120000"/>
              </a:lnSpc>
              <a:spcBef>
                <a:spcPct val="0"/>
              </a:spcBef>
            </a:pPr>
            <a:r>
              <a:rPr lang="en-GB" sz="1600" dirty="0" smtClean="0">
                <a:solidFill>
                  <a:schemeClr val="tx1"/>
                </a:solidFill>
                <a:cs typeface="Arial" charset="0"/>
              </a:rPr>
              <a:t>The Sir Harry Ricardo Laboratories, School of Computing, Engineering and Mathematics,  </a:t>
            </a:r>
          </a:p>
          <a:p>
            <a:pPr>
              <a:lnSpc>
                <a:spcPct val="120000"/>
              </a:lnSpc>
              <a:spcBef>
                <a:spcPct val="0"/>
              </a:spcBef>
            </a:pPr>
            <a:r>
              <a:rPr lang="en-GB" sz="1600" dirty="0" smtClean="0">
                <a:solidFill>
                  <a:schemeClr val="tx1"/>
                </a:solidFill>
                <a:cs typeface="Arial" charset="0"/>
              </a:rPr>
              <a:t>University of Brighton, UK</a:t>
            </a:r>
          </a:p>
        </p:txBody>
      </p:sp>
      <p:pic>
        <p:nvPicPr>
          <p:cNvPr id="5" name="Picture 25"/>
          <p:cNvPicPr>
            <a:picLocks noChangeAspect="1" noChangeArrowheads="1"/>
          </p:cNvPicPr>
          <p:nvPr/>
        </p:nvPicPr>
        <p:blipFill>
          <a:blip r:embed="rId3" cstate="print"/>
          <a:srcRect/>
          <a:stretch>
            <a:fillRect/>
          </a:stretch>
        </p:blipFill>
        <p:spPr bwMode="auto">
          <a:xfrm>
            <a:off x="271297" y="5903530"/>
            <a:ext cx="4324350" cy="5429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71C835EC-4EC3-4DCA-A091-8D96EB7DB563}" type="slidenum">
              <a:rPr lang="en-GB" smtClean="0"/>
              <a:pPr/>
              <a:t>20</a:t>
            </a:fld>
            <a:endParaRPr lang="en-GB"/>
          </a:p>
        </p:txBody>
      </p:sp>
      <p:pic>
        <p:nvPicPr>
          <p:cNvPr id="138242" name="Picture 2"/>
          <p:cNvPicPr>
            <a:picLocks noGrp="1" noChangeAspect="1" noChangeArrowheads="1"/>
          </p:cNvPicPr>
          <p:nvPr>
            <p:ph idx="1"/>
          </p:nvPr>
        </p:nvPicPr>
        <p:blipFill>
          <a:blip r:embed="rId2" cstate="print"/>
          <a:srcRect/>
          <a:stretch>
            <a:fillRect/>
          </a:stretch>
        </p:blipFill>
        <p:spPr bwMode="auto">
          <a:xfrm>
            <a:off x="3028627" y="1600200"/>
            <a:ext cx="3086745" cy="4525963"/>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7870" y="1527657"/>
            <a:ext cx="7638939" cy="3884294"/>
          </a:xfrm>
          <a:prstGeom prst="rect">
            <a:avLst/>
          </a:prstGeom>
        </p:spPr>
      </p:pic>
    </p:spTree>
    <p:extLst>
      <p:ext uri="{BB962C8B-B14F-4D97-AF65-F5344CB8AC3E}">
        <p14:creationId xmlns:p14="http://schemas.microsoft.com/office/powerpoint/2010/main" val="3078221848"/>
      </p:ext>
    </p:extLst>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t>Oil &amp; Gas Research</a:t>
            </a:r>
            <a:br>
              <a:rPr lang="en-US" dirty="0" smtClean="0"/>
            </a:br>
            <a:r>
              <a:rPr lang="en-US" dirty="0" smtClean="0"/>
              <a:t>Related Journals</a:t>
            </a:r>
            <a:endParaRPr lang="en-US" dirty="0"/>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IN" sz="2000" u="sng" dirty="0">
                <a:hlinkClick r:id="rId3" tooltip="Journal of Petroleum &amp; Environmental Engineering"/>
              </a:rPr>
              <a:t>Journal of Petroleum &amp; Environmental Engineering</a:t>
            </a:r>
            <a:r>
              <a:rPr lang="en-US" sz="2000" dirty="0" smtClean="0">
                <a:hlinkClick r:id="rId4"/>
              </a:rPr>
              <a:t> </a:t>
            </a:r>
            <a:endParaRPr lang="en-US" sz="2000" dirty="0"/>
          </a:p>
          <a:p>
            <a:pPr marL="342900" indent="-342900">
              <a:buFont typeface="Wingdings" panose="05000000000000000000" pitchFamily="2" charset="2"/>
              <a:buChar char="Ø"/>
              <a:defRPr/>
            </a:pPr>
            <a:r>
              <a:rPr lang="en-IN" sz="2000" u="sng" dirty="0">
                <a:hlinkClick r:id="rId5" tooltip="Pollution Effects &amp; Control"/>
              </a:rPr>
              <a:t>Pollution Effects &amp; Control</a:t>
            </a:r>
            <a:r>
              <a:rPr lang="en-IN" sz="2000" dirty="0"/>
              <a:t> </a:t>
            </a:r>
            <a:endParaRPr lang="en-IN" sz="2000" dirty="0" smtClean="0"/>
          </a:p>
          <a:p>
            <a:pPr marL="342900" indent="-342900">
              <a:buFont typeface="Wingdings" panose="05000000000000000000" pitchFamily="2" charset="2"/>
              <a:buChar char="Ø"/>
              <a:defRPr/>
            </a:pPr>
            <a:r>
              <a:rPr lang="en-IN" sz="2000" u="sng" dirty="0">
                <a:hlinkClick r:id="rId6" tooltip="Bioremediation &amp; Biodegradation"/>
              </a:rPr>
              <a:t>Bioremediation &amp; Biodegradation</a:t>
            </a:r>
            <a:endParaRPr lang="en-US" sz="2000" dirty="0">
              <a:solidFill>
                <a:schemeClr val="bg2">
                  <a:lumMod val="50000"/>
                </a:schemeClr>
              </a:solidFill>
              <a:latin typeface="Estrangelo Edessa" panose="03080600000000000000" pitchFamily="66" charset="0"/>
              <a:cs typeface="Estrangelo Edessa" panose="03080600000000000000" pitchFamily="66" charset="0"/>
            </a:endParaRPr>
          </a:p>
        </p:txBody>
      </p:sp>
      <p:pic>
        <p:nvPicPr>
          <p:cNvPr id="168962" name="Picture 2" descr="C:\Users\sirisha-k\Desktop\OGR\FLYER FOR OGR\images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682" y="4006177"/>
            <a:ext cx="3563438" cy="265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487910"/>
      </p:ext>
    </p:extLst>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lgn="ctr">
              <a:buFont typeface="Wingdings" panose="05000000000000000000" pitchFamily="2" charset="2"/>
              <a:buChar char="Ø"/>
              <a:defRPr/>
            </a:pPr>
            <a:r>
              <a:rPr lang="en-IN" sz="3200" b="1" dirty="0"/>
              <a:t>For upcoming Conference visit </a:t>
            </a:r>
            <a:r>
              <a:rPr lang="en-IN" sz="3200" b="1" dirty="0">
                <a:hlinkClick r:id="rId3"/>
              </a:rPr>
              <a:t>http://www.conferenceseries.com</a:t>
            </a:r>
            <a:r>
              <a:rPr lang="en-IN" sz="3200" b="1" dirty="0" smtClean="0">
                <a:hlinkClick r:id="rId3"/>
              </a:rPr>
              <a:t>/</a:t>
            </a:r>
            <a:r>
              <a:rPr lang="en-IN" sz="3200" b="1" dirty="0" smtClean="0"/>
              <a:t> </a:t>
            </a:r>
            <a:endParaRPr lang="en-IN" sz="2400" b="1" dirty="0"/>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dirty="0"/>
              <a:t>Oil &amp; Gas Research</a:t>
            </a:r>
            <a:r>
              <a:rPr lang="en-US" sz="3600" dirty="0"/>
              <a:t/>
            </a:r>
            <a:br>
              <a:rPr lang="en-US" sz="3600" dirty="0"/>
            </a:br>
            <a:r>
              <a:rPr lang="en-US" sz="3600" dirty="0"/>
              <a:t>Related Conferences</a:t>
            </a:r>
          </a:p>
        </p:txBody>
      </p:sp>
    </p:spTree>
    <p:extLst>
      <p:ext uri="{BB962C8B-B14F-4D97-AF65-F5344CB8AC3E}">
        <p14:creationId xmlns:p14="http://schemas.microsoft.com/office/powerpoint/2010/main" val="2596047408"/>
      </p:ext>
    </p:extLst>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698500" y="928688"/>
            <a:ext cx="8229600" cy="928687"/>
          </a:xfrm>
        </p:spPr>
        <p:txBody>
          <a:bodyPr>
            <a:normAutofit fontScale="90000"/>
          </a:bodyPr>
          <a:lstStyle/>
          <a:p>
            <a:pPr marL="342900" indent="-342900">
              <a:lnSpc>
                <a:spcPct val="150000"/>
              </a:lnSpc>
              <a:spcBef>
                <a:spcPct val="20000"/>
              </a:spcBef>
            </a:pPr>
            <a:r>
              <a:rPr lang="en-GB" sz="3600" dirty="0" smtClean="0">
                <a:solidFill>
                  <a:srgbClr val="000000"/>
                </a:solidFill>
              </a:rPr>
              <a:t>Concept</a:t>
            </a:r>
            <a:br>
              <a:rPr lang="en-GB" sz="3600" dirty="0" smtClean="0">
                <a:solidFill>
                  <a:srgbClr val="000000"/>
                </a:solidFill>
              </a:rPr>
            </a:br>
            <a:r>
              <a:rPr lang="en-GB" sz="3600" dirty="0" smtClean="0">
                <a:solidFill>
                  <a:srgbClr val="000000"/>
                </a:solidFill>
              </a:rPr>
              <a:t>(Engineering Mathematics)</a:t>
            </a:r>
          </a:p>
        </p:txBody>
      </p:sp>
      <p:sp>
        <p:nvSpPr>
          <p:cNvPr id="6147" name="Rectangle 3"/>
          <p:cNvSpPr txBox="1">
            <a:spLocks noChangeArrowheads="1"/>
          </p:cNvSpPr>
          <p:nvPr/>
        </p:nvSpPr>
        <p:spPr bwMode="auto">
          <a:xfrm>
            <a:off x="685800" y="2068513"/>
            <a:ext cx="7772400" cy="4411662"/>
          </a:xfrm>
          <a:prstGeom prst="rect">
            <a:avLst/>
          </a:prstGeom>
          <a:noFill/>
          <a:ln w="9525">
            <a:noFill/>
            <a:miter lim="800000"/>
            <a:headEnd/>
            <a:tailEnd/>
          </a:ln>
        </p:spPr>
        <p:txBody>
          <a:bodyPr/>
          <a:lstStyle/>
          <a:p>
            <a:pPr marL="342900" indent="-342900">
              <a:lnSpc>
                <a:spcPct val="150000"/>
              </a:lnSpc>
              <a:spcBef>
                <a:spcPct val="20000"/>
              </a:spcBef>
            </a:pPr>
            <a:endParaRPr lang="en-GB" dirty="0">
              <a:solidFill>
                <a:srgbClr val="000000"/>
              </a:solidFill>
            </a:endParaRPr>
          </a:p>
        </p:txBody>
      </p:sp>
      <p:sp>
        <p:nvSpPr>
          <p:cNvPr id="5" name="TextBox 4"/>
          <p:cNvSpPr txBox="1"/>
          <p:nvPr/>
        </p:nvSpPr>
        <p:spPr>
          <a:xfrm>
            <a:off x="426128" y="2672178"/>
            <a:ext cx="8717872" cy="4832092"/>
          </a:xfrm>
          <a:prstGeom prst="rect">
            <a:avLst/>
          </a:prstGeom>
          <a:noFill/>
        </p:spPr>
        <p:txBody>
          <a:bodyPr wrap="square" rtlCol="0">
            <a:spAutoFit/>
          </a:bodyPr>
          <a:lstStyle/>
          <a:p>
            <a:r>
              <a:rPr lang="en-GB" sz="2800" dirty="0" smtClean="0"/>
              <a:t>Modelling of individual processes (numerical or analytical)</a:t>
            </a:r>
          </a:p>
          <a:p>
            <a:endParaRPr lang="en-GB" sz="2800" dirty="0" smtClean="0"/>
          </a:p>
          <a:p>
            <a:r>
              <a:rPr lang="en-GB" sz="2800" i="1" dirty="0" smtClean="0"/>
              <a:t>Example</a:t>
            </a:r>
            <a:r>
              <a:rPr lang="en-GB" sz="2800" dirty="0" smtClean="0"/>
              <a:t>: modelling of deformation of individual droplets</a:t>
            </a:r>
          </a:p>
          <a:p>
            <a:endParaRPr lang="en-GB" sz="2800" dirty="0" smtClean="0"/>
          </a:p>
          <a:p>
            <a:r>
              <a:rPr lang="en-GB" sz="2800" i="1" dirty="0" smtClean="0"/>
              <a:t>Strength</a:t>
            </a:r>
            <a:r>
              <a:rPr lang="en-GB" sz="2800" dirty="0" smtClean="0"/>
              <a:t>: allows in-depth analysis and understanding of underlying physics</a:t>
            </a:r>
          </a:p>
          <a:p>
            <a:endParaRPr lang="en-GB" sz="2800" dirty="0" smtClean="0"/>
          </a:p>
          <a:p>
            <a:r>
              <a:rPr lang="en-GB" sz="2800" i="1" dirty="0" smtClean="0"/>
              <a:t>Weakness</a:t>
            </a:r>
            <a:r>
              <a:rPr lang="en-GB" sz="2800" dirty="0" smtClean="0"/>
              <a:t>: does not take into account the effects of other processes in realistic engineering systems</a:t>
            </a:r>
          </a:p>
          <a:p>
            <a:endParaRPr lang="en-GB" sz="2800" dirty="0" smtClean="0"/>
          </a:p>
          <a:p>
            <a:endParaRPr lang="en-GB" sz="2800" dirty="0"/>
          </a:p>
        </p:txBody>
      </p:sp>
    </p:spTree>
    <p:extLst>
      <p:ext uri="{BB962C8B-B14F-4D97-AF65-F5344CB8AC3E}">
        <p14:creationId xmlns:p14="http://schemas.microsoft.com/office/powerpoint/2010/main" val="1985535258"/>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698500" y="928688"/>
            <a:ext cx="8229600" cy="928687"/>
          </a:xfrm>
        </p:spPr>
        <p:txBody>
          <a:bodyPr>
            <a:normAutofit fontScale="90000"/>
          </a:bodyPr>
          <a:lstStyle/>
          <a:p>
            <a:pPr marL="342900" indent="-342900">
              <a:lnSpc>
                <a:spcPct val="150000"/>
              </a:lnSpc>
              <a:spcBef>
                <a:spcPct val="20000"/>
              </a:spcBef>
            </a:pPr>
            <a:r>
              <a:rPr lang="en-GB" sz="3600" dirty="0" smtClean="0">
                <a:solidFill>
                  <a:srgbClr val="000000"/>
                </a:solidFill>
              </a:rPr>
              <a:t>Concept</a:t>
            </a:r>
            <a:br>
              <a:rPr lang="en-GB" sz="3600" dirty="0" smtClean="0">
                <a:solidFill>
                  <a:srgbClr val="000000"/>
                </a:solidFill>
              </a:rPr>
            </a:br>
            <a:r>
              <a:rPr lang="en-GB" sz="3600" dirty="0" smtClean="0">
                <a:solidFill>
                  <a:srgbClr val="000000"/>
                </a:solidFill>
              </a:rPr>
              <a:t>(Computational Fluid Dynamics)</a:t>
            </a:r>
          </a:p>
        </p:txBody>
      </p:sp>
      <p:sp>
        <p:nvSpPr>
          <p:cNvPr id="6147" name="Rectangle 3"/>
          <p:cNvSpPr txBox="1">
            <a:spLocks noChangeArrowheads="1"/>
          </p:cNvSpPr>
          <p:nvPr/>
        </p:nvSpPr>
        <p:spPr bwMode="auto">
          <a:xfrm>
            <a:off x="685800" y="2068513"/>
            <a:ext cx="7772400" cy="4411662"/>
          </a:xfrm>
          <a:prstGeom prst="rect">
            <a:avLst/>
          </a:prstGeom>
          <a:noFill/>
          <a:ln w="9525">
            <a:noFill/>
            <a:miter lim="800000"/>
            <a:headEnd/>
            <a:tailEnd/>
          </a:ln>
        </p:spPr>
        <p:txBody>
          <a:bodyPr/>
          <a:lstStyle/>
          <a:p>
            <a:pPr marL="342900" indent="-342900">
              <a:lnSpc>
                <a:spcPct val="150000"/>
              </a:lnSpc>
              <a:spcBef>
                <a:spcPct val="20000"/>
              </a:spcBef>
            </a:pPr>
            <a:endParaRPr lang="en-GB" dirty="0">
              <a:solidFill>
                <a:srgbClr val="000000"/>
              </a:solidFill>
            </a:endParaRPr>
          </a:p>
        </p:txBody>
      </p:sp>
      <p:sp>
        <p:nvSpPr>
          <p:cNvPr id="5" name="TextBox 4"/>
          <p:cNvSpPr txBox="1"/>
          <p:nvPr/>
        </p:nvSpPr>
        <p:spPr>
          <a:xfrm>
            <a:off x="426128" y="2672178"/>
            <a:ext cx="8717872" cy="4832092"/>
          </a:xfrm>
          <a:prstGeom prst="rect">
            <a:avLst/>
          </a:prstGeom>
          <a:noFill/>
        </p:spPr>
        <p:txBody>
          <a:bodyPr wrap="square" rtlCol="0">
            <a:spAutoFit/>
          </a:bodyPr>
          <a:lstStyle/>
          <a:p>
            <a:r>
              <a:rPr lang="en-GB" sz="2800" dirty="0" smtClean="0"/>
              <a:t>Modelling of realistic engineering systems (numerical)</a:t>
            </a:r>
          </a:p>
          <a:p>
            <a:endParaRPr lang="en-GB" sz="2800" dirty="0" smtClean="0"/>
          </a:p>
          <a:p>
            <a:r>
              <a:rPr lang="en-GB" sz="2800" i="1" dirty="0" smtClean="0"/>
              <a:t>Example</a:t>
            </a:r>
            <a:r>
              <a:rPr lang="en-GB" sz="2800" dirty="0" smtClean="0"/>
              <a:t>: modelling of Diesel engines</a:t>
            </a:r>
          </a:p>
          <a:p>
            <a:endParaRPr lang="en-GB" sz="2800" dirty="0" smtClean="0"/>
          </a:p>
          <a:p>
            <a:r>
              <a:rPr lang="en-GB" sz="2800" i="1" dirty="0" smtClean="0"/>
              <a:t>Strength: </a:t>
            </a:r>
            <a:r>
              <a:rPr lang="en-GB" sz="2800" dirty="0" smtClean="0"/>
              <a:t>takes into account the interaction between various processes (fluid dynamics, heat/mass transfer etc)</a:t>
            </a:r>
          </a:p>
          <a:p>
            <a:endParaRPr lang="en-GB" sz="2800" dirty="0" smtClean="0"/>
          </a:p>
          <a:p>
            <a:r>
              <a:rPr lang="en-GB" sz="2800" i="1" dirty="0" smtClean="0"/>
              <a:t>Weakness:</a:t>
            </a:r>
            <a:r>
              <a:rPr lang="en-GB" sz="2800" dirty="0" smtClean="0"/>
              <a:t> too simplistic models for individual processes are used; difficult to understand the underlying physics</a:t>
            </a:r>
            <a:endParaRPr lang="en-GB" sz="2800" i="1" dirty="0" smtClean="0"/>
          </a:p>
          <a:p>
            <a:endParaRPr lang="en-GB" sz="2800" dirty="0" smtClean="0"/>
          </a:p>
          <a:p>
            <a:endParaRPr lang="en-GB" sz="2800" dirty="0"/>
          </a:p>
        </p:txBody>
      </p:sp>
    </p:spTree>
    <p:extLst>
      <p:ext uri="{BB962C8B-B14F-4D97-AF65-F5344CB8AC3E}">
        <p14:creationId xmlns:p14="http://schemas.microsoft.com/office/powerpoint/2010/main" val="947055032"/>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698500" y="928688"/>
            <a:ext cx="8205803" cy="3208306"/>
          </a:xfrm>
        </p:spPr>
        <p:txBody>
          <a:bodyPr>
            <a:normAutofit fontScale="90000"/>
          </a:bodyPr>
          <a:lstStyle/>
          <a:p>
            <a:pPr marL="342900" indent="-342900">
              <a:lnSpc>
                <a:spcPct val="150000"/>
              </a:lnSpc>
              <a:spcBef>
                <a:spcPct val="20000"/>
              </a:spcBef>
            </a:pPr>
            <a:r>
              <a:rPr lang="en-GB" sz="3600" b="1" i="1" dirty="0" smtClean="0">
                <a:solidFill>
                  <a:srgbClr val="000000"/>
                </a:solidFill>
              </a:rPr>
              <a:t>Analysis of realistic engineering systems requires a combined approach using </a:t>
            </a:r>
            <a:br>
              <a:rPr lang="en-GB" sz="3600" b="1" i="1" dirty="0" smtClean="0">
                <a:solidFill>
                  <a:srgbClr val="000000"/>
                </a:solidFill>
              </a:rPr>
            </a:br>
            <a:r>
              <a:rPr lang="en-GB" sz="3600" b="1" i="1" dirty="0" smtClean="0">
                <a:solidFill>
                  <a:srgbClr val="000000"/>
                </a:solidFill>
              </a:rPr>
              <a:t>the methods of engineering mathematics and Computational Fluid Dynamics (CFD)</a:t>
            </a:r>
          </a:p>
        </p:txBody>
      </p:sp>
      <p:sp>
        <p:nvSpPr>
          <p:cNvPr id="6147" name="Rectangle 3"/>
          <p:cNvSpPr txBox="1">
            <a:spLocks noChangeArrowheads="1"/>
          </p:cNvSpPr>
          <p:nvPr/>
        </p:nvSpPr>
        <p:spPr bwMode="auto">
          <a:xfrm>
            <a:off x="685800" y="2068513"/>
            <a:ext cx="7772400" cy="4411662"/>
          </a:xfrm>
          <a:prstGeom prst="rect">
            <a:avLst/>
          </a:prstGeom>
          <a:noFill/>
          <a:ln w="9525">
            <a:noFill/>
            <a:miter lim="800000"/>
            <a:headEnd/>
            <a:tailEnd/>
          </a:ln>
        </p:spPr>
        <p:txBody>
          <a:bodyPr/>
          <a:lstStyle/>
          <a:p>
            <a:pPr marL="342900" indent="-342900">
              <a:lnSpc>
                <a:spcPct val="150000"/>
              </a:lnSpc>
              <a:spcBef>
                <a:spcPct val="20000"/>
              </a:spcBef>
            </a:pPr>
            <a:endParaRPr lang="en-GB" dirty="0">
              <a:solidFill>
                <a:srgbClr val="000000"/>
              </a:solidFill>
            </a:endParaRPr>
          </a:p>
        </p:txBody>
      </p:sp>
    </p:spTree>
    <p:extLst>
      <p:ext uri="{BB962C8B-B14F-4D97-AF65-F5344CB8AC3E}">
        <p14:creationId xmlns:p14="http://schemas.microsoft.com/office/powerpoint/2010/main" val="1104486666"/>
      </p:ext>
    </p:extLst>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637308"/>
            <a:ext cx="8229600" cy="780329"/>
          </a:xfrm>
        </p:spPr>
        <p:txBody>
          <a:bodyPr>
            <a:normAutofit fontScale="90000"/>
          </a:bodyPr>
          <a:lstStyle/>
          <a:p>
            <a:r>
              <a:rPr lang="en-US" sz="2800" dirty="0" smtClean="0"/>
              <a:t> </a:t>
            </a:r>
            <a:br>
              <a:rPr lang="en-US" sz="2800" dirty="0" smtClean="0"/>
            </a:br>
            <a:r>
              <a:rPr lang="en-US" sz="2800" dirty="0"/>
              <a:t/>
            </a:r>
            <a:br>
              <a:rPr lang="en-US" sz="2800" dirty="0"/>
            </a:br>
            <a:r>
              <a:rPr lang="en-US" sz="2800" dirty="0" smtClean="0"/>
              <a:t>MODELS FOR DOPLET HEATING AND </a:t>
            </a:r>
            <a:r>
              <a:rPr lang="en-US" sz="2800" dirty="0"/>
              <a:t>EVAPORATION</a:t>
            </a:r>
            <a:br>
              <a:rPr lang="en-US" sz="2800" dirty="0"/>
            </a:br>
            <a:r>
              <a:rPr lang="en-US" sz="2800" dirty="0"/>
              <a:t>(</a:t>
            </a:r>
            <a:r>
              <a:rPr lang="en-US" sz="2800" i="1" dirty="0"/>
              <a:t>Conventional CFD models</a:t>
            </a:r>
            <a:r>
              <a:rPr lang="en-US" sz="2800" dirty="0"/>
              <a:t>)</a:t>
            </a:r>
            <a:endParaRPr lang="en-US" sz="2800" dirty="0" smtClean="0"/>
          </a:p>
        </p:txBody>
      </p:sp>
      <p:sp>
        <p:nvSpPr>
          <p:cNvPr id="1028" name="Rectangle 3"/>
          <p:cNvSpPr>
            <a:spLocks noGrp="1" noChangeArrowheads="1"/>
          </p:cNvSpPr>
          <p:nvPr>
            <p:ph type="body" idx="1"/>
          </p:nvPr>
        </p:nvSpPr>
        <p:spPr>
          <a:xfrm>
            <a:off x="292963" y="1509204"/>
            <a:ext cx="8393837" cy="4616959"/>
          </a:xfrm>
        </p:spPr>
        <p:txBody>
          <a:bodyPr/>
          <a:lstStyle/>
          <a:p>
            <a:endParaRPr lang="en-GB" sz="2400" dirty="0" smtClean="0"/>
          </a:p>
          <a:p>
            <a:endParaRPr lang="en-US" sz="2400" dirty="0" smtClean="0">
              <a:solidFill>
                <a:srgbClr val="FFFF00"/>
              </a:solidFill>
            </a:endParaRPr>
          </a:p>
          <a:p>
            <a:endParaRPr lang="en-US" sz="2400" dirty="0" smtClean="0">
              <a:solidFill>
                <a:srgbClr val="FFFF00"/>
              </a:solidFill>
            </a:endParaRPr>
          </a:p>
        </p:txBody>
      </p:sp>
      <p:sp>
        <p:nvSpPr>
          <p:cNvPr id="1029" name="Rectangle 6"/>
          <p:cNvSpPr>
            <a:spLocks noChangeArrowheads="1"/>
          </p:cNvSpPr>
          <p:nvPr/>
        </p:nvSpPr>
        <p:spPr bwMode="auto">
          <a:xfrm>
            <a:off x="409575" y="2206972"/>
            <a:ext cx="8605689" cy="3785652"/>
          </a:xfrm>
          <a:prstGeom prst="rect">
            <a:avLst/>
          </a:prstGeom>
          <a:noFill/>
          <a:ln w="9525">
            <a:noFill/>
            <a:miter lim="800000"/>
            <a:headEnd/>
            <a:tailEnd/>
          </a:ln>
        </p:spPr>
        <p:txBody>
          <a:bodyPr wrap="square" anchor="ctr">
            <a:spAutoFit/>
          </a:bodyPr>
          <a:lstStyle/>
          <a:p>
            <a:r>
              <a:rPr lang="en-US" sz="2000" dirty="0" smtClean="0">
                <a:latin typeface="Helvetica" pitchFamily="34" charset="0"/>
                <a:ea typeface="MS Mincho" pitchFamily="49" charset="-128"/>
              </a:rPr>
              <a:t>1. The </a:t>
            </a:r>
            <a:r>
              <a:rPr lang="en-US" sz="2000" dirty="0">
                <a:latin typeface="Helvetica" pitchFamily="34" charset="0"/>
                <a:ea typeface="MS Mincho" pitchFamily="49" charset="-128"/>
              </a:rPr>
              <a:t>Infinite Thermal Conductivity (ITC) </a:t>
            </a:r>
            <a:r>
              <a:rPr lang="en-US" sz="2000" dirty="0" smtClean="0">
                <a:latin typeface="Helvetica" pitchFamily="34" charset="0"/>
                <a:ea typeface="MS Mincho" pitchFamily="49" charset="-128"/>
              </a:rPr>
              <a:t>models </a:t>
            </a:r>
            <a:r>
              <a:rPr lang="en-US" sz="2000" dirty="0">
                <a:latin typeface="Helvetica" pitchFamily="34" charset="0"/>
                <a:ea typeface="MS Mincho" pitchFamily="49" charset="-128"/>
              </a:rPr>
              <a:t>based on </a:t>
            </a:r>
          </a:p>
          <a:p>
            <a:r>
              <a:rPr lang="en-US" sz="2000" dirty="0">
                <a:latin typeface="Helvetica" pitchFamily="34" charset="0"/>
                <a:ea typeface="MS Mincho" pitchFamily="49" charset="-128"/>
              </a:rPr>
              <a:t>the energy balance equation of the droplet as a </a:t>
            </a:r>
            <a:r>
              <a:rPr lang="en-US" sz="2000" dirty="0" smtClean="0">
                <a:latin typeface="Helvetica" pitchFamily="34" charset="0"/>
                <a:ea typeface="MS Mincho" pitchFamily="49" charset="-128"/>
              </a:rPr>
              <a:t>whole were used.</a:t>
            </a:r>
          </a:p>
          <a:p>
            <a:r>
              <a:rPr lang="en-US" sz="2000" dirty="0" smtClean="0">
                <a:latin typeface="Helvetica" pitchFamily="34" charset="0"/>
                <a:ea typeface="MS Mincho" pitchFamily="49" charset="-128"/>
              </a:rPr>
              <a:t> </a:t>
            </a:r>
          </a:p>
          <a:p>
            <a:r>
              <a:rPr lang="en-US" sz="2000" dirty="0" smtClean="0">
                <a:latin typeface="Helvetica" pitchFamily="34" charset="0"/>
                <a:ea typeface="MS Mincho" pitchFamily="49" charset="-128"/>
              </a:rPr>
              <a:t>2. Droplets were assumed to be opaque grey spheres.</a:t>
            </a:r>
          </a:p>
          <a:p>
            <a:endParaRPr lang="en-US" sz="2000" dirty="0" smtClean="0">
              <a:latin typeface="Helvetica" pitchFamily="34" charset="0"/>
              <a:ea typeface="MS Mincho" pitchFamily="49" charset="-128"/>
            </a:endParaRPr>
          </a:p>
          <a:p>
            <a:r>
              <a:rPr lang="en-US" sz="2000" dirty="0" smtClean="0">
                <a:latin typeface="Helvetica" pitchFamily="34" charset="0"/>
                <a:ea typeface="MS Mincho" pitchFamily="49" charset="-128"/>
              </a:rPr>
              <a:t>3. Droplet radii were assumed to be constant during each time step.</a:t>
            </a:r>
          </a:p>
          <a:p>
            <a:endParaRPr lang="en-US" sz="2000" dirty="0" smtClean="0">
              <a:latin typeface="Helvetica" pitchFamily="34" charset="0"/>
              <a:ea typeface="MS Mincho" pitchFamily="49" charset="-128"/>
            </a:endParaRPr>
          </a:p>
          <a:p>
            <a:r>
              <a:rPr lang="en-US" sz="2000" dirty="0" smtClean="0">
                <a:latin typeface="Helvetica" pitchFamily="34" charset="0"/>
                <a:ea typeface="MS Mincho" pitchFamily="49" charset="-128"/>
              </a:rPr>
              <a:t>4. Too complex or too simplistic models for heating and evaporation of  multi-component droplets were used.</a:t>
            </a:r>
          </a:p>
          <a:p>
            <a:endParaRPr lang="en-US" sz="2000" dirty="0" smtClean="0">
              <a:latin typeface="Helvetica" pitchFamily="34" charset="0"/>
              <a:ea typeface="MS Mincho" pitchFamily="49" charset="-128"/>
            </a:endParaRPr>
          </a:p>
          <a:p>
            <a:r>
              <a:rPr lang="en-US" sz="2000" dirty="0" smtClean="0">
                <a:latin typeface="Helvetica" pitchFamily="34" charset="0"/>
                <a:ea typeface="MS Mincho" pitchFamily="49" charset="-128"/>
              </a:rPr>
              <a:t>5. Kinetic and molecular dynamic effects on droplet evaporation were ignored</a:t>
            </a:r>
            <a:endParaRPr lang="en-GB" dirty="0"/>
          </a:p>
        </p:txBody>
      </p:sp>
      <p:sp>
        <p:nvSpPr>
          <p:cNvPr id="1030" name="Rectangle 7"/>
          <p:cNvSpPr>
            <a:spLocks noChangeArrowheads="1"/>
          </p:cNvSpPr>
          <p:nvPr/>
        </p:nvSpPr>
        <p:spPr bwMode="auto">
          <a:xfrm>
            <a:off x="409575" y="3853577"/>
            <a:ext cx="527709" cy="246221"/>
          </a:xfrm>
          <a:prstGeom prst="rect">
            <a:avLst/>
          </a:prstGeom>
          <a:noFill/>
          <a:ln w="9525">
            <a:noFill/>
            <a:miter lim="800000"/>
            <a:headEnd/>
            <a:tailEnd/>
          </a:ln>
        </p:spPr>
        <p:txBody>
          <a:bodyPr wrap="none" anchor="ctr">
            <a:spAutoFit/>
          </a:bodyPr>
          <a:lstStyle/>
          <a:p>
            <a:r>
              <a:rPr lang="en-US" sz="1000" dirty="0" smtClean="0">
                <a:latin typeface="Helvetica" pitchFamily="34" charset="0"/>
                <a:cs typeface="Times New Roman" pitchFamily="18" charset="0"/>
              </a:rPr>
              <a:t>         </a:t>
            </a:r>
            <a:r>
              <a:rPr lang="en-GB" sz="900" dirty="0" smtClean="0"/>
              <a:t> </a:t>
            </a:r>
            <a:endParaRPr lang="en-GB" dirty="0"/>
          </a:p>
        </p:txBody>
      </p:sp>
      <p:sp>
        <p:nvSpPr>
          <p:cNvPr id="1031" name="Rectangle 12"/>
          <p:cNvSpPr>
            <a:spLocks noChangeArrowheads="1"/>
          </p:cNvSpPr>
          <p:nvPr/>
        </p:nvSpPr>
        <p:spPr bwMode="auto">
          <a:xfrm>
            <a:off x="2201863" y="3065463"/>
            <a:ext cx="219075" cy="244475"/>
          </a:xfrm>
          <a:prstGeom prst="rect">
            <a:avLst/>
          </a:prstGeom>
          <a:noFill/>
          <a:ln w="9525">
            <a:noFill/>
            <a:miter lim="800000"/>
            <a:headEnd/>
            <a:tailEnd/>
          </a:ln>
        </p:spPr>
        <p:txBody>
          <a:bodyPr wrap="none" anchor="ctr">
            <a:spAutoFit/>
          </a:bodyPr>
          <a:lstStyle/>
          <a:p>
            <a:r>
              <a:rPr lang="en-US" sz="1000">
                <a:latin typeface="Helvetica" pitchFamily="34" charset="0"/>
                <a:cs typeface="Times New Roman" pitchFamily="18" charset="0"/>
              </a:rPr>
              <a:t> </a:t>
            </a:r>
            <a:endParaRPr lang="en-US"/>
          </a:p>
        </p:txBody>
      </p:sp>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04800" y="228600"/>
            <a:ext cx="8839200" cy="1143000"/>
          </a:xfrm>
        </p:spPr>
        <p:txBody>
          <a:bodyPr/>
          <a:lstStyle/>
          <a:p>
            <a:r>
              <a:rPr lang="en-GB" sz="2800" smtClean="0"/>
              <a:t>Conduction limit. Effective conductivity</a:t>
            </a:r>
          </a:p>
        </p:txBody>
      </p:sp>
      <p:pic>
        <p:nvPicPr>
          <p:cNvPr id="2" name="Picture 1"/>
          <p:cNvPicPr>
            <a:picLocks noChangeAspect="1"/>
          </p:cNvPicPr>
          <p:nvPr/>
        </p:nvPicPr>
        <p:blipFill>
          <a:blip r:embed="rId3"/>
          <a:stretch>
            <a:fillRect/>
          </a:stretch>
        </p:blipFill>
        <p:spPr>
          <a:xfrm>
            <a:off x="1536164" y="1347539"/>
            <a:ext cx="5432926" cy="1370520"/>
          </a:xfrm>
          <a:prstGeom prst="rect">
            <a:avLst/>
          </a:prstGeom>
        </p:spPr>
      </p:pic>
      <p:pic>
        <p:nvPicPr>
          <p:cNvPr id="3" name="Picture 2"/>
          <p:cNvPicPr>
            <a:picLocks noChangeAspect="1"/>
          </p:cNvPicPr>
          <p:nvPr/>
        </p:nvPicPr>
        <p:blipFill>
          <a:blip r:embed="rId4"/>
          <a:stretch>
            <a:fillRect/>
          </a:stretch>
        </p:blipFill>
        <p:spPr>
          <a:xfrm>
            <a:off x="2026268" y="2514600"/>
            <a:ext cx="5077501" cy="1256310"/>
          </a:xfrm>
          <a:prstGeom prst="rect">
            <a:avLst/>
          </a:prstGeom>
        </p:spPr>
      </p:pic>
      <p:pic>
        <p:nvPicPr>
          <p:cNvPr id="4" name="Picture 3"/>
          <p:cNvPicPr>
            <a:picLocks noChangeAspect="1"/>
          </p:cNvPicPr>
          <p:nvPr/>
        </p:nvPicPr>
        <p:blipFill>
          <a:blip r:embed="rId5"/>
          <a:stretch>
            <a:fillRect/>
          </a:stretch>
        </p:blipFill>
        <p:spPr>
          <a:xfrm>
            <a:off x="2855220" y="3770910"/>
            <a:ext cx="2944950" cy="913680"/>
          </a:xfrm>
          <a:prstGeom prst="rect">
            <a:avLst/>
          </a:prstGeom>
        </p:spPr>
      </p:pic>
      <p:pic>
        <p:nvPicPr>
          <p:cNvPr id="5" name="Picture 4"/>
          <p:cNvPicPr>
            <a:picLocks noChangeAspect="1"/>
          </p:cNvPicPr>
          <p:nvPr/>
        </p:nvPicPr>
        <p:blipFill>
          <a:blip r:embed="rId6"/>
          <a:stretch>
            <a:fillRect/>
          </a:stretch>
        </p:blipFill>
        <p:spPr>
          <a:xfrm>
            <a:off x="76782" y="4677492"/>
            <a:ext cx="8655389" cy="570748"/>
          </a:xfrm>
          <a:prstGeom prst="rect">
            <a:avLst/>
          </a:prstGeom>
        </p:spPr>
      </p:pic>
      <p:pic>
        <p:nvPicPr>
          <p:cNvPr id="6" name="Picture 5"/>
          <p:cNvPicPr>
            <a:picLocks noChangeAspect="1"/>
          </p:cNvPicPr>
          <p:nvPr/>
        </p:nvPicPr>
        <p:blipFill>
          <a:blip r:embed="rId7"/>
          <a:stretch>
            <a:fillRect/>
          </a:stretch>
        </p:blipFill>
        <p:spPr>
          <a:xfrm>
            <a:off x="1417610" y="5579119"/>
            <a:ext cx="6904138" cy="937785"/>
          </a:xfrm>
          <a:prstGeom prst="rect">
            <a:avLst/>
          </a:prstGeom>
        </p:spPr>
      </p:pic>
      <p:pic>
        <p:nvPicPr>
          <p:cNvPr id="7" name="Picture 6"/>
          <p:cNvPicPr>
            <a:picLocks noChangeAspect="1"/>
          </p:cNvPicPr>
          <p:nvPr/>
        </p:nvPicPr>
        <p:blipFill>
          <a:blip r:embed="rId8"/>
          <a:stretch>
            <a:fillRect/>
          </a:stretch>
        </p:blipFill>
        <p:spPr>
          <a:xfrm>
            <a:off x="6316394" y="2032798"/>
            <a:ext cx="112759" cy="185997"/>
          </a:xfrm>
          <a:prstGeom prst="rect">
            <a:avLst/>
          </a:prstGeom>
        </p:spPr>
      </p:pic>
    </p:spTree>
    <p:extLst>
      <p:ext uri="{BB962C8B-B14F-4D97-AF65-F5344CB8AC3E}">
        <p14:creationId xmlns:p14="http://schemas.microsoft.com/office/powerpoint/2010/main" val="621775361"/>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8" name="Rectangle 2"/>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GB"/>
          </a:p>
        </p:txBody>
      </p:sp>
      <p:graphicFrame>
        <p:nvGraphicFramePr>
          <p:cNvPr id="3074" name="Object 2"/>
          <p:cNvGraphicFramePr>
            <a:graphicFrameLocks noChangeAspect="1"/>
          </p:cNvGraphicFramePr>
          <p:nvPr/>
        </p:nvGraphicFramePr>
        <p:xfrm>
          <a:off x="2771775" y="3429000"/>
          <a:ext cx="4824413" cy="992188"/>
        </p:xfrm>
        <a:graphic>
          <a:graphicData uri="http://schemas.openxmlformats.org/presentationml/2006/ole">
            <mc:AlternateContent xmlns:mc="http://schemas.openxmlformats.org/markup-compatibility/2006">
              <mc:Choice xmlns:v="urn:schemas-microsoft-com:vml" Requires="v">
                <p:oleObj spid="_x0000_s168054" name="Equation" r:id="rId3" imgW="2082800" imgH="431800" progId="">
                  <p:embed/>
                </p:oleObj>
              </mc:Choice>
              <mc:Fallback>
                <p:oleObj name="Equation" r:id="rId3" imgW="2082800" imgH="4318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3429000"/>
                        <a:ext cx="4824413" cy="99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
          <p:cNvGrpSpPr>
            <a:grpSpLocks/>
          </p:cNvGrpSpPr>
          <p:nvPr/>
        </p:nvGrpSpPr>
        <p:grpSpPr bwMode="auto">
          <a:xfrm>
            <a:off x="250825" y="1196975"/>
            <a:ext cx="8322869" cy="4727575"/>
            <a:chOff x="-4" y="609"/>
            <a:chExt cx="5606" cy="3422"/>
          </a:xfrm>
        </p:grpSpPr>
        <p:graphicFrame>
          <p:nvGraphicFramePr>
            <p:cNvPr id="3075" name="Object 3"/>
            <p:cNvGraphicFramePr>
              <a:graphicFrameLocks noChangeAspect="1"/>
            </p:cNvGraphicFramePr>
            <p:nvPr/>
          </p:nvGraphicFramePr>
          <p:xfrm>
            <a:off x="201" y="609"/>
            <a:ext cx="4904" cy="649"/>
          </p:xfrm>
          <a:graphic>
            <a:graphicData uri="http://schemas.openxmlformats.org/presentationml/2006/ole">
              <mc:AlternateContent xmlns:mc="http://schemas.openxmlformats.org/markup-compatibility/2006">
                <mc:Choice xmlns:v="urn:schemas-microsoft-com:vml" Requires="v">
                  <p:oleObj spid="_x0000_s168055" name="Equation" r:id="rId5" imgW="2336760" imgH="304560" progId="">
                    <p:embed/>
                  </p:oleObj>
                </mc:Choice>
                <mc:Fallback>
                  <p:oleObj name="Equation" r:id="rId5" imgW="2336760" imgH="3045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 y="609"/>
                          <a:ext cx="4904" cy="6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1" name="Rectangle 6"/>
            <p:cNvSpPr>
              <a:spLocks noChangeArrowheads="1"/>
            </p:cNvSpPr>
            <p:nvPr/>
          </p:nvSpPr>
          <p:spPr bwMode="auto">
            <a:xfrm>
              <a:off x="144" y="1673"/>
              <a:ext cx="5226" cy="512"/>
            </a:xfrm>
            <a:prstGeom prst="rect">
              <a:avLst/>
            </a:prstGeom>
            <a:noFill/>
            <a:ln w="9525">
              <a:noFill/>
              <a:miter lim="800000"/>
              <a:headEnd/>
              <a:tailEnd/>
            </a:ln>
          </p:spPr>
          <p:txBody>
            <a:bodyPr wrap="square" anchor="ctr">
              <a:spAutoFit/>
            </a:bodyPr>
            <a:lstStyle/>
            <a:p>
              <a:r>
                <a:rPr lang="en-US" sz="2000" b="1" dirty="0">
                  <a:solidFill>
                    <a:schemeClr val="folHlink"/>
                  </a:solidFill>
                  <a:cs typeface="Times New Roman" pitchFamily="18" charset="0"/>
                </a:rPr>
                <a:t>where</a:t>
              </a:r>
              <a:r>
                <a:rPr lang="en-US" sz="2000" b="1" dirty="0">
                  <a:cs typeface="Times New Roman" pitchFamily="18" charset="0"/>
                </a:rPr>
                <a:t> </a:t>
              </a:r>
              <a:r>
                <a:rPr lang="en-US" sz="2000" b="1" i="1" dirty="0" err="1" smtClean="0">
                  <a:cs typeface="Times New Roman" pitchFamily="18" charset="0"/>
                </a:rPr>
                <a:t>θ</a:t>
              </a:r>
              <a:r>
                <a:rPr lang="en-US" sz="2000" b="1" i="1" baseline="-30000" dirty="0" err="1" smtClean="0">
                  <a:cs typeface="Times New Roman" pitchFamily="18" charset="0"/>
                </a:rPr>
                <a:t>R</a:t>
              </a:r>
              <a:r>
                <a:rPr lang="en-US" sz="2000" b="1" i="1" baseline="-30000" dirty="0" smtClean="0">
                  <a:cs typeface="Times New Roman" pitchFamily="18" charset="0"/>
                </a:rPr>
                <a:t> </a:t>
              </a:r>
              <a:r>
                <a:rPr lang="en-US" sz="2000" b="1" dirty="0" smtClean="0">
                  <a:cs typeface="Times New Roman" pitchFamily="18" charset="0"/>
                </a:rPr>
                <a:t> </a:t>
              </a:r>
              <a:r>
                <a:rPr lang="en-US" sz="2000" b="1" dirty="0">
                  <a:solidFill>
                    <a:schemeClr val="folHlink"/>
                  </a:solidFill>
                  <a:cs typeface="Times New Roman" pitchFamily="18" charset="0"/>
                </a:rPr>
                <a:t>is the radiation temperature, </a:t>
              </a:r>
              <a:r>
                <a:rPr lang="en-US" sz="2000" b="1" i="1" dirty="0">
                  <a:cs typeface="Times New Roman" pitchFamily="18" charset="0"/>
                </a:rPr>
                <a:t>R</a:t>
              </a:r>
              <a:r>
                <a:rPr lang="en-US" sz="2000" b="1" i="1" baseline="-30000" dirty="0">
                  <a:cs typeface="Times New Roman" pitchFamily="18" charset="0"/>
                </a:rPr>
                <a:t>d</a:t>
              </a:r>
              <a:r>
                <a:rPr lang="en-US" sz="2000" b="1" dirty="0">
                  <a:solidFill>
                    <a:schemeClr val="folHlink"/>
                  </a:solidFill>
                  <a:cs typeface="Times New Roman" pitchFamily="18" charset="0"/>
                </a:rPr>
                <a:t> is the droplet radius,</a:t>
              </a:r>
              <a:endParaRPr lang="en-GB" sz="2000" b="1" dirty="0">
                <a:solidFill>
                  <a:schemeClr val="folHlink"/>
                </a:solidFill>
              </a:endParaRPr>
            </a:p>
            <a:p>
              <a:endParaRPr lang="en-GB" sz="2000" b="1" dirty="0"/>
            </a:p>
          </p:txBody>
        </p:sp>
        <p:sp>
          <p:nvSpPr>
            <p:cNvPr id="3082" name="Rectangle 7"/>
            <p:cNvSpPr>
              <a:spLocks noChangeArrowheads="1"/>
            </p:cNvSpPr>
            <p:nvPr/>
          </p:nvSpPr>
          <p:spPr bwMode="auto">
            <a:xfrm>
              <a:off x="-4" y="2187"/>
              <a:ext cx="124" cy="331"/>
            </a:xfrm>
            <a:prstGeom prst="rect">
              <a:avLst/>
            </a:prstGeom>
            <a:noFill/>
            <a:ln w="9525">
              <a:noFill/>
              <a:miter lim="800000"/>
              <a:headEnd/>
              <a:tailEnd/>
            </a:ln>
          </p:spPr>
          <p:txBody>
            <a:bodyPr wrap="none" anchor="ctr">
              <a:spAutoFit/>
            </a:bodyPr>
            <a:lstStyle/>
            <a:p>
              <a:endParaRPr lang="en-GB"/>
            </a:p>
          </p:txBody>
        </p:sp>
        <p:graphicFrame>
          <p:nvGraphicFramePr>
            <p:cNvPr id="3076" name="Object 4"/>
            <p:cNvGraphicFramePr>
              <a:graphicFrameLocks noChangeAspect="1"/>
            </p:cNvGraphicFramePr>
            <p:nvPr/>
          </p:nvGraphicFramePr>
          <p:xfrm>
            <a:off x="1729" y="2840"/>
            <a:ext cx="2938" cy="605"/>
          </p:xfrm>
          <a:graphic>
            <a:graphicData uri="http://schemas.openxmlformats.org/presentationml/2006/ole">
              <mc:AlternateContent xmlns:mc="http://schemas.openxmlformats.org/markup-compatibility/2006">
                <mc:Choice xmlns:v="urn:schemas-microsoft-com:vml" Requires="v">
                  <p:oleObj spid="_x0000_s168056" name="Equation" r:id="rId7" imgW="2082600" imgH="431640" progId="">
                    <p:embed/>
                  </p:oleObj>
                </mc:Choice>
                <mc:Fallback>
                  <p:oleObj name="Equation" r:id="rId7" imgW="2082600" imgH="4316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9" y="2840"/>
                          <a:ext cx="2938" cy="6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3" name="Rectangle 9"/>
            <p:cNvSpPr>
              <a:spLocks noChangeArrowheads="1"/>
            </p:cNvSpPr>
            <p:nvPr/>
          </p:nvSpPr>
          <p:spPr bwMode="auto">
            <a:xfrm>
              <a:off x="249" y="3523"/>
              <a:ext cx="5353" cy="508"/>
            </a:xfrm>
            <a:prstGeom prst="rect">
              <a:avLst/>
            </a:prstGeom>
            <a:noFill/>
            <a:ln w="9525">
              <a:noFill/>
              <a:miter lim="800000"/>
              <a:headEnd/>
              <a:tailEnd/>
            </a:ln>
          </p:spPr>
          <p:txBody>
            <a:bodyPr anchor="ctr">
              <a:spAutoFit/>
            </a:bodyPr>
            <a:lstStyle/>
            <a:p>
              <a:r>
                <a:rPr lang="en-US" sz="2000" b="1" i="1"/>
                <a:t>θ</a:t>
              </a:r>
              <a:r>
                <a:rPr lang="en-US" sz="1200" b="1" i="1"/>
                <a:t>R</a:t>
              </a:r>
              <a:r>
                <a:rPr lang="en-US" sz="2000" b="1"/>
                <a:t> </a:t>
              </a:r>
              <a:r>
                <a:rPr lang="en-US" sz="2000" b="1">
                  <a:solidFill>
                    <a:schemeClr val="folHlink"/>
                  </a:solidFill>
                </a:rPr>
                <a:t>can be assumed equal to the external temperature </a:t>
              </a:r>
              <a:r>
                <a:rPr lang="en-US" sz="2000" b="1" i="1"/>
                <a:t>T</a:t>
              </a:r>
              <a:r>
                <a:rPr lang="en-US" sz="2000" b="1" baseline="-25000"/>
                <a:t>ext</a:t>
              </a:r>
              <a:r>
                <a:rPr lang="en-US" sz="2000" b="1">
                  <a:solidFill>
                    <a:schemeClr val="folHlink"/>
                  </a:solidFill>
                </a:rPr>
                <a:t> in the case of an optically thin gas in the whole domain.</a:t>
              </a:r>
              <a:r>
                <a:rPr lang="en-US" sz="2000" b="1"/>
                <a:t> </a:t>
              </a:r>
            </a:p>
          </p:txBody>
        </p:sp>
        <p:graphicFrame>
          <p:nvGraphicFramePr>
            <p:cNvPr id="3077" name="Object 5"/>
            <p:cNvGraphicFramePr>
              <a:graphicFrameLocks noChangeAspect="1"/>
            </p:cNvGraphicFramePr>
            <p:nvPr/>
          </p:nvGraphicFramePr>
          <p:xfrm>
            <a:off x="1690" y="1117"/>
            <a:ext cx="1839" cy="649"/>
          </p:xfrm>
          <a:graphic>
            <a:graphicData uri="http://schemas.openxmlformats.org/presentationml/2006/ole">
              <mc:AlternateContent xmlns:mc="http://schemas.openxmlformats.org/markup-compatibility/2006">
                <mc:Choice xmlns:v="urn:schemas-microsoft-com:vml" Requires="v">
                  <p:oleObj spid="_x0000_s168057" name="Equation" r:id="rId9" imgW="876240" imgH="304560" progId="">
                    <p:embed/>
                  </p:oleObj>
                </mc:Choice>
                <mc:Fallback>
                  <p:oleObj name="Equation" r:id="rId9" imgW="876240" imgH="3045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0" y="1117"/>
                          <a:ext cx="1839" cy="6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323" name="Rectangle 11" descr="Dark horizontal"/>
          <p:cNvSpPr>
            <a:spLocks noChangeArrowheads="1"/>
          </p:cNvSpPr>
          <p:nvPr/>
        </p:nvSpPr>
        <p:spPr bwMode="auto">
          <a:xfrm>
            <a:off x="990600" y="152400"/>
            <a:ext cx="7069138" cy="762000"/>
          </a:xfrm>
          <a:prstGeom prst="rect">
            <a:avLst/>
          </a:prstGeom>
          <a:noFill/>
          <a:ln w="9525">
            <a:noFill/>
            <a:miter lim="800000"/>
            <a:headEnd/>
            <a:tailEnd/>
          </a:ln>
          <a:effectLst/>
        </p:spPr>
        <p:txBody>
          <a:bodyPr anchor="ctr"/>
          <a:lstStyle/>
          <a:p>
            <a:pPr>
              <a:defRPr/>
            </a:pPr>
            <a:endParaRPr kumimoji="1" lang="en-GB" sz="2600" b="1">
              <a:solidFill>
                <a:schemeClr val="folHlink"/>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987696015"/>
      </p:ext>
    </p:extLst>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609600"/>
            <a:ext cx="9144000" cy="1143000"/>
          </a:xfrm>
        </p:spPr>
        <p:txBody>
          <a:bodyPr/>
          <a:lstStyle/>
          <a:p>
            <a:r>
              <a:rPr lang="en-GB" sz="2800" dirty="0" smtClean="0"/>
              <a:t>Analytical solution for </a:t>
            </a:r>
            <a:r>
              <a:rPr lang="en-GB" sz="2800" i="1" dirty="0" smtClean="0"/>
              <a:t>h</a:t>
            </a:r>
            <a:r>
              <a:rPr lang="en-GB" sz="2800" dirty="0" smtClean="0"/>
              <a:t>=const</a:t>
            </a:r>
          </a:p>
        </p:txBody>
      </p:sp>
      <p:graphicFrame>
        <p:nvGraphicFramePr>
          <p:cNvPr id="4098" name="Object 2"/>
          <p:cNvGraphicFramePr>
            <a:graphicFrameLocks noChangeAspect="1"/>
          </p:cNvGraphicFramePr>
          <p:nvPr/>
        </p:nvGraphicFramePr>
        <p:xfrm>
          <a:off x="1295400" y="1676400"/>
          <a:ext cx="7162800" cy="4762500"/>
        </p:xfrm>
        <a:graphic>
          <a:graphicData uri="http://schemas.openxmlformats.org/presentationml/2006/ole">
            <mc:AlternateContent xmlns:mc="http://schemas.openxmlformats.org/markup-compatibility/2006">
              <mc:Choice xmlns:v="urn:schemas-microsoft-com:vml" Requires="v">
                <p:oleObj spid="_x0000_s116772" name="Bitmap Image" r:id="rId3" imgW="6416596" imgH="4266667" progId="PBrush">
                  <p:embed/>
                </p:oleObj>
              </mc:Choice>
              <mc:Fallback>
                <p:oleObj name="Bitmap Image" r:id="rId3" imgW="6416596" imgH="4266667"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76400"/>
                        <a:ext cx="71628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trips dir="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115&quot;&gt;&lt;property id=&quot;20148&quot; value=&quot;5&quot;/&gt;&lt;property id=&quot;20300&quot; value=&quot;Slide 1 - &amp;quot;New developments in modeling of mono-component and bi-component droplet heating and evaporation: effects of a movin&quot;/&gt;&lt;property id=&quot;20307&quot; value=&quot;261&quot;/&gt;&lt;/object&gt;&lt;object type=&quot;3&quot; unique_id=&quot;10145&quot;&gt;&lt;property id=&quot;20148&quot; value=&quot;5&quot;/&gt;&lt;property id=&quot;20300&quot; value=&quot;Slide 2 - &amp;quot;Nouveaux développements dans la modélisation  du chauffage et de l’évaporation de gouttes mono et bi-composants: ef&quot;/&gt;&lt;property id=&quot;20307&quot; value=&quot;289&quot;/&gt;&lt;/object&gt;&lt;object type=&quot;3&quot; unique_id=&quot;10146&quot;&gt;&lt;property id=&quot;20148&quot; value=&quot;5&quot;/&gt;&lt;property id=&quot;20300&quot; value=&quot;Slide 3 - &amp;quot;Plan&amp;quot;&quot;/&gt;&lt;property id=&quot;20307&quot; value=&quot;267&quot;/&gt;&lt;/object&gt;&lt;object type=&quot;3&quot; unique_id=&quot;10147&quot;&gt;&lt;property id=&quot;20148&quot; value=&quot;5&quot;/&gt;&lt;property id=&quot;20300&quot; value=&quot;Slide 4 - &amp;quot;Formulation of the problem&amp;#x0D;&amp;#x0A;&amp;#x0D;&amp;#x0A;&amp;quot;&quot;/&gt;&lt;property id=&quot;20307&quot; value=&quot;268&quot;/&gt;&lt;/object&gt;&lt;object type=&quot;3&quot; unique_id=&quot;10148&quot;&gt;&lt;property id=&quot;20148&quot; value=&quot;5&quot;/&gt;&lt;property id=&quot;20300&quot; value=&quot;Slide 5 - &amp;quot;Effect of the moving boundary&amp;quot;&quot;/&gt;&lt;property id=&quot;20307&quot; value=&quot;269&quot;/&gt;&lt;/object&gt;&lt;object type=&quot;3&quot; unique_id=&quot;10149&quot;&gt;&lt;property id=&quot;20148&quot; value=&quot;5&quot;/&gt;&lt;property id=&quot;20300&quot; value=&quot;Slide 6 - &amp;quot;Effect of the moving boundary&amp;quot;&quot;/&gt;&lt;property id=&quot;20307&quot; value=&quot;270&quot;/&gt;&lt;/object&gt;&lt;object type=&quot;3&quot; unique_id=&quot;10150&quot;&gt;&lt;property id=&quot;20148&quot; value=&quot;5&quot;/&gt;&lt;property id=&quot;20300&quot; value=&quot;Slide 7 - &amp;quot;Analytical solution&amp;quot;&quot;/&gt;&lt;property id=&quot;20307&quot; value=&quot;271&quot;/&gt;&lt;/object&gt;&lt;object type=&quot;3&quot; unique_id=&quot;10151&quot;&gt;&lt;property id=&quot;20148&quot; value=&quot;5&quot;/&gt;&lt;property id=&quot;20300&quot; value=&quot;Slide 8 - &amp;quot;Analytical Solution (Rd=const)&amp;quot;&quot;/&gt;&lt;property id=&quot;20307&quot; value=&quot;272&quot;/&gt;&lt;/object&gt;&lt;object type=&quot;3&quot; unique_id=&quot;10152&quot;&gt;&lt;property id=&quot;20148&quot; value=&quot;5&quot;/&gt;&lt;property id=&quot;20300&quot; value=&quot;Slide 9 - &amp;quot;Results &amp;quot;&quot;/&gt;&lt;property id=&quot;20307&quot; value=&quot;273&quot;/&gt;&lt;/object&gt;&lt;object type=&quot;3&quot; unique_id=&quot;10153&quot;&gt;&lt;property id=&quot;20148&quot; value=&quot;5&quot;/&gt;&lt;property id=&quot;20300&quot; value=&quot;Slide 10 - &amp;quot;Results &amp;quot;&quot;/&gt;&lt;property id=&quot;20307&quot; value=&quot;274&quot;/&gt;&lt;/object&gt;&lt;object type=&quot;3&quot; unique_id=&quot;10154&quot;&gt;&lt;property id=&quot;20148&quot; value=&quot;5&quot;/&gt;&lt;property id=&quot;20300&quot; value=&quot;Slide 11 - &amp;quot;Alternative solution &amp;quot;&quot;/&gt;&lt;property id=&quot;20307&quot; value=&quot;275&quot;/&gt;&lt;/object&gt;&lt;object type=&quot;3&quot; unique_id=&quot;10155&quot;&gt;&lt;property id=&quot;20148&quot; value=&quot;5&quot;/&gt;&lt;property id=&quot;20300&quot; value=&quot;Slide 12 - &amp;quot;Preliminary Results &amp;quot;&quot;/&gt;&lt;property id=&quot;20307&quot; value=&quot;276&quot;/&gt;&lt;/object&gt;&lt;object type=&quot;3&quot; unique_id=&quot;10156&quot;&gt;&lt;property id=&quot;20148&quot; value=&quot;5&quot;/&gt;&lt;property id=&quot;20300&quot; value=&quot;Slide 13 - &amp;quot;Conclusions (effects of moving boundary)&amp;#x0D;&amp;#x0A;&amp;quot;&quot;/&gt;&lt;property id=&quot;20307&quot; value=&quot;277&quot;/&gt;&lt;/object&gt;&lt;object type=&quot;3&quot; unique_id=&quot;10157&quot;&gt;&lt;property id=&quot;20148&quot; value=&quot;5&quot;/&gt;&lt;property id=&quot;20300&quot; value=&quot;Slide 14 - &amp;quot;Heating and evaporation of bi-component droplets&amp;#x0D;&amp;#x0A;&amp;quot;&quot;/&gt;&lt;property id=&quot;20307&quot; value=&quot;278&quot;/&gt;&lt;/object&gt;&lt;object type=&quot;3&quot; unique_id=&quot;10158&quot;&gt;&lt;property id=&quot;20148&quot; value=&quot;5&quot;/&gt;&lt;property id=&quot;20300&quot; value=&quot;Slide 15 - &amp;quot;Species diffusion equation&amp;#x0D;&amp;#x0A;&amp;quot;&quot;/&gt;&lt;property id=&quot;20307&quot; value=&quot;279&quot;/&gt;&lt;/object&gt;&lt;object type=&quot;3&quot; unique_id=&quot;10159&quot;&gt;&lt;property id=&quot;20148&quot; value=&quot;5&quot;/&gt;&lt;property id=&quot;20300&quot; value=&quot;Slide 16 - &amp;quot;Results referring to bi-component droplets&amp;quot;&quot;/&gt;&lt;property id=&quot;20307&quot; value=&quot;280&quot;/&gt;&lt;/object&gt;&lt;object type=&quot;3&quot; unique_id=&quot;10160&quot;&gt;&lt;property id=&quot;20148&quot; value=&quot;5&quot;/&gt;&lt;property id=&quot;20300&quot; value=&quot;Slide 17 - &amp;quot;Results referring to bi-component droplets&amp;quot;&quot;/&gt;&lt;property id=&quot;20307&quot; value=&quot;281&quot;/&gt;&lt;/object&gt;&lt;object type=&quot;3&quot; unique_id=&quot;10161&quot;&gt;&lt;property id=&quot;20148&quot; value=&quot;5&quot;/&gt;&lt;property id=&quot;20300&quot; value=&quot;Slide 18 - &amp;quot;Results referring to bi-component droplets&amp;quot;&quot;/&gt;&lt;property id=&quot;20307&quot; value=&quot;282&quot;/&gt;&lt;/object&gt;&lt;object type=&quot;3&quot; unique_id=&quot;10162&quot;&gt;&lt;property id=&quot;20148&quot; value=&quot;5&quot;/&gt;&lt;property id=&quot;20300&quot; value=&quot;Slide 19 - &amp;quot;Results referring to bi-component droplets&amp;quot;&quot;/&gt;&lt;property id=&quot;20307&quot; value=&quot;295&quot;/&gt;&lt;/object&gt;&lt;object type=&quot;3&quot; unique_id=&quot;10163&quot;&gt;&lt;property id=&quot;20148&quot; value=&quot;5&quot;/&gt;&lt;property id=&quot;20300&quot; value=&quot;Slide 20 - &amp;quot;Results referring to bi-component droplets&amp;quot;&quot;/&gt;&lt;property id=&quot;20307&quot; value=&quot;283&quot;/&gt;&lt;/object&gt;&lt;object type=&quot;3&quot; unique_id=&quot;10164&quot;&gt;&lt;property id=&quot;20148&quot; value=&quot;5&quot;/&gt;&lt;property id=&quot;20300&quot; value=&quot;Slide 21 - &amp;quot;Results referring to bi-component droplets&amp;quot;&quot;/&gt;&lt;property id=&quot;20307&quot; value=&quot;284&quot;/&gt;&lt;/object&gt;&lt;object type=&quot;3&quot; unique_id=&quot;10165&quot;&gt;&lt;property id=&quot;20148&quot; value=&quot;5&quot;/&gt;&lt;property id=&quot;20300&quot; value=&quot;Slide 22 - &amp;quot;Conclusions referring to bi-component droplets &amp;#x0D;&amp;#x0A;&amp;quot;&quot;/&gt;&lt;property id=&quot;20307&quot; value=&quot;285&quot;/&gt;&lt;/object&gt;&lt;object type=&quot;3&quot; unique_id=&quot;10166&quot;&gt;&lt;property id=&quot;20148&quot; value=&quot;5&quot;/&gt;&lt;property id=&quot;20300&quot; value=&quot;Slide 23 - &amp;quot;Papers and abstracts&amp;quot;&quot;/&gt;&lt;property id=&quot;20307&quot; value=&quot;286&quot;/&gt;&lt;/object&gt;&lt;object type=&quot;3&quot; unique_id=&quot;10167&quot;&gt;&lt;property id=&quot;20148&quot; value=&quot;5&quot;/&gt;&lt;property id=&quot;20300&quot; value=&quot;Slide 24 - &amp;quot;Acknowledgements&amp;quot;&quot;/&gt;&lt;property id=&quot;20307&quot; value=&quot;294&quot;/&gt;&lt;/object&gt;&lt;object type=&quot;3&quot; unique_id=&quot;10168&quot;&gt;&lt;property id=&quot;20148&quot; value=&quot;5&quot;/&gt;&lt;property id=&quot;20300&quot; value=&quot;Slide 25 - &amp;quot;Thank you for your attention&amp;#x0D;&amp;#x0A;&amp;#x0D;&amp;#x0A;&amp;quot;&quot;/&gt;&lt;property id=&quot;20307&quot; value=&quot;287&quot;/&gt;&lt;/object&gt;&lt;object type=&quot;3&quot; unique_id=&quot;10169&quot;&gt;&lt;property id=&quot;20148&quot; value=&quot;5&quot;/&gt;&lt;property id=&quot;20300&quot; value=&quot;Slide 26 - &amp;quot;Nouveaux développements dans la modélisation  du chauffage et de l’évaporation de gouttes mono et bi-composants: e&quot;/&gt;&lt;property id=&quot;20307&quot; value=&quot;29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TotalTime>
  <Words>662</Words>
  <Application>Microsoft Office PowerPoint</Application>
  <PresentationFormat>On-screen Show (4:3)</PresentationFormat>
  <Paragraphs>122</Paragraphs>
  <Slides>23</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Office Theme</vt:lpstr>
      <vt:lpstr>Equation</vt:lpstr>
      <vt:lpstr>Bitmap Image</vt:lpstr>
      <vt:lpstr>PowerPoint Presentation</vt:lpstr>
      <vt:lpstr>  MODELLING OF AUTOMOTIVE FUEL DROPLET HEATING AND EVAPORATION      </vt:lpstr>
      <vt:lpstr>Concept (Engineering Mathematics)</vt:lpstr>
      <vt:lpstr>Concept (Computational Fluid Dynamics)</vt:lpstr>
      <vt:lpstr>Analysis of realistic engineering systems requires a combined approach using  the methods of engineering mathematics and Computational Fluid Dynamics (CFD)</vt:lpstr>
      <vt:lpstr>   MODELS FOR DOPLET HEATING AND EVAPORATION (Conventional CFD models)</vt:lpstr>
      <vt:lpstr>Conduction limit. Effective conductivity</vt:lpstr>
      <vt:lpstr>PowerPoint Presentation</vt:lpstr>
      <vt:lpstr>Analytical solution for h=const</vt:lpstr>
      <vt:lpstr>Effect of the moving interface</vt:lpstr>
      <vt:lpstr>Effect of the moving interface</vt:lpstr>
      <vt:lpstr>Analytical solution</vt:lpstr>
      <vt:lpstr>Discrete Components Model  </vt:lpstr>
      <vt:lpstr>Solution to the species diffusion equation </vt:lpstr>
      <vt:lpstr>   </vt:lpstr>
      <vt:lpstr>   </vt:lpstr>
      <vt:lpstr>PowerPoint Presentation</vt:lpstr>
      <vt:lpstr>United Atom Model (UAM) </vt:lpstr>
      <vt:lpstr>  </vt:lpstr>
      <vt:lpstr>PowerPoint Presentation</vt:lpstr>
      <vt:lpstr>PowerPoint Presentation</vt:lpstr>
      <vt:lpstr>PowerPoint Presentation</vt:lpstr>
      <vt:lpstr>PowerPoint Presentation</vt:lpstr>
    </vt:vector>
  </TitlesOfParts>
  <Company>University of Brighton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is Arial, 28 point, bold,  left aligned</dc:title>
  <dc:creator>Cyril Crua</dc:creator>
  <cp:lastModifiedBy>Sirisha Kollimarala</cp:lastModifiedBy>
  <cp:revision>245</cp:revision>
  <dcterms:created xsi:type="dcterms:W3CDTF">2008-09-25T13:35:20Z</dcterms:created>
  <dcterms:modified xsi:type="dcterms:W3CDTF">2015-10-19T10:07:53Z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