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sldIdLst>
    <p:sldId id="338" r:id="rId2"/>
    <p:sldId id="339" r:id="rId3"/>
    <p:sldId id="256" r:id="rId4"/>
    <p:sldId id="257" r:id="rId5"/>
    <p:sldId id="344" r:id="rId6"/>
    <p:sldId id="260" r:id="rId7"/>
    <p:sldId id="342" r:id="rId8"/>
    <p:sldId id="341" r:id="rId9"/>
    <p:sldId id="261" r:id="rId10"/>
    <p:sldId id="313" r:id="rId11"/>
    <p:sldId id="343" r:id="rId12"/>
    <p:sldId id="334" r:id="rId13"/>
    <p:sldId id="335" r:id="rId14"/>
    <p:sldId id="318" r:id="rId15"/>
    <p:sldId id="319" r:id="rId16"/>
    <p:sldId id="340" r:id="rId17"/>
    <p:sldId id="33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10/13/2015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dirty="0"/>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dirty="0"/>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DF925245-6EC2-4710-A17C-F03DBAEE8AC6}"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DF925245-6EC2-4710-A17C-F03DBAEE8AC6}"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897EF42-4468-45B4-839B-0223E8CED2DD}" type="datetimeFigureOut">
              <a:rPr lang="en-US" smtClean="0"/>
              <a:t>10/13/2015</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F925245-6EC2-4710-A17C-F03DBAEE8AC6}"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dirty="0">
                <a:solidFill>
                  <a:srgbClr val="7030A0"/>
                </a:solidFill>
                <a:cs typeface="Arial" pitchFamily="34" charset="0"/>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smtClean="0">
                <a:solidFill>
                  <a:srgbClr val="0070C0"/>
                </a:solidFill>
                <a:latin typeface="Nyala" panose="02000504070300020003" pitchFamily="2" charset="0"/>
              </a:rPr>
              <a:t>OMICS International through </a:t>
            </a:r>
            <a:r>
              <a:rPr lang="en-US" sz="2200" dirty="0">
                <a:solidFill>
                  <a:srgbClr val="0070C0"/>
                </a:solidFill>
                <a:latin typeface="Nyala" panose="02000504070300020003" pitchFamily="2" charset="0"/>
              </a:rPr>
              <a:t>its Open Access Initiative is committed to make genuine and reliable contributions to the scientific community. </a:t>
            </a:r>
            <a:r>
              <a:rPr lang="en-US" sz="2200" dirty="0" smtClean="0">
                <a:solidFill>
                  <a:srgbClr val="0070C0"/>
                </a:solidFill>
                <a:latin typeface="Nyala" panose="02000504070300020003" pitchFamily="2" charset="0"/>
              </a:rPr>
              <a:t>OMICS International </a:t>
            </a:r>
            <a:r>
              <a:rPr lang="en-US" sz="2200" dirty="0">
                <a:solidFill>
                  <a:srgbClr val="0070C0"/>
                </a:solidFill>
                <a:latin typeface="Nyala" panose="02000504070300020003" pitchFamily="2" charset="0"/>
              </a:rPr>
              <a:t>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a:t>
            </a:r>
            <a:r>
              <a:rPr lang="en-US" sz="2200" dirty="0" smtClean="0">
                <a:solidFill>
                  <a:srgbClr val="0070C0"/>
                </a:solidFill>
                <a:latin typeface="Nyala" panose="02000504070300020003" pitchFamily="2" charset="0"/>
              </a:rPr>
              <a:t>OMICS International </a:t>
            </a:r>
            <a:r>
              <a:rPr lang="en-US" sz="2200" dirty="0">
                <a:solidFill>
                  <a:srgbClr val="0070C0"/>
                </a:solidFill>
                <a:latin typeface="Nyala" panose="02000504070300020003" pitchFamily="2" charset="0"/>
              </a:rPr>
              <a:t>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6744063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194603" y="914400"/>
            <a:ext cx="8949397" cy="5690382"/>
          </a:xfrm>
        </p:spPr>
        <p:txBody>
          <a:bodyPr>
            <a:noAutofit/>
          </a:bodyPr>
          <a:lstStyle/>
          <a:p>
            <a:pPr>
              <a:buFont typeface="Wingdings" pitchFamily="2" charset="2"/>
              <a:buChar char="Ø"/>
            </a:pPr>
            <a:r>
              <a:rPr lang="en-US" sz="2200" b="1" dirty="0">
                <a:latin typeface="Times New Roman" pitchFamily="18" charset="0"/>
                <a:cs typeface="Times New Roman" pitchFamily="18" charset="0"/>
              </a:rPr>
              <a:t>Pre-</a:t>
            </a:r>
            <a:r>
              <a:rPr lang="en-US" sz="2200" b="1" dirty="0" err="1">
                <a:latin typeface="Times New Roman" pitchFamily="18" charset="0"/>
                <a:cs typeface="Times New Roman" pitchFamily="18" charset="0"/>
              </a:rPr>
              <a:t>eclampsia</a:t>
            </a:r>
            <a:r>
              <a:rPr lang="en-US" sz="2200" dirty="0">
                <a:latin typeface="Times New Roman" pitchFamily="18" charset="0"/>
                <a:cs typeface="Times New Roman" pitchFamily="18" charset="0"/>
              </a:rPr>
              <a:t> or </a:t>
            </a:r>
            <a:r>
              <a:rPr lang="en-US" sz="2200" b="1" dirty="0">
                <a:latin typeface="Times New Roman" pitchFamily="18" charset="0"/>
                <a:cs typeface="Times New Roman" pitchFamily="18" charset="0"/>
              </a:rPr>
              <a:t>preeclampsia</a:t>
            </a:r>
            <a:r>
              <a:rPr lang="en-US" sz="2200" dirty="0">
                <a:latin typeface="Times New Roman" pitchFamily="18" charset="0"/>
                <a:cs typeface="Times New Roman" pitchFamily="18" charset="0"/>
              </a:rPr>
              <a:t> is a disorder of pregnancy characterized by high blood pressure and large amounts of protein in the urine. Though present in the majority of cases, protein in the urine need not be present to make the diagnosis of preeclampsia</a:t>
            </a:r>
            <a:r>
              <a:rPr lang="en-US" sz="2200" dirty="0" smtClean="0">
                <a:latin typeface="Times New Roman" pitchFamily="18" charset="0"/>
                <a:cs typeface="Times New Roman" pitchFamily="18" charset="0"/>
              </a:rPr>
              <a:t>.</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a:buFont typeface="Wingdings" pitchFamily="2" charset="2"/>
              <a:buChar char="Ø"/>
            </a:pPr>
            <a:endParaRPr lang="en-US" sz="2200" dirty="0">
              <a:latin typeface="Times New Roman" pitchFamily="18" charset="0"/>
              <a:cs typeface="Times New Roman" pitchFamily="18" charset="0"/>
            </a:endParaRPr>
          </a:p>
          <a:p>
            <a:pPr>
              <a:buFont typeface="Wingdings" pitchFamily="2" charset="2"/>
              <a:buChar char="Ø"/>
            </a:pPr>
            <a:r>
              <a:rPr lang="en-US" sz="2200" dirty="0" smtClean="0">
                <a:latin typeface="Times New Roman" pitchFamily="18" charset="0"/>
                <a:cs typeface="Times New Roman" pitchFamily="18" charset="0"/>
              </a:rPr>
              <a:t>It </a:t>
            </a:r>
            <a:r>
              <a:rPr lang="en-US" sz="2200" dirty="0">
                <a:latin typeface="Times New Roman" pitchFamily="18" charset="0"/>
                <a:cs typeface="Times New Roman" pitchFamily="18" charset="0"/>
              </a:rPr>
              <a:t>involves many body systems and evidence of associated organ dysfunction may be used to make the diagnosis when hypertension is present. This includes the presence of a low blood platelet count (thrombocytopenia), impaired liver function, the development of new kidney dysfunction, fluid accumulation in the lungs (pulmonary edema), and/or new-onset brain or visual disturbances</a:t>
            </a:r>
            <a:r>
              <a:rPr lang="en-US" sz="2200" dirty="0" smtClean="0">
                <a:latin typeface="Times New Roman" pitchFamily="18" charset="0"/>
                <a:cs typeface="Times New Roman" pitchFamily="18" charset="0"/>
              </a:rPr>
              <a:t>.</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a:buFont typeface="Wingdings" pitchFamily="2" charset="2"/>
              <a:buChar char="Ø"/>
            </a:pPr>
            <a:endParaRPr lang="en-US" sz="2200" dirty="0" smtClean="0">
              <a:latin typeface="Times New Roman" pitchFamily="18" charset="0"/>
              <a:cs typeface="Times New Roman" pitchFamily="18" charset="0"/>
            </a:endParaRPr>
          </a:p>
          <a:p>
            <a:pPr>
              <a:buFont typeface="Wingdings" pitchFamily="2" charset="2"/>
              <a:buChar char="Ø"/>
            </a:pPr>
            <a:r>
              <a:rPr lang="en-US" sz="2200" dirty="0" smtClean="0">
                <a:latin typeface="Times New Roman" pitchFamily="18" charset="0"/>
                <a:cs typeface="Times New Roman" pitchFamily="18" charset="0"/>
              </a:rPr>
              <a:t>If </a:t>
            </a:r>
            <a:r>
              <a:rPr lang="en-US" sz="2200" dirty="0">
                <a:latin typeface="Times New Roman" pitchFamily="18" charset="0"/>
                <a:cs typeface="Times New Roman" pitchFamily="18" charset="0"/>
              </a:rPr>
              <a:t>left untreated, preeclampsia can develop into eclampsia, the life-threatening occurrence of seizures during pregnancy. Preeclampsia is associated with multiple maternal and fetal adverse effects.</a:t>
            </a:r>
          </a:p>
        </p:txBody>
      </p:sp>
      <p:sp>
        <p:nvSpPr>
          <p:cNvPr id="4" name="Rectangle 3"/>
          <p:cNvSpPr/>
          <p:nvPr/>
        </p:nvSpPr>
        <p:spPr>
          <a:xfrm>
            <a:off x="152400" y="178191"/>
            <a:ext cx="2590800" cy="533401"/>
          </a:xfrm>
          <a:prstGeom prst="rect">
            <a:avLst/>
          </a:prstGeom>
          <a:solidFill>
            <a:schemeClr val="accent3">
              <a:lumMod val="60000"/>
              <a:lumOff val="40000"/>
            </a:schemeClr>
          </a:solidFill>
        </p:spPr>
        <p:txBody>
          <a:bodyPr vert="horz" lIns="91440" tIns="45720" rIns="91440" bIns="45720" rtlCol="0" anchor="ctr">
            <a:noAutofit/>
          </a:bodyPr>
          <a:lstStyle/>
          <a:p>
            <a:pPr algn="ctr">
              <a:spcBef>
                <a:spcPct val="0"/>
              </a:spcBef>
            </a:pPr>
            <a:r>
              <a:rPr lang="en-US" sz="2400" b="1" dirty="0" smtClean="0">
                <a:solidFill>
                  <a:srgbClr val="FF0000"/>
                </a:solidFill>
                <a:latin typeface="Times New Roman" pitchFamily="18" charset="0"/>
                <a:ea typeface="+mj-ea"/>
                <a:cs typeface="Times New Roman" pitchFamily="18" charset="0"/>
              </a:rPr>
              <a:t>Preeclampsia</a:t>
            </a:r>
            <a:endParaRPr lang="en-US" sz="2400" b="1" dirty="0">
              <a:solidFill>
                <a:srgbClr val="FF0000"/>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7172420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533400"/>
            <a:ext cx="8839200" cy="2154436"/>
          </a:xfrm>
          <a:prstGeom prst="rect">
            <a:avLst/>
          </a:prstGeom>
        </p:spPr>
        <p:txBody>
          <a:bodyPr wrap="square">
            <a:spAutoFit/>
          </a:bodyPr>
          <a:lstStyle/>
          <a:p>
            <a:endParaRPr lang="en-US" sz="2200" b="1" dirty="0">
              <a:latin typeface="Times New Roman" pitchFamily="18" charset="0"/>
              <a:cs typeface="Times New Roman" pitchFamily="18" charset="0"/>
            </a:endParaRPr>
          </a:p>
          <a:p>
            <a:endParaRPr lang="en-US" sz="2200" b="1" dirty="0" smtClean="0">
              <a:latin typeface="Times New Roman" pitchFamily="18" charset="0"/>
              <a:cs typeface="Times New Roman" pitchFamily="18" charset="0"/>
            </a:endParaRPr>
          </a:p>
          <a:p>
            <a:endParaRPr lang="en-US" b="1" dirty="0"/>
          </a:p>
          <a:p>
            <a:endParaRPr lang="en-US" b="1" dirty="0" smtClean="0"/>
          </a:p>
          <a:p>
            <a:endParaRPr lang="en-US" b="1" dirty="0"/>
          </a:p>
          <a:p>
            <a:endParaRPr lang="en-US" b="1" dirty="0" smtClean="0"/>
          </a:p>
          <a:p>
            <a:endParaRPr lang="en-US" b="1" dirty="0"/>
          </a:p>
        </p:txBody>
      </p:sp>
      <p:sp>
        <p:nvSpPr>
          <p:cNvPr id="4" name="Rectangle 3"/>
          <p:cNvSpPr/>
          <p:nvPr/>
        </p:nvSpPr>
        <p:spPr>
          <a:xfrm>
            <a:off x="0" y="178191"/>
            <a:ext cx="3200400" cy="533401"/>
          </a:xfrm>
          <a:prstGeom prst="rect">
            <a:avLst/>
          </a:prstGeom>
          <a:solidFill>
            <a:schemeClr val="accent3">
              <a:lumMod val="60000"/>
              <a:lumOff val="40000"/>
            </a:schemeClr>
          </a:solidFill>
        </p:spPr>
        <p:txBody>
          <a:bodyPr vert="horz" lIns="91440" tIns="45720" rIns="91440" bIns="45720" rtlCol="0" anchor="ctr">
            <a:noAutofit/>
          </a:bodyPr>
          <a:lstStyle/>
          <a:p>
            <a:pPr algn="ctr">
              <a:spcBef>
                <a:spcPct val="0"/>
              </a:spcBef>
            </a:pPr>
            <a:r>
              <a:rPr lang="en-US" sz="2400" b="1" dirty="0" smtClean="0">
                <a:solidFill>
                  <a:srgbClr val="FF0000"/>
                </a:solidFill>
                <a:latin typeface="Times New Roman" pitchFamily="18" charset="0"/>
                <a:ea typeface="+mj-ea"/>
                <a:cs typeface="Times New Roman" pitchFamily="18" charset="0"/>
              </a:rPr>
              <a:t>Signs and Symptoms</a:t>
            </a:r>
            <a:endParaRPr lang="en-US" sz="2400" b="1" dirty="0">
              <a:solidFill>
                <a:srgbClr val="FF0000"/>
              </a:solidFill>
              <a:latin typeface="Times New Roman" pitchFamily="18" charset="0"/>
              <a:ea typeface="+mj-ea"/>
              <a:cs typeface="Times New Roman" pitchFamily="18" charset="0"/>
            </a:endParaRPr>
          </a:p>
        </p:txBody>
      </p:sp>
      <p:sp>
        <p:nvSpPr>
          <p:cNvPr id="2" name="TextBox 1"/>
          <p:cNvSpPr txBox="1"/>
          <p:nvPr/>
        </p:nvSpPr>
        <p:spPr>
          <a:xfrm>
            <a:off x="304800" y="873314"/>
            <a:ext cx="8077200" cy="5847755"/>
          </a:xfrm>
          <a:prstGeom prst="rect">
            <a:avLst/>
          </a:prstGeom>
          <a:noFill/>
        </p:spPr>
        <p:txBody>
          <a:bodyPr wrap="square" rtlCol="0">
            <a:spAutoFit/>
          </a:bodyPr>
          <a:lstStyle/>
          <a:p>
            <a:pPr marL="342900" indent="-342900">
              <a:buFont typeface="Wingdings" pitchFamily="2" charset="2"/>
              <a:buChar char="Ø"/>
            </a:pPr>
            <a:r>
              <a:rPr lang="en-US" sz="2200" dirty="0">
                <a:latin typeface="Times New Roman" pitchFamily="18" charset="0"/>
                <a:cs typeface="Times New Roman" pitchFamily="18" charset="0"/>
              </a:rPr>
              <a:t>Swelling or edema (especially in the hands and face) was originally considered an important sign for a diagnosis of preeclampsia</a:t>
            </a:r>
            <a:r>
              <a:rPr lang="en-US" sz="2200" dirty="0" smtClean="0">
                <a:latin typeface="Times New Roman" pitchFamily="18" charset="0"/>
                <a:cs typeface="Times New Roman" pitchFamily="18" charset="0"/>
              </a:rPr>
              <a:t>.</a:t>
            </a:r>
            <a:r>
              <a:rPr lang="en-US" sz="2200" dirty="0">
                <a:latin typeface="Times New Roman" pitchFamily="18" charset="0"/>
                <a:cs typeface="Times New Roman" pitchFamily="18" charset="0"/>
              </a:rPr>
              <a:t> However, because swelling is a common occurrence in pregnancy, its utility as a distinguishing factor in preeclampsia is not great. </a:t>
            </a:r>
            <a:endParaRPr lang="en-US" sz="2200" dirty="0" smtClean="0">
              <a:latin typeface="Times New Roman" pitchFamily="18" charset="0"/>
              <a:cs typeface="Times New Roman" pitchFamily="18" charset="0"/>
            </a:endParaRPr>
          </a:p>
          <a:p>
            <a:pPr marL="342900" indent="-342900">
              <a:buFont typeface="Wingdings" pitchFamily="2" charset="2"/>
              <a:buChar char="Ø"/>
            </a:pPr>
            <a:endParaRPr lang="en-US" sz="2200" dirty="0" smtClean="0">
              <a:latin typeface="Times New Roman" pitchFamily="18" charset="0"/>
              <a:cs typeface="Times New Roman" pitchFamily="18" charset="0"/>
            </a:endParaRPr>
          </a:p>
          <a:p>
            <a:pPr marL="342900" indent="-342900">
              <a:buFont typeface="Wingdings" pitchFamily="2" charset="2"/>
              <a:buChar char="Ø"/>
            </a:pPr>
            <a:r>
              <a:rPr lang="en-US" sz="2200" dirty="0" smtClean="0">
                <a:latin typeface="Times New Roman" pitchFamily="18" charset="0"/>
                <a:cs typeface="Times New Roman" pitchFamily="18" charset="0"/>
              </a:rPr>
              <a:t>Pitting </a:t>
            </a:r>
            <a:r>
              <a:rPr lang="en-US" sz="2200" dirty="0">
                <a:latin typeface="Times New Roman" pitchFamily="18" charset="0"/>
                <a:cs typeface="Times New Roman" pitchFamily="18" charset="0"/>
              </a:rPr>
              <a:t>edema (unusual swelling, particularly of the hands, feet, or face, notable by leaving an indentation when pressed on) can be significant, and should be reported to a health care provider</a:t>
            </a:r>
            <a:r>
              <a:rPr lang="en-US" sz="2200" dirty="0" smtClean="0">
                <a:latin typeface="Times New Roman" pitchFamily="18" charset="0"/>
                <a:cs typeface="Times New Roman" pitchFamily="18" charset="0"/>
              </a:rPr>
              <a:t>.</a:t>
            </a:r>
          </a:p>
          <a:p>
            <a:pPr marL="342900" indent="-342900">
              <a:buFont typeface="Wingdings" pitchFamily="2" charset="2"/>
              <a:buChar char="Ø"/>
            </a:pPr>
            <a:endParaRPr lang="en-US" sz="2200" dirty="0">
              <a:latin typeface="Times New Roman" pitchFamily="18" charset="0"/>
              <a:cs typeface="Times New Roman" pitchFamily="18" charset="0"/>
            </a:endParaRPr>
          </a:p>
          <a:p>
            <a:pPr marL="342900" indent="-342900">
              <a:buFont typeface="Wingdings" pitchFamily="2" charset="2"/>
              <a:buChar char="Ø"/>
            </a:pPr>
            <a:r>
              <a:rPr lang="en-US" sz="2200" dirty="0">
                <a:latin typeface="Times New Roman" pitchFamily="18" charset="0"/>
                <a:cs typeface="Times New Roman" pitchFamily="18" charset="0"/>
              </a:rPr>
              <a:t>In general, none of the signs of preeclampsia are specific, and even convulsions in pregnancy are more likely to have causes other than eclampsia in modern practice. Further, a symptom such as epigastric pain may be misinterpreted as heartburn. Diagnosis, therefore, depends on finding a coincidence of several preeclamptic features, the final proof being their regression after delivery.</a:t>
            </a:r>
          </a:p>
        </p:txBody>
      </p:sp>
    </p:spTree>
    <p:extLst>
      <p:ext uri="{BB962C8B-B14F-4D97-AF65-F5344CB8AC3E}">
        <p14:creationId xmlns:p14="http://schemas.microsoft.com/office/powerpoint/2010/main" val="3101502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76656"/>
            <a:ext cx="8915400" cy="5678478"/>
          </a:xfrm>
          <a:prstGeom prst="rect">
            <a:avLst/>
          </a:prstGeom>
        </p:spPr>
        <p:txBody>
          <a:bodyPr wrap="square">
            <a:spAutoFit/>
          </a:bodyPr>
          <a:lstStyle/>
          <a:p>
            <a:pPr marL="342900" indent="-342900">
              <a:buFont typeface="Wingdings" pitchFamily="2" charset="2"/>
              <a:buChar char="Ø"/>
            </a:pPr>
            <a:r>
              <a:rPr lang="en-US" sz="2200" dirty="0">
                <a:latin typeface="Times New Roman" pitchFamily="18" charset="0"/>
                <a:cs typeface="Times New Roman" pitchFamily="18" charset="0"/>
              </a:rPr>
              <a:t>There is no definitive cause of preeclampsia, though it is likely related to a number of factors. Some of these factors include</a:t>
            </a:r>
            <a:r>
              <a:rPr lang="en-US" sz="2200" dirty="0" smtClean="0">
                <a:latin typeface="Times New Roman" pitchFamily="18" charset="0"/>
                <a:cs typeface="Times New Roman" pitchFamily="18" charset="0"/>
              </a:rPr>
              <a:t>:</a:t>
            </a:r>
          </a:p>
          <a:p>
            <a:pPr marL="342900" indent="-342900">
              <a:buFont typeface="Wingdings" pitchFamily="2" charset="2"/>
              <a:buChar char="Ø"/>
            </a:pPr>
            <a:endParaRPr lang="en-US" sz="2200" dirty="0">
              <a:latin typeface="Times New Roman" pitchFamily="18" charset="0"/>
              <a:cs typeface="Times New Roman" pitchFamily="18" charset="0"/>
            </a:endParaRPr>
          </a:p>
          <a:p>
            <a:pPr marL="342900" indent="-342900">
              <a:buFont typeface="Wingdings" pitchFamily="2" charset="2"/>
              <a:buChar char="Ø"/>
            </a:pPr>
            <a:r>
              <a:rPr lang="en-US" sz="2200" dirty="0">
                <a:latin typeface="Times New Roman" pitchFamily="18" charset="0"/>
                <a:cs typeface="Times New Roman" pitchFamily="18" charset="0"/>
              </a:rPr>
              <a:t>abnormal placentation (formation and development of the placenta)</a:t>
            </a:r>
          </a:p>
          <a:p>
            <a:pPr marL="342900" indent="-342900">
              <a:buFont typeface="Wingdings" pitchFamily="2" charset="2"/>
              <a:buChar char="Ø"/>
            </a:pPr>
            <a:r>
              <a:rPr lang="en-US" sz="2200" dirty="0">
                <a:latin typeface="Times New Roman" pitchFamily="18" charset="0"/>
                <a:cs typeface="Times New Roman" pitchFamily="18" charset="0"/>
              </a:rPr>
              <a:t>Immunologic </a:t>
            </a:r>
            <a:r>
              <a:rPr lang="en-US" sz="2200" dirty="0" smtClean="0">
                <a:latin typeface="Times New Roman" pitchFamily="18" charset="0"/>
                <a:cs typeface="Times New Roman" pitchFamily="18" charset="0"/>
              </a:rPr>
              <a:t>factors</a:t>
            </a:r>
            <a:endParaRPr lang="en-US" sz="2200" dirty="0">
              <a:latin typeface="Times New Roman" pitchFamily="18" charset="0"/>
              <a:cs typeface="Times New Roman" pitchFamily="18" charset="0"/>
            </a:endParaRPr>
          </a:p>
          <a:p>
            <a:pPr marL="342900" indent="-342900">
              <a:buFont typeface="Wingdings" pitchFamily="2" charset="2"/>
              <a:buChar char="Ø"/>
            </a:pPr>
            <a:r>
              <a:rPr lang="en-US" sz="2200" dirty="0">
                <a:latin typeface="Times New Roman" pitchFamily="18" charset="0"/>
                <a:cs typeface="Times New Roman" pitchFamily="18" charset="0"/>
              </a:rPr>
              <a:t>Prior or existing maternal pathology - preeclampsia is seen more at a higher incidence in individuals with preexisting hypertension, obesity, antiphospholipid antibody syndrome, and those with history of preeclampsia</a:t>
            </a:r>
          </a:p>
          <a:p>
            <a:pPr marL="342900" indent="-342900">
              <a:buFont typeface="Wingdings" pitchFamily="2" charset="2"/>
              <a:buChar char="Ø"/>
            </a:pPr>
            <a:r>
              <a:rPr lang="en-US" sz="2200" dirty="0">
                <a:latin typeface="Times New Roman" pitchFamily="18" charset="0"/>
                <a:cs typeface="Times New Roman" pitchFamily="18" charset="0"/>
              </a:rPr>
              <a:t>Dietary factors, e.g. calcium supplementation in areas where dietary calcium intake is low has been shown to reduce the risk of </a:t>
            </a:r>
            <a:r>
              <a:rPr lang="en-US" sz="2200" dirty="0" smtClean="0">
                <a:latin typeface="Times New Roman" pitchFamily="18" charset="0"/>
                <a:cs typeface="Times New Roman" pitchFamily="18" charset="0"/>
              </a:rPr>
              <a:t>preeclampsia</a:t>
            </a:r>
            <a:endParaRPr lang="en-US" sz="2200" dirty="0">
              <a:latin typeface="Times New Roman" pitchFamily="18" charset="0"/>
              <a:cs typeface="Times New Roman" pitchFamily="18" charset="0"/>
            </a:endParaRPr>
          </a:p>
          <a:p>
            <a:pPr marL="342900" indent="-342900">
              <a:buFont typeface="Wingdings" pitchFamily="2" charset="2"/>
              <a:buChar char="Ø"/>
            </a:pPr>
            <a:r>
              <a:rPr lang="en-US" sz="2200" dirty="0">
                <a:latin typeface="Times New Roman" pitchFamily="18" charset="0"/>
                <a:cs typeface="Times New Roman" pitchFamily="18" charset="0"/>
              </a:rPr>
              <a:t>Environmental factors, e.g. air </a:t>
            </a:r>
            <a:r>
              <a:rPr lang="en-US" sz="2200" dirty="0" smtClean="0">
                <a:latin typeface="Times New Roman" pitchFamily="18" charset="0"/>
                <a:cs typeface="Times New Roman" pitchFamily="18" charset="0"/>
              </a:rPr>
              <a:t>pollution</a:t>
            </a:r>
            <a:endParaRPr lang="en-US" sz="2200" dirty="0">
              <a:latin typeface="Times New Roman" pitchFamily="18" charset="0"/>
              <a:cs typeface="Times New Roman" pitchFamily="18" charset="0"/>
            </a:endParaRPr>
          </a:p>
          <a:p>
            <a:pPr marL="342900" indent="-342900" algn="just">
              <a:lnSpc>
                <a:spcPct val="150000"/>
              </a:lnSpc>
              <a:buFont typeface="Wingdings" pitchFamily="2" charset="2"/>
              <a:buChar char="Ø"/>
            </a:pPr>
            <a:endParaRPr lang="en-US" sz="2200" dirty="0">
              <a:latin typeface="Times New Roman" pitchFamily="18" charset="0"/>
              <a:cs typeface="Times New Roman" pitchFamily="18" charset="0"/>
            </a:endParaRPr>
          </a:p>
          <a:p>
            <a:pPr marL="285750" indent="-285750" algn="just">
              <a:lnSpc>
                <a:spcPct val="150000"/>
              </a:lnSpc>
              <a:buFont typeface="Arial" pitchFamily="34" charset="0"/>
              <a:buChar char="•"/>
            </a:pPr>
            <a:endParaRPr lang="en-US" sz="2200" dirty="0" smtClean="0">
              <a:latin typeface="Times New Roman" pitchFamily="18" charset="0"/>
              <a:cs typeface="Times New Roman" pitchFamily="18" charset="0"/>
            </a:endParaRPr>
          </a:p>
          <a:p>
            <a:pPr marL="285750" indent="-285750" algn="just">
              <a:lnSpc>
                <a:spcPct val="150000"/>
              </a:lnSpc>
              <a:buFont typeface="Arial" pitchFamily="34" charset="0"/>
              <a:buChar char="•"/>
            </a:pPr>
            <a:endParaRPr lang="en-US" sz="2200" dirty="0" smtClean="0">
              <a:latin typeface="Times New Roman" pitchFamily="18" charset="0"/>
              <a:cs typeface="Times New Roman" pitchFamily="18" charset="0"/>
            </a:endParaRPr>
          </a:p>
        </p:txBody>
      </p:sp>
      <p:sp>
        <p:nvSpPr>
          <p:cNvPr id="5" name="Rectangle 4"/>
          <p:cNvSpPr/>
          <p:nvPr/>
        </p:nvSpPr>
        <p:spPr>
          <a:xfrm>
            <a:off x="152401" y="152400"/>
            <a:ext cx="1904999" cy="533401"/>
          </a:xfrm>
          <a:prstGeom prst="rect">
            <a:avLst/>
          </a:prstGeom>
          <a:solidFill>
            <a:schemeClr val="accent3">
              <a:lumMod val="60000"/>
              <a:lumOff val="40000"/>
            </a:schemeClr>
          </a:solidFill>
        </p:spPr>
        <p:txBody>
          <a:bodyPr vert="horz" lIns="91440" tIns="45720" rIns="91440" bIns="45720" rtlCol="0" anchor="ctr">
            <a:noAutofit/>
          </a:bodyPr>
          <a:lstStyle/>
          <a:p>
            <a:pPr algn="ctr">
              <a:spcBef>
                <a:spcPct val="0"/>
              </a:spcBef>
            </a:pPr>
            <a:r>
              <a:rPr lang="en-US" sz="2400" b="1" dirty="0" smtClean="0">
                <a:solidFill>
                  <a:srgbClr val="FF0000"/>
                </a:solidFill>
                <a:latin typeface="Times New Roman" pitchFamily="18" charset="0"/>
                <a:ea typeface="+mj-ea"/>
                <a:cs typeface="Times New Roman" pitchFamily="18" charset="0"/>
              </a:rPr>
              <a:t>Causes</a:t>
            </a:r>
            <a:endParaRPr lang="en-US" sz="2400" b="1" dirty="0">
              <a:solidFill>
                <a:srgbClr val="FF0000"/>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1632715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9067800" cy="539378"/>
          </a:xfrm>
          <a:prstGeom prst="rect">
            <a:avLst/>
          </a:prstGeom>
        </p:spPr>
        <p:txBody>
          <a:bodyPr wrap="square">
            <a:spAutoFit/>
          </a:bodyPr>
          <a:lstStyle/>
          <a:p>
            <a:pPr marL="342900" indent="-342900" algn="just">
              <a:lnSpc>
                <a:spcPct val="150000"/>
              </a:lnSpc>
              <a:buFont typeface="Wingdings" pitchFamily="2" charset="2"/>
              <a:buChar char="Ø"/>
            </a:pP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3" name="Rectangle 2"/>
          <p:cNvSpPr/>
          <p:nvPr/>
        </p:nvSpPr>
        <p:spPr>
          <a:xfrm>
            <a:off x="152401" y="152400"/>
            <a:ext cx="2819399" cy="533401"/>
          </a:xfrm>
          <a:prstGeom prst="rect">
            <a:avLst/>
          </a:prstGeom>
          <a:solidFill>
            <a:schemeClr val="accent3">
              <a:lumMod val="60000"/>
              <a:lumOff val="40000"/>
            </a:schemeClr>
          </a:solidFill>
        </p:spPr>
        <p:txBody>
          <a:bodyPr vert="horz" lIns="91440" tIns="45720" rIns="91440" bIns="45720" rtlCol="0" anchor="ctr">
            <a:noAutofit/>
          </a:bodyPr>
          <a:lstStyle/>
          <a:p>
            <a:pPr algn="ctr">
              <a:spcBef>
                <a:spcPct val="0"/>
              </a:spcBef>
            </a:pPr>
            <a:r>
              <a:rPr lang="en-US" sz="2400" b="1" dirty="0" smtClean="0">
                <a:solidFill>
                  <a:srgbClr val="FF0000"/>
                </a:solidFill>
                <a:latin typeface="Times New Roman" pitchFamily="18" charset="0"/>
                <a:ea typeface="+mj-ea"/>
                <a:cs typeface="Times New Roman" pitchFamily="18" charset="0"/>
              </a:rPr>
              <a:t>Risk Factors</a:t>
            </a:r>
            <a:endParaRPr lang="en-US" sz="2400" b="1" dirty="0">
              <a:solidFill>
                <a:srgbClr val="FF0000"/>
              </a:solidFill>
              <a:latin typeface="Times New Roman" pitchFamily="18" charset="0"/>
              <a:ea typeface="+mj-ea"/>
              <a:cs typeface="Times New Roman" pitchFamily="18" charset="0"/>
            </a:endParaRPr>
          </a:p>
        </p:txBody>
      </p:sp>
      <p:sp>
        <p:nvSpPr>
          <p:cNvPr id="4" name="Rectangle 3"/>
          <p:cNvSpPr/>
          <p:nvPr/>
        </p:nvSpPr>
        <p:spPr>
          <a:xfrm>
            <a:off x="130127" y="1066800"/>
            <a:ext cx="8991600" cy="4154984"/>
          </a:xfrm>
          <a:prstGeom prst="rect">
            <a:avLst/>
          </a:prstGeom>
        </p:spPr>
        <p:txBody>
          <a:bodyPr wrap="square">
            <a:spAutoFit/>
          </a:bodyPr>
          <a:lstStyle/>
          <a:p>
            <a:r>
              <a:rPr lang="en-US" sz="2200" dirty="0">
                <a:latin typeface="Times New Roman" pitchFamily="18" charset="0"/>
                <a:cs typeface="Times New Roman" pitchFamily="18" charset="0"/>
              </a:rPr>
              <a:t>Known risk factors for preeclampsia include</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a:p>
            <a:pPr marL="342900" indent="-342900">
              <a:buFont typeface="Wingdings" pitchFamily="2" charset="2"/>
              <a:buChar char="Ø"/>
            </a:pPr>
            <a:r>
              <a:rPr lang="en-US" sz="2200" dirty="0">
                <a:latin typeface="Times New Roman" pitchFamily="18" charset="0"/>
                <a:cs typeface="Times New Roman" pitchFamily="18" charset="0"/>
              </a:rPr>
              <a:t>Nulliparity (never given birth)</a:t>
            </a:r>
          </a:p>
          <a:p>
            <a:pPr marL="342900" indent="-342900">
              <a:buFont typeface="Wingdings" pitchFamily="2" charset="2"/>
              <a:buChar char="Ø"/>
            </a:pPr>
            <a:r>
              <a:rPr lang="en-US" sz="2200" dirty="0">
                <a:latin typeface="Times New Roman" pitchFamily="18" charset="0"/>
                <a:cs typeface="Times New Roman" pitchFamily="18" charset="0"/>
              </a:rPr>
              <a:t>Diabetes mellitus</a:t>
            </a:r>
          </a:p>
          <a:p>
            <a:pPr marL="342900" indent="-342900">
              <a:buFont typeface="Wingdings" pitchFamily="2" charset="2"/>
              <a:buChar char="Ø"/>
            </a:pPr>
            <a:r>
              <a:rPr lang="en-US" sz="2200" dirty="0">
                <a:latin typeface="Times New Roman" pitchFamily="18" charset="0"/>
                <a:cs typeface="Times New Roman" pitchFamily="18" charset="0"/>
              </a:rPr>
              <a:t>Renal disease</a:t>
            </a:r>
          </a:p>
          <a:p>
            <a:pPr marL="342900" indent="-342900">
              <a:buFont typeface="Wingdings" pitchFamily="2" charset="2"/>
              <a:buChar char="Ø"/>
            </a:pPr>
            <a:r>
              <a:rPr lang="en-US" sz="2200" dirty="0">
                <a:latin typeface="Times New Roman" pitchFamily="18" charset="0"/>
                <a:cs typeface="Times New Roman" pitchFamily="18" charset="0"/>
              </a:rPr>
              <a:t>Chronic hypertension</a:t>
            </a:r>
          </a:p>
          <a:p>
            <a:pPr marL="342900" indent="-342900">
              <a:buFont typeface="Wingdings" pitchFamily="2" charset="2"/>
              <a:buChar char="Ø"/>
            </a:pPr>
            <a:r>
              <a:rPr lang="en-US" sz="2200" dirty="0">
                <a:latin typeface="Times New Roman" pitchFamily="18" charset="0"/>
                <a:cs typeface="Times New Roman" pitchFamily="18" charset="0"/>
              </a:rPr>
              <a:t>Prior history of preeclampsia</a:t>
            </a:r>
          </a:p>
          <a:p>
            <a:pPr marL="342900" indent="-342900">
              <a:buFont typeface="Wingdings" pitchFamily="2" charset="2"/>
              <a:buChar char="Ø"/>
            </a:pPr>
            <a:r>
              <a:rPr lang="en-US" sz="2200" dirty="0">
                <a:latin typeface="Times New Roman" pitchFamily="18" charset="0"/>
                <a:cs typeface="Times New Roman" pitchFamily="18" charset="0"/>
              </a:rPr>
              <a:t>Family history of preeclampsia</a:t>
            </a:r>
          </a:p>
          <a:p>
            <a:pPr marL="342900" indent="-342900">
              <a:buFont typeface="Wingdings" pitchFamily="2" charset="2"/>
              <a:buChar char="Ø"/>
            </a:pPr>
            <a:r>
              <a:rPr lang="en-US" sz="2200" dirty="0">
                <a:latin typeface="Times New Roman" pitchFamily="18" charset="0"/>
                <a:cs typeface="Times New Roman" pitchFamily="18" charset="0"/>
              </a:rPr>
              <a:t>Advanced maternal age (&gt;35 years)</a:t>
            </a:r>
          </a:p>
          <a:p>
            <a:pPr marL="342900" indent="-342900">
              <a:buFont typeface="Wingdings" pitchFamily="2" charset="2"/>
              <a:buChar char="Ø"/>
            </a:pPr>
            <a:r>
              <a:rPr lang="en-US" sz="2200" dirty="0">
                <a:latin typeface="Times New Roman" pitchFamily="18" charset="0"/>
                <a:cs typeface="Times New Roman" pitchFamily="18" charset="0"/>
              </a:rPr>
              <a:t>Obesity</a:t>
            </a:r>
          </a:p>
          <a:p>
            <a:pPr marL="342900" indent="-342900">
              <a:buFont typeface="Wingdings" pitchFamily="2" charset="2"/>
              <a:buChar char="Ø"/>
            </a:pPr>
            <a:r>
              <a:rPr lang="en-US" sz="2200" dirty="0">
                <a:latin typeface="Times New Roman" pitchFamily="18" charset="0"/>
                <a:cs typeface="Times New Roman" pitchFamily="18" charset="0"/>
              </a:rPr>
              <a:t>Antiphospholipid antibody syndrome</a:t>
            </a:r>
          </a:p>
          <a:p>
            <a:pPr marL="342900" indent="-342900">
              <a:buFont typeface="Wingdings" pitchFamily="2" charset="2"/>
              <a:buChar char="Ø"/>
            </a:pPr>
            <a:r>
              <a:rPr lang="en-US" sz="2200" dirty="0">
                <a:latin typeface="Times New Roman" pitchFamily="18" charset="0"/>
                <a:cs typeface="Times New Roman" pitchFamily="18" charset="0"/>
              </a:rPr>
              <a:t>Multiple gestation</a:t>
            </a:r>
          </a:p>
          <a:p>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1883996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3"/>
          <p:cNvSpPr>
            <a:spLocks noGrp="1" noChangeArrowheads="1"/>
          </p:cNvSpPr>
          <p:nvPr>
            <p:ph idx="1"/>
          </p:nvPr>
        </p:nvSpPr>
        <p:spPr>
          <a:xfrm>
            <a:off x="152400" y="-2209800"/>
            <a:ext cx="9067800" cy="7234311"/>
          </a:xfrm>
        </p:spPr>
        <p:txBody>
          <a:bodyPr>
            <a:noAutofit/>
          </a:bodyPr>
          <a:lstStyle/>
          <a:p>
            <a:pPr marL="0" indent="0" algn="just">
              <a:buNone/>
            </a:pPr>
            <a:endParaRPr lang="en-US" sz="2200" dirty="0" smtClean="0">
              <a:latin typeface="Times New Roman" pitchFamily="18" charset="0"/>
              <a:cs typeface="Times New Roman" pitchFamily="18" charset="0"/>
            </a:endParaRPr>
          </a:p>
          <a:p>
            <a:pPr marL="0" indent="0" algn="just">
              <a:buNone/>
            </a:pPr>
            <a:endParaRPr lang="en-US" sz="2200" dirty="0">
              <a:latin typeface="Times New Roman" pitchFamily="18" charset="0"/>
              <a:cs typeface="Times New Roman" pitchFamily="18" charset="0"/>
            </a:endParaRPr>
          </a:p>
          <a:p>
            <a:pPr marL="0" indent="0" algn="just">
              <a:buNone/>
            </a:pPr>
            <a:endParaRPr lang="en-US" sz="2200" dirty="0" smtClean="0">
              <a:latin typeface="Times New Roman" pitchFamily="18" charset="0"/>
              <a:cs typeface="Times New Roman" pitchFamily="18" charset="0"/>
            </a:endParaRPr>
          </a:p>
          <a:p>
            <a:pPr marL="0" indent="0" algn="just">
              <a:buNone/>
            </a:pPr>
            <a:endParaRPr lang="en-US" sz="2200" dirty="0">
              <a:latin typeface="Times New Roman" pitchFamily="18" charset="0"/>
              <a:cs typeface="Times New Roman" pitchFamily="18" charset="0"/>
            </a:endParaRPr>
          </a:p>
          <a:p>
            <a:pPr marL="0" indent="0" algn="just">
              <a:buNone/>
            </a:pPr>
            <a:endParaRPr lang="en-US" sz="2200" dirty="0" smtClean="0">
              <a:latin typeface="Times New Roman" pitchFamily="18" charset="0"/>
              <a:cs typeface="Times New Roman" pitchFamily="18" charset="0"/>
            </a:endParaRPr>
          </a:p>
          <a:p>
            <a:pPr marL="0" indent="0" algn="just">
              <a:buNone/>
            </a:pPr>
            <a:endParaRPr lang="en-US" sz="2200" dirty="0">
              <a:latin typeface="Times New Roman" pitchFamily="18" charset="0"/>
              <a:cs typeface="Times New Roman" pitchFamily="18" charset="0"/>
            </a:endParaRPr>
          </a:p>
          <a:p>
            <a:pPr marL="0" indent="0" algn="just">
              <a:buNone/>
            </a:pPr>
            <a:endParaRPr lang="en-US" sz="2200" dirty="0" smtClean="0">
              <a:latin typeface="Times New Roman" pitchFamily="18" charset="0"/>
              <a:cs typeface="Times New Roman" pitchFamily="18" charset="0"/>
            </a:endParaRPr>
          </a:p>
          <a:p>
            <a:pPr marL="0" indent="0" algn="just">
              <a:buNone/>
            </a:pPr>
            <a:endParaRPr lang="en-US" sz="2200" dirty="0">
              <a:latin typeface="Times New Roman" pitchFamily="18" charset="0"/>
              <a:cs typeface="Times New Roman" pitchFamily="18" charset="0"/>
            </a:endParaRPr>
          </a:p>
          <a:p>
            <a:pPr marL="0" indent="0" algn="just">
              <a:buNone/>
            </a:pPr>
            <a:endParaRPr lang="en-US" sz="2200" dirty="0" smtClean="0">
              <a:latin typeface="Times New Roman" pitchFamily="18" charset="0"/>
              <a:cs typeface="Times New Roman" pitchFamily="18" charset="0"/>
            </a:endParaRPr>
          </a:p>
          <a:p>
            <a:pPr marL="0" indent="0" algn="just">
              <a:buNone/>
            </a:pPr>
            <a:endParaRPr lang="en-US" sz="2200" dirty="0">
              <a:latin typeface="Times New Roman" pitchFamily="18" charset="0"/>
              <a:cs typeface="Times New Roman" pitchFamily="18" charset="0"/>
            </a:endParaRPr>
          </a:p>
          <a:p>
            <a:pPr marL="0" indent="0" algn="just">
              <a:buNone/>
            </a:pPr>
            <a:endParaRPr lang="en-US" sz="2200" dirty="0" smtClean="0">
              <a:latin typeface="Times New Roman" pitchFamily="18" charset="0"/>
              <a:cs typeface="Times New Roman" pitchFamily="18" charset="0"/>
            </a:endParaRPr>
          </a:p>
          <a:p>
            <a:pPr marL="0" indent="0" algn="just">
              <a:buNone/>
            </a:pPr>
            <a:endParaRPr lang="en-US" sz="2200" dirty="0">
              <a:latin typeface="Times New Roman" pitchFamily="18" charset="0"/>
              <a:cs typeface="Times New Roman" pitchFamily="18" charset="0"/>
            </a:endParaRPr>
          </a:p>
          <a:p>
            <a:pPr marL="0" indent="0" algn="just">
              <a:buNone/>
            </a:pPr>
            <a:endParaRPr lang="en-US" sz="2200" dirty="0" smtClean="0">
              <a:latin typeface="Times New Roman" pitchFamily="18" charset="0"/>
              <a:cs typeface="Times New Roman" pitchFamily="18" charset="0"/>
            </a:endParaRPr>
          </a:p>
        </p:txBody>
      </p:sp>
      <p:sp>
        <p:nvSpPr>
          <p:cNvPr id="3" name="TextBox 2"/>
          <p:cNvSpPr txBox="1"/>
          <p:nvPr/>
        </p:nvSpPr>
        <p:spPr>
          <a:xfrm>
            <a:off x="152401" y="914400"/>
            <a:ext cx="6705600" cy="5704126"/>
          </a:xfrm>
          <a:prstGeom prst="rect">
            <a:avLst/>
          </a:prstGeom>
          <a:noFill/>
        </p:spPr>
        <p:txBody>
          <a:bodyPr wrap="square" rtlCol="0">
            <a:spAutoFit/>
          </a:bodyPr>
          <a:lstStyle/>
          <a:p>
            <a:r>
              <a:rPr lang="en-US" sz="2200" dirty="0">
                <a:latin typeface="Times New Roman" pitchFamily="18" charset="0"/>
                <a:cs typeface="Times New Roman" pitchFamily="18" charset="0"/>
              </a:rPr>
              <a:t>Pre-eclampsia is diagnosed when a pregnant woman develops</a:t>
            </a:r>
            <a:r>
              <a:rPr lang="en-US" sz="2200" dirty="0" smtClean="0">
                <a:latin typeface="Times New Roman" pitchFamily="18" charset="0"/>
                <a:cs typeface="Times New Roman" pitchFamily="18" charset="0"/>
              </a:rPr>
              <a:t>:</a:t>
            </a:r>
          </a:p>
          <a:p>
            <a:endParaRPr lang="en-US" sz="2200" baseline="30000" dirty="0">
              <a:latin typeface="Times New Roman" pitchFamily="18" charset="0"/>
              <a:cs typeface="Times New Roman" pitchFamily="18" charset="0"/>
            </a:endParaRPr>
          </a:p>
          <a:p>
            <a:pPr marL="342900" indent="-342900">
              <a:buFont typeface="Wingdings" pitchFamily="2" charset="2"/>
              <a:buChar char="Ø"/>
            </a:pPr>
            <a:r>
              <a:rPr lang="en-US" sz="2200" dirty="0">
                <a:latin typeface="Times New Roman" pitchFamily="18" charset="0"/>
                <a:cs typeface="Times New Roman" pitchFamily="18" charset="0"/>
              </a:rPr>
              <a:t>Blood pressure ≥ 140 mm Hg systolic or ≥ 90 mm Hg diastolic on two separate readings taken at least four to six hours apart after 20 weeks gestation in an individual with previously normal blood pressure.</a:t>
            </a:r>
          </a:p>
          <a:p>
            <a:pPr marL="342900" indent="-342900">
              <a:buFont typeface="Wingdings" pitchFamily="2" charset="2"/>
              <a:buChar char="Ø"/>
            </a:pPr>
            <a:r>
              <a:rPr lang="en-US" sz="2200" dirty="0">
                <a:latin typeface="Times New Roman" pitchFamily="18" charset="0"/>
                <a:cs typeface="Times New Roman" pitchFamily="18" charset="0"/>
              </a:rPr>
              <a:t>Proteinuria ≥ 0.3 </a:t>
            </a:r>
            <a:r>
              <a:rPr lang="en-US" sz="2200" dirty="0" smtClean="0">
                <a:latin typeface="Times New Roman" pitchFamily="18" charset="0"/>
                <a:cs typeface="Times New Roman" pitchFamily="18" charset="0"/>
              </a:rPr>
              <a:t>grams</a:t>
            </a:r>
          </a:p>
          <a:p>
            <a:pPr marL="342900" indent="-342900">
              <a:buFont typeface="Wingdings" pitchFamily="2" charset="2"/>
              <a:buChar char="Ø"/>
            </a:pPr>
            <a:r>
              <a:rPr lang="en-US" sz="2200" dirty="0">
                <a:latin typeface="Times New Roman" pitchFamily="18" charset="0"/>
                <a:cs typeface="Times New Roman" pitchFamily="18" charset="0"/>
              </a:rPr>
              <a:t>Evidence of kidney dysfunction (oliguria, elevated creatinine levels)</a:t>
            </a:r>
          </a:p>
          <a:p>
            <a:pPr marL="342900" indent="-342900">
              <a:buFont typeface="Wingdings" pitchFamily="2" charset="2"/>
              <a:buChar char="Ø"/>
            </a:pPr>
            <a:r>
              <a:rPr lang="en-US" sz="2200" dirty="0">
                <a:latin typeface="Times New Roman" pitchFamily="18" charset="0"/>
                <a:cs typeface="Times New Roman" pitchFamily="18" charset="0"/>
              </a:rPr>
              <a:t>Impaired liver function (impaired liver function tests)</a:t>
            </a:r>
          </a:p>
          <a:p>
            <a:pPr marL="342900" indent="-342900">
              <a:buFont typeface="Wingdings" pitchFamily="2" charset="2"/>
              <a:buChar char="Ø"/>
            </a:pPr>
            <a:r>
              <a:rPr lang="en-US" sz="2200" dirty="0">
                <a:latin typeface="Times New Roman" pitchFamily="18" charset="0"/>
                <a:cs typeface="Times New Roman" pitchFamily="18" charset="0"/>
              </a:rPr>
              <a:t>Thrombocytopenia (platelet count &lt;100,000/microliter)</a:t>
            </a:r>
          </a:p>
          <a:p>
            <a:pPr marL="342900" indent="-342900">
              <a:buFont typeface="Wingdings" pitchFamily="2" charset="2"/>
              <a:buChar char="Ø"/>
            </a:pPr>
            <a:r>
              <a:rPr lang="en-US" sz="2200" dirty="0">
                <a:latin typeface="Times New Roman" pitchFamily="18" charset="0"/>
                <a:cs typeface="Times New Roman" pitchFamily="18" charset="0"/>
              </a:rPr>
              <a:t>Pulmonary edema</a:t>
            </a:r>
          </a:p>
          <a:p>
            <a:pPr marL="342900" indent="-342900">
              <a:buFont typeface="Wingdings" pitchFamily="2" charset="2"/>
              <a:buChar char="Ø"/>
            </a:pPr>
            <a:r>
              <a:rPr lang="en-US" sz="2200" dirty="0">
                <a:latin typeface="Times New Roman" pitchFamily="18" charset="0"/>
                <a:cs typeface="Times New Roman" pitchFamily="18" charset="0"/>
              </a:rPr>
              <a:t>Ankle edema pitting type</a:t>
            </a:r>
          </a:p>
          <a:p>
            <a:pPr marL="342900" indent="-342900">
              <a:buFont typeface="Wingdings" pitchFamily="2" charset="2"/>
              <a:buChar char="Ø"/>
            </a:pPr>
            <a:r>
              <a:rPr lang="en-US" sz="2200" dirty="0">
                <a:latin typeface="Times New Roman" pitchFamily="18" charset="0"/>
                <a:cs typeface="Times New Roman" pitchFamily="18" charset="0"/>
              </a:rPr>
              <a:t>Cerebral or visual disturbances</a:t>
            </a:r>
          </a:p>
          <a:p>
            <a:endParaRPr lang="en-US" sz="2000" b="1" dirty="0">
              <a:latin typeface="Times New Roman" pitchFamily="18" charset="0"/>
              <a:cs typeface="Times New Roman" pitchFamily="18" charset="0"/>
            </a:endParaRPr>
          </a:p>
        </p:txBody>
      </p:sp>
      <p:sp>
        <p:nvSpPr>
          <p:cNvPr id="6" name="Rectangle 5"/>
          <p:cNvSpPr/>
          <p:nvPr/>
        </p:nvSpPr>
        <p:spPr>
          <a:xfrm>
            <a:off x="152401" y="152400"/>
            <a:ext cx="1981199" cy="533401"/>
          </a:xfrm>
          <a:prstGeom prst="rect">
            <a:avLst/>
          </a:prstGeom>
          <a:solidFill>
            <a:schemeClr val="accent3">
              <a:lumMod val="60000"/>
              <a:lumOff val="40000"/>
            </a:schemeClr>
          </a:solidFill>
        </p:spPr>
        <p:txBody>
          <a:bodyPr vert="horz" lIns="91440" tIns="45720" rIns="91440" bIns="45720" rtlCol="0" anchor="ctr">
            <a:noAutofit/>
          </a:bodyPr>
          <a:lstStyle/>
          <a:p>
            <a:pPr algn="ctr">
              <a:spcBef>
                <a:spcPct val="0"/>
              </a:spcBef>
            </a:pPr>
            <a:r>
              <a:rPr lang="en-US" sz="2400" b="1" dirty="0" smtClean="0">
                <a:solidFill>
                  <a:srgbClr val="FF0000"/>
                </a:solidFill>
                <a:latin typeface="Times New Roman" pitchFamily="18" charset="0"/>
                <a:ea typeface="+mj-ea"/>
                <a:cs typeface="Times New Roman" pitchFamily="18" charset="0"/>
              </a:rPr>
              <a:t>Diagnosis</a:t>
            </a:r>
            <a:endParaRPr lang="en-US" sz="2400" b="1" dirty="0">
              <a:solidFill>
                <a:srgbClr val="FF0000"/>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974375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6200" y="838200"/>
            <a:ext cx="8915400" cy="4572000"/>
          </a:xfrm>
        </p:spPr>
        <p:txBody>
          <a:bodyPr>
            <a:noAutofit/>
          </a:bodyPr>
          <a:lstStyle/>
          <a:p>
            <a:pPr>
              <a:buFont typeface="Wingdings" pitchFamily="2" charset="2"/>
              <a:buChar char="Ø"/>
            </a:pPr>
            <a:r>
              <a:rPr lang="en-US" sz="2200" b="1" dirty="0">
                <a:latin typeface="Times New Roman" pitchFamily="18" charset="0"/>
                <a:cs typeface="Times New Roman" pitchFamily="18" charset="0"/>
              </a:rPr>
              <a:t>Herpes simplex virus</a:t>
            </a:r>
            <a:r>
              <a:rPr lang="en-US" sz="2200" dirty="0">
                <a:latin typeface="Times New Roman" pitchFamily="18" charset="0"/>
                <a:cs typeface="Times New Roman" pitchFamily="18" charset="0"/>
              </a:rPr>
              <a:t> </a:t>
            </a:r>
            <a:r>
              <a:rPr lang="en-US" sz="2200" b="1" dirty="0">
                <a:latin typeface="Times New Roman" pitchFamily="18" charset="0"/>
                <a:cs typeface="Times New Roman" pitchFamily="18" charset="0"/>
              </a:rPr>
              <a:t>1</a:t>
            </a:r>
            <a:r>
              <a:rPr lang="en-US" sz="2200" dirty="0">
                <a:latin typeface="Times New Roman" pitchFamily="18" charset="0"/>
                <a:cs typeface="Times New Roman" pitchFamily="18" charset="0"/>
              </a:rPr>
              <a:t> and </a:t>
            </a:r>
            <a:r>
              <a:rPr lang="en-US" sz="2200" b="1" dirty="0">
                <a:latin typeface="Times New Roman" pitchFamily="18" charset="0"/>
                <a:cs typeface="Times New Roman" pitchFamily="18" charset="0"/>
              </a:rPr>
              <a:t>2</a:t>
            </a:r>
            <a:r>
              <a:rPr lang="en-US" sz="2200" dirty="0">
                <a:latin typeface="Times New Roman" pitchFamily="18" charset="0"/>
                <a:cs typeface="Times New Roman" pitchFamily="18" charset="0"/>
              </a:rPr>
              <a:t> (</a:t>
            </a:r>
            <a:r>
              <a:rPr lang="en-US" sz="2200" b="1" dirty="0">
                <a:latin typeface="Times New Roman" pitchFamily="18" charset="0"/>
                <a:cs typeface="Times New Roman" pitchFamily="18" charset="0"/>
              </a:rPr>
              <a:t>HSV-1</a:t>
            </a:r>
            <a:r>
              <a:rPr lang="en-US" sz="2200" dirty="0">
                <a:latin typeface="Times New Roman" pitchFamily="18" charset="0"/>
                <a:cs typeface="Times New Roman" pitchFamily="18" charset="0"/>
              </a:rPr>
              <a:t> and </a:t>
            </a:r>
            <a:r>
              <a:rPr lang="en-US" sz="2200" b="1" dirty="0">
                <a:latin typeface="Times New Roman" pitchFamily="18" charset="0"/>
                <a:cs typeface="Times New Roman" pitchFamily="18" charset="0"/>
              </a:rPr>
              <a:t>HSV-2</a:t>
            </a:r>
            <a:r>
              <a:rPr lang="en-US" sz="2200" dirty="0">
                <a:latin typeface="Times New Roman" pitchFamily="18" charset="0"/>
                <a:cs typeface="Times New Roman" pitchFamily="18" charset="0"/>
              </a:rPr>
              <a:t>), also known as </a:t>
            </a:r>
            <a:r>
              <a:rPr lang="en-US" sz="2200" b="1" dirty="0">
                <a:latin typeface="Times New Roman" pitchFamily="18" charset="0"/>
                <a:cs typeface="Times New Roman" pitchFamily="18" charset="0"/>
              </a:rPr>
              <a:t>human </a:t>
            </a:r>
            <a:r>
              <a:rPr lang="en-US" sz="2200" b="1" dirty="0" smtClean="0">
                <a:latin typeface="Times New Roman" pitchFamily="18" charset="0"/>
                <a:cs typeface="Times New Roman" pitchFamily="18" charset="0"/>
              </a:rPr>
              <a:t>herpes virus </a:t>
            </a:r>
            <a:r>
              <a:rPr lang="en-US" sz="2200" b="1" dirty="0">
                <a:latin typeface="Times New Roman" pitchFamily="18" charset="0"/>
                <a:cs typeface="Times New Roman" pitchFamily="18" charset="0"/>
              </a:rPr>
              <a:t>1</a:t>
            </a:r>
            <a:r>
              <a:rPr lang="en-US" sz="2200" dirty="0">
                <a:latin typeface="Times New Roman" pitchFamily="18" charset="0"/>
                <a:cs typeface="Times New Roman" pitchFamily="18" charset="0"/>
              </a:rPr>
              <a:t> and </a:t>
            </a:r>
            <a:r>
              <a:rPr lang="en-US" sz="2200" b="1" dirty="0">
                <a:latin typeface="Times New Roman" pitchFamily="18" charset="0"/>
                <a:cs typeface="Times New Roman" pitchFamily="18" charset="0"/>
              </a:rPr>
              <a:t>2</a:t>
            </a:r>
            <a:r>
              <a:rPr lang="en-US" sz="2200" dirty="0">
                <a:latin typeface="Times New Roman" pitchFamily="18" charset="0"/>
                <a:cs typeface="Times New Roman" pitchFamily="18" charset="0"/>
              </a:rPr>
              <a:t> (</a:t>
            </a:r>
            <a:r>
              <a:rPr lang="en-US" sz="2200" b="1" dirty="0">
                <a:latin typeface="Times New Roman" pitchFamily="18" charset="0"/>
                <a:cs typeface="Times New Roman" pitchFamily="18" charset="0"/>
              </a:rPr>
              <a:t>HHV-1</a:t>
            </a:r>
            <a:r>
              <a:rPr lang="en-US" sz="2200" dirty="0">
                <a:latin typeface="Times New Roman" pitchFamily="18" charset="0"/>
                <a:cs typeface="Times New Roman" pitchFamily="18" charset="0"/>
              </a:rPr>
              <a:t> and </a:t>
            </a:r>
            <a:r>
              <a:rPr lang="en-US" sz="2200" b="1" dirty="0">
                <a:latin typeface="Times New Roman" pitchFamily="18" charset="0"/>
                <a:cs typeface="Times New Roman" pitchFamily="18" charset="0"/>
              </a:rPr>
              <a:t>HHV-2</a:t>
            </a:r>
            <a:r>
              <a:rPr lang="en-US" sz="2200" dirty="0">
                <a:latin typeface="Times New Roman" pitchFamily="18" charset="0"/>
                <a:cs typeface="Times New Roman" pitchFamily="18" charset="0"/>
              </a:rPr>
              <a:t>), are two members of the </a:t>
            </a:r>
            <a:r>
              <a:rPr lang="en-US" sz="2200" dirty="0" smtClean="0">
                <a:latin typeface="Times New Roman" pitchFamily="18" charset="0"/>
                <a:cs typeface="Times New Roman" pitchFamily="18" charset="0"/>
              </a:rPr>
              <a:t>herpes virus </a:t>
            </a:r>
            <a:r>
              <a:rPr lang="en-US" sz="2200" dirty="0">
                <a:latin typeface="Times New Roman" pitchFamily="18" charset="0"/>
                <a:cs typeface="Times New Roman" pitchFamily="18" charset="0"/>
              </a:rPr>
              <a:t>family, Herpesviridae, that infect humans</a:t>
            </a:r>
            <a:r>
              <a:rPr lang="en-US" sz="2200" dirty="0" smtClean="0">
                <a:latin typeface="Times New Roman" pitchFamily="18" charset="0"/>
                <a:cs typeface="Times New Roman" pitchFamily="18" charset="0"/>
              </a:rPr>
              <a:t>.</a:t>
            </a:r>
            <a:r>
              <a:rPr lang="en-US" sz="2200" dirty="0">
                <a:latin typeface="Times New Roman" pitchFamily="18" charset="0"/>
                <a:cs typeface="Times New Roman" pitchFamily="18" charset="0"/>
              </a:rPr>
              <a:t> Both HSV-1 (which produces most cold sores) and HSV-2 (which produces most genital herpes) are ubiquitous and contagious. They can be spread when an infected person is producing and </a:t>
            </a:r>
            <a:r>
              <a:rPr lang="en-US" sz="2200" dirty="0" smtClean="0">
                <a:latin typeface="Times New Roman" pitchFamily="18" charset="0"/>
                <a:cs typeface="Times New Roman" pitchFamily="18" charset="0"/>
              </a:rPr>
              <a:t>shedding the</a:t>
            </a:r>
            <a:r>
              <a:rPr lang="en-US" sz="2200" dirty="0">
                <a:latin typeface="Times New Roman" pitchFamily="18" charset="0"/>
                <a:cs typeface="Times New Roman" pitchFamily="18" charset="0"/>
              </a:rPr>
              <a:t> virus. Herpes simplex can be spread through contact with saliva, such as sharing drinks.</a:t>
            </a:r>
          </a:p>
          <a:p>
            <a:pPr>
              <a:buFont typeface="Wingdings" pitchFamily="2" charset="2"/>
              <a:buChar char="Ø"/>
            </a:pPr>
            <a:r>
              <a:rPr lang="en-US" sz="2200" dirty="0">
                <a:latin typeface="Times New Roman" pitchFamily="18" charset="0"/>
                <a:cs typeface="Times New Roman" pitchFamily="18" charset="0"/>
              </a:rPr>
              <a:t>Symptoms of herpes simplex virus infection include watery blisters in the skin or mucous membranes of the mouth, lips or </a:t>
            </a:r>
            <a:r>
              <a:rPr lang="en-US" sz="2200" dirty="0" smtClean="0">
                <a:latin typeface="Times New Roman" pitchFamily="18" charset="0"/>
                <a:cs typeface="Times New Roman" pitchFamily="18" charset="0"/>
              </a:rPr>
              <a:t>genitals.</a:t>
            </a:r>
            <a:r>
              <a:rPr lang="en-US" sz="2200" baseline="300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Lesions </a:t>
            </a:r>
            <a:r>
              <a:rPr lang="en-US" sz="2200" dirty="0">
                <a:latin typeface="Times New Roman" pitchFamily="18" charset="0"/>
                <a:cs typeface="Times New Roman" pitchFamily="18" charset="0"/>
              </a:rPr>
              <a:t>heal with a scab characteristic of herpetic disease. Sometimes, the viruses cause very mild or atypical symptoms during outbreaks. However, as neurotropic and neuroinvasive viruses, HSV-1 and -2 persist in the body by becoming </a:t>
            </a:r>
            <a:r>
              <a:rPr lang="en-US" sz="2200" i="1" dirty="0">
                <a:latin typeface="Times New Roman" pitchFamily="18" charset="0"/>
                <a:cs typeface="Times New Roman" pitchFamily="18" charset="0"/>
              </a:rPr>
              <a:t>latent</a:t>
            </a:r>
            <a:r>
              <a:rPr lang="en-US" sz="2200" dirty="0">
                <a:latin typeface="Times New Roman" pitchFamily="18" charset="0"/>
                <a:cs typeface="Times New Roman" pitchFamily="18" charset="0"/>
              </a:rPr>
              <a:t> and hiding from the immune system in the cell bodies of neurons. After the initial or </a:t>
            </a:r>
            <a:r>
              <a:rPr lang="en-US" sz="2200" i="1" dirty="0">
                <a:latin typeface="Times New Roman" pitchFamily="18" charset="0"/>
                <a:cs typeface="Times New Roman" pitchFamily="18" charset="0"/>
              </a:rPr>
              <a:t>primary</a:t>
            </a:r>
            <a:r>
              <a:rPr lang="en-US" sz="2200" dirty="0">
                <a:latin typeface="Times New Roman" pitchFamily="18" charset="0"/>
                <a:cs typeface="Times New Roman" pitchFamily="18" charset="0"/>
              </a:rPr>
              <a:t> infection, some infected people experience sporadicepisodes of viral </a:t>
            </a:r>
            <a:r>
              <a:rPr lang="en-US" sz="2200" i="1" dirty="0">
                <a:latin typeface="Times New Roman" pitchFamily="18" charset="0"/>
                <a:cs typeface="Times New Roman" pitchFamily="18" charset="0"/>
              </a:rPr>
              <a:t>reactivation</a:t>
            </a:r>
            <a:r>
              <a:rPr lang="en-US" sz="2200" dirty="0">
                <a:latin typeface="Times New Roman" pitchFamily="18" charset="0"/>
                <a:cs typeface="Times New Roman" pitchFamily="18" charset="0"/>
              </a:rPr>
              <a:t> or </a:t>
            </a:r>
            <a:r>
              <a:rPr lang="en-US" sz="2200" i="1" dirty="0">
                <a:latin typeface="Times New Roman" pitchFamily="18" charset="0"/>
                <a:cs typeface="Times New Roman" pitchFamily="18" charset="0"/>
              </a:rPr>
              <a:t>outbreaks</a:t>
            </a:r>
            <a:r>
              <a:rPr lang="en-US" sz="2200" dirty="0">
                <a:latin typeface="Times New Roman" pitchFamily="18" charset="0"/>
                <a:cs typeface="Times New Roman" pitchFamily="18" charset="0"/>
              </a:rPr>
              <a:t>. </a:t>
            </a:r>
          </a:p>
          <a:p>
            <a:pPr>
              <a:lnSpc>
                <a:spcPct val="150000"/>
              </a:lnSpc>
            </a:pPr>
            <a:endParaRPr lang="en-US" sz="2200" dirty="0" smtClean="0">
              <a:latin typeface="Times New Roman" pitchFamily="18" charset="0"/>
              <a:cs typeface="Times New Roman" pitchFamily="18" charset="0"/>
            </a:endParaRPr>
          </a:p>
          <a:p>
            <a:pPr>
              <a:lnSpc>
                <a:spcPct val="150000"/>
              </a:lnSpc>
            </a:pPr>
            <a:endParaRPr lang="en-US" sz="2200" dirty="0">
              <a:latin typeface="Times New Roman" pitchFamily="18" charset="0"/>
              <a:cs typeface="Times New Roman" pitchFamily="18" charset="0"/>
            </a:endParaRPr>
          </a:p>
          <a:p>
            <a:pPr>
              <a:lnSpc>
                <a:spcPct val="150000"/>
              </a:lnSpc>
            </a:pPr>
            <a:endParaRPr lang="en-US" sz="2200" dirty="0" smtClean="0">
              <a:latin typeface="Times New Roman" pitchFamily="18" charset="0"/>
              <a:cs typeface="Times New Roman" pitchFamily="18" charset="0"/>
            </a:endParaRPr>
          </a:p>
          <a:p>
            <a:pPr marL="0" indent="0">
              <a:buNone/>
            </a:pPr>
            <a:endParaRPr lang="en-US" sz="2200" dirty="0" smtClean="0">
              <a:latin typeface="Times New Roman" pitchFamily="18" charset="0"/>
              <a:cs typeface="Times New Roman" pitchFamily="18" charset="0"/>
            </a:endParaRPr>
          </a:p>
        </p:txBody>
      </p:sp>
      <p:sp>
        <p:nvSpPr>
          <p:cNvPr id="5" name="Rectangle 4"/>
          <p:cNvSpPr/>
          <p:nvPr/>
        </p:nvSpPr>
        <p:spPr>
          <a:xfrm>
            <a:off x="7033" y="228599"/>
            <a:ext cx="3523957" cy="533401"/>
          </a:xfrm>
          <a:prstGeom prst="rect">
            <a:avLst/>
          </a:prstGeom>
          <a:solidFill>
            <a:schemeClr val="accent3">
              <a:lumMod val="60000"/>
              <a:lumOff val="40000"/>
            </a:schemeClr>
          </a:solidFill>
        </p:spPr>
        <p:txBody>
          <a:bodyPr vert="horz" lIns="91440" tIns="45720" rIns="91440" bIns="45720" rtlCol="0" anchor="ctr">
            <a:noAutofit/>
          </a:bodyPr>
          <a:lstStyle/>
          <a:p>
            <a:pPr algn="ctr">
              <a:spcBef>
                <a:spcPct val="0"/>
              </a:spcBef>
            </a:pPr>
            <a:r>
              <a:rPr lang="en-US" sz="2400" b="1" dirty="0" smtClean="0">
                <a:solidFill>
                  <a:srgbClr val="FF0000"/>
                </a:solidFill>
                <a:latin typeface="Times New Roman" pitchFamily="18" charset="0"/>
                <a:ea typeface="+mj-ea"/>
                <a:cs typeface="Times New Roman" pitchFamily="18" charset="0"/>
              </a:rPr>
              <a:t>Herpes Simplex Virus</a:t>
            </a:r>
            <a:endParaRPr lang="en-US" sz="2400" b="1" dirty="0">
              <a:solidFill>
                <a:srgbClr val="FF0000"/>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8102562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981" y="186287"/>
            <a:ext cx="8813410" cy="2800767"/>
          </a:xfrm>
          <a:prstGeom prst="rect">
            <a:avLst/>
          </a:prstGeom>
        </p:spPr>
        <p:txBody>
          <a:bodyPr wrap="square">
            <a:spAutoFit/>
          </a:bodyPr>
          <a:lstStyle/>
          <a:p>
            <a:pPr>
              <a:buFont typeface="Wingdings" pitchFamily="2" charset="2"/>
              <a:buChar char="Ø"/>
            </a:pPr>
            <a:r>
              <a:rPr lang="en-US" sz="2200" dirty="0">
                <a:latin typeface="Times New Roman" pitchFamily="18" charset="0"/>
                <a:cs typeface="Times New Roman" pitchFamily="18" charset="0"/>
              </a:rPr>
              <a:t>In an outbreak, the virus in a nerve cell becomes active and is transported via the neuron's axon to the skin, where virus replication and shedding occur and cause new </a:t>
            </a:r>
            <a:r>
              <a:rPr lang="en-US" sz="2200" dirty="0" smtClean="0">
                <a:latin typeface="Times New Roman" pitchFamily="18" charset="0"/>
                <a:cs typeface="Times New Roman" pitchFamily="18" charset="0"/>
              </a:rPr>
              <a:t>sores</a:t>
            </a:r>
          </a:p>
          <a:p>
            <a:pPr>
              <a:buFont typeface="Wingdings" pitchFamily="2" charset="2"/>
              <a:buChar char="Ø"/>
            </a:pPr>
            <a:endParaRPr lang="en-US" sz="2200" dirty="0">
              <a:latin typeface="Times New Roman" pitchFamily="18" charset="0"/>
              <a:cs typeface="Times New Roman" pitchFamily="18" charset="0"/>
            </a:endParaRPr>
          </a:p>
          <a:p>
            <a:pPr>
              <a:buFont typeface="Wingdings" pitchFamily="2" charset="2"/>
              <a:buChar char="Ø"/>
            </a:pPr>
            <a:endParaRPr lang="en-US" sz="2200" dirty="0" smtClean="0">
              <a:latin typeface="Times New Roman" pitchFamily="18" charset="0"/>
              <a:cs typeface="Times New Roman" pitchFamily="18" charset="0"/>
            </a:endParaRPr>
          </a:p>
          <a:p>
            <a:pPr>
              <a:buFont typeface="Wingdings" pitchFamily="2" charset="2"/>
              <a:buChar char="Ø"/>
            </a:pPr>
            <a:endParaRPr lang="en-US" sz="2200" dirty="0">
              <a:latin typeface="Times New Roman" pitchFamily="18" charset="0"/>
              <a:cs typeface="Times New Roman" pitchFamily="18" charset="0"/>
            </a:endParaRPr>
          </a:p>
          <a:p>
            <a:pPr>
              <a:buFont typeface="Wingdings" pitchFamily="2" charset="2"/>
              <a:buChar char="Ø"/>
            </a:pPr>
            <a:endParaRPr lang="en-US" sz="2200" dirty="0" smtClean="0">
              <a:latin typeface="Times New Roman" pitchFamily="18" charset="0"/>
              <a:cs typeface="Times New Roman" pitchFamily="18" charset="0"/>
            </a:endParaRPr>
          </a:p>
          <a:p>
            <a:pPr>
              <a:buFont typeface="Wingdings" pitchFamily="2" charset="2"/>
              <a:buChar char="Ø"/>
            </a:pPr>
            <a:endParaRPr lang="en-US" sz="2200" dirty="0">
              <a:latin typeface="Times New Roman" pitchFamily="18" charset="0"/>
              <a:cs typeface="Times New Roman" pitchFamily="18" charset="0"/>
            </a:endParaRPr>
          </a:p>
        </p:txBody>
      </p:sp>
      <p:pic>
        <p:nvPicPr>
          <p:cNvPr id="1026" name="Picture 2" descr="C:\Users\uzwal-p\Desktop\tr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9988" y="1918597"/>
            <a:ext cx="5022166" cy="32583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659988" y="5551435"/>
            <a:ext cx="5120640" cy="430887"/>
          </a:xfrm>
          <a:prstGeom prst="rect">
            <a:avLst/>
          </a:prstGeom>
        </p:spPr>
        <p:txBody>
          <a:bodyPr wrap="square">
            <a:spAutoFit/>
          </a:bodyPr>
          <a:lstStyle/>
          <a:p>
            <a:r>
              <a:rPr lang="en-US" sz="2200" dirty="0">
                <a:latin typeface="Times New Roman" pitchFamily="18" charset="0"/>
                <a:cs typeface="Times New Roman" pitchFamily="18" charset="0"/>
              </a:rPr>
              <a:t>TEM micrograph of a herpes simplex virus</a:t>
            </a:r>
          </a:p>
        </p:txBody>
      </p:sp>
    </p:spTree>
    <p:extLst>
      <p:ext uri="{BB962C8B-B14F-4D97-AF65-F5344CB8AC3E}">
        <p14:creationId xmlns:p14="http://schemas.microsoft.com/office/powerpoint/2010/main" val="2164716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endParaRPr lang="en-US" dirty="0" smtClean="0"/>
          </a:p>
        </p:txBody>
      </p:sp>
      <p:sp>
        <p:nvSpPr>
          <p:cNvPr id="46083" name="Content Placeholder 2"/>
          <p:cNvSpPr>
            <a:spLocks noGrp="1"/>
          </p:cNvSpPr>
          <p:nvPr>
            <p:ph idx="1"/>
          </p:nvPr>
        </p:nvSpPr>
        <p:spPr/>
        <p:txBody>
          <a:bodyPr/>
          <a:lstStyle/>
          <a:p>
            <a:endParaRPr lang="en-US" dirty="0" smtClean="0"/>
          </a:p>
        </p:txBody>
      </p:sp>
      <p:pic>
        <p:nvPicPr>
          <p:cNvPr id="46084"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5"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smtClean="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Open </a:t>
            </a:r>
            <a:r>
              <a:rPr lang="en-US" dirty="0">
                <a:latin typeface="Calisto MT" panose="02040603050505030304" pitchFamily="18" charset="0"/>
              </a:rPr>
              <a:t>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1524355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smtClean="0">
                <a:solidFill>
                  <a:schemeClr val="bg2">
                    <a:lumMod val="10000"/>
                  </a:schemeClr>
                </a:solidFill>
                <a:latin typeface="Centaur" panose="02030504050205020304" pitchFamily="18" charset="0"/>
              </a:rPr>
              <a:t>OMICS 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smtClean="0">
                <a:solidFill>
                  <a:schemeClr val="bg2">
                    <a:lumMod val="10000"/>
                  </a:schemeClr>
                </a:solidFill>
                <a:latin typeface="Centaur" panose="02030504050205020304" pitchFamily="18" charset="0"/>
              </a:rPr>
              <a:t>OMICS International </a:t>
            </a:r>
            <a:r>
              <a:rPr lang="en-IN" sz="2000"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11109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371600"/>
            <a:ext cx="4876800" cy="3021276"/>
          </a:xfrm>
          <a:prstGeom prst="rect">
            <a:avLst/>
          </a:prstGeom>
        </p:spPr>
        <p:txBody>
          <a:bodyPr wrap="square">
            <a:spAutoFit/>
          </a:bodyPr>
          <a:lstStyle/>
          <a:p>
            <a:pPr>
              <a:lnSpc>
                <a:spcPct val="150000"/>
              </a:lnSpc>
            </a:pPr>
            <a:r>
              <a:rPr lang="en-US" sz="2600" b="1" dirty="0">
                <a:latin typeface="Times New Roman" pitchFamily="18" charset="0"/>
                <a:cs typeface="Times New Roman" pitchFamily="18" charset="0"/>
              </a:rPr>
              <a:t>Shi-Bin Cheng</a:t>
            </a:r>
            <a:r>
              <a:rPr lang="en-US" sz="2600" dirty="0">
                <a:latin typeface="Times New Roman" pitchFamily="18" charset="0"/>
                <a:cs typeface="Times New Roman" pitchFamily="18" charset="0"/>
              </a:rPr>
              <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Division of Hematology &amp; Oncology </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Brown University </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USA</a:t>
            </a:r>
          </a:p>
        </p:txBody>
      </p:sp>
      <p:sp>
        <p:nvSpPr>
          <p:cNvPr id="5" name="Rectangle 4"/>
          <p:cNvSpPr/>
          <p:nvPr/>
        </p:nvSpPr>
        <p:spPr>
          <a:xfrm>
            <a:off x="2535497" y="269557"/>
            <a:ext cx="4011034" cy="523220"/>
          </a:xfrm>
          <a:prstGeom prst="rect">
            <a:avLst/>
          </a:prstGeom>
        </p:spPr>
        <p:txBody>
          <a:bodyPr wrap="none">
            <a:spAutoFit/>
          </a:bodyPr>
          <a:lstStyle/>
          <a:p>
            <a:pPr algn="ctr"/>
            <a:r>
              <a:rPr lang="en-US" sz="2800" b="1" dirty="0" smtClean="0">
                <a:latin typeface="Times New Roman" pitchFamily="18" charset="0"/>
                <a:cs typeface="Times New Roman" pitchFamily="18" charset="0"/>
              </a:rPr>
              <a:t>Editorial Board Member</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sp>
        <p:nvSpPr>
          <p:cNvPr id="3" name="AutoShape 4" descr="Image result for Tulane University  log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Image result for Tulane University  log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8" descr="Image result for Tulane University  logo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10" descr="Image result for Tulane University  logo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 name="Picture 2" descr="http://omicsonline.org/reporting-system/photos/tropical-medicine-and-surgery-shi-bin-cheng-1503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1600200"/>
            <a:ext cx="2333623" cy="276383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uzwal-p\Desktop\tr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54685" y="4800600"/>
            <a:ext cx="2308338" cy="1181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0500" y="1143000"/>
            <a:ext cx="8763000" cy="2462213"/>
          </a:xfrm>
          <a:prstGeom prst="rect">
            <a:avLst/>
          </a:prstGeom>
        </p:spPr>
        <p:txBody>
          <a:bodyPr wrap="square">
            <a:spAutoFit/>
          </a:bodyPr>
          <a:lstStyle/>
          <a:p>
            <a:pPr marL="342900" indent="-342900" algn="just" fontAlgn="base">
              <a:buFont typeface="Arial" pitchFamily="34" charset="0"/>
              <a:buChar char="•"/>
            </a:pPr>
            <a:r>
              <a:rPr lang="en-US" sz="2200" dirty="0">
                <a:latin typeface="Times New Roman" pitchFamily="18" charset="0"/>
                <a:cs typeface="Times New Roman" pitchFamily="18" charset="0"/>
              </a:rPr>
              <a:t>Dr. Shibin Cheng is currently an Assistant Professor of Pediatrics in Women and Infants Hospital, Brown University. </a:t>
            </a:r>
            <a:endParaRPr lang="en-US" sz="2200" dirty="0" smtClean="0">
              <a:latin typeface="Times New Roman" pitchFamily="18" charset="0"/>
              <a:cs typeface="Times New Roman" pitchFamily="18" charset="0"/>
            </a:endParaRPr>
          </a:p>
          <a:p>
            <a:pPr marL="342900" indent="-342900" algn="just" fontAlgn="base">
              <a:buFont typeface="Arial" pitchFamily="34" charset="0"/>
              <a:buChar char="•"/>
            </a:pPr>
            <a:endParaRPr lang="en-US" sz="2200" dirty="0">
              <a:latin typeface="Times New Roman" pitchFamily="18" charset="0"/>
              <a:cs typeface="Times New Roman" pitchFamily="18" charset="0"/>
            </a:endParaRPr>
          </a:p>
          <a:p>
            <a:pPr marL="342900" indent="-342900" algn="just" fontAlgn="base">
              <a:buFont typeface="Arial" pitchFamily="34" charset="0"/>
              <a:buChar char="•"/>
            </a:pPr>
            <a:r>
              <a:rPr lang="en-US" sz="2200" dirty="0" smtClean="0">
                <a:latin typeface="Times New Roman" pitchFamily="18" charset="0"/>
                <a:cs typeface="Times New Roman" pitchFamily="18" charset="0"/>
              </a:rPr>
              <a:t>He </a:t>
            </a:r>
            <a:r>
              <a:rPr lang="en-US" sz="2200" dirty="0">
                <a:latin typeface="Times New Roman" pitchFamily="18" charset="0"/>
                <a:cs typeface="Times New Roman" pitchFamily="18" charset="0"/>
              </a:rPr>
              <a:t>received his M.D. from Wannan Medical College and the degree of Master of Science in Physiology from Sun Yat-sen University of Medical Sciences in China. He obtained a Ph.D. in Neuroscience from Kagoshima University in Japan.</a:t>
            </a:r>
          </a:p>
        </p:txBody>
      </p:sp>
      <p:sp>
        <p:nvSpPr>
          <p:cNvPr id="6" name="Rectangle 5"/>
          <p:cNvSpPr/>
          <p:nvPr/>
        </p:nvSpPr>
        <p:spPr>
          <a:xfrm>
            <a:off x="297717" y="376956"/>
            <a:ext cx="1569661" cy="457199"/>
          </a:xfrm>
          <a:prstGeom prst="rect">
            <a:avLst/>
          </a:prstGeom>
          <a:noFill/>
        </p:spPr>
        <p:txBody>
          <a:bodyPr vert="horz" lIns="91440" tIns="45720" rIns="91440" bIns="45720" rtlCol="0" anchor="ctr">
            <a:normAutofit lnSpcReduction="10000"/>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a:t>
            </a:r>
            <a:endParaRPr lang="en-US" b="1" dirty="0"/>
          </a:p>
        </p:txBody>
      </p:sp>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91" y="374084"/>
            <a:ext cx="3055083" cy="457199"/>
          </a:xfrm>
          <a:prstGeom prst="rect">
            <a:avLst/>
          </a:prstGeom>
          <a:noFill/>
        </p:spPr>
        <p:txBody>
          <a:bodyPr vert="horz" lIns="91440" tIns="45720" rIns="91440" bIns="45720" rtlCol="0" anchor="ctr">
            <a:noAutofit/>
          </a:bodyPr>
          <a:lstStyle/>
          <a:p>
            <a:pPr algn="ctr">
              <a:spcBef>
                <a:spcPct val="0"/>
              </a:spcBef>
            </a:pPr>
            <a:r>
              <a:rPr lang="en-US" sz="2400" b="1" dirty="0" smtClean="0">
                <a:solidFill>
                  <a:srgbClr val="FF0000"/>
                </a:solidFill>
                <a:latin typeface="Times New Roman" pitchFamily="18" charset="0"/>
                <a:ea typeface="+mj-ea"/>
                <a:cs typeface="Times New Roman" pitchFamily="18" charset="0"/>
              </a:rPr>
              <a:t>Research Interest</a:t>
            </a: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381000" y="1143000"/>
            <a:ext cx="8610600" cy="1446550"/>
          </a:xfrm>
          <a:prstGeom prst="rect">
            <a:avLst/>
          </a:prstGeom>
        </p:spPr>
        <p:txBody>
          <a:bodyPr wrap="square">
            <a:spAutoFit/>
          </a:bodyPr>
          <a:lstStyle/>
          <a:p>
            <a:r>
              <a:rPr lang="en-US" sz="2200" dirty="0">
                <a:latin typeface="Times New Roman" pitchFamily="18" charset="0"/>
                <a:cs typeface="Times New Roman" pitchFamily="18" charset="0"/>
              </a:rPr>
              <a:t>Shibin Cheng </a:t>
            </a:r>
            <a:r>
              <a:rPr lang="en-US" sz="2200" dirty="0" smtClean="0">
                <a:latin typeface="Times New Roman" pitchFamily="18" charset="0"/>
                <a:cs typeface="Times New Roman" pitchFamily="18" charset="0"/>
              </a:rPr>
              <a:t>research </a:t>
            </a:r>
            <a:r>
              <a:rPr lang="en-US" sz="2200" dirty="0">
                <a:latin typeface="Times New Roman" pitchFamily="18" charset="0"/>
                <a:cs typeface="Times New Roman" pitchFamily="18" charset="0"/>
              </a:rPr>
              <a:t>interests includes Interaction of herpes simplex virus and host proteins, relationship of herpes simplex virus and neurodegenerative disease, G protein-coupled receptor, neurotoxicity of environmental hormones, and preeclampsia</a:t>
            </a:r>
          </a:p>
        </p:txBody>
      </p:sp>
    </p:spTree>
    <p:extLst>
      <p:ext uri="{BB962C8B-B14F-4D97-AF65-F5344CB8AC3E}">
        <p14:creationId xmlns:p14="http://schemas.microsoft.com/office/powerpoint/2010/main" val="1512604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6761" y="28137"/>
            <a:ext cx="1808508" cy="457199"/>
          </a:xfrm>
          <a:prstGeom prst="rect">
            <a:avLst/>
          </a:prstGeom>
          <a:noFill/>
        </p:spPr>
        <p:txBody>
          <a:bodyPr vert="horz" lIns="91440" tIns="45720" rIns="91440" bIns="45720" rtlCol="0" anchor="ctr">
            <a:normAutofit lnSpcReduction="10000"/>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29834" y="481818"/>
            <a:ext cx="9159766" cy="5509200"/>
          </a:xfrm>
          <a:prstGeom prst="rect">
            <a:avLst/>
          </a:prstGeom>
        </p:spPr>
        <p:txBody>
          <a:bodyPr wrap="square">
            <a:spAutoFit/>
          </a:bodyPr>
          <a:lstStyle/>
          <a:p>
            <a:pPr marL="342900" indent="-342900" fontAlgn="base">
              <a:buFont typeface="Wingdings" pitchFamily="2" charset="2"/>
              <a:buChar char="Ø"/>
            </a:pPr>
            <a:r>
              <a:rPr lang="en-US" sz="2200" dirty="0">
                <a:latin typeface="Times New Roman" pitchFamily="18" charset="0"/>
                <a:cs typeface="Times New Roman" pitchFamily="18" charset="0"/>
              </a:rPr>
              <a:t>Kalkunte S.S., Neubeck S, Norris W. E., </a:t>
            </a:r>
            <a:r>
              <a:rPr lang="en-US" sz="2200" b="1" dirty="0">
                <a:latin typeface="Times New Roman" pitchFamily="18" charset="0"/>
                <a:cs typeface="Times New Roman" pitchFamily="18" charset="0"/>
              </a:rPr>
              <a:t>Cheng, S.B.</a:t>
            </a:r>
            <a:r>
              <a:rPr lang="en-US" sz="2200" dirty="0">
                <a:latin typeface="Times New Roman" pitchFamily="18" charset="0"/>
                <a:cs typeface="Times New Roman" pitchFamily="18" charset="0"/>
              </a:rPr>
              <a:t>, Kostadinov S, Hoang D. V, Ahmed A, Eggeling F. von, Shaikh Z, Padbury J, Berg G, Olofsson A, Markert  U. R., and Sharma S. (2013) Transthyretin is Dysregulated in Preeclampsia and Its Native Form Prevents the Onset of Disease in a Preclinical Mouse Model, </a:t>
            </a:r>
            <a:r>
              <a:rPr lang="en-US" sz="2200" b="1" dirty="0">
                <a:latin typeface="Times New Roman" pitchFamily="18" charset="0"/>
                <a:cs typeface="Times New Roman" pitchFamily="18" charset="0"/>
              </a:rPr>
              <a:t>Am J Pathol</a:t>
            </a:r>
            <a:r>
              <a:rPr lang="en-US" sz="2200" dirty="0">
                <a:latin typeface="Times New Roman" pitchFamily="18" charset="0"/>
                <a:cs typeface="Times New Roman" pitchFamily="18" charset="0"/>
              </a:rPr>
              <a:t>  183 (5): 1425-36. (PMCID: PMC3814653</a:t>
            </a:r>
            <a:r>
              <a:rPr lang="en-US" sz="2200" dirty="0" smtClean="0">
                <a:latin typeface="Times New Roman" pitchFamily="18" charset="0"/>
                <a:cs typeface="Times New Roman" pitchFamily="18" charset="0"/>
              </a:rPr>
              <a:t>)</a:t>
            </a:r>
          </a:p>
          <a:p>
            <a:pPr fontAlgn="base"/>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  </a:t>
            </a:r>
          </a:p>
          <a:p>
            <a:pPr marL="342900" indent="-342900" fontAlgn="base">
              <a:buFont typeface="Wingdings" pitchFamily="2" charset="2"/>
              <a:buChar char="Ø"/>
            </a:pPr>
            <a:r>
              <a:rPr lang="en-US" sz="2200" b="1" dirty="0">
                <a:latin typeface="Times New Roman" pitchFamily="18" charset="0"/>
                <a:cs typeface="Times New Roman" pitchFamily="18" charset="0"/>
              </a:rPr>
              <a:t>Cheng, S.B., </a:t>
            </a:r>
            <a:r>
              <a:rPr lang="en-US" sz="2200" dirty="0">
                <a:latin typeface="Times New Roman" pitchFamily="18" charset="0"/>
                <a:cs typeface="Times New Roman" pitchFamily="18" charset="0"/>
              </a:rPr>
              <a:t>Dong, J., Pang, Y., LaRocca, J., Hixson, M., Thomas, P. and Filardo, E.J. (2013) Anatomical location and redistribution of G protein-coupled estrogen receptor-1 during the estrus cycle in mouse kidney and specific binding to estrogens but not aldosterone. </a:t>
            </a:r>
            <a:r>
              <a:rPr lang="en-US" sz="2200" b="1" dirty="0">
                <a:latin typeface="Times New Roman" pitchFamily="18" charset="0"/>
                <a:cs typeface="Times New Roman" pitchFamily="18" charset="0"/>
              </a:rPr>
              <a:t>Mol Cell Endocrinol. </a:t>
            </a:r>
            <a:r>
              <a:rPr lang="en-US" sz="2200" dirty="0">
                <a:latin typeface="Times New Roman" pitchFamily="18" charset="0"/>
                <a:cs typeface="Times New Roman" pitchFamily="18" charset="0"/>
              </a:rPr>
              <a:t>382 (2): 950-9. (PMCID: 24239983</a:t>
            </a:r>
            <a:r>
              <a:rPr lang="en-US" sz="2200" dirty="0" smtClean="0">
                <a:latin typeface="Times New Roman" pitchFamily="18" charset="0"/>
                <a:cs typeface="Times New Roman" pitchFamily="18" charset="0"/>
              </a:rPr>
              <a:t>)</a:t>
            </a:r>
          </a:p>
          <a:p>
            <a:pPr marL="342900" indent="-342900" fontAlgn="base">
              <a:buFont typeface="Wingdings" pitchFamily="2" charset="2"/>
              <a:buChar char="Ø"/>
            </a:pPr>
            <a:endParaRPr lang="en-US" sz="2200" dirty="0">
              <a:latin typeface="Times New Roman" pitchFamily="18" charset="0"/>
              <a:cs typeface="Times New Roman" pitchFamily="18" charset="0"/>
            </a:endParaRPr>
          </a:p>
          <a:p>
            <a:pPr marL="342900" indent="-342900" fontAlgn="base">
              <a:buFont typeface="Wingdings" pitchFamily="2" charset="2"/>
              <a:buChar char="Ø"/>
            </a:pPr>
            <a:r>
              <a:rPr lang="en-US" sz="2200" b="1" dirty="0">
                <a:latin typeface="Times New Roman" pitchFamily="18" charset="0"/>
                <a:cs typeface="Times New Roman" pitchFamily="18" charset="0"/>
              </a:rPr>
              <a:t>Cheng, S.B.</a:t>
            </a:r>
            <a:r>
              <a:rPr lang="en-US" sz="2200" dirty="0">
                <a:latin typeface="Times New Roman" pitchFamily="18" charset="0"/>
                <a:cs typeface="Times New Roman" pitchFamily="18" charset="0"/>
              </a:rPr>
              <a:t> and Filardo, E.D. (2012) Trans-Golgi network (TGN) as a regulatory node for beta1-adrenergic receptor down-modulation and recycling, </a:t>
            </a:r>
            <a:r>
              <a:rPr lang="en-US" sz="2200" i="1" dirty="0">
                <a:latin typeface="Times New Roman" pitchFamily="18" charset="0"/>
                <a:cs typeface="Times New Roman" pitchFamily="18" charset="0"/>
              </a:rPr>
              <a:t>J Biol Chem</a:t>
            </a:r>
            <a:r>
              <a:rPr lang="en-US" sz="2200" dirty="0">
                <a:latin typeface="Times New Roman" pitchFamily="18" charset="0"/>
                <a:cs typeface="Times New Roman" pitchFamily="18" charset="0"/>
              </a:rPr>
              <a:t> 287(17): 14178-91. (PMCID: PMC3340205</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9307"/>
            <a:ext cx="8763000" cy="6524863"/>
          </a:xfrm>
          <a:prstGeom prst="rect">
            <a:avLst/>
          </a:prstGeom>
        </p:spPr>
        <p:txBody>
          <a:bodyPr wrap="square">
            <a:spAutoFit/>
          </a:bodyPr>
          <a:lstStyle/>
          <a:p>
            <a:pPr marL="285750" indent="-285750" fontAlgn="base">
              <a:buFont typeface="Wingdings" pitchFamily="2" charset="2"/>
              <a:buChar char="Ø"/>
            </a:pPr>
            <a:r>
              <a:rPr lang="en-US" sz="2200" b="1" dirty="0" smtClean="0">
                <a:latin typeface="Times New Roman" pitchFamily="18" charset="0"/>
                <a:cs typeface="Times New Roman" pitchFamily="18" charset="0"/>
              </a:rPr>
              <a:t>Cheng</a:t>
            </a:r>
            <a:r>
              <a:rPr lang="en-US" sz="2200" b="1" dirty="0">
                <a:latin typeface="Times New Roman" pitchFamily="18" charset="0"/>
                <a:cs typeface="Times New Roman" pitchFamily="18" charset="0"/>
              </a:rPr>
              <a:t>, S. B.,</a:t>
            </a:r>
            <a:r>
              <a:rPr lang="en-US" sz="2200" dirty="0">
                <a:latin typeface="Times New Roman" pitchFamily="18" charset="0"/>
                <a:cs typeface="Times New Roman" pitchFamily="18" charset="0"/>
              </a:rPr>
              <a:t> Quinn J., Graeber C.T., and Filardo E.D. (2011) Down-modulation of GPER/GPR30 from the cell surface occurs via a trans-Golgi-proteasome pathway. </a:t>
            </a:r>
            <a:r>
              <a:rPr lang="en-US" sz="2200" i="1" dirty="0">
                <a:latin typeface="Times New Roman" pitchFamily="18" charset="0"/>
                <a:cs typeface="Times New Roman" pitchFamily="18" charset="0"/>
              </a:rPr>
              <a:t>J Biol Chem</a:t>
            </a:r>
            <a:r>
              <a:rPr lang="en-US" sz="2200" dirty="0">
                <a:latin typeface="Times New Roman" pitchFamily="18" charset="0"/>
                <a:cs typeface="Times New Roman" pitchFamily="18" charset="0"/>
              </a:rPr>
              <a:t> 286(25): 22441-55. (PMCID: PMC3121390</a:t>
            </a:r>
            <a:r>
              <a:rPr lang="en-US" sz="2200" dirty="0" smtClean="0">
                <a:latin typeface="Times New Roman" pitchFamily="18" charset="0"/>
                <a:cs typeface="Times New Roman" pitchFamily="18" charset="0"/>
              </a:rPr>
              <a:t>)</a:t>
            </a:r>
          </a:p>
          <a:p>
            <a:pPr marL="285750" indent="-285750" fontAlgn="base">
              <a:buFont typeface="Wingdings" pitchFamily="2" charset="2"/>
              <a:buChar char="Ø"/>
            </a:pPr>
            <a:endParaRPr lang="en-US" sz="2200" dirty="0">
              <a:latin typeface="Times New Roman" pitchFamily="18" charset="0"/>
              <a:cs typeface="Times New Roman" pitchFamily="18" charset="0"/>
            </a:endParaRPr>
          </a:p>
          <a:p>
            <a:pPr marL="342900" indent="-342900" fontAlgn="base">
              <a:buFont typeface="Wingdings" pitchFamily="2" charset="2"/>
              <a:buChar char="Ø"/>
            </a:pPr>
            <a:r>
              <a:rPr lang="en-US" sz="2200" b="1" dirty="0">
                <a:latin typeface="Times New Roman" pitchFamily="18" charset="0"/>
                <a:cs typeface="Times New Roman" pitchFamily="18" charset="0"/>
              </a:rPr>
              <a:t>Cheng, S. B</a:t>
            </a:r>
            <a:r>
              <a:rPr lang="en-US" sz="2200" dirty="0">
                <a:latin typeface="Times New Roman" pitchFamily="18" charset="0"/>
                <a:cs typeface="Times New Roman" pitchFamily="18" charset="0"/>
              </a:rPr>
              <a:t>., Ferland, P., and Bearer, E.L. (2011) Herpes simplex virus dances with amyloid precursor protein while exiting the cell. </a:t>
            </a:r>
            <a:r>
              <a:rPr lang="en-US" sz="2200" i="1" dirty="0">
                <a:latin typeface="Times New Roman" pitchFamily="18" charset="0"/>
                <a:cs typeface="Times New Roman" pitchFamily="18" charset="0"/>
              </a:rPr>
              <a:t>PLoS ONE </a:t>
            </a:r>
            <a:r>
              <a:rPr lang="en-US" sz="2200" dirty="0">
                <a:latin typeface="Times New Roman" pitchFamily="18" charset="0"/>
                <a:cs typeface="Times New Roman" pitchFamily="18" charset="0"/>
              </a:rPr>
              <a:t>6(3): e17966.doi: 10.1371/journal.pone.0017966. (PMCID: PMC3069030</a:t>
            </a:r>
            <a:r>
              <a:rPr lang="en-US" sz="2200" dirty="0" smtClean="0">
                <a:latin typeface="Times New Roman" pitchFamily="18" charset="0"/>
                <a:cs typeface="Times New Roman" pitchFamily="18" charset="0"/>
              </a:rPr>
              <a:t>)</a:t>
            </a:r>
          </a:p>
          <a:p>
            <a:pPr marL="342900" indent="-342900" fontAlgn="base">
              <a:buFont typeface="Wingdings" pitchFamily="2" charset="2"/>
              <a:buChar char="Ø"/>
            </a:pPr>
            <a:endParaRPr lang="en-US" sz="2200" dirty="0">
              <a:latin typeface="Times New Roman" pitchFamily="18" charset="0"/>
              <a:cs typeface="Times New Roman" pitchFamily="18" charset="0"/>
            </a:endParaRPr>
          </a:p>
          <a:p>
            <a:pPr marL="342900" indent="-342900" fontAlgn="base">
              <a:buFont typeface="Wingdings" pitchFamily="2" charset="2"/>
              <a:buChar char="Ø"/>
            </a:pPr>
            <a:r>
              <a:rPr lang="en-US" sz="2200" b="1" dirty="0">
                <a:latin typeface="Times New Roman" pitchFamily="18" charset="0"/>
                <a:cs typeface="Times New Roman" pitchFamily="18" charset="0"/>
              </a:rPr>
              <a:t>Cheng, S. B.,</a:t>
            </a:r>
            <a:r>
              <a:rPr lang="en-US" sz="2200" dirty="0">
                <a:latin typeface="Times New Roman" pitchFamily="18" charset="0"/>
                <a:cs typeface="Times New Roman" pitchFamily="18" charset="0"/>
              </a:rPr>
              <a:t> Graeber C.T., Quinn J., and Filardo E.D. (2011) Retrograde transport of the transmembrane estrogen receptor, G-protein-coupled-receptor-30 (GPR30/GPER) from the plasma membrane towards the nucleus. </a:t>
            </a:r>
            <a:r>
              <a:rPr lang="en-US" sz="2200" i="1" dirty="0">
                <a:latin typeface="Times New Roman" pitchFamily="18" charset="0"/>
                <a:cs typeface="Times New Roman" pitchFamily="18" charset="0"/>
              </a:rPr>
              <a:t>Steroids</a:t>
            </a:r>
            <a:r>
              <a:rPr lang="en-US" sz="2200" dirty="0">
                <a:latin typeface="Times New Roman" pitchFamily="18" charset="0"/>
                <a:cs typeface="Times New Roman" pitchFamily="18" charset="0"/>
              </a:rPr>
              <a:t> 76(9):892-6. (PMID: 21354433</a:t>
            </a:r>
            <a:r>
              <a:rPr lang="en-US" sz="2200" dirty="0" smtClean="0">
                <a:latin typeface="Times New Roman" pitchFamily="18" charset="0"/>
                <a:cs typeface="Times New Roman" pitchFamily="18" charset="0"/>
              </a:rPr>
              <a:t>)</a:t>
            </a:r>
          </a:p>
          <a:p>
            <a:pPr marL="342900" indent="-342900" fontAlgn="base">
              <a:buFont typeface="Wingdings" pitchFamily="2" charset="2"/>
              <a:buChar char="Ø"/>
            </a:pPr>
            <a:endParaRPr lang="en-US" sz="2200" dirty="0">
              <a:latin typeface="Times New Roman" pitchFamily="18" charset="0"/>
              <a:cs typeface="Times New Roman" pitchFamily="18" charset="0"/>
            </a:endParaRPr>
          </a:p>
          <a:p>
            <a:pPr marL="342900" indent="-342900" fontAlgn="base">
              <a:buFont typeface="Wingdings" pitchFamily="2" charset="2"/>
              <a:buChar char="Ø"/>
            </a:pPr>
            <a:r>
              <a:rPr lang="en-US" sz="2200" b="1" dirty="0">
                <a:latin typeface="Times New Roman" pitchFamily="18" charset="0"/>
                <a:cs typeface="Times New Roman" pitchFamily="18" charset="0"/>
              </a:rPr>
              <a:t>Cheng S. B.,</a:t>
            </a:r>
            <a:r>
              <a:rPr lang="en-US" sz="2200" dirty="0">
                <a:latin typeface="Times New Roman" pitchFamily="18" charset="0"/>
                <a:cs typeface="Times New Roman" pitchFamily="18" charset="0"/>
              </a:rPr>
              <a:t> Amici S. A., Ren X.Q., McKay S. B., Treuil M. W., Lindstrom J. M., Rao J., and Anand R. Presynaptic targeting of alpha4beta2 nicotinic acetylcholine receptors is regulated by neurexin-1beta. </a:t>
            </a:r>
            <a:r>
              <a:rPr lang="en-US" sz="2200" i="1" dirty="0">
                <a:latin typeface="Times New Roman" pitchFamily="18" charset="0"/>
                <a:cs typeface="Times New Roman" pitchFamily="18" charset="0"/>
              </a:rPr>
              <a:t>J Biol Chem</a:t>
            </a:r>
            <a:r>
              <a:rPr lang="en-US" sz="2200" dirty="0">
                <a:latin typeface="Times New Roman" pitchFamily="18" charset="0"/>
                <a:cs typeface="Times New Roman" pitchFamily="18" charset="0"/>
              </a:rPr>
              <a:t> 2009, 284(35): 23251-9. (PMCID: PMC2749099</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1995223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400"/>
            <a:ext cx="8839200" cy="6524863"/>
          </a:xfrm>
          <a:prstGeom prst="rect">
            <a:avLst/>
          </a:prstGeom>
        </p:spPr>
        <p:txBody>
          <a:bodyPr wrap="square">
            <a:spAutoFit/>
          </a:bodyPr>
          <a:lstStyle/>
          <a:p>
            <a:pPr fontAlgn="base"/>
            <a:r>
              <a:rPr lang="en-US" sz="2200" b="1" dirty="0">
                <a:latin typeface="Times New Roman" pitchFamily="18" charset="0"/>
                <a:cs typeface="Times New Roman" pitchFamily="18" charset="0"/>
              </a:rPr>
              <a:t>Cheng S.B., </a:t>
            </a:r>
            <a:r>
              <a:rPr lang="en-US" sz="2200" dirty="0">
                <a:latin typeface="Times New Roman" pitchFamily="18" charset="0"/>
                <a:cs typeface="Times New Roman" pitchFamily="18" charset="0"/>
              </a:rPr>
              <a:t>Kuchiiwa S., Kawachi A., Gao H.Z., Gohshi A., Kozako T., Kuchiiwa T., Nakagawa S. Up-regulation of methionine-like enkephalin immunoreactivity by 2, 3, 7, 8-tetrachlorodibenzo-</a:t>
            </a:r>
            <a:r>
              <a:rPr lang="en-US" sz="2200" i="1" dirty="0">
                <a:latin typeface="Times New Roman" pitchFamily="18" charset="0"/>
                <a:cs typeface="Times New Roman" pitchFamily="18" charset="0"/>
              </a:rPr>
              <a:t>p</a:t>
            </a:r>
            <a:r>
              <a:rPr lang="en-US" sz="2200" dirty="0">
                <a:latin typeface="Times New Roman" pitchFamily="18" charset="0"/>
                <a:cs typeface="Times New Roman" pitchFamily="18" charset="0"/>
              </a:rPr>
              <a:t>-dioxin treatment in the forebrain of the Long-Evans rat. </a:t>
            </a:r>
            <a:r>
              <a:rPr lang="en-US" sz="2200" i="1" dirty="0">
                <a:latin typeface="Times New Roman" pitchFamily="18" charset="0"/>
                <a:cs typeface="Times New Roman" pitchFamily="18" charset="0"/>
              </a:rPr>
              <a:t>J Chem Neuroanat </a:t>
            </a:r>
            <a:r>
              <a:rPr lang="en-US" sz="2200" dirty="0">
                <a:latin typeface="Times New Roman" pitchFamily="18" charset="0"/>
                <a:cs typeface="Times New Roman" pitchFamily="18" charset="0"/>
              </a:rPr>
              <a:t>2003, 25: 73-82. (PMID: 12663056</a:t>
            </a:r>
            <a:r>
              <a:rPr lang="en-US" sz="2200" dirty="0" smtClean="0">
                <a:latin typeface="Times New Roman" pitchFamily="18" charset="0"/>
                <a:cs typeface="Times New Roman" pitchFamily="18" charset="0"/>
              </a:rPr>
              <a:t>)</a:t>
            </a:r>
          </a:p>
          <a:p>
            <a:pPr fontAlgn="base"/>
            <a:endParaRPr lang="en-US" sz="2200" dirty="0">
              <a:latin typeface="Times New Roman" pitchFamily="18" charset="0"/>
              <a:cs typeface="Times New Roman" pitchFamily="18" charset="0"/>
            </a:endParaRPr>
          </a:p>
          <a:p>
            <a:pPr fontAlgn="base"/>
            <a:r>
              <a:rPr lang="en-US" sz="2200" b="1" dirty="0">
                <a:latin typeface="Times New Roman" pitchFamily="18" charset="0"/>
                <a:cs typeface="Times New Roman" pitchFamily="18" charset="0"/>
              </a:rPr>
              <a:t>Cheng S.B., </a:t>
            </a:r>
            <a:r>
              <a:rPr lang="en-US" sz="2200" dirty="0">
                <a:latin typeface="Times New Roman" pitchFamily="18" charset="0"/>
                <a:cs typeface="Times New Roman" pitchFamily="18" charset="0"/>
              </a:rPr>
              <a:t>Kuchiiwa S., Gao H., Kuchiiwa T., Nakagawa S. Dioxin exposure down-regulates nitric oxide synthase and NADPH-d activities in the hypothalamus. </a:t>
            </a:r>
            <a:r>
              <a:rPr lang="en-US" sz="2200" i="1" dirty="0">
                <a:latin typeface="Times New Roman" pitchFamily="18" charset="0"/>
                <a:cs typeface="Times New Roman" pitchFamily="18" charset="0"/>
              </a:rPr>
              <a:t>Neurosci Lett</a:t>
            </a:r>
            <a:r>
              <a:rPr lang="en-US" sz="2200" dirty="0">
                <a:latin typeface="Times New Roman" pitchFamily="18" charset="0"/>
                <a:cs typeface="Times New Roman" pitchFamily="18" charset="0"/>
              </a:rPr>
              <a:t>. 2003, 345: 5-8. (PMID: 12809975</a:t>
            </a:r>
            <a:r>
              <a:rPr lang="en-US" sz="2200" dirty="0" smtClean="0">
                <a:latin typeface="Times New Roman" pitchFamily="18" charset="0"/>
                <a:cs typeface="Times New Roman" pitchFamily="18" charset="0"/>
              </a:rPr>
              <a:t>)</a:t>
            </a:r>
          </a:p>
          <a:p>
            <a:pPr fontAlgn="base"/>
            <a:endParaRPr lang="en-US" sz="2200" dirty="0">
              <a:latin typeface="Times New Roman" pitchFamily="18" charset="0"/>
              <a:cs typeface="Times New Roman" pitchFamily="18" charset="0"/>
            </a:endParaRPr>
          </a:p>
          <a:p>
            <a:pPr fontAlgn="base"/>
            <a:r>
              <a:rPr lang="en-US" sz="2200" b="1" dirty="0">
                <a:latin typeface="Times New Roman" pitchFamily="18" charset="0"/>
                <a:cs typeface="Times New Roman" pitchFamily="18" charset="0"/>
              </a:rPr>
              <a:t>Cheng S.B., </a:t>
            </a:r>
            <a:r>
              <a:rPr lang="en-US" sz="2200" dirty="0">
                <a:latin typeface="Times New Roman" pitchFamily="18" charset="0"/>
                <a:cs typeface="Times New Roman" pitchFamily="18" charset="0"/>
              </a:rPr>
              <a:t>Kuchiiwa S., Gao H., Kuchiiwa T., Nakagawa S. Morphological study of orexin neurons in the hypothalamus of the Long-Evans rat, with special reference to co-expression of orexin and NADPH-</a:t>
            </a:r>
            <a:r>
              <a:rPr lang="en-US" sz="2200" dirty="0" err="1">
                <a:latin typeface="Times New Roman" pitchFamily="18" charset="0"/>
                <a:cs typeface="Times New Roman" pitchFamily="18" charset="0"/>
              </a:rPr>
              <a:t>diaphorase</a:t>
            </a:r>
            <a:r>
              <a:rPr lang="en-US" sz="2200" dirty="0">
                <a:latin typeface="Times New Roman" pitchFamily="18" charset="0"/>
                <a:cs typeface="Times New Roman" pitchFamily="18" charset="0"/>
              </a:rPr>
              <a:t> or nitric oxide synthase activities. </a:t>
            </a:r>
            <a:r>
              <a:rPr lang="en-US" sz="2200" i="1" dirty="0">
                <a:latin typeface="Times New Roman" pitchFamily="18" charset="0"/>
                <a:cs typeface="Times New Roman" pitchFamily="18" charset="0"/>
              </a:rPr>
              <a:t>Neurosci. Res.</a:t>
            </a:r>
            <a:r>
              <a:rPr lang="en-US" sz="2200" dirty="0">
                <a:latin typeface="Times New Roman" pitchFamily="18" charset="0"/>
                <a:cs typeface="Times New Roman" pitchFamily="18" charset="0"/>
              </a:rPr>
              <a:t> 2003, 46: 53-62. (PMID: 12725912</a:t>
            </a:r>
            <a:r>
              <a:rPr lang="en-US" sz="2200" dirty="0" smtClean="0">
                <a:latin typeface="Times New Roman" pitchFamily="18" charset="0"/>
                <a:cs typeface="Times New Roman" pitchFamily="18" charset="0"/>
              </a:rPr>
              <a:t>)</a:t>
            </a:r>
          </a:p>
          <a:p>
            <a:pPr fontAlgn="base"/>
            <a:endParaRPr lang="en-US" sz="2200" dirty="0">
              <a:latin typeface="Times New Roman" pitchFamily="18" charset="0"/>
              <a:cs typeface="Times New Roman" pitchFamily="18" charset="0"/>
            </a:endParaRPr>
          </a:p>
          <a:p>
            <a:pPr fontAlgn="base"/>
            <a:r>
              <a:rPr lang="en-US" sz="2200" b="1" dirty="0">
                <a:latin typeface="Times New Roman" pitchFamily="18" charset="0"/>
                <a:cs typeface="Times New Roman" pitchFamily="18" charset="0"/>
              </a:rPr>
              <a:t>Cheng S.B., </a:t>
            </a:r>
            <a:r>
              <a:rPr lang="en-US" sz="2200" dirty="0">
                <a:latin typeface="Times New Roman" pitchFamily="18" charset="0"/>
                <a:cs typeface="Times New Roman" pitchFamily="18" charset="0"/>
              </a:rPr>
              <a:t>Kuchiiwa S., Nagatomo I., Akasaki Y., Uchida M., Tominaga M., Hashiguchi W., Kuchiiwa T., Nakagawa S. 2, 3, 7, 8-Tetrachlorodibenzo-</a:t>
            </a:r>
            <a:r>
              <a:rPr lang="en-US" sz="2200" i="1" dirty="0">
                <a:latin typeface="Times New Roman" pitchFamily="18" charset="0"/>
                <a:cs typeface="Times New Roman" pitchFamily="18" charset="0"/>
              </a:rPr>
              <a:t>p</a:t>
            </a:r>
            <a:r>
              <a:rPr lang="en-US" sz="2200" dirty="0">
                <a:latin typeface="Times New Roman" pitchFamily="18" charset="0"/>
                <a:cs typeface="Times New Roman" pitchFamily="18" charset="0"/>
              </a:rPr>
              <a:t>-dioxin pretreatment induces c-</a:t>
            </a:r>
            <a:r>
              <a:rPr lang="en-US" sz="2200" dirty="0" err="1">
                <a:latin typeface="Times New Roman" pitchFamily="18" charset="0"/>
                <a:cs typeface="Times New Roman" pitchFamily="18" charset="0"/>
              </a:rPr>
              <a:t>Fos</a:t>
            </a:r>
            <a:r>
              <a:rPr lang="en-US" sz="2200" dirty="0">
                <a:latin typeface="Times New Roman" pitchFamily="18" charset="0"/>
                <a:cs typeface="Times New Roman" pitchFamily="18" charset="0"/>
              </a:rPr>
              <a:t> expression in the forebrain of the Long-Evans rat, </a:t>
            </a:r>
            <a:r>
              <a:rPr lang="en-US" sz="2200" i="1" dirty="0">
                <a:latin typeface="Times New Roman" pitchFamily="18" charset="0"/>
                <a:cs typeface="Times New Roman" pitchFamily="18" charset="0"/>
              </a:rPr>
              <a:t>Brain Res</a:t>
            </a:r>
            <a:r>
              <a:rPr lang="en-US" sz="2200" dirty="0">
                <a:latin typeface="Times New Roman" pitchFamily="18" charset="0"/>
                <a:cs typeface="Times New Roman" pitchFamily="18" charset="0"/>
              </a:rPr>
              <a:t> 2002, 931 (2): 176-180. (PMID: 11897103)</a:t>
            </a:r>
          </a:p>
        </p:txBody>
      </p:sp>
    </p:spTree>
    <p:extLst>
      <p:ext uri="{BB962C8B-B14F-4D97-AF65-F5344CB8AC3E}">
        <p14:creationId xmlns:p14="http://schemas.microsoft.com/office/powerpoint/2010/main" val="2222048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 y="457200"/>
            <a:ext cx="8991600" cy="3139321"/>
          </a:xfrm>
          <a:prstGeom prst="rect">
            <a:avLst/>
          </a:prstGeom>
        </p:spPr>
        <p:txBody>
          <a:bodyPr wrap="square">
            <a:spAutoFit/>
          </a:bodyPr>
          <a:lstStyle/>
          <a:p>
            <a:pPr marL="342900" indent="-342900" fontAlgn="base">
              <a:buFont typeface="Wingdings" pitchFamily="2" charset="2"/>
              <a:buChar char="Ø"/>
            </a:pPr>
            <a:r>
              <a:rPr lang="en-US" sz="2200" dirty="0">
                <a:latin typeface="Times New Roman" pitchFamily="18" charset="0"/>
                <a:cs typeface="Times New Roman" pitchFamily="18" charset="0"/>
              </a:rPr>
              <a:t>Ren X. Q., </a:t>
            </a:r>
            <a:r>
              <a:rPr lang="en-US" sz="2200" b="1" dirty="0">
                <a:latin typeface="Times New Roman" pitchFamily="18" charset="0"/>
                <a:cs typeface="Times New Roman" pitchFamily="18" charset="0"/>
              </a:rPr>
              <a:t>Cheng S. B.</a:t>
            </a:r>
            <a:r>
              <a:rPr lang="en-US" sz="2200" dirty="0">
                <a:latin typeface="Times New Roman" pitchFamily="18" charset="0"/>
                <a:cs typeface="Times New Roman" pitchFamily="18" charset="0"/>
              </a:rPr>
              <a:t>, Treuil M. W., Mukherjee J., Rao J., Lindstrom J. M., and Anand R. Structural determinants of alpha4beta2 nicotinic acetylcholine receptor trafficking. </a:t>
            </a:r>
            <a:r>
              <a:rPr lang="en-US" sz="2200" i="1" dirty="0">
                <a:latin typeface="Times New Roman" pitchFamily="18" charset="0"/>
                <a:cs typeface="Times New Roman" pitchFamily="18" charset="0"/>
              </a:rPr>
              <a:t>Journal of Neuroscience</a:t>
            </a:r>
            <a:r>
              <a:rPr lang="en-US" sz="2200" b="1" dirty="0">
                <a:latin typeface="Times New Roman" pitchFamily="18" charset="0"/>
                <a:cs typeface="Times New Roman" pitchFamily="18" charset="0"/>
              </a:rPr>
              <a:t> </a:t>
            </a:r>
            <a:r>
              <a:rPr lang="en-US" sz="2200" dirty="0">
                <a:latin typeface="Times New Roman" pitchFamily="18" charset="0"/>
                <a:cs typeface="Times New Roman" pitchFamily="18" charset="0"/>
              </a:rPr>
              <a:t>2005, 25: 6676-6686. (PMID: 16014729</a:t>
            </a:r>
            <a:r>
              <a:rPr lang="en-US" sz="2200" dirty="0" smtClean="0">
                <a:latin typeface="Times New Roman" pitchFamily="18" charset="0"/>
                <a:cs typeface="Times New Roman" pitchFamily="18" charset="0"/>
              </a:rPr>
              <a:t>)</a:t>
            </a:r>
          </a:p>
          <a:p>
            <a:pPr marL="342900" indent="-342900" fontAlgn="base">
              <a:buFont typeface="Wingdings" pitchFamily="2" charset="2"/>
              <a:buChar char="Ø"/>
            </a:pPr>
            <a:endParaRPr lang="en-US" sz="2200" dirty="0">
              <a:latin typeface="Times New Roman" pitchFamily="18" charset="0"/>
              <a:cs typeface="Times New Roman" pitchFamily="18" charset="0"/>
            </a:endParaRPr>
          </a:p>
          <a:p>
            <a:pPr marL="342900" indent="-342900" fontAlgn="base">
              <a:buFont typeface="Wingdings" pitchFamily="2" charset="2"/>
              <a:buChar char="Ø"/>
            </a:pPr>
            <a:r>
              <a:rPr lang="en-US" sz="2200" dirty="0">
                <a:latin typeface="Times New Roman" pitchFamily="18" charset="0"/>
                <a:cs typeface="Times New Roman" pitchFamily="18" charset="0"/>
              </a:rPr>
              <a:t>Kozako T., Kawachi A., </a:t>
            </a:r>
            <a:r>
              <a:rPr lang="en-US" sz="2200" b="1" dirty="0">
                <a:latin typeface="Times New Roman" pitchFamily="18" charset="0"/>
                <a:cs typeface="Times New Roman" pitchFamily="18" charset="0"/>
              </a:rPr>
              <a:t>Cheng S.B., </a:t>
            </a:r>
            <a:r>
              <a:rPr lang="en-US" sz="2200" dirty="0">
                <a:latin typeface="Times New Roman" pitchFamily="18" charset="0"/>
                <a:cs typeface="Times New Roman" pitchFamily="18" charset="0"/>
              </a:rPr>
              <a:t>Kuchiiwa S., Motoya T., Nakagawa S., Yamada K.. Role of the vestibular nuclei in endothelin-1-induced barrel rotation in rats. </a:t>
            </a:r>
            <a:r>
              <a:rPr lang="en-US" sz="2200" i="1" dirty="0">
                <a:latin typeface="Times New Roman" pitchFamily="18" charset="0"/>
                <a:cs typeface="Times New Roman" pitchFamily="18" charset="0"/>
              </a:rPr>
              <a:t>Eur. J. Pharmacol</a:t>
            </a:r>
            <a:r>
              <a:rPr lang="en-US" sz="2200" dirty="0">
                <a:latin typeface="Times New Roman" pitchFamily="18" charset="0"/>
                <a:cs typeface="Times New Roman" pitchFamily="18" charset="0"/>
              </a:rPr>
              <a:t>. 2002, 454: 199-207. (PMID: 12421648)</a:t>
            </a:r>
          </a:p>
          <a:p>
            <a:pPr marL="342900" indent="-342900" fontAlgn="base">
              <a:buFont typeface="Wingdings" pitchFamily="2" charset="2"/>
              <a:buChar char="Ø"/>
            </a:pP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1542507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891</TotalTime>
  <Words>489</Words>
  <Application>Microsoft Office PowerPoint</Application>
  <PresentationFormat>On-screen Show (4:3)</PresentationFormat>
  <Paragraphs>117</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Apex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Lanka Vinayaka Vamshee Teja</cp:lastModifiedBy>
  <cp:revision>85</cp:revision>
  <dcterms:created xsi:type="dcterms:W3CDTF">2014-10-01T07:08:05Z</dcterms:created>
  <dcterms:modified xsi:type="dcterms:W3CDTF">2015-10-13T13:56:47Z</dcterms:modified>
</cp:coreProperties>
</file>