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63" r:id="rId3"/>
    <p:sldId id="256" r:id="rId4"/>
    <p:sldId id="261" r:id="rId5"/>
    <p:sldId id="257" r:id="rId6"/>
    <p:sldId id="262" r:id="rId7"/>
    <p:sldId id="258" r:id="rId8"/>
    <p:sldId id="259" r:id="rId9"/>
    <p:sldId id="260" r:id="rId10"/>
    <p:sldId id="269" r:id="rId11"/>
    <p:sldId id="267" r:id="rId12"/>
    <p:sldId id="268" r:id="rId13"/>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charset="0"/>
        <a:ea typeface="Osaka" charset="0"/>
        <a:cs typeface="Osaka" charset="0"/>
      </a:defRPr>
    </a:lvl1pPr>
    <a:lvl2pPr marL="457200" algn="l" rtl="0" fontAlgn="base">
      <a:spcBef>
        <a:spcPct val="0"/>
      </a:spcBef>
      <a:spcAft>
        <a:spcPct val="0"/>
      </a:spcAft>
      <a:defRPr kumimoji="1" sz="2400" kern="1200">
        <a:solidFill>
          <a:schemeClr val="tx1"/>
        </a:solidFill>
        <a:latin typeface="Times" charset="0"/>
        <a:ea typeface="Osaka" charset="0"/>
        <a:cs typeface="Osaka" charset="0"/>
      </a:defRPr>
    </a:lvl2pPr>
    <a:lvl3pPr marL="914400" algn="l" rtl="0" fontAlgn="base">
      <a:spcBef>
        <a:spcPct val="0"/>
      </a:spcBef>
      <a:spcAft>
        <a:spcPct val="0"/>
      </a:spcAft>
      <a:defRPr kumimoji="1" sz="2400" kern="1200">
        <a:solidFill>
          <a:schemeClr val="tx1"/>
        </a:solidFill>
        <a:latin typeface="Times" charset="0"/>
        <a:ea typeface="Osaka" charset="0"/>
        <a:cs typeface="Osaka" charset="0"/>
      </a:defRPr>
    </a:lvl3pPr>
    <a:lvl4pPr marL="1371600" algn="l" rtl="0" fontAlgn="base">
      <a:spcBef>
        <a:spcPct val="0"/>
      </a:spcBef>
      <a:spcAft>
        <a:spcPct val="0"/>
      </a:spcAft>
      <a:defRPr kumimoji="1" sz="2400" kern="1200">
        <a:solidFill>
          <a:schemeClr val="tx1"/>
        </a:solidFill>
        <a:latin typeface="Times" charset="0"/>
        <a:ea typeface="Osaka" charset="0"/>
        <a:cs typeface="Osaka" charset="0"/>
      </a:defRPr>
    </a:lvl4pPr>
    <a:lvl5pPr marL="1828800" algn="l" rtl="0" fontAlgn="base">
      <a:spcBef>
        <a:spcPct val="0"/>
      </a:spcBef>
      <a:spcAft>
        <a:spcPct val="0"/>
      </a:spcAft>
      <a:defRPr kumimoji="1" sz="2400" kern="1200">
        <a:solidFill>
          <a:schemeClr val="tx1"/>
        </a:solidFill>
        <a:latin typeface="Times" charset="0"/>
        <a:ea typeface="Osaka" charset="0"/>
        <a:cs typeface="Osaka" charset="0"/>
      </a:defRPr>
    </a:lvl5pPr>
    <a:lvl6pPr marL="2286000" algn="l" defTabSz="457200" rtl="0" eaLnBrk="1" latinLnBrk="0" hangingPunct="1">
      <a:defRPr kumimoji="1" sz="2400" kern="1200">
        <a:solidFill>
          <a:schemeClr val="tx1"/>
        </a:solidFill>
        <a:latin typeface="Times" charset="0"/>
        <a:ea typeface="Osaka" charset="0"/>
        <a:cs typeface="Osaka" charset="0"/>
      </a:defRPr>
    </a:lvl6pPr>
    <a:lvl7pPr marL="2743200" algn="l" defTabSz="457200" rtl="0" eaLnBrk="1" latinLnBrk="0" hangingPunct="1">
      <a:defRPr kumimoji="1" sz="2400" kern="1200">
        <a:solidFill>
          <a:schemeClr val="tx1"/>
        </a:solidFill>
        <a:latin typeface="Times" charset="0"/>
        <a:ea typeface="Osaka" charset="0"/>
        <a:cs typeface="Osaka" charset="0"/>
      </a:defRPr>
    </a:lvl7pPr>
    <a:lvl8pPr marL="3200400" algn="l" defTabSz="457200" rtl="0" eaLnBrk="1" latinLnBrk="0" hangingPunct="1">
      <a:defRPr kumimoji="1" sz="2400" kern="1200">
        <a:solidFill>
          <a:schemeClr val="tx1"/>
        </a:solidFill>
        <a:latin typeface="Times" charset="0"/>
        <a:ea typeface="Osaka" charset="0"/>
        <a:cs typeface="Osaka" charset="0"/>
      </a:defRPr>
    </a:lvl8pPr>
    <a:lvl9pPr marL="3657600" algn="l" defTabSz="457200" rtl="0" eaLnBrk="1" latinLnBrk="0" hangingPunct="1">
      <a:defRPr kumimoji="1" sz="2400" kern="1200">
        <a:solidFill>
          <a:schemeClr val="tx1"/>
        </a:solidFill>
        <a:latin typeface="Times" charset="0"/>
        <a:ea typeface="Osaka" charset="0"/>
        <a:cs typeface="Osak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5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31FC81A-CFE7-5448-A6F5-79D1B736F80B}" type="slidenum">
              <a:rPr lang="en-US" altLang="ja-JP"/>
              <a:pPr>
                <a:defRPr/>
              </a:pPr>
              <a:t>‹#›</a:t>
            </a:fld>
            <a:endParaRPr lang="en-US" altLang="ja-JP" dirty="0"/>
          </a:p>
        </p:txBody>
      </p:sp>
    </p:spTree>
    <p:extLst>
      <p:ext uri="{BB962C8B-B14F-4D97-AF65-F5344CB8AC3E}">
        <p14:creationId xmlns:p14="http://schemas.microsoft.com/office/powerpoint/2010/main" val="218020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D0C012E-AB05-E74B-ABC7-ACE255997E76}" type="slidenum">
              <a:rPr lang="en-US" altLang="ja-JP"/>
              <a:pPr>
                <a:defRPr/>
              </a:pPr>
              <a:t>‹#›</a:t>
            </a:fld>
            <a:endParaRPr lang="en-US" altLang="ja-JP" dirty="0"/>
          </a:p>
        </p:txBody>
      </p:sp>
    </p:spTree>
    <p:extLst>
      <p:ext uri="{BB962C8B-B14F-4D97-AF65-F5344CB8AC3E}">
        <p14:creationId xmlns:p14="http://schemas.microsoft.com/office/powerpoint/2010/main" val="386808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956F010-4575-C247-A1A0-B01DB685D0BB}" type="slidenum">
              <a:rPr lang="en-US" altLang="ja-JP"/>
              <a:pPr>
                <a:defRPr/>
              </a:pPr>
              <a:t>‹#›</a:t>
            </a:fld>
            <a:endParaRPr lang="en-US" altLang="ja-JP" dirty="0"/>
          </a:p>
        </p:txBody>
      </p:sp>
    </p:spTree>
    <p:extLst>
      <p:ext uri="{BB962C8B-B14F-4D97-AF65-F5344CB8AC3E}">
        <p14:creationId xmlns:p14="http://schemas.microsoft.com/office/powerpoint/2010/main" val="162442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081054-125B-3640-8739-4B46C6104BBA}" type="slidenum">
              <a:rPr lang="en-US" altLang="ja-JP"/>
              <a:pPr>
                <a:defRPr/>
              </a:pPr>
              <a:t>‹#›</a:t>
            </a:fld>
            <a:endParaRPr lang="en-US" altLang="ja-JP" dirty="0"/>
          </a:p>
        </p:txBody>
      </p:sp>
    </p:spTree>
    <p:extLst>
      <p:ext uri="{BB962C8B-B14F-4D97-AF65-F5344CB8AC3E}">
        <p14:creationId xmlns:p14="http://schemas.microsoft.com/office/powerpoint/2010/main" val="412340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8AD015-D273-7A4F-B098-239C79965102}" type="slidenum">
              <a:rPr lang="en-US" altLang="ja-JP"/>
              <a:pPr>
                <a:defRPr/>
              </a:pPr>
              <a:t>‹#›</a:t>
            </a:fld>
            <a:endParaRPr lang="en-US" altLang="ja-JP" dirty="0"/>
          </a:p>
        </p:txBody>
      </p:sp>
    </p:spTree>
    <p:extLst>
      <p:ext uri="{BB962C8B-B14F-4D97-AF65-F5344CB8AC3E}">
        <p14:creationId xmlns:p14="http://schemas.microsoft.com/office/powerpoint/2010/main" val="61653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61E6876-7CEB-5843-BE14-C8A29D136AA6}" type="slidenum">
              <a:rPr lang="en-US" altLang="ja-JP"/>
              <a:pPr>
                <a:defRPr/>
              </a:pPr>
              <a:t>‹#›</a:t>
            </a:fld>
            <a:endParaRPr lang="en-US" altLang="ja-JP" dirty="0"/>
          </a:p>
        </p:txBody>
      </p:sp>
    </p:spTree>
    <p:extLst>
      <p:ext uri="{BB962C8B-B14F-4D97-AF65-F5344CB8AC3E}">
        <p14:creationId xmlns:p14="http://schemas.microsoft.com/office/powerpoint/2010/main" val="81447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256C7DE-CAC8-6341-A3EB-89A62ADD4F69}" type="slidenum">
              <a:rPr lang="en-US" altLang="ja-JP"/>
              <a:pPr>
                <a:defRPr/>
              </a:pPr>
              <a:t>‹#›</a:t>
            </a:fld>
            <a:endParaRPr lang="en-US" altLang="ja-JP" dirty="0"/>
          </a:p>
        </p:txBody>
      </p:sp>
    </p:spTree>
    <p:extLst>
      <p:ext uri="{BB962C8B-B14F-4D97-AF65-F5344CB8AC3E}">
        <p14:creationId xmlns:p14="http://schemas.microsoft.com/office/powerpoint/2010/main" val="126911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8BE7FA5-864C-554D-8C51-E9C03798F2D3}" type="slidenum">
              <a:rPr lang="en-US" altLang="ja-JP"/>
              <a:pPr>
                <a:defRPr/>
              </a:pPr>
              <a:t>‹#›</a:t>
            </a:fld>
            <a:endParaRPr lang="en-US" altLang="ja-JP" dirty="0"/>
          </a:p>
        </p:txBody>
      </p:sp>
    </p:spTree>
    <p:extLst>
      <p:ext uri="{BB962C8B-B14F-4D97-AF65-F5344CB8AC3E}">
        <p14:creationId xmlns:p14="http://schemas.microsoft.com/office/powerpoint/2010/main" val="276738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A96FC14-2D85-3B43-BFDA-96180C023FE1}" type="slidenum">
              <a:rPr lang="en-US" altLang="ja-JP"/>
              <a:pPr>
                <a:defRPr/>
              </a:pPr>
              <a:t>‹#›</a:t>
            </a:fld>
            <a:endParaRPr lang="en-US" altLang="ja-JP" dirty="0"/>
          </a:p>
        </p:txBody>
      </p:sp>
    </p:spTree>
    <p:extLst>
      <p:ext uri="{BB962C8B-B14F-4D97-AF65-F5344CB8AC3E}">
        <p14:creationId xmlns:p14="http://schemas.microsoft.com/office/powerpoint/2010/main" val="173959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5E738C6-112D-2940-B050-823327C87ED0}" type="slidenum">
              <a:rPr lang="en-US" altLang="ja-JP"/>
              <a:pPr>
                <a:defRPr/>
              </a:pPr>
              <a:t>‹#›</a:t>
            </a:fld>
            <a:endParaRPr lang="en-US" altLang="ja-JP" dirty="0"/>
          </a:p>
        </p:txBody>
      </p:sp>
    </p:spTree>
    <p:extLst>
      <p:ext uri="{BB962C8B-B14F-4D97-AF65-F5344CB8AC3E}">
        <p14:creationId xmlns:p14="http://schemas.microsoft.com/office/powerpoint/2010/main" val="184194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807AB10-79B5-5048-8E70-B2400621BB9C}" type="slidenum">
              <a:rPr lang="en-US" altLang="ja-JP"/>
              <a:pPr>
                <a:defRPr/>
              </a:pPr>
              <a:t>‹#›</a:t>
            </a:fld>
            <a:endParaRPr lang="en-US" altLang="ja-JP" dirty="0"/>
          </a:p>
        </p:txBody>
      </p:sp>
    </p:spTree>
    <p:extLst>
      <p:ext uri="{BB962C8B-B14F-4D97-AF65-F5344CB8AC3E}">
        <p14:creationId xmlns:p14="http://schemas.microsoft.com/office/powerpoint/2010/main" val="391018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810B6215-EC96-0D47-BEEE-5543C5F33C49}"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charset="0"/>
          <a:ea typeface="Osaka" charset="0"/>
          <a:cs typeface="Osaka" charset="0"/>
        </a:defRPr>
      </a:lvl2pPr>
      <a:lvl3pPr algn="ctr" rtl="0" fontAlgn="base">
        <a:spcBef>
          <a:spcPct val="0"/>
        </a:spcBef>
        <a:spcAft>
          <a:spcPct val="0"/>
        </a:spcAft>
        <a:defRPr kumimoji="1" sz="4400">
          <a:solidFill>
            <a:schemeClr val="tx2"/>
          </a:solidFill>
          <a:latin typeface="Times" charset="0"/>
          <a:ea typeface="Osaka" charset="0"/>
          <a:cs typeface="Osaka" charset="0"/>
        </a:defRPr>
      </a:lvl3pPr>
      <a:lvl4pPr algn="ctr" rtl="0" fontAlgn="base">
        <a:spcBef>
          <a:spcPct val="0"/>
        </a:spcBef>
        <a:spcAft>
          <a:spcPct val="0"/>
        </a:spcAft>
        <a:defRPr kumimoji="1" sz="4400">
          <a:solidFill>
            <a:schemeClr val="tx2"/>
          </a:solidFill>
          <a:latin typeface="Times" charset="0"/>
          <a:ea typeface="Osaka" charset="0"/>
          <a:cs typeface="Osaka" charset="0"/>
        </a:defRPr>
      </a:lvl4pPr>
      <a:lvl5pPr algn="ctr" rtl="0" fontAlgn="base">
        <a:spcBef>
          <a:spcPct val="0"/>
        </a:spcBef>
        <a:spcAft>
          <a:spcPct val="0"/>
        </a:spcAft>
        <a:defRPr kumimoji="1" sz="4400">
          <a:solidFill>
            <a:schemeClr val="tx2"/>
          </a:solidFill>
          <a:latin typeface="Times" charset="0"/>
          <a:ea typeface="Osaka" charset="0"/>
          <a:cs typeface="Osaka" charset="0"/>
        </a:defRPr>
      </a:lvl5pPr>
      <a:lvl6pPr marL="457200" algn="ctr" rtl="0" fontAlgn="base">
        <a:spcBef>
          <a:spcPct val="0"/>
        </a:spcBef>
        <a:spcAft>
          <a:spcPct val="0"/>
        </a:spcAft>
        <a:defRPr kumimoji="1" sz="4400">
          <a:solidFill>
            <a:schemeClr val="tx2"/>
          </a:solidFill>
          <a:latin typeface="Times" charset="0"/>
          <a:ea typeface="Osaka" charset="0"/>
          <a:cs typeface="Osaka" charset="0"/>
        </a:defRPr>
      </a:lvl6pPr>
      <a:lvl7pPr marL="914400" algn="ctr" rtl="0" fontAlgn="base">
        <a:spcBef>
          <a:spcPct val="0"/>
        </a:spcBef>
        <a:spcAft>
          <a:spcPct val="0"/>
        </a:spcAft>
        <a:defRPr kumimoji="1" sz="4400">
          <a:solidFill>
            <a:schemeClr val="tx2"/>
          </a:solidFill>
          <a:latin typeface="Times" charset="0"/>
          <a:ea typeface="Osaka" charset="0"/>
          <a:cs typeface="Osaka" charset="0"/>
        </a:defRPr>
      </a:lvl7pPr>
      <a:lvl8pPr marL="1371600" algn="ctr" rtl="0" fontAlgn="base">
        <a:spcBef>
          <a:spcPct val="0"/>
        </a:spcBef>
        <a:spcAft>
          <a:spcPct val="0"/>
        </a:spcAft>
        <a:defRPr kumimoji="1" sz="4400">
          <a:solidFill>
            <a:schemeClr val="tx2"/>
          </a:solidFill>
          <a:latin typeface="Times" charset="0"/>
          <a:ea typeface="Osaka" charset="0"/>
          <a:cs typeface="Osaka" charset="0"/>
        </a:defRPr>
      </a:lvl8pPr>
      <a:lvl9pPr marL="1828800" algn="ctr" rtl="0" fontAlgn="base">
        <a:spcBef>
          <a:spcPct val="0"/>
        </a:spcBef>
        <a:spcAft>
          <a:spcPct val="0"/>
        </a:spcAft>
        <a:defRPr kumimoji="1" sz="4400">
          <a:solidFill>
            <a:schemeClr val="tx2"/>
          </a:solidFill>
          <a:latin typeface="Times" charset="0"/>
          <a:ea typeface="Osaka" charset="0"/>
          <a:cs typeface="Osaka" charset="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cs typeface="+mn-cs"/>
        </a:defRPr>
      </a:lvl2pPr>
      <a:lvl3pPr marL="1143000" indent="-228600" algn="l" rtl="0" fontAlgn="base">
        <a:spcBef>
          <a:spcPct val="20000"/>
        </a:spcBef>
        <a:spcAft>
          <a:spcPct val="0"/>
        </a:spcAft>
        <a:buChar char="•"/>
        <a:defRPr kumimoji="1" sz="2400">
          <a:solidFill>
            <a:schemeClr val="tx1"/>
          </a:solidFill>
          <a:latin typeface="+mn-lt"/>
          <a:ea typeface="+mn-ea"/>
          <a:cs typeface="+mn-cs"/>
        </a:defRPr>
      </a:lvl3pPr>
      <a:lvl4pPr marL="1600200" indent="-228600" algn="l" rtl="0" fontAlgn="base">
        <a:spcBef>
          <a:spcPct val="20000"/>
        </a:spcBef>
        <a:spcAft>
          <a:spcPct val="0"/>
        </a:spcAft>
        <a:buChar char="–"/>
        <a:defRPr kumimoji="1" sz="2000">
          <a:solidFill>
            <a:schemeClr val="tx1"/>
          </a:solidFill>
          <a:latin typeface="+mn-lt"/>
          <a:ea typeface="+mn-ea"/>
          <a:cs typeface="+mn-cs"/>
        </a:defRPr>
      </a:lvl4pPr>
      <a:lvl5pPr marL="2057400" indent="-228600" algn="l" rtl="0" fontAlgn="base">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omicsonline.org/Submitmanuscript.ph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omicsonline.com/open-access/molecular-genetic-medicine.php"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omicsonline.org/proteomics-bioinformatics.php" TargetMode="External"/><Relationship Id="rId4" Type="http://schemas.openxmlformats.org/officeDocument/2006/relationships/hyperlink" Target="http://omicsonline.org/data-mining-in-genomics-proteomics.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conferenceseries.com/pharmaceutical-sciences-meeting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micsonline.org/ArchiveJPP/CurrentissueJPP.ph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000" b="1" kern="1200" dirty="0">
                <a:solidFill>
                  <a:srgbClr val="10CF9B">
                    <a:lumMod val="10000"/>
                  </a:srgbClr>
                </a:solidFill>
                <a:latin typeface="Baskerville Old Face" panose="02020602080505020303" pitchFamily="18" charset="0"/>
                <a:ea typeface="+mn-ea"/>
                <a:cs typeface="+mn-cs"/>
              </a:rPr>
              <a:t>OMICS Journals are welcoming Submissions</a:t>
            </a:r>
            <a:endParaRPr lang="en-US" dirty="0"/>
          </a:p>
        </p:txBody>
      </p:sp>
      <p:sp>
        <p:nvSpPr>
          <p:cNvPr id="3" name="Content Placeholder 2"/>
          <p:cNvSpPr>
            <a:spLocks noGrp="1"/>
          </p:cNvSpPr>
          <p:nvPr>
            <p:ph idx="1"/>
          </p:nvPr>
        </p:nvSpPr>
        <p:spPr>
          <a:xfrm>
            <a:off x="685800" y="1556792"/>
            <a:ext cx="7772400" cy="4320480"/>
          </a:xfrm>
        </p:spPr>
        <p:txBody>
          <a:bodyPr/>
          <a:lstStyle/>
          <a:p>
            <a:pPr marL="0" indent="0" algn="ctr">
              <a:buNone/>
              <a:defRPr/>
            </a:pPr>
            <a:r>
              <a:rPr lang="en-IN" sz="1800" dirty="0">
                <a:solidFill>
                  <a:schemeClr val="bg2">
                    <a:lumMod val="10000"/>
                  </a:schemeClr>
                </a:solidFill>
                <a:latin typeface="Centaur" panose="02030504050205020304" pitchFamily="18" charset="0"/>
              </a:rPr>
              <a:t>OMICS  International welcomes submissions that are original and technically so as to serve both the developing world and developed countries in the best possible way.</a:t>
            </a:r>
          </a:p>
          <a:p>
            <a:pPr marL="0" indent="0" algn="ctr">
              <a:buNone/>
              <a:defRPr/>
            </a:pPr>
            <a:r>
              <a:rPr lang="en-US" sz="1800" dirty="0">
                <a:solidFill>
                  <a:schemeClr val="bg2">
                    <a:lumMod val="10000"/>
                  </a:schemeClr>
                </a:solidFill>
                <a:latin typeface="Centaur" panose="02030504050205020304" pitchFamily="18" charset="0"/>
              </a:rPr>
              <a:t>OMICS Journals  are poised in excellence by publishing high quality research. </a:t>
            </a:r>
            <a:r>
              <a:rPr lang="en-IN" sz="18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1800" dirty="0">
              <a:solidFill>
                <a:schemeClr val="bg2">
                  <a:lumMod val="10000"/>
                </a:schemeClr>
              </a:solidFill>
              <a:latin typeface="Centaur" panose="02030504050205020304" pitchFamily="18" charset="0"/>
            </a:endParaRPr>
          </a:p>
          <a:p>
            <a:pPr marL="0" indent="0" algn="ctr">
              <a:buNone/>
              <a:defRPr/>
            </a:pPr>
            <a:r>
              <a:rPr lang="en-US" sz="18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marL="0" indent="0" algn="ctr">
              <a:buNone/>
              <a:defRPr/>
            </a:pPr>
            <a:r>
              <a:rPr lang="en-IN" sz="18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r>
              <a:rPr lang="en-IN" sz="1800" dirty="0" smtClean="0">
                <a:solidFill>
                  <a:schemeClr val="bg2">
                    <a:lumMod val="10000"/>
                  </a:schemeClr>
                </a:solidFill>
                <a:latin typeface="Centaur" panose="02030504050205020304" pitchFamily="18" charset="0"/>
              </a:rPr>
              <a:t>.</a:t>
            </a:r>
          </a:p>
          <a:p>
            <a:pPr marL="0" lvl="0" indent="0" fontAlgn="auto">
              <a:spcBef>
                <a:spcPts val="0"/>
              </a:spcBef>
              <a:spcAft>
                <a:spcPts val="0"/>
              </a:spcAft>
              <a:buNone/>
              <a:defRPr/>
            </a:pPr>
            <a:r>
              <a:rPr kumimoji="0" lang="en-US" sz="1800" b="1" kern="1200" dirty="0" smtClean="0">
                <a:solidFill>
                  <a:srgbClr val="0070C0"/>
                </a:solidFill>
                <a:latin typeface="Microsoft YaHei" panose="020B0503020204020204" pitchFamily="34" charset="-122"/>
                <a:ea typeface="Microsoft YaHei" panose="020B0503020204020204" pitchFamily="34" charset="-122"/>
              </a:rPr>
              <a:t/>
            </a:r>
            <a:br>
              <a:rPr kumimoji="0" lang="en-US" sz="1800" b="1" kern="1200" dirty="0" smtClean="0">
                <a:solidFill>
                  <a:srgbClr val="0070C0"/>
                </a:solidFill>
                <a:latin typeface="Microsoft YaHei" panose="020B0503020204020204" pitchFamily="34" charset="-122"/>
                <a:ea typeface="Microsoft YaHei" panose="020B0503020204020204" pitchFamily="34" charset="-122"/>
              </a:rPr>
            </a:br>
            <a:r>
              <a:rPr kumimoji="0" lang="en-US" sz="1800" b="1" kern="1200" dirty="0" smtClean="0">
                <a:solidFill>
                  <a:srgbClr val="0070C0"/>
                </a:solidFill>
                <a:latin typeface="Microsoft YaHei" panose="020B0503020204020204" pitchFamily="34" charset="-122"/>
                <a:ea typeface="Microsoft YaHei" panose="020B0503020204020204" pitchFamily="34" charset="-122"/>
              </a:rPr>
              <a:t>For </a:t>
            </a:r>
            <a:r>
              <a:rPr kumimoji="0" lang="en-US" sz="1800" b="1" kern="1200" dirty="0">
                <a:solidFill>
                  <a:srgbClr val="0070C0"/>
                </a:solidFill>
                <a:latin typeface="Microsoft YaHei" panose="020B0503020204020204" pitchFamily="34" charset="-122"/>
                <a:ea typeface="Microsoft YaHei" panose="020B0503020204020204" pitchFamily="34" charset="-122"/>
              </a:rPr>
              <a:t>more details please visit our website: </a:t>
            </a:r>
            <a:r>
              <a:rPr kumimoji="0" lang="en-US" sz="1800" b="1" kern="1200" dirty="0">
                <a:solidFill>
                  <a:srgbClr val="7CCA62">
                    <a:lumMod val="10000"/>
                  </a:srgbClr>
                </a:solidFill>
                <a:latin typeface="Microsoft YaHei" panose="020B0503020204020204" pitchFamily="34" charset="-122"/>
                <a:ea typeface="Microsoft YaHei" panose="020B0503020204020204" pitchFamily="34" charset="-122"/>
                <a:hlinkClick r:id="rId2"/>
              </a:rPr>
              <a:t>http://omicsonline.org/Submitmanuscript.php</a:t>
            </a:r>
            <a:r>
              <a:rPr kumimoji="0" lang="en-US" sz="1800" b="1" kern="1200" dirty="0">
                <a:solidFill>
                  <a:srgbClr val="7CCA62">
                    <a:lumMod val="10000"/>
                  </a:srgbClr>
                </a:solidFill>
                <a:latin typeface="Microsoft YaHei" panose="020B0503020204020204" pitchFamily="34" charset="-122"/>
                <a:ea typeface="Microsoft YaHei" panose="020B0503020204020204" pitchFamily="34" charset="-122"/>
              </a:rPr>
              <a:t> </a:t>
            </a:r>
          </a:p>
          <a:p>
            <a:pPr marL="0" indent="0" algn="ctr">
              <a:buNone/>
              <a:defRPr/>
            </a:pPr>
            <a:endParaRPr lang="en-US" sz="1800" dirty="0" smtClean="0">
              <a:solidFill>
                <a:schemeClr val="bg2">
                  <a:lumMod val="10000"/>
                </a:schemeClr>
              </a:solidFill>
              <a:latin typeface="Centaur" panose="02030504050205020304" pitchFamily="18" charset="0"/>
            </a:endParaRPr>
          </a:p>
          <a:p>
            <a:endParaRPr lang="en-US" dirty="0"/>
          </a:p>
        </p:txBody>
      </p:sp>
    </p:spTree>
    <p:extLst>
      <p:ext uri="{BB962C8B-B14F-4D97-AF65-F5344CB8AC3E}">
        <p14:creationId xmlns:p14="http://schemas.microsoft.com/office/powerpoint/2010/main" val="153581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9" y="0"/>
            <a:ext cx="9179719"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0790" y="211138"/>
            <a:ext cx="7886700" cy="1019175"/>
          </a:xfrm>
        </p:spPr>
        <p:txBody>
          <a:bodyPr>
            <a:normAutofit/>
          </a:bodyPr>
          <a:lstStyle/>
          <a:p>
            <a:r>
              <a:rPr lang="en-US" sz="2600" b="1" dirty="0">
                <a:latin typeface="Times New Roman" pitchFamily="18" charset="0"/>
                <a:cs typeface="Times New Roman" pitchFamily="18" charset="0"/>
              </a:rPr>
              <a:t>Pharmacogenomics &amp; Pharmacoproteomics </a:t>
            </a:r>
            <a:r>
              <a:rPr lang="en-US" sz="2600" b="1" dirty="0" smtClean="0">
                <a:latin typeface="Times New Roman" pitchFamily="18" charset="0"/>
                <a:cs typeface="Times New Roman" pitchFamily="18" charset="0"/>
              </a:rPr>
              <a:t>Related Journals</a:t>
            </a:r>
            <a:endParaRPr lang="en-US" sz="2600" b="1" dirty="0">
              <a:latin typeface="Times New Roman" pitchFamily="18" charset="0"/>
              <a:cs typeface="Times New Roman" pitchFamily="18" charset="0"/>
            </a:endParaRPr>
          </a:p>
        </p:txBody>
      </p:sp>
      <p:sp>
        <p:nvSpPr>
          <p:cNvPr id="6" name="Vertical Scroll 5"/>
          <p:cNvSpPr/>
          <p:nvPr/>
        </p:nvSpPr>
        <p:spPr>
          <a:xfrm>
            <a:off x="364332" y="1128713"/>
            <a:ext cx="5655468" cy="54864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indent="-285750">
              <a:buFont typeface="Wingdings" panose="05000000000000000000" pitchFamily="2" charset="2"/>
              <a:buChar char="Ø"/>
              <a:defRPr/>
            </a:pPr>
            <a:r>
              <a:rPr lang="en-IN" sz="2400" dirty="0">
                <a:solidFill>
                  <a:schemeClr val="bg1"/>
                </a:solidFill>
                <a:latin typeface="Footlight MT Light" panose="0204060206030A020304" pitchFamily="18" charset="0"/>
                <a:hlinkClick r:id="rId3"/>
              </a:rPr>
              <a:t>Journal of Molecular and Genetic Medicine</a:t>
            </a:r>
            <a:endParaRPr lang="en-IN" sz="2400" dirty="0">
              <a:solidFill>
                <a:schemeClr val="bg1"/>
              </a:solidFill>
              <a:latin typeface="Footlight MT Light" panose="0204060206030A020304" pitchFamily="18" charset="0"/>
            </a:endParaRPr>
          </a:p>
          <a:p>
            <a:pPr marL="285750" indent="-285750">
              <a:buFont typeface="Wingdings" panose="05000000000000000000" pitchFamily="2" charset="2"/>
              <a:buChar char="Ø"/>
              <a:defRPr/>
            </a:pPr>
            <a:r>
              <a:rPr lang="en-IN" sz="2400" dirty="0">
                <a:solidFill>
                  <a:schemeClr val="bg1"/>
                </a:solidFill>
                <a:latin typeface="Footlight MT Light" panose="0204060206030A020304" pitchFamily="18" charset="0"/>
                <a:hlinkClick r:id="rId4"/>
              </a:rPr>
              <a:t>Journal of Data Mining in Genomics &amp; Proteomics</a:t>
            </a:r>
            <a:endParaRPr lang="en-IN" sz="2400" dirty="0">
              <a:solidFill>
                <a:schemeClr val="bg1"/>
              </a:solidFill>
              <a:latin typeface="Footlight MT Light" panose="0204060206030A020304" pitchFamily="18" charset="0"/>
            </a:endParaRPr>
          </a:p>
          <a:p>
            <a:pPr marL="285750" indent="-285750">
              <a:buFont typeface="Wingdings" panose="05000000000000000000" pitchFamily="2" charset="2"/>
              <a:buChar char="Ø"/>
              <a:defRPr/>
            </a:pPr>
            <a:r>
              <a:rPr lang="en-IN" sz="2400" dirty="0">
                <a:solidFill>
                  <a:schemeClr val="bg1"/>
                </a:solidFill>
                <a:latin typeface="Footlight MT Light" panose="0204060206030A020304" pitchFamily="18" charset="0"/>
                <a:hlinkClick r:id="rId5"/>
              </a:rPr>
              <a:t>Journal of Proteomics &amp; </a:t>
            </a:r>
            <a:r>
              <a:rPr lang="en-IN" sz="2400" dirty="0" smtClean="0">
                <a:solidFill>
                  <a:schemeClr val="bg1"/>
                </a:solidFill>
                <a:latin typeface="Footlight MT Light" panose="0204060206030A020304" pitchFamily="18" charset="0"/>
                <a:hlinkClick r:id="rId5"/>
              </a:rPr>
              <a:t>Bioinformatics</a:t>
            </a:r>
            <a:endParaRPr lang="en-US" sz="2400" dirty="0">
              <a:solidFill>
                <a:schemeClr val="bg1"/>
              </a:solidFill>
              <a:latin typeface="Footlight MT Light" panose="0204060206030A020304" pitchFamily="18" charset="0"/>
            </a:endParaRPr>
          </a:p>
        </p:txBody>
      </p:sp>
      <p:pic>
        <p:nvPicPr>
          <p:cNvPr id="1026" name="Picture 2" descr="F:\Current tasks\PPT\JPP\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124200"/>
            <a:ext cx="3124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86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9" y="0"/>
            <a:ext cx="9179719"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790575"/>
          </a:xfrm>
        </p:spPr>
        <p:txBody>
          <a:bodyPr>
            <a:normAutofit fontScale="90000"/>
          </a:bodyPr>
          <a:lstStyle/>
          <a:p>
            <a:r>
              <a:rPr lang="en-US" sz="3600" b="1" dirty="0">
                <a:latin typeface="Times New Roman" pitchFamily="18" charset="0"/>
                <a:cs typeface="Times New Roman" pitchFamily="18" charset="0"/>
              </a:rPr>
              <a:t>Pharmacogenomics &amp; Pharmacoproteomics Related </a:t>
            </a:r>
            <a:r>
              <a:rPr lang="en-US" sz="3600" b="1" dirty="0" smtClean="0">
                <a:latin typeface="Times New Roman" pitchFamily="18" charset="0"/>
                <a:cs typeface="Times New Roman" pitchFamily="18" charset="0"/>
              </a:rPr>
              <a:t>Conferences</a:t>
            </a:r>
            <a:endParaRPr lang="en-US" sz="3600" dirty="0"/>
          </a:p>
        </p:txBody>
      </p:sp>
      <p:pic>
        <p:nvPicPr>
          <p:cNvPr id="4" name="Picture 1" descr="C:\Users\rakesh-s\Desktop\spea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625531" y="914400"/>
            <a:ext cx="7915276" cy="342900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lvl="0" fontAlgn="auto">
              <a:spcBef>
                <a:spcPct val="20000"/>
              </a:spcBef>
              <a:spcAft>
                <a:spcPts val="0"/>
              </a:spcAft>
              <a:buClr>
                <a:srgbClr val="0BD0D9"/>
              </a:buClr>
              <a:buSzPct val="95000"/>
            </a:pPr>
            <a:r>
              <a:rPr kumimoji="0" lang="en-US" sz="2600" dirty="0">
                <a:solidFill>
                  <a:prstClr val="black"/>
                </a:solidFill>
                <a:latin typeface="Constantia"/>
              </a:rPr>
              <a:t>For further details regarding the conference please visit</a:t>
            </a:r>
          </a:p>
          <a:p>
            <a:pPr lvl="0" fontAlgn="auto">
              <a:spcBef>
                <a:spcPct val="20000"/>
              </a:spcBef>
              <a:spcAft>
                <a:spcPts val="0"/>
              </a:spcAft>
              <a:buClr>
                <a:srgbClr val="0BD0D9"/>
              </a:buClr>
              <a:buSzPct val="95000"/>
            </a:pPr>
            <a:r>
              <a:rPr kumimoji="0" lang="en-US" sz="2600" dirty="0">
                <a:solidFill>
                  <a:prstClr val="black"/>
                </a:solidFill>
                <a:latin typeface="Constantia"/>
                <a:hlinkClick r:id="rId4"/>
              </a:rPr>
              <a:t>http://www.conferenceseries.com/pharmaceutical-sciences-meetings/</a:t>
            </a:r>
            <a:endParaRPr kumimoji="0" lang="en-US" sz="2600" dirty="0">
              <a:solidFill>
                <a:prstClr val="black"/>
              </a:solidFill>
              <a:latin typeface="Constantia"/>
            </a:endParaRPr>
          </a:p>
        </p:txBody>
      </p:sp>
    </p:spTree>
    <p:extLst>
      <p:ext uri="{BB962C8B-B14F-4D97-AF65-F5344CB8AC3E}">
        <p14:creationId xmlns:p14="http://schemas.microsoft.com/office/powerpoint/2010/main" val="236642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066800" y="445294"/>
            <a:ext cx="7940634" cy="3745706"/>
          </a:xfrm>
          <a:prstGeom prst="teardrop">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lvl="0" fontAlgn="auto">
              <a:spcBef>
                <a:spcPts val="0"/>
              </a:spcBef>
              <a:spcAft>
                <a:spcPts val="0"/>
              </a:spcAft>
              <a:defRPr/>
            </a:pPr>
            <a:r>
              <a:rPr kumimoji="0" lang="en-US" sz="1800" dirty="0">
                <a:solidFill>
                  <a:prstClr val="black"/>
                </a:solidFill>
                <a:latin typeface="Constantia"/>
              </a:rPr>
              <a:t>Open Access Membership with OMICS international enables academicians </a:t>
            </a:r>
            <a:r>
              <a:rPr kumimoji="0" lang="en-US" sz="1800" dirty="0">
                <a:solidFill>
                  <a:prstClr val="black"/>
                </a:solidFill>
                <a:latin typeface="Calisto MT" panose="02040603050505030304" pitchFamily="18" charset="0"/>
              </a:rPr>
              <a:t>and research institutions, funders and corporations to actively encourage open access in scholarly communication and the dissemination of research published by their authors.</a:t>
            </a:r>
          </a:p>
          <a:p>
            <a:pPr lvl="0" fontAlgn="auto">
              <a:spcBef>
                <a:spcPts val="0"/>
              </a:spcBef>
              <a:spcAft>
                <a:spcPts val="0"/>
              </a:spcAft>
              <a:defRPr/>
            </a:pPr>
            <a:r>
              <a:rPr kumimoji="0" lang="en-US" sz="1800" dirty="0">
                <a:solidFill>
                  <a:prstClr val="black"/>
                </a:solidFill>
                <a:latin typeface="Calisto MT" panose="02040603050505030304" pitchFamily="18" charset="0"/>
              </a:rPr>
              <a:t>For more details and benefits, click on the link below:</a:t>
            </a:r>
          </a:p>
          <a:p>
            <a:pPr lvl="0" fontAlgn="auto">
              <a:spcBef>
                <a:spcPts val="0"/>
              </a:spcBef>
              <a:spcAft>
                <a:spcPts val="0"/>
              </a:spcAft>
              <a:defRPr/>
            </a:pPr>
            <a:r>
              <a:rPr kumimoji="0" lang="en-US" sz="1800" dirty="0">
                <a:solidFill>
                  <a:srgbClr val="10CF9B">
                    <a:lumMod val="10000"/>
                  </a:srgbClr>
                </a:solidFill>
                <a:latin typeface="Calisto MT" panose="02040603050505030304" pitchFamily="18" charset="0"/>
                <a:hlinkClick r:id="rId4"/>
              </a:rPr>
              <a:t>http://omicsonline.org/membership.php</a:t>
            </a:r>
            <a:r>
              <a:rPr kumimoji="0" lang="en-US" sz="1800" dirty="0">
                <a:solidFill>
                  <a:srgbClr val="10CF9B">
                    <a:lumMod val="10000"/>
                  </a:srgbClr>
                </a:solidFill>
                <a:latin typeface="Calisto MT" panose="02040603050505030304" pitchFamily="18" charset="0"/>
              </a:rPr>
              <a:t> </a:t>
            </a:r>
            <a:endParaRPr kumimoji="0" lang="en-US" sz="1800" dirty="0">
              <a:solidFill>
                <a:srgbClr val="10CF9B">
                  <a:lumMod val="10000"/>
                </a:srgbClr>
              </a:solidFill>
              <a:latin typeface="Calisto MT" panose="02040603050505030304" pitchFamily="18" charset="0"/>
            </a:endParaRPr>
          </a:p>
        </p:txBody>
      </p:sp>
    </p:spTree>
    <p:extLst>
      <p:ext uri="{BB962C8B-B14F-4D97-AF65-F5344CB8AC3E}">
        <p14:creationId xmlns:p14="http://schemas.microsoft.com/office/powerpoint/2010/main" val="402570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2819400"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0" name="Text Box 4"/>
          <p:cNvSpPr txBox="1">
            <a:spLocks noChangeArrowheads="1"/>
          </p:cNvSpPr>
          <p:nvPr/>
        </p:nvSpPr>
        <p:spPr bwMode="auto">
          <a:xfrm>
            <a:off x="3733800" y="1752600"/>
            <a:ext cx="49418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rial Black" charset="0"/>
              </a:rPr>
              <a:t>Shouji Shimoyama, MD. PhD.</a:t>
            </a:r>
          </a:p>
        </p:txBody>
      </p:sp>
      <p:sp>
        <p:nvSpPr>
          <p:cNvPr id="9221" name="Text Box 5"/>
          <p:cNvSpPr txBox="1">
            <a:spLocks noChangeArrowheads="1"/>
          </p:cNvSpPr>
          <p:nvPr/>
        </p:nvSpPr>
        <p:spPr bwMode="auto">
          <a:xfrm>
            <a:off x="4419600" y="3276600"/>
            <a:ext cx="33178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sz="2000" dirty="0">
                <a:latin typeface="Hoefler Text" charset="0"/>
              </a:rPr>
              <a:t>President</a:t>
            </a:r>
          </a:p>
          <a:p>
            <a:pPr>
              <a:defRPr/>
            </a:pPr>
            <a:r>
              <a:rPr lang="en-US" altLang="ja-JP" sz="2000" dirty="0">
                <a:latin typeface="Hoefler Text" charset="0"/>
              </a:rPr>
              <a:t>Gastrointestinal Unit,</a:t>
            </a:r>
          </a:p>
          <a:p>
            <a:pPr>
              <a:defRPr/>
            </a:pPr>
            <a:r>
              <a:rPr lang="en-US" altLang="ja-JP" sz="2000" dirty="0">
                <a:latin typeface="Hoefler Text" charset="0"/>
              </a:rPr>
              <a:t>Settlement Clinic</a:t>
            </a:r>
          </a:p>
          <a:p>
            <a:pPr>
              <a:defRPr/>
            </a:pPr>
            <a:r>
              <a:rPr lang="en-US" altLang="ja-JP" sz="2000" dirty="0">
                <a:latin typeface="Hoefler Text" charset="0"/>
              </a:rPr>
              <a:t>Tokyo, Japan.</a:t>
            </a:r>
          </a:p>
          <a:p>
            <a:pPr>
              <a:defRPr/>
            </a:pPr>
            <a:r>
              <a:rPr lang="en-US" altLang="ja-JP" sz="2000" dirty="0">
                <a:latin typeface="Hoefler Text" charset="0"/>
              </a:rPr>
              <a:t>Shimoyama@apost.plala.or.jp</a:t>
            </a:r>
          </a:p>
        </p:txBody>
      </p:sp>
      <p:pic>
        <p:nvPicPr>
          <p:cNvPr id="1026" name="Picture 2" descr="F:\Current tasks\PPT\JPP\JPP 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144000"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5576" y="2019299"/>
            <a:ext cx="7488238" cy="3497263"/>
            <a:chOff x="669925" y="685800"/>
            <a:chExt cx="7488238" cy="3497263"/>
          </a:xfrm>
        </p:grpSpPr>
        <p:sp>
          <p:nvSpPr>
            <p:cNvPr id="2050" name="Text Box 2"/>
            <p:cNvSpPr txBox="1">
              <a:spLocks noChangeArrowheads="1"/>
            </p:cNvSpPr>
            <p:nvPr/>
          </p:nvSpPr>
          <p:spPr bwMode="auto">
            <a:xfrm>
              <a:off x="669925" y="685800"/>
              <a:ext cx="56149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rial Black" charset="0"/>
                </a:rPr>
                <a:t>General: My research topics are:</a:t>
              </a:r>
            </a:p>
          </p:txBody>
        </p:sp>
        <p:sp>
          <p:nvSpPr>
            <p:cNvPr id="2051" name="Text Box 3"/>
            <p:cNvSpPr txBox="1">
              <a:spLocks noChangeArrowheads="1"/>
            </p:cNvSpPr>
            <p:nvPr/>
          </p:nvSpPr>
          <p:spPr bwMode="auto">
            <a:xfrm>
              <a:off x="687388" y="1555750"/>
              <a:ext cx="74390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Genetic alterations that may</a:t>
              </a:r>
            </a:p>
            <a:p>
              <a:pPr>
                <a:defRPr/>
              </a:pPr>
              <a:r>
                <a:rPr lang="en-US" altLang="ja-JP" dirty="0">
                  <a:latin typeface="Avenir Black"/>
                  <a:cs typeface="Avenir Black"/>
                </a:rPr>
                <a:t>-affect efficacy of treatment against malignancies.</a:t>
              </a:r>
            </a:p>
            <a:p>
              <a:pPr>
                <a:defRPr/>
              </a:pPr>
              <a:r>
                <a:rPr lang="en-US" altLang="ja-JP" dirty="0">
                  <a:latin typeface="Avenir Black"/>
                  <a:cs typeface="Avenir Black"/>
                </a:rPr>
                <a:t>-help predict adverse events.</a:t>
              </a:r>
            </a:p>
          </p:txBody>
        </p:sp>
        <p:sp>
          <p:nvSpPr>
            <p:cNvPr id="2052" name="Text Box 4"/>
            <p:cNvSpPr txBox="1">
              <a:spLocks noChangeArrowheads="1"/>
            </p:cNvSpPr>
            <p:nvPr/>
          </p:nvSpPr>
          <p:spPr bwMode="auto">
            <a:xfrm>
              <a:off x="685800" y="3352800"/>
              <a:ext cx="74723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Interactions of targeted molecules that may cause</a:t>
              </a:r>
            </a:p>
            <a:p>
              <a:pPr>
                <a:defRPr/>
              </a:pPr>
              <a:r>
                <a:rPr lang="en-US" altLang="ja-JP" dirty="0">
                  <a:latin typeface="Avenir Black"/>
                  <a:cs typeface="Avenir Black"/>
                </a:rPr>
                <a:t>treatment resistance.</a:t>
              </a:r>
            </a:p>
          </p:txBody>
        </p:sp>
      </p:grpSp>
      <p:pic>
        <p:nvPicPr>
          <p:cNvPr id="7" name="Picture 2" descr="F:\Current tasks\PPT\JPP\JPP 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2021681"/>
            <a:ext cx="8750300" cy="3502025"/>
            <a:chOff x="179388" y="685800"/>
            <a:chExt cx="8750300" cy="3502025"/>
          </a:xfrm>
        </p:grpSpPr>
        <p:sp>
          <p:nvSpPr>
            <p:cNvPr id="7170" name="Text Box 2"/>
            <p:cNvSpPr txBox="1">
              <a:spLocks noChangeArrowheads="1"/>
            </p:cNvSpPr>
            <p:nvPr/>
          </p:nvSpPr>
          <p:spPr bwMode="auto">
            <a:xfrm>
              <a:off x="669925" y="685800"/>
              <a:ext cx="350043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rial Black" charset="0"/>
                </a:rPr>
                <a:t>Research concepts:</a:t>
              </a:r>
            </a:p>
          </p:txBody>
        </p:sp>
        <p:sp>
          <p:nvSpPr>
            <p:cNvPr id="7171" name="Text Box 3"/>
            <p:cNvSpPr txBox="1">
              <a:spLocks noChangeArrowheads="1"/>
            </p:cNvSpPr>
            <p:nvPr/>
          </p:nvSpPr>
          <p:spPr bwMode="auto">
            <a:xfrm>
              <a:off x="179388" y="1557338"/>
              <a:ext cx="8750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Elucidation of genetic alterations affecting efficacy </a:t>
              </a:r>
            </a:p>
            <a:p>
              <a:pPr>
                <a:defRPr/>
              </a:pPr>
              <a:r>
                <a:rPr lang="en-US" altLang="ja-JP" dirty="0">
                  <a:latin typeface="Avenir Black"/>
                  <a:cs typeface="Avenir Black"/>
                </a:rPr>
                <a:t>and/or adverse events that could help select right patients </a:t>
              </a:r>
            </a:p>
            <a:p>
              <a:pPr>
                <a:defRPr/>
              </a:pPr>
              <a:r>
                <a:rPr lang="en-US" altLang="ja-JP" dirty="0">
                  <a:latin typeface="Avenir Black"/>
                  <a:cs typeface="Avenir Black"/>
                </a:rPr>
                <a:t>to the right treatment.</a:t>
              </a:r>
            </a:p>
          </p:txBody>
        </p:sp>
        <p:sp>
          <p:nvSpPr>
            <p:cNvPr id="7172" name="Text Box 4"/>
            <p:cNvSpPr txBox="1">
              <a:spLocks noChangeArrowheads="1"/>
            </p:cNvSpPr>
            <p:nvPr/>
          </p:nvSpPr>
          <p:spPr bwMode="auto">
            <a:xfrm>
              <a:off x="179388" y="3357563"/>
              <a:ext cx="74072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This could ultimately establish molecularly guided </a:t>
              </a:r>
            </a:p>
            <a:p>
              <a:pPr>
                <a:defRPr/>
              </a:pPr>
              <a:r>
                <a:rPr lang="en-US" altLang="ja-JP" dirty="0">
                  <a:latin typeface="Avenir Black"/>
                  <a:cs typeface="Avenir Black"/>
                </a:rPr>
                <a:t>personalized treatment. </a:t>
              </a:r>
            </a:p>
          </p:txBody>
        </p:sp>
      </p:grpSp>
      <p:pic>
        <p:nvPicPr>
          <p:cNvPr id="6" name="Picture 2" descr="F:\Current tasks\PPT\JPP\JPP 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7325" y="1812925"/>
            <a:ext cx="8610600" cy="4540250"/>
            <a:chOff x="381000" y="685800"/>
            <a:chExt cx="8610600" cy="4540250"/>
          </a:xfrm>
        </p:grpSpPr>
        <p:sp>
          <p:nvSpPr>
            <p:cNvPr id="3074" name="Text Box 2"/>
            <p:cNvSpPr txBox="1">
              <a:spLocks noChangeArrowheads="1"/>
            </p:cNvSpPr>
            <p:nvPr/>
          </p:nvSpPr>
          <p:spPr bwMode="auto">
            <a:xfrm>
              <a:off x="669925" y="685800"/>
              <a:ext cx="22828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rial Black" charset="0"/>
                </a:rPr>
                <a:t>Fluorouracil:</a:t>
              </a:r>
            </a:p>
          </p:txBody>
        </p:sp>
        <p:sp>
          <p:nvSpPr>
            <p:cNvPr id="3075" name="Text Box 3"/>
            <p:cNvSpPr txBox="1">
              <a:spLocks noChangeArrowheads="1"/>
            </p:cNvSpPr>
            <p:nvPr/>
          </p:nvSpPr>
          <p:spPr bwMode="auto">
            <a:xfrm>
              <a:off x="687388" y="1555750"/>
              <a:ext cx="76104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Genetic alterations of enzymes that are involved in</a:t>
              </a:r>
            </a:p>
            <a:p>
              <a:pPr>
                <a:defRPr/>
              </a:pPr>
              <a:r>
                <a:rPr lang="en-US" altLang="ja-JP" dirty="0">
                  <a:latin typeface="Avenir Black"/>
                  <a:cs typeface="Avenir Black"/>
                </a:rPr>
                <a:t>fluorouracil metabolism.</a:t>
              </a:r>
            </a:p>
          </p:txBody>
        </p:sp>
        <p:sp>
          <p:nvSpPr>
            <p:cNvPr id="3079" name="Text Box 7"/>
            <p:cNvSpPr txBox="1">
              <a:spLocks noChangeArrowheads="1"/>
            </p:cNvSpPr>
            <p:nvPr/>
          </p:nvSpPr>
          <p:spPr bwMode="auto">
            <a:xfrm>
              <a:off x="415925" y="3352800"/>
              <a:ext cx="85756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altLang="ja-JP" sz="1400" noProof="1">
                  <a:latin typeface="Hoefler Text" charset="0"/>
                  <a:ea typeface="ＭＳ 明朝" charset="0"/>
                  <a:cs typeface="ＭＳ 明朝" charset="0"/>
                </a:rPr>
                <a:t>Shimoyama S.</a:t>
              </a:r>
            </a:p>
            <a:p>
              <a:pPr>
                <a:defRPr/>
              </a:pPr>
              <a:r>
                <a:rPr altLang="ja-JP" sz="1400" noProof="1">
                  <a:solidFill>
                    <a:srgbClr val="000000"/>
                  </a:solidFill>
                  <a:latin typeface="Hoefler Text" charset="0"/>
                  <a:ea typeface="ヒラギノ丸ゴ Pro W4" charset="0"/>
                  <a:cs typeface="ヒラギノ丸ゴ Pro W4" charset="0"/>
                </a:rPr>
                <a:t>Chemotherapy for gastric cancer. Current achievements in survival improvement and therapy individualization. </a:t>
              </a:r>
            </a:p>
            <a:p>
              <a:pPr>
                <a:defRPr/>
              </a:pPr>
              <a:r>
                <a:rPr altLang="ja-JP" sz="1400" noProof="1">
                  <a:solidFill>
                    <a:srgbClr val="000000"/>
                  </a:solidFill>
                  <a:latin typeface="Hoefler Text" charset="0"/>
                  <a:ea typeface="ヒラギノ丸ゴ Pro W4" charset="0"/>
                  <a:cs typeface="ヒラギノ丸ゴ Pro W4" charset="0"/>
                </a:rPr>
                <a:t>In: Gastric Cancer Research Trends. Editor: Tompkins MB. Nova Science Publisher NY, USA, 2008</a:t>
              </a:r>
              <a:r>
                <a:rPr lang="ja-JP" sz="1400">
                  <a:solidFill>
                    <a:srgbClr val="000000"/>
                  </a:solidFill>
                  <a:latin typeface="Hoefler Text" charset="0"/>
                  <a:ea typeface="ヒラギノ丸ゴ Pro W4" charset="0"/>
                  <a:cs typeface="ヒラギノ丸ゴ Pro W4" charset="0"/>
                </a:rPr>
                <a:t>, </a:t>
              </a:r>
              <a:r>
                <a:rPr altLang="ja-JP" sz="1400" noProof="1">
                  <a:solidFill>
                    <a:srgbClr val="000000"/>
                  </a:solidFill>
                  <a:latin typeface="Hoefler Text" charset="0"/>
                  <a:ea typeface="ヒラギノ丸ゴ Pro W4" charset="0"/>
                  <a:cs typeface="ヒラギノ丸ゴ Pro W4" charset="0"/>
                </a:rPr>
                <a:t>pp 1-40</a:t>
              </a:r>
              <a:endParaRPr lang="en-US" altLang="ja-JP" sz="1400" dirty="0">
                <a:solidFill>
                  <a:srgbClr val="000000"/>
                </a:solidFill>
                <a:latin typeface="Hoefler Text" charset="0"/>
                <a:ea typeface="ヒラギノ丸ゴ Pro W4" charset="0"/>
                <a:cs typeface="ヒラギノ丸ゴ Pro W4" charset="0"/>
              </a:endParaRPr>
            </a:p>
          </p:txBody>
        </p:sp>
        <p:sp>
          <p:nvSpPr>
            <p:cNvPr id="3081" name="Text Box 9"/>
            <p:cNvSpPr txBox="1">
              <a:spLocks noChangeArrowheads="1"/>
            </p:cNvSpPr>
            <p:nvPr/>
          </p:nvSpPr>
          <p:spPr bwMode="auto">
            <a:xfrm>
              <a:off x="381000" y="4495800"/>
              <a:ext cx="7874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altLang="ja-JP" sz="1400" noProof="1">
                  <a:latin typeface="Hoefler Text" charset="0"/>
                  <a:ea typeface="ＭＳ 明朝" charset="0"/>
                  <a:cs typeface="ＭＳ 明朝" charset="0"/>
                </a:rPr>
                <a:t>Shimoyama S.</a:t>
              </a:r>
            </a:p>
            <a:p>
              <a:pPr>
                <a:defRPr/>
              </a:pPr>
              <a:r>
                <a:rPr altLang="ja-JP" sz="1400" noProof="1">
                  <a:latin typeface="Hoefler Text" charset="0"/>
                  <a:ea typeface="ＭＳ 明朝" charset="0"/>
                  <a:cs typeface="ＭＳ 明朝" charset="0"/>
                </a:rPr>
                <a:t>Pharamacogenetics of fluoropyrimidine and cisplatin. A future application to gastric cancer treatment.</a:t>
              </a:r>
            </a:p>
            <a:p>
              <a:pPr>
                <a:defRPr/>
              </a:pPr>
              <a:r>
                <a:rPr altLang="ja-JP" sz="1400" noProof="1">
                  <a:latin typeface="Hoefler Text" charset="0"/>
                  <a:ea typeface="ＭＳ 明朝" charset="0"/>
                  <a:cs typeface="ＭＳ 明朝" charset="0"/>
                </a:rPr>
                <a:t>J Gastroenterology and Hepatology. 2009, 24, 970-981.</a:t>
              </a:r>
              <a:endParaRPr lang="en-US" altLang="ja-JP" sz="1400" dirty="0">
                <a:latin typeface="Hoefler Text" charset="0"/>
                <a:ea typeface="ＭＳ 明朝" charset="0"/>
                <a:cs typeface="ＭＳ 明朝" charset="0"/>
              </a:endParaRPr>
            </a:p>
          </p:txBody>
        </p:sp>
      </p:grpSp>
      <p:pic>
        <p:nvPicPr>
          <p:cNvPr id="7" name="Picture 2" descr="F:\Current tasks\PPT\JPP\JPP 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5925" y="2060848"/>
            <a:ext cx="7881938" cy="3898900"/>
            <a:chOff x="415925" y="685800"/>
            <a:chExt cx="7881938" cy="3898900"/>
          </a:xfrm>
        </p:grpSpPr>
        <p:sp>
          <p:nvSpPr>
            <p:cNvPr id="8194" name="Text Box 2"/>
            <p:cNvSpPr txBox="1">
              <a:spLocks noChangeArrowheads="1"/>
            </p:cNvSpPr>
            <p:nvPr/>
          </p:nvSpPr>
          <p:spPr bwMode="auto">
            <a:xfrm>
              <a:off x="669925" y="685800"/>
              <a:ext cx="175736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rial Black" charset="0"/>
                </a:rPr>
                <a:t>Cisplatin:</a:t>
              </a:r>
            </a:p>
          </p:txBody>
        </p:sp>
        <p:sp>
          <p:nvSpPr>
            <p:cNvPr id="8195" name="Text Box 3"/>
            <p:cNvSpPr txBox="1">
              <a:spLocks noChangeArrowheads="1"/>
            </p:cNvSpPr>
            <p:nvPr/>
          </p:nvSpPr>
          <p:spPr bwMode="auto">
            <a:xfrm>
              <a:off x="687388" y="1555750"/>
              <a:ext cx="76104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Genetic alterations of enzymes that are involved in</a:t>
              </a:r>
            </a:p>
            <a:p>
              <a:pPr>
                <a:defRPr/>
              </a:pPr>
              <a:r>
                <a:rPr lang="en-US" altLang="ja-JP" dirty="0">
                  <a:latin typeface="Avenir Black"/>
                  <a:cs typeface="Avenir Black"/>
                </a:rPr>
                <a:t>cisplatin metabolism.</a:t>
              </a:r>
            </a:p>
          </p:txBody>
        </p:sp>
        <p:sp>
          <p:nvSpPr>
            <p:cNvPr id="8196" name="Text Box 4"/>
            <p:cNvSpPr txBox="1">
              <a:spLocks noChangeArrowheads="1"/>
            </p:cNvSpPr>
            <p:nvPr/>
          </p:nvSpPr>
          <p:spPr bwMode="auto">
            <a:xfrm>
              <a:off x="415925" y="3352800"/>
              <a:ext cx="77406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altLang="ja-JP" sz="1400" noProof="1">
                  <a:latin typeface="Hoefler Text" charset="0"/>
                  <a:ea typeface="ＭＳ 明朝" charset="0"/>
                  <a:cs typeface="ＭＳ 明朝" charset="0"/>
                </a:rPr>
                <a:t>Shimoyama S.</a:t>
              </a:r>
            </a:p>
            <a:p>
              <a:pPr>
                <a:defRPr/>
              </a:pPr>
              <a:r>
                <a:rPr altLang="ja-JP" sz="1400" noProof="1">
                  <a:solidFill>
                    <a:srgbClr val="000000"/>
                  </a:solidFill>
                  <a:latin typeface="Hoefler Text" charset="0"/>
                  <a:ea typeface="ヒラギノ明朝 Pro W3" charset="0"/>
                  <a:cs typeface="ヒラギノ明朝 Pro W3" charset="0"/>
                </a:rPr>
                <a:t>Cisplatin: Its Clinical Application and Therapy Individualization in Gastric and Esophageal Cancers.</a:t>
              </a:r>
              <a:endParaRPr altLang="ja-JP" sz="1400" noProof="1">
                <a:solidFill>
                  <a:srgbClr val="000000"/>
                </a:solidFill>
                <a:latin typeface="Hoefler Text" charset="0"/>
                <a:ea typeface="ヒラギノ丸ゴ Pro W4" charset="0"/>
                <a:cs typeface="ヒラギノ丸ゴ Pro W4" charset="0"/>
              </a:endParaRPr>
            </a:p>
            <a:p>
              <a:pPr>
                <a:lnSpc>
                  <a:spcPct val="112000"/>
                </a:lnSpc>
                <a:defRPr/>
              </a:pPr>
              <a:r>
                <a:rPr altLang="ja-JP" sz="1400" noProof="1">
                  <a:solidFill>
                    <a:srgbClr val="000000"/>
                  </a:solidFill>
                  <a:latin typeface="Hoefler Text" charset="0"/>
                  <a:ea typeface="ヒラギノ明朝 Pro W3" charset="0"/>
                  <a:cs typeface="ヒラギノ明朝 Pro W3" charset="0"/>
                </a:rPr>
                <a:t>In: Cisplatin: Pharmacology, Clinical Uses and Adverse Effects</a:t>
              </a:r>
              <a:endParaRPr lang="ja-JP" altLang="ja-JP" sz="1400" dirty="0">
                <a:latin typeface="Hoefler Text" charset="0"/>
                <a:ea typeface="ＭＳ 明朝" charset="0"/>
                <a:cs typeface="ＭＳ 明朝" charset="0"/>
              </a:endParaRPr>
            </a:p>
            <a:p>
              <a:pPr>
                <a:lnSpc>
                  <a:spcPct val="112000"/>
                </a:lnSpc>
                <a:defRPr/>
              </a:pPr>
              <a:r>
                <a:rPr altLang="ja-JP" sz="1400" noProof="1">
                  <a:solidFill>
                    <a:srgbClr val="000000"/>
                  </a:solidFill>
                  <a:latin typeface="Hoefler Text" charset="0"/>
                  <a:ea typeface="ヒラギノ明朝 Pro W3" charset="0"/>
                  <a:cs typeface="ヒラギノ明朝 Pro W3" charset="0"/>
                </a:rPr>
                <a:t>Editors: Toshiko Kojima and Yoko Morita</a:t>
              </a:r>
              <a:endParaRPr lang="ja-JP" altLang="ja-JP" sz="1400" dirty="0">
                <a:latin typeface="Hoefler Text" charset="0"/>
                <a:ea typeface="ＭＳ 明朝" charset="0"/>
                <a:cs typeface="ＭＳ 明朝" charset="0"/>
              </a:endParaRPr>
            </a:p>
            <a:p>
              <a:pPr>
                <a:lnSpc>
                  <a:spcPct val="112000"/>
                </a:lnSpc>
                <a:defRPr/>
              </a:pPr>
              <a:r>
                <a:rPr altLang="ja-JP" sz="1400" noProof="1">
                  <a:solidFill>
                    <a:srgbClr val="000000"/>
                  </a:solidFill>
                  <a:latin typeface="Hoefler Text" charset="0"/>
                  <a:ea typeface="ヒラギノ丸ゴ Pro W4" charset="0"/>
                  <a:cs typeface="ヒラギノ丸ゴ Pro W4" charset="0"/>
                </a:rPr>
                <a:t>Nova Science Publisher NY, USA, 2012, pp 97-122.</a:t>
              </a:r>
              <a:endParaRPr lang="en-US" altLang="ja-JP" sz="1400" dirty="0">
                <a:solidFill>
                  <a:srgbClr val="000000"/>
                </a:solidFill>
                <a:latin typeface="Hoefler Text" charset="0"/>
                <a:ea typeface="ヒラギノ丸ゴ Pro W4" charset="0"/>
                <a:cs typeface="ヒラギノ丸ゴ Pro W4" charset="0"/>
              </a:endParaRPr>
            </a:p>
          </p:txBody>
        </p:sp>
      </p:grpSp>
      <p:pic>
        <p:nvPicPr>
          <p:cNvPr id="6" name="Picture 2" descr="F:\Current tasks\PPT\JPP\JPP 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2472" y="2098303"/>
            <a:ext cx="7893050" cy="3625850"/>
            <a:chOff x="609600" y="685800"/>
            <a:chExt cx="7893050" cy="3625850"/>
          </a:xfrm>
        </p:grpSpPr>
        <p:sp>
          <p:nvSpPr>
            <p:cNvPr id="4098" name="Text Box 2"/>
            <p:cNvSpPr txBox="1">
              <a:spLocks noChangeArrowheads="1"/>
            </p:cNvSpPr>
            <p:nvPr/>
          </p:nvSpPr>
          <p:spPr bwMode="auto">
            <a:xfrm>
              <a:off x="669925" y="685800"/>
              <a:ext cx="19954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rial Black" charset="0"/>
                </a:rPr>
                <a:t>Irinotecan:</a:t>
              </a:r>
            </a:p>
          </p:txBody>
        </p:sp>
        <p:sp>
          <p:nvSpPr>
            <p:cNvPr id="4099" name="Text Box 3"/>
            <p:cNvSpPr txBox="1">
              <a:spLocks noChangeArrowheads="1"/>
            </p:cNvSpPr>
            <p:nvPr/>
          </p:nvSpPr>
          <p:spPr bwMode="auto">
            <a:xfrm>
              <a:off x="687388" y="1555750"/>
              <a:ext cx="781526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Interethnic difference of drug metabolism due to </a:t>
              </a:r>
            </a:p>
            <a:p>
              <a:pPr>
                <a:defRPr/>
              </a:pPr>
              <a:r>
                <a:rPr lang="en-US" altLang="ja-JP" dirty="0">
                  <a:latin typeface="Avenir Black"/>
                  <a:cs typeface="Avenir Black"/>
                </a:rPr>
                <a:t>genetic polymorphism relevant to enzymatic activity.</a:t>
              </a:r>
            </a:p>
          </p:txBody>
        </p:sp>
        <p:sp>
          <p:nvSpPr>
            <p:cNvPr id="4101" name="Text Box 5"/>
            <p:cNvSpPr txBox="1">
              <a:spLocks noChangeArrowheads="1"/>
            </p:cNvSpPr>
            <p:nvPr/>
          </p:nvSpPr>
          <p:spPr bwMode="auto">
            <a:xfrm>
              <a:off x="609600" y="3581400"/>
              <a:ext cx="70770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altLang="ja-JP" sz="1400" noProof="1">
                  <a:latin typeface="Hoefler Text" charset="0"/>
                  <a:ea typeface="ＭＳ 明朝" charset="0"/>
                  <a:cs typeface="ＭＳ 明朝" charset="0"/>
                </a:rPr>
                <a:t>Shimoyama S.</a:t>
              </a:r>
            </a:p>
            <a:p>
              <a:pPr>
                <a:defRPr/>
              </a:pPr>
              <a:r>
                <a:rPr altLang="ja-JP" sz="1400" noProof="1">
                  <a:solidFill>
                    <a:srgbClr val="000000"/>
                  </a:solidFill>
                  <a:latin typeface="Hoefler Text" charset="0"/>
                  <a:ea typeface="ヒラギノ丸ゴ Pro W4" charset="0"/>
                  <a:cs typeface="ヒラギノ丸ゴ Pro W4" charset="0"/>
                </a:rPr>
                <a:t>Pharmacogenetics of irinotecan: An ethnicity-based prediction of irinotecan adverse events.</a:t>
              </a:r>
            </a:p>
            <a:p>
              <a:pPr>
                <a:defRPr/>
              </a:pPr>
              <a:r>
                <a:rPr altLang="ja-JP" sz="1400" noProof="1">
                  <a:solidFill>
                    <a:srgbClr val="000000"/>
                  </a:solidFill>
                  <a:latin typeface="Hoefler Text" charset="0"/>
                  <a:ea typeface="ヒラギノ丸ゴ Pro W4" charset="0"/>
                  <a:cs typeface="ヒラギノ丸ゴ Pro W4" charset="0"/>
                </a:rPr>
                <a:t>World J Gastrointest Surg 2010; 2: 14-21.</a:t>
              </a:r>
            </a:p>
          </p:txBody>
        </p:sp>
      </p:grpSp>
      <p:pic>
        <p:nvPicPr>
          <p:cNvPr id="6" name="Picture 2" descr="F:\Current tasks\PPT\JPP\JPP 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1974" y="2133599"/>
            <a:ext cx="7707313" cy="3838575"/>
            <a:chOff x="609600" y="685800"/>
            <a:chExt cx="7707313" cy="3838575"/>
          </a:xfrm>
        </p:grpSpPr>
        <p:sp>
          <p:nvSpPr>
            <p:cNvPr id="5122" name="Text Box 2"/>
            <p:cNvSpPr txBox="1">
              <a:spLocks noChangeArrowheads="1"/>
            </p:cNvSpPr>
            <p:nvPr/>
          </p:nvSpPr>
          <p:spPr bwMode="auto">
            <a:xfrm>
              <a:off x="669925" y="685800"/>
              <a:ext cx="119856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rial Black" charset="0"/>
                </a:rPr>
                <a:t>BRAF:</a:t>
              </a:r>
            </a:p>
          </p:txBody>
        </p:sp>
        <p:sp>
          <p:nvSpPr>
            <p:cNvPr id="5123" name="Text Box 3"/>
            <p:cNvSpPr txBox="1">
              <a:spLocks noChangeArrowheads="1"/>
            </p:cNvSpPr>
            <p:nvPr/>
          </p:nvSpPr>
          <p:spPr bwMode="auto">
            <a:xfrm>
              <a:off x="687388" y="1555750"/>
              <a:ext cx="745648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Overview of BRAF mutations that could help </a:t>
              </a:r>
            </a:p>
            <a:p>
              <a:pPr>
                <a:defRPr/>
              </a:pPr>
              <a:r>
                <a:rPr lang="en-US" altLang="ja-JP" dirty="0">
                  <a:latin typeface="Avenir Black"/>
                  <a:cs typeface="Avenir Black"/>
                </a:rPr>
                <a:t>understanding of resistance to anti-BRAF therapy.</a:t>
              </a:r>
            </a:p>
          </p:txBody>
        </p:sp>
        <p:sp>
          <p:nvSpPr>
            <p:cNvPr id="5125" name="Text Box 5"/>
            <p:cNvSpPr txBox="1">
              <a:spLocks noChangeArrowheads="1"/>
            </p:cNvSpPr>
            <p:nvPr/>
          </p:nvSpPr>
          <p:spPr bwMode="auto">
            <a:xfrm>
              <a:off x="609600" y="3581400"/>
              <a:ext cx="77073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altLang="ja-JP" sz="1400" noProof="1">
                  <a:latin typeface="Hoefler Text" charset="0"/>
                  <a:ea typeface="ＭＳ 明朝" charset="0"/>
                  <a:cs typeface="ＭＳ 明朝" charset="0"/>
                </a:rPr>
                <a:t>Shimoyama S. </a:t>
              </a:r>
            </a:p>
            <a:p>
              <a:pPr>
                <a:defRPr/>
              </a:pPr>
              <a:r>
                <a:rPr altLang="ja-JP" sz="1400" noProof="1">
                  <a:latin typeface="Hoefler Text" charset="0"/>
                  <a:ea typeface="ＭＳ 明朝" charset="0"/>
                  <a:cs typeface="ＭＳ 明朝" charset="0"/>
                </a:rPr>
                <a:t>BRAF mutations and their implications in molecular targeting therapies for gastrointestinal cancers.</a:t>
              </a:r>
            </a:p>
            <a:p>
              <a:pPr>
                <a:defRPr/>
              </a:pPr>
              <a:r>
                <a:rPr altLang="ja-JP" sz="1400" noProof="1">
                  <a:latin typeface="Hoefler Text" charset="0"/>
                  <a:ea typeface="ヒラギノ明朝 Pro W3" charset="0"/>
                  <a:cs typeface="ヒラギノ明朝 Pro W3" charset="0"/>
                </a:rPr>
                <a:t>Editorial:  J Pharmacogenom Pharmacoproteomics 2011, 2: e102.</a:t>
              </a:r>
            </a:p>
            <a:p>
              <a:pPr>
                <a:defRPr/>
              </a:pPr>
              <a:r>
                <a:rPr altLang="ja-JP" sz="1400" u="sng" noProof="1">
                  <a:latin typeface="Hoefler Text" charset="0"/>
                  <a:ea typeface="ヒラギノ明朝 Pro W3" charset="0"/>
                  <a:cs typeface="ヒラギノ明朝 Pro W3" charset="0"/>
                  <a:hlinkClick r:id="rId2"/>
                </a:rPr>
                <a:t>http://www.omicsonline.org/ArchiveJPP/CurrentissueJPP.php</a:t>
              </a:r>
              <a:endParaRPr altLang="ja-JP" sz="1400" u="sng" noProof="1">
                <a:latin typeface="Hoefler Text" charset="0"/>
                <a:ea typeface="ヒラギノ明朝 Pro W3" charset="0"/>
                <a:cs typeface="ヒラギノ明朝 Pro W3" charset="0"/>
              </a:endParaRPr>
            </a:p>
          </p:txBody>
        </p:sp>
      </p:grpSp>
      <p:pic>
        <p:nvPicPr>
          <p:cNvPr id="6" name="Picture 2" descr="F:\Current tasks\PPT\JPP\JPP 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144000"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2708" y="2133600"/>
            <a:ext cx="6588125" cy="3625850"/>
            <a:chOff x="609600" y="685800"/>
            <a:chExt cx="6588125" cy="3625850"/>
          </a:xfrm>
        </p:grpSpPr>
        <p:sp>
          <p:nvSpPr>
            <p:cNvPr id="6146" name="Text Box 2"/>
            <p:cNvSpPr txBox="1">
              <a:spLocks noChangeArrowheads="1"/>
            </p:cNvSpPr>
            <p:nvPr/>
          </p:nvSpPr>
          <p:spPr bwMode="auto">
            <a:xfrm>
              <a:off x="669925" y="685800"/>
              <a:ext cx="24526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rial Black" charset="0"/>
                </a:rPr>
                <a:t>Trastuzumab:</a:t>
              </a:r>
            </a:p>
          </p:txBody>
        </p:sp>
        <p:sp>
          <p:nvSpPr>
            <p:cNvPr id="6147" name="Text Box 3"/>
            <p:cNvSpPr txBox="1">
              <a:spLocks noChangeArrowheads="1"/>
            </p:cNvSpPr>
            <p:nvPr/>
          </p:nvSpPr>
          <p:spPr bwMode="auto">
            <a:xfrm>
              <a:off x="687388" y="1555750"/>
              <a:ext cx="65103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dirty="0">
                  <a:latin typeface="Avenir Black"/>
                  <a:cs typeface="Avenir Black"/>
                </a:rPr>
                <a:t>Molecular interactions that provide hints to </a:t>
              </a:r>
            </a:p>
            <a:p>
              <a:pPr>
                <a:defRPr/>
              </a:pPr>
              <a:r>
                <a:rPr lang="en-US" altLang="ja-JP" dirty="0">
                  <a:latin typeface="Avenir Black"/>
                  <a:cs typeface="Avenir Black"/>
                </a:rPr>
                <a:t>overcome trastuzumab resistance.</a:t>
              </a:r>
            </a:p>
          </p:txBody>
        </p:sp>
        <p:sp>
          <p:nvSpPr>
            <p:cNvPr id="6150" name="Text Box 6"/>
            <p:cNvSpPr txBox="1">
              <a:spLocks noChangeArrowheads="1"/>
            </p:cNvSpPr>
            <p:nvPr/>
          </p:nvSpPr>
          <p:spPr bwMode="auto">
            <a:xfrm>
              <a:off x="609600" y="3581400"/>
              <a:ext cx="53387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altLang="ja-JP" sz="1400" noProof="1">
                  <a:latin typeface="Hoefler Text" charset="0"/>
                  <a:ea typeface="ＭＳ 明朝" charset="0"/>
                  <a:cs typeface="ＭＳ 明朝" charset="0"/>
                </a:rPr>
                <a:t>Shimoyama S. </a:t>
              </a:r>
            </a:p>
            <a:p>
              <a:pPr>
                <a:defRPr/>
              </a:pPr>
              <a:r>
                <a:rPr altLang="ja-JP" sz="1400" noProof="1">
                  <a:solidFill>
                    <a:srgbClr val="000000"/>
                  </a:solidFill>
                  <a:latin typeface="Hoefler Text" charset="0"/>
                  <a:ea typeface="ＭＳ 明朝" charset="0"/>
                  <a:cs typeface="ＭＳ 明朝" charset="0"/>
                </a:rPr>
                <a:t>Unraveling trastuzumab and lapatinib in gastric cancer. Future steps.</a:t>
              </a:r>
            </a:p>
            <a:p>
              <a:pPr>
                <a:defRPr/>
              </a:pPr>
              <a:r>
                <a:rPr altLang="ja-JP" sz="1400" noProof="1">
                  <a:solidFill>
                    <a:srgbClr val="000000"/>
                  </a:solidFill>
                  <a:latin typeface="Hoefler Text" charset="0"/>
                  <a:ea typeface="ＭＳ 明朝" charset="0"/>
                  <a:cs typeface="ＭＳ 明朝" charset="0"/>
                </a:rPr>
                <a:t>Mol Clin Oncol 2014; 2, 175-181. </a:t>
              </a:r>
            </a:p>
          </p:txBody>
        </p:sp>
      </p:grpSp>
      <p:pic>
        <p:nvPicPr>
          <p:cNvPr id="6" name="Picture 2" descr="F:\Current tasks\PPT\JPP\JPP 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Osaka"/>
        <a:cs typeface="Osaka"/>
      </a:majorFont>
      <a:minorFont>
        <a:latin typeface="Time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TotalTime>
  <Words>549</Words>
  <Application>Microsoft Office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新しいプレゼンテーション</vt:lpstr>
      <vt:lpstr>OMICS Journals are welcoming Submissions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Pharmacogenomics &amp; Pharmacoproteomics Related Journals</vt:lpstr>
      <vt:lpstr>Pharmacogenomics &amp; Pharmacoproteomics Related Conferences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下山 省二</dc:creator>
  <cp:lastModifiedBy>Priyanka Rayani</cp:lastModifiedBy>
  <cp:revision>53</cp:revision>
  <dcterms:created xsi:type="dcterms:W3CDTF">2014-10-30T02:08:43Z</dcterms:created>
  <dcterms:modified xsi:type="dcterms:W3CDTF">2015-10-13T14:23:48Z</dcterms:modified>
</cp:coreProperties>
</file>