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3" r:id="rId2"/>
    <p:sldId id="256" r:id="rId3"/>
    <p:sldId id="267" r:id="rId4"/>
    <p:sldId id="278" r:id="rId5"/>
    <p:sldId id="291" r:id="rId6"/>
    <p:sldId id="257" r:id="rId7"/>
    <p:sldId id="273" r:id="rId8"/>
    <p:sldId id="264" r:id="rId9"/>
    <p:sldId id="261" r:id="rId10"/>
    <p:sldId id="262" r:id="rId11"/>
    <p:sldId id="263" r:id="rId12"/>
    <p:sldId id="268" r:id="rId13"/>
    <p:sldId id="269" r:id="rId14"/>
    <p:sldId id="258" r:id="rId15"/>
    <p:sldId id="275" r:id="rId16"/>
    <p:sldId id="259" r:id="rId17"/>
    <p:sldId id="277" r:id="rId18"/>
    <p:sldId id="260" r:id="rId19"/>
    <p:sldId id="266" r:id="rId20"/>
    <p:sldId id="290" r:id="rId21"/>
    <p:sldId id="294" r:id="rId22"/>
    <p:sldId id="295" r:id="rId23"/>
    <p:sldId id="296" r:id="rId24"/>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4" autoAdjust="0"/>
    <p:restoredTop sz="93961" autoAdjust="0"/>
  </p:normalViewPr>
  <p:slideViewPr>
    <p:cSldViewPr>
      <p:cViewPr>
        <p:scale>
          <a:sx n="76" d="100"/>
          <a:sy n="76" d="100"/>
        </p:scale>
        <p:origin x="-1122" y="-78"/>
      </p:cViewPr>
      <p:guideLst>
        <p:guide orient="horz" pos="2160"/>
        <p:guide pos="2880"/>
      </p:guideLst>
    </p:cSldViewPr>
  </p:slideViewPr>
  <p:outlineViewPr>
    <p:cViewPr>
      <p:scale>
        <a:sx n="33" d="100"/>
        <a:sy n="33" d="100"/>
      </p:scale>
      <p:origin x="0" y="39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0D5A6-D91C-410B-958F-DAAA8534536C}" type="doc">
      <dgm:prSet loTypeId="urn:microsoft.com/office/officeart/2005/8/layout/cycle8" loCatId="cycle" qsTypeId="urn:microsoft.com/office/officeart/2005/8/quickstyle/simple1" qsCatId="simple" csTypeId="urn:microsoft.com/office/officeart/2005/8/colors/colorful5" csCatId="colorful" phldr="1"/>
      <dgm:spPr/>
    </dgm:pt>
    <dgm:pt modelId="{96B75043-1427-489F-8280-DC50D0658BE2}">
      <dgm:prSet phldrT="[Text]" custT="1"/>
      <dgm:spPr/>
      <dgm:t>
        <a:bodyPr/>
        <a:lstStyle/>
        <a:p>
          <a:r>
            <a:rPr lang="en-US" sz="1400" b="1" dirty="0" smtClean="0">
              <a:solidFill>
                <a:srgbClr val="FF0000"/>
              </a:solidFill>
              <a:latin typeface="Times New Roman" pitchFamily="18" charset="0"/>
              <a:cs typeface="Times New Roman" pitchFamily="18" charset="0"/>
            </a:rPr>
            <a:t>Low</a:t>
          </a:r>
          <a:r>
            <a:rPr lang="en-US" sz="1400" b="1" dirty="0" smtClean="0">
              <a:solidFill>
                <a:srgbClr val="0000FF"/>
              </a:solidFill>
              <a:latin typeface="Times New Roman" pitchFamily="18" charset="0"/>
              <a:cs typeface="Times New Roman" pitchFamily="18" charset="0"/>
            </a:rPr>
            <a:t> Dissolution</a:t>
          </a:r>
          <a:endParaRPr lang="en-US" sz="1400" b="1" dirty="0">
            <a:solidFill>
              <a:srgbClr val="0000FF"/>
            </a:solidFill>
            <a:latin typeface="Times New Roman" pitchFamily="18" charset="0"/>
            <a:cs typeface="Times New Roman" pitchFamily="18" charset="0"/>
          </a:endParaRPr>
        </a:p>
      </dgm:t>
    </dgm:pt>
    <dgm:pt modelId="{0FDB5687-395B-49C4-92A0-872063443EAF}" type="parTrans" cxnId="{F99230C4-5ED8-46EF-A6DB-8B945A378405}">
      <dgm:prSet/>
      <dgm:spPr/>
      <dgm:t>
        <a:bodyPr/>
        <a:lstStyle/>
        <a:p>
          <a:endParaRPr lang="en-US" sz="2000" b="1">
            <a:solidFill>
              <a:srgbClr val="0000FF"/>
            </a:solidFill>
            <a:latin typeface="Times New Roman" pitchFamily="18" charset="0"/>
            <a:cs typeface="Times New Roman" pitchFamily="18" charset="0"/>
          </a:endParaRPr>
        </a:p>
      </dgm:t>
    </dgm:pt>
    <dgm:pt modelId="{90483C6B-8C08-4B7B-A9DC-D1709A7AFFBC}" type="sibTrans" cxnId="{F99230C4-5ED8-46EF-A6DB-8B945A378405}">
      <dgm:prSet/>
      <dgm:spPr/>
      <dgm:t>
        <a:bodyPr/>
        <a:lstStyle/>
        <a:p>
          <a:endParaRPr lang="en-US" sz="2000" b="1">
            <a:solidFill>
              <a:srgbClr val="0000FF"/>
            </a:solidFill>
            <a:latin typeface="Times New Roman" pitchFamily="18" charset="0"/>
            <a:cs typeface="Times New Roman" pitchFamily="18" charset="0"/>
          </a:endParaRPr>
        </a:p>
      </dgm:t>
    </dgm:pt>
    <dgm:pt modelId="{F60F70CE-C621-4138-A829-9AC9C419D714}">
      <dgm:prSet phldrT="[Text]" custT="1"/>
      <dgm:spPr/>
      <dgm:t>
        <a:bodyPr/>
        <a:lstStyle/>
        <a:p>
          <a:r>
            <a:rPr lang="en-US" sz="1400" b="1" dirty="0" smtClean="0">
              <a:solidFill>
                <a:srgbClr val="FF0000"/>
              </a:solidFill>
              <a:latin typeface="Times New Roman" pitchFamily="18" charset="0"/>
              <a:cs typeface="Times New Roman" pitchFamily="18" charset="0"/>
            </a:rPr>
            <a:t>High</a:t>
          </a:r>
          <a:r>
            <a:rPr lang="en-US" sz="1400" b="1" dirty="0" smtClean="0">
              <a:solidFill>
                <a:srgbClr val="0000FF"/>
              </a:solidFill>
              <a:latin typeface="Times New Roman" pitchFamily="18" charset="0"/>
              <a:cs typeface="Times New Roman" pitchFamily="18" charset="0"/>
            </a:rPr>
            <a:t> First-Pass Metabolism</a:t>
          </a:r>
          <a:endParaRPr lang="en-US" sz="1400" b="1" dirty="0">
            <a:solidFill>
              <a:srgbClr val="0000FF"/>
            </a:solidFill>
            <a:latin typeface="Times New Roman" pitchFamily="18" charset="0"/>
            <a:cs typeface="Times New Roman" pitchFamily="18" charset="0"/>
          </a:endParaRPr>
        </a:p>
      </dgm:t>
    </dgm:pt>
    <dgm:pt modelId="{F72F52B6-FD7D-4BF5-A78B-6A4F3EA5DC46}" type="parTrans" cxnId="{3CD219FC-B199-4879-882F-4D43976173AA}">
      <dgm:prSet/>
      <dgm:spPr/>
      <dgm:t>
        <a:bodyPr/>
        <a:lstStyle/>
        <a:p>
          <a:endParaRPr lang="en-US" sz="2000" b="1">
            <a:solidFill>
              <a:srgbClr val="0000FF"/>
            </a:solidFill>
            <a:latin typeface="Times New Roman" pitchFamily="18" charset="0"/>
            <a:cs typeface="Times New Roman" pitchFamily="18" charset="0"/>
          </a:endParaRPr>
        </a:p>
      </dgm:t>
    </dgm:pt>
    <dgm:pt modelId="{F3E59346-06A4-406E-9E92-BFB856296493}" type="sibTrans" cxnId="{3CD219FC-B199-4879-882F-4D43976173AA}">
      <dgm:prSet/>
      <dgm:spPr/>
      <dgm:t>
        <a:bodyPr/>
        <a:lstStyle/>
        <a:p>
          <a:endParaRPr lang="en-US" sz="2000" b="1">
            <a:solidFill>
              <a:srgbClr val="0000FF"/>
            </a:solidFill>
            <a:latin typeface="Times New Roman" pitchFamily="18" charset="0"/>
            <a:cs typeface="Times New Roman" pitchFamily="18" charset="0"/>
          </a:endParaRPr>
        </a:p>
      </dgm:t>
    </dgm:pt>
    <dgm:pt modelId="{A321BEAF-9D50-4E14-BD30-2769CC37D676}">
      <dgm:prSet phldrT="[Text]" custT="1"/>
      <dgm:spPr/>
      <dgm:t>
        <a:bodyPr/>
        <a:lstStyle/>
        <a:p>
          <a:r>
            <a:rPr lang="en-US" sz="1400" b="1" dirty="0" smtClean="0">
              <a:solidFill>
                <a:srgbClr val="FF0000"/>
              </a:solidFill>
              <a:latin typeface="Times New Roman" pitchFamily="18" charset="0"/>
              <a:cs typeface="Times New Roman" pitchFamily="18" charset="0"/>
            </a:rPr>
            <a:t>Low</a:t>
          </a:r>
          <a:r>
            <a:rPr lang="en-US" sz="1400" b="1" dirty="0" smtClean="0">
              <a:solidFill>
                <a:srgbClr val="0000FF"/>
              </a:solidFill>
              <a:latin typeface="Times New Roman" pitchFamily="18" charset="0"/>
              <a:cs typeface="Times New Roman" pitchFamily="18" charset="0"/>
            </a:rPr>
            <a:t> Solubility</a:t>
          </a:r>
          <a:endParaRPr lang="en-US" sz="1400" b="1" dirty="0">
            <a:solidFill>
              <a:srgbClr val="0000FF"/>
            </a:solidFill>
            <a:latin typeface="Times New Roman" pitchFamily="18" charset="0"/>
            <a:cs typeface="Times New Roman" pitchFamily="18" charset="0"/>
          </a:endParaRPr>
        </a:p>
      </dgm:t>
    </dgm:pt>
    <dgm:pt modelId="{8AC43A83-E56C-4FD7-8691-4BB1915A8BC1}" type="parTrans" cxnId="{90E30C53-3AC9-40EC-B994-715AA12C77B5}">
      <dgm:prSet/>
      <dgm:spPr/>
      <dgm:t>
        <a:bodyPr/>
        <a:lstStyle/>
        <a:p>
          <a:endParaRPr lang="en-US" sz="2000" b="1">
            <a:solidFill>
              <a:srgbClr val="0000FF"/>
            </a:solidFill>
            <a:latin typeface="Times New Roman" pitchFamily="18" charset="0"/>
            <a:cs typeface="Times New Roman" pitchFamily="18" charset="0"/>
          </a:endParaRPr>
        </a:p>
      </dgm:t>
    </dgm:pt>
    <dgm:pt modelId="{985E0C5F-4F6B-44A1-BA8F-6913564101C3}" type="sibTrans" cxnId="{90E30C53-3AC9-40EC-B994-715AA12C77B5}">
      <dgm:prSet/>
      <dgm:spPr/>
      <dgm:t>
        <a:bodyPr/>
        <a:lstStyle/>
        <a:p>
          <a:endParaRPr lang="en-US" sz="2000" b="1">
            <a:solidFill>
              <a:srgbClr val="0000FF"/>
            </a:solidFill>
            <a:latin typeface="Times New Roman" pitchFamily="18" charset="0"/>
            <a:cs typeface="Times New Roman" pitchFamily="18" charset="0"/>
          </a:endParaRPr>
        </a:p>
      </dgm:t>
    </dgm:pt>
    <dgm:pt modelId="{D130BAEE-5FDD-496D-9E42-FC22664C18C4}">
      <dgm:prSet custT="1"/>
      <dgm:spPr/>
      <dgm:t>
        <a:bodyPr/>
        <a:lstStyle/>
        <a:p>
          <a:r>
            <a:rPr lang="en-US" sz="1400" b="1" dirty="0" smtClean="0">
              <a:solidFill>
                <a:srgbClr val="FF0000"/>
              </a:solidFill>
              <a:latin typeface="Times New Roman" pitchFamily="18" charset="0"/>
              <a:cs typeface="Times New Roman" pitchFamily="18" charset="0"/>
            </a:rPr>
            <a:t>Low</a:t>
          </a:r>
          <a:r>
            <a:rPr lang="en-US" sz="1400" b="1" dirty="0" smtClean="0">
              <a:solidFill>
                <a:srgbClr val="0000FF"/>
              </a:solidFill>
              <a:latin typeface="Times New Roman" pitchFamily="18" charset="0"/>
              <a:cs typeface="Times New Roman" pitchFamily="18" charset="0"/>
            </a:rPr>
            <a:t> Permeability</a:t>
          </a:r>
          <a:endParaRPr lang="en-US" sz="1400" b="1" dirty="0">
            <a:solidFill>
              <a:srgbClr val="0000FF"/>
            </a:solidFill>
            <a:latin typeface="Times New Roman" pitchFamily="18" charset="0"/>
            <a:cs typeface="Times New Roman" pitchFamily="18" charset="0"/>
          </a:endParaRPr>
        </a:p>
      </dgm:t>
    </dgm:pt>
    <dgm:pt modelId="{387B218F-3F95-49A3-803F-9453D9BF998B}" type="parTrans" cxnId="{1DCBB25E-403B-44DF-AADB-D09759227539}">
      <dgm:prSet/>
      <dgm:spPr/>
      <dgm:t>
        <a:bodyPr/>
        <a:lstStyle/>
        <a:p>
          <a:endParaRPr lang="en-US" sz="2000" b="1">
            <a:solidFill>
              <a:srgbClr val="0000FF"/>
            </a:solidFill>
            <a:latin typeface="Times New Roman" pitchFamily="18" charset="0"/>
            <a:cs typeface="Times New Roman" pitchFamily="18" charset="0"/>
          </a:endParaRPr>
        </a:p>
      </dgm:t>
    </dgm:pt>
    <dgm:pt modelId="{1D9A1856-215D-4042-A195-AB7F3A18EBB1}" type="sibTrans" cxnId="{1DCBB25E-403B-44DF-AADB-D09759227539}">
      <dgm:prSet/>
      <dgm:spPr/>
      <dgm:t>
        <a:bodyPr/>
        <a:lstStyle/>
        <a:p>
          <a:endParaRPr lang="en-US" sz="2000" b="1">
            <a:solidFill>
              <a:srgbClr val="0000FF"/>
            </a:solidFill>
            <a:latin typeface="Times New Roman" pitchFamily="18" charset="0"/>
            <a:cs typeface="Times New Roman" pitchFamily="18" charset="0"/>
          </a:endParaRPr>
        </a:p>
      </dgm:t>
    </dgm:pt>
    <dgm:pt modelId="{59369627-4413-4F92-9961-A978460366B4}">
      <dgm:prSet custT="1"/>
      <dgm:spPr/>
      <dgm:t>
        <a:bodyPr/>
        <a:lstStyle/>
        <a:p>
          <a:r>
            <a:rPr lang="en-US" sz="1400" b="1" dirty="0" smtClean="0">
              <a:solidFill>
                <a:srgbClr val="FF0000"/>
              </a:solidFill>
              <a:latin typeface="Times New Roman" pitchFamily="18" charset="0"/>
              <a:cs typeface="Times New Roman" pitchFamily="18" charset="0"/>
            </a:rPr>
            <a:t>High</a:t>
          </a:r>
          <a:r>
            <a:rPr lang="en-US" sz="1400" b="1" dirty="0" smtClean="0">
              <a:solidFill>
                <a:srgbClr val="0000FF"/>
              </a:solidFill>
              <a:latin typeface="Times New Roman" pitchFamily="18" charset="0"/>
              <a:cs typeface="Times New Roman" pitchFamily="18" charset="0"/>
            </a:rPr>
            <a:t> Pre-absorptive Metabolism</a:t>
          </a:r>
          <a:endParaRPr lang="en-US" sz="1400" b="1" dirty="0">
            <a:solidFill>
              <a:srgbClr val="0000FF"/>
            </a:solidFill>
            <a:latin typeface="Times New Roman" pitchFamily="18" charset="0"/>
            <a:cs typeface="Times New Roman" pitchFamily="18" charset="0"/>
          </a:endParaRPr>
        </a:p>
      </dgm:t>
    </dgm:pt>
    <dgm:pt modelId="{3A1920B4-2B05-4E4F-ADEA-92C29811DC99}" type="parTrans" cxnId="{440BC843-1165-40AF-B06B-7843B4782C44}">
      <dgm:prSet/>
      <dgm:spPr/>
      <dgm:t>
        <a:bodyPr/>
        <a:lstStyle/>
        <a:p>
          <a:endParaRPr lang="en-US" sz="2000" b="1">
            <a:solidFill>
              <a:srgbClr val="0000FF"/>
            </a:solidFill>
            <a:latin typeface="Times New Roman" pitchFamily="18" charset="0"/>
            <a:cs typeface="Times New Roman" pitchFamily="18" charset="0"/>
          </a:endParaRPr>
        </a:p>
      </dgm:t>
    </dgm:pt>
    <dgm:pt modelId="{229CA3A2-A80A-4764-8FCB-3428E59DDF1F}" type="sibTrans" cxnId="{440BC843-1165-40AF-B06B-7843B4782C44}">
      <dgm:prSet/>
      <dgm:spPr/>
      <dgm:t>
        <a:bodyPr/>
        <a:lstStyle/>
        <a:p>
          <a:endParaRPr lang="en-US" sz="2000" b="1">
            <a:solidFill>
              <a:srgbClr val="0000FF"/>
            </a:solidFill>
            <a:latin typeface="Times New Roman" pitchFamily="18" charset="0"/>
            <a:cs typeface="Times New Roman" pitchFamily="18" charset="0"/>
          </a:endParaRPr>
        </a:p>
      </dgm:t>
    </dgm:pt>
    <dgm:pt modelId="{8D2DD9FE-1C59-44FE-83BE-D6F9F9740D5B}">
      <dgm:prSet custT="1"/>
      <dgm:spPr/>
      <dgm:t>
        <a:bodyPr/>
        <a:lstStyle/>
        <a:p>
          <a:r>
            <a:rPr lang="en-US" sz="1400" b="1" dirty="0" smtClean="0">
              <a:solidFill>
                <a:srgbClr val="FF0000"/>
              </a:solidFill>
              <a:latin typeface="Times New Roman" pitchFamily="18" charset="0"/>
              <a:cs typeface="Times New Roman" pitchFamily="18" charset="0"/>
            </a:rPr>
            <a:t>High</a:t>
          </a:r>
          <a:r>
            <a:rPr lang="en-US" sz="1400" b="1" dirty="0" smtClean="0">
              <a:solidFill>
                <a:srgbClr val="0000FF"/>
              </a:solidFill>
              <a:latin typeface="Times New Roman" pitchFamily="18" charset="0"/>
              <a:cs typeface="Times New Roman" pitchFamily="18" charset="0"/>
            </a:rPr>
            <a:t> Efflux Transportation</a:t>
          </a:r>
          <a:endParaRPr lang="en-US" sz="1400" b="1" dirty="0">
            <a:solidFill>
              <a:srgbClr val="0000FF"/>
            </a:solidFill>
            <a:latin typeface="Times New Roman" pitchFamily="18" charset="0"/>
            <a:cs typeface="Times New Roman" pitchFamily="18" charset="0"/>
          </a:endParaRPr>
        </a:p>
      </dgm:t>
    </dgm:pt>
    <dgm:pt modelId="{3CA85687-6834-4E1E-9256-3D49A40D1754}" type="parTrans" cxnId="{E745AEEC-8188-4B5A-A1DA-D8C421C0ECEB}">
      <dgm:prSet/>
      <dgm:spPr/>
      <dgm:t>
        <a:bodyPr/>
        <a:lstStyle/>
        <a:p>
          <a:endParaRPr lang="en-US" sz="2000" b="1">
            <a:solidFill>
              <a:srgbClr val="0000FF"/>
            </a:solidFill>
            <a:latin typeface="Times New Roman" pitchFamily="18" charset="0"/>
            <a:cs typeface="Times New Roman" pitchFamily="18" charset="0"/>
          </a:endParaRPr>
        </a:p>
      </dgm:t>
    </dgm:pt>
    <dgm:pt modelId="{138E5611-5EB7-4BCF-A2B0-DD4A7CB5C949}" type="sibTrans" cxnId="{E745AEEC-8188-4B5A-A1DA-D8C421C0ECEB}">
      <dgm:prSet/>
      <dgm:spPr/>
      <dgm:t>
        <a:bodyPr/>
        <a:lstStyle/>
        <a:p>
          <a:endParaRPr lang="en-US" sz="2000" b="1">
            <a:solidFill>
              <a:srgbClr val="0000FF"/>
            </a:solidFill>
            <a:latin typeface="Times New Roman" pitchFamily="18" charset="0"/>
            <a:cs typeface="Times New Roman" pitchFamily="18" charset="0"/>
          </a:endParaRPr>
        </a:p>
      </dgm:t>
    </dgm:pt>
    <dgm:pt modelId="{200D71CF-6288-4C32-AC63-892B8D335C68}" type="pres">
      <dgm:prSet presAssocID="{1CB0D5A6-D91C-410B-958F-DAAA8534536C}" presName="compositeShape" presStyleCnt="0">
        <dgm:presLayoutVars>
          <dgm:chMax val="7"/>
          <dgm:dir/>
          <dgm:resizeHandles val="exact"/>
        </dgm:presLayoutVars>
      </dgm:prSet>
      <dgm:spPr/>
    </dgm:pt>
    <dgm:pt modelId="{698C4AD9-DFB5-4334-B89A-84F44CEEA0CF}" type="pres">
      <dgm:prSet presAssocID="{1CB0D5A6-D91C-410B-958F-DAAA8534536C}" presName="wedge1" presStyleLbl="node1" presStyleIdx="0" presStyleCnt="6" custScaleX="126648" custScaleY="117571"/>
      <dgm:spPr/>
      <dgm:t>
        <a:bodyPr/>
        <a:lstStyle/>
        <a:p>
          <a:endParaRPr lang="en-US"/>
        </a:p>
      </dgm:t>
    </dgm:pt>
    <dgm:pt modelId="{6F56D95D-2920-49A8-BD20-F8839E77F0F7}" type="pres">
      <dgm:prSet presAssocID="{1CB0D5A6-D91C-410B-958F-DAAA8534536C}" presName="dummy1a" presStyleCnt="0"/>
      <dgm:spPr/>
    </dgm:pt>
    <dgm:pt modelId="{F2CE6A04-5042-44C1-A307-BCA0CE45EA14}" type="pres">
      <dgm:prSet presAssocID="{1CB0D5A6-D91C-410B-958F-DAAA8534536C}" presName="dummy1b" presStyleCnt="0"/>
      <dgm:spPr/>
    </dgm:pt>
    <dgm:pt modelId="{1EDCD053-4CFA-4F7E-BF58-B95ED74AC9A3}" type="pres">
      <dgm:prSet presAssocID="{1CB0D5A6-D91C-410B-958F-DAAA8534536C}" presName="wedge1Tx" presStyleLbl="node1" presStyleIdx="0" presStyleCnt="6">
        <dgm:presLayoutVars>
          <dgm:chMax val="0"/>
          <dgm:chPref val="0"/>
          <dgm:bulletEnabled val="1"/>
        </dgm:presLayoutVars>
      </dgm:prSet>
      <dgm:spPr/>
      <dgm:t>
        <a:bodyPr/>
        <a:lstStyle/>
        <a:p>
          <a:endParaRPr lang="en-US"/>
        </a:p>
      </dgm:t>
    </dgm:pt>
    <dgm:pt modelId="{0BADBB03-37DB-4424-A7D9-590A258F2DE0}" type="pres">
      <dgm:prSet presAssocID="{1CB0D5A6-D91C-410B-958F-DAAA8534536C}" presName="wedge2" presStyleLbl="node1" presStyleIdx="1" presStyleCnt="6" custScaleX="126648" custScaleY="117571" custLinFactNeighborX="691" custLinFactNeighborY="-707"/>
      <dgm:spPr/>
      <dgm:t>
        <a:bodyPr/>
        <a:lstStyle/>
        <a:p>
          <a:endParaRPr lang="en-US"/>
        </a:p>
      </dgm:t>
    </dgm:pt>
    <dgm:pt modelId="{6D4787FE-848B-4741-972E-A4F046E97D6D}" type="pres">
      <dgm:prSet presAssocID="{1CB0D5A6-D91C-410B-958F-DAAA8534536C}" presName="dummy2a" presStyleCnt="0"/>
      <dgm:spPr/>
    </dgm:pt>
    <dgm:pt modelId="{AE788423-A0FF-4345-9ADF-169B2DD87EF7}" type="pres">
      <dgm:prSet presAssocID="{1CB0D5A6-D91C-410B-958F-DAAA8534536C}" presName="dummy2b" presStyleCnt="0"/>
      <dgm:spPr/>
    </dgm:pt>
    <dgm:pt modelId="{6C3C4447-5DE2-468E-8641-5F64CFEF2F04}" type="pres">
      <dgm:prSet presAssocID="{1CB0D5A6-D91C-410B-958F-DAAA8534536C}" presName="wedge2Tx" presStyleLbl="node1" presStyleIdx="1" presStyleCnt="6">
        <dgm:presLayoutVars>
          <dgm:chMax val="0"/>
          <dgm:chPref val="0"/>
          <dgm:bulletEnabled val="1"/>
        </dgm:presLayoutVars>
      </dgm:prSet>
      <dgm:spPr/>
      <dgm:t>
        <a:bodyPr/>
        <a:lstStyle/>
        <a:p>
          <a:endParaRPr lang="en-US"/>
        </a:p>
      </dgm:t>
    </dgm:pt>
    <dgm:pt modelId="{9EE14E58-7FD4-4232-9E06-7579F35F5D02}" type="pres">
      <dgm:prSet presAssocID="{1CB0D5A6-D91C-410B-958F-DAAA8534536C}" presName="wedge3" presStyleLbl="node1" presStyleIdx="2" presStyleCnt="6" custScaleX="126648" custScaleY="117571"/>
      <dgm:spPr/>
      <dgm:t>
        <a:bodyPr/>
        <a:lstStyle/>
        <a:p>
          <a:endParaRPr lang="en-US"/>
        </a:p>
      </dgm:t>
    </dgm:pt>
    <dgm:pt modelId="{F53E1BD3-3A07-43F4-8FB4-749AC7796B06}" type="pres">
      <dgm:prSet presAssocID="{1CB0D5A6-D91C-410B-958F-DAAA8534536C}" presName="dummy3a" presStyleCnt="0"/>
      <dgm:spPr/>
    </dgm:pt>
    <dgm:pt modelId="{03D3E475-1EAA-4AA6-8D79-1F6564A26A1E}" type="pres">
      <dgm:prSet presAssocID="{1CB0D5A6-D91C-410B-958F-DAAA8534536C}" presName="dummy3b" presStyleCnt="0"/>
      <dgm:spPr/>
    </dgm:pt>
    <dgm:pt modelId="{41BBBB31-8F5C-4FD1-A857-83463B2DF7A1}" type="pres">
      <dgm:prSet presAssocID="{1CB0D5A6-D91C-410B-958F-DAAA8534536C}" presName="wedge3Tx" presStyleLbl="node1" presStyleIdx="2" presStyleCnt="6">
        <dgm:presLayoutVars>
          <dgm:chMax val="0"/>
          <dgm:chPref val="0"/>
          <dgm:bulletEnabled val="1"/>
        </dgm:presLayoutVars>
      </dgm:prSet>
      <dgm:spPr/>
      <dgm:t>
        <a:bodyPr/>
        <a:lstStyle/>
        <a:p>
          <a:endParaRPr lang="en-US"/>
        </a:p>
      </dgm:t>
    </dgm:pt>
    <dgm:pt modelId="{0C753A7D-40E9-4431-B90E-61742D130D24}" type="pres">
      <dgm:prSet presAssocID="{1CB0D5A6-D91C-410B-958F-DAAA8534536C}" presName="wedge4" presStyleLbl="node1" presStyleIdx="3" presStyleCnt="6" custScaleX="126648" custScaleY="117571" custLinFactNeighborX="-922" custLinFactNeighborY="916"/>
      <dgm:spPr/>
      <dgm:t>
        <a:bodyPr/>
        <a:lstStyle/>
        <a:p>
          <a:endParaRPr lang="en-US"/>
        </a:p>
      </dgm:t>
    </dgm:pt>
    <dgm:pt modelId="{164BFE03-37BF-4D82-A380-A0F80B23D17E}" type="pres">
      <dgm:prSet presAssocID="{1CB0D5A6-D91C-410B-958F-DAAA8534536C}" presName="dummy4a" presStyleCnt="0"/>
      <dgm:spPr/>
    </dgm:pt>
    <dgm:pt modelId="{60503E9E-3169-4B37-A74C-0480613C94E2}" type="pres">
      <dgm:prSet presAssocID="{1CB0D5A6-D91C-410B-958F-DAAA8534536C}" presName="dummy4b" presStyleCnt="0"/>
      <dgm:spPr/>
    </dgm:pt>
    <dgm:pt modelId="{6926A4D7-7AEC-440F-8430-3737C47D1B6C}" type="pres">
      <dgm:prSet presAssocID="{1CB0D5A6-D91C-410B-958F-DAAA8534536C}" presName="wedge4Tx" presStyleLbl="node1" presStyleIdx="3" presStyleCnt="6">
        <dgm:presLayoutVars>
          <dgm:chMax val="0"/>
          <dgm:chPref val="0"/>
          <dgm:bulletEnabled val="1"/>
        </dgm:presLayoutVars>
      </dgm:prSet>
      <dgm:spPr/>
      <dgm:t>
        <a:bodyPr/>
        <a:lstStyle/>
        <a:p>
          <a:endParaRPr lang="en-US"/>
        </a:p>
      </dgm:t>
    </dgm:pt>
    <dgm:pt modelId="{AC112F9D-03C5-4BCA-9BFE-E123DFE0A363}" type="pres">
      <dgm:prSet presAssocID="{1CB0D5A6-D91C-410B-958F-DAAA8534536C}" presName="wedge5" presStyleLbl="node1" presStyleIdx="4" presStyleCnt="6" custScaleX="126648" custScaleY="117571"/>
      <dgm:spPr/>
      <dgm:t>
        <a:bodyPr/>
        <a:lstStyle/>
        <a:p>
          <a:endParaRPr lang="en-US"/>
        </a:p>
      </dgm:t>
    </dgm:pt>
    <dgm:pt modelId="{80220DA6-1388-4C2A-BB71-1EE25BF21313}" type="pres">
      <dgm:prSet presAssocID="{1CB0D5A6-D91C-410B-958F-DAAA8534536C}" presName="dummy5a" presStyleCnt="0"/>
      <dgm:spPr/>
    </dgm:pt>
    <dgm:pt modelId="{64264F5F-74F0-4F0E-90CA-9E9489706ACC}" type="pres">
      <dgm:prSet presAssocID="{1CB0D5A6-D91C-410B-958F-DAAA8534536C}" presName="dummy5b" presStyleCnt="0"/>
      <dgm:spPr/>
    </dgm:pt>
    <dgm:pt modelId="{260590D4-1FC1-4F96-BFB2-59BEB2DA785C}" type="pres">
      <dgm:prSet presAssocID="{1CB0D5A6-D91C-410B-958F-DAAA8534536C}" presName="wedge5Tx" presStyleLbl="node1" presStyleIdx="4" presStyleCnt="6">
        <dgm:presLayoutVars>
          <dgm:chMax val="0"/>
          <dgm:chPref val="0"/>
          <dgm:bulletEnabled val="1"/>
        </dgm:presLayoutVars>
      </dgm:prSet>
      <dgm:spPr/>
      <dgm:t>
        <a:bodyPr/>
        <a:lstStyle/>
        <a:p>
          <a:endParaRPr lang="en-US"/>
        </a:p>
      </dgm:t>
    </dgm:pt>
    <dgm:pt modelId="{B85E03BF-C9F3-40FE-98FE-B853C58E325E}" type="pres">
      <dgm:prSet presAssocID="{1CB0D5A6-D91C-410B-958F-DAAA8534536C}" presName="wedge6" presStyleLbl="node1" presStyleIdx="5" presStyleCnt="6" custScaleX="126648" custScaleY="117571"/>
      <dgm:spPr/>
      <dgm:t>
        <a:bodyPr/>
        <a:lstStyle/>
        <a:p>
          <a:endParaRPr lang="en-US"/>
        </a:p>
      </dgm:t>
    </dgm:pt>
    <dgm:pt modelId="{B3831820-9BA5-438A-90F9-FE7C231A1CCD}" type="pres">
      <dgm:prSet presAssocID="{1CB0D5A6-D91C-410B-958F-DAAA8534536C}" presName="dummy6a" presStyleCnt="0"/>
      <dgm:spPr/>
    </dgm:pt>
    <dgm:pt modelId="{8A157236-5716-4FB5-A670-7362D704509C}" type="pres">
      <dgm:prSet presAssocID="{1CB0D5A6-D91C-410B-958F-DAAA8534536C}" presName="dummy6b" presStyleCnt="0"/>
      <dgm:spPr/>
    </dgm:pt>
    <dgm:pt modelId="{A819ACEC-B5E0-465F-9C58-6A7491606306}" type="pres">
      <dgm:prSet presAssocID="{1CB0D5A6-D91C-410B-958F-DAAA8534536C}" presName="wedge6Tx" presStyleLbl="node1" presStyleIdx="5" presStyleCnt="6">
        <dgm:presLayoutVars>
          <dgm:chMax val="0"/>
          <dgm:chPref val="0"/>
          <dgm:bulletEnabled val="1"/>
        </dgm:presLayoutVars>
      </dgm:prSet>
      <dgm:spPr/>
      <dgm:t>
        <a:bodyPr/>
        <a:lstStyle/>
        <a:p>
          <a:endParaRPr lang="en-US"/>
        </a:p>
      </dgm:t>
    </dgm:pt>
    <dgm:pt modelId="{CF191A0F-A2FF-41C7-9E59-E7E20903AB38}" type="pres">
      <dgm:prSet presAssocID="{90483C6B-8C08-4B7B-A9DC-D1709A7AFFBC}" presName="arrowWedge1" presStyleLbl="fgSibTrans2D1" presStyleIdx="0" presStyleCnt="6" custScaleX="126648" custScaleY="117571"/>
      <dgm:spPr/>
    </dgm:pt>
    <dgm:pt modelId="{90E9397C-DEDE-4A08-BF30-7689B5093908}" type="pres">
      <dgm:prSet presAssocID="{1D9A1856-215D-4042-A195-AB7F3A18EBB1}" presName="arrowWedge2" presStyleLbl="fgSibTrans2D1" presStyleIdx="1" presStyleCnt="6" custScaleX="126648" custScaleY="117571"/>
      <dgm:spPr/>
    </dgm:pt>
    <dgm:pt modelId="{A55FE2D3-AC8D-4F48-A4E2-9498E8DF7E09}" type="pres">
      <dgm:prSet presAssocID="{229CA3A2-A80A-4764-8FCB-3428E59DDF1F}" presName="arrowWedge3" presStyleLbl="fgSibTrans2D1" presStyleIdx="2" presStyleCnt="6" custScaleX="126648" custScaleY="117571"/>
      <dgm:spPr/>
    </dgm:pt>
    <dgm:pt modelId="{73C07951-C732-4783-92A1-32B47C2D0A01}" type="pres">
      <dgm:prSet presAssocID="{138E5611-5EB7-4BCF-A2B0-DD4A7CB5C949}" presName="arrowWedge4" presStyleLbl="fgSibTrans2D1" presStyleIdx="3" presStyleCnt="6" custScaleX="126648" custScaleY="117571"/>
      <dgm:spPr/>
    </dgm:pt>
    <dgm:pt modelId="{8F47FA2B-A50A-4251-8523-CCF80322BB41}" type="pres">
      <dgm:prSet presAssocID="{F3E59346-06A4-406E-9E92-BFB856296493}" presName="arrowWedge5" presStyleLbl="fgSibTrans2D1" presStyleIdx="4" presStyleCnt="6" custScaleX="126648" custScaleY="117571"/>
      <dgm:spPr/>
    </dgm:pt>
    <dgm:pt modelId="{9FFB8A53-52CF-4AB3-B888-CC4ADF6C31BD}" type="pres">
      <dgm:prSet presAssocID="{985E0C5F-4F6B-44A1-BA8F-6913564101C3}" presName="arrowWedge6" presStyleLbl="fgSibTrans2D1" presStyleIdx="5" presStyleCnt="6" custScaleX="126648" custScaleY="117571"/>
      <dgm:spPr/>
    </dgm:pt>
  </dgm:ptLst>
  <dgm:cxnLst>
    <dgm:cxn modelId="{4452A786-9BE4-47CD-88BA-32819420F1BA}" type="presOf" srcId="{59369627-4413-4F92-9961-A978460366B4}" destId="{41BBBB31-8F5C-4FD1-A857-83463B2DF7A1}" srcOrd="1" destOrd="0" presId="urn:microsoft.com/office/officeart/2005/8/layout/cycle8"/>
    <dgm:cxn modelId="{440BC843-1165-40AF-B06B-7843B4782C44}" srcId="{1CB0D5A6-D91C-410B-958F-DAAA8534536C}" destId="{59369627-4413-4F92-9961-A978460366B4}" srcOrd="2" destOrd="0" parTransId="{3A1920B4-2B05-4E4F-ADEA-92C29811DC99}" sibTransId="{229CA3A2-A80A-4764-8FCB-3428E59DDF1F}"/>
    <dgm:cxn modelId="{991DC6D3-832E-407D-ADC7-083DEDB05D55}" type="presOf" srcId="{D130BAEE-5FDD-496D-9E42-FC22664C18C4}" destId="{0BADBB03-37DB-4424-A7D9-590A258F2DE0}" srcOrd="0" destOrd="0" presId="urn:microsoft.com/office/officeart/2005/8/layout/cycle8"/>
    <dgm:cxn modelId="{449717A5-05AA-475C-BC1C-2CBB2515E2A2}" type="presOf" srcId="{A321BEAF-9D50-4E14-BD30-2769CC37D676}" destId="{B85E03BF-C9F3-40FE-98FE-B853C58E325E}" srcOrd="0" destOrd="0" presId="urn:microsoft.com/office/officeart/2005/8/layout/cycle8"/>
    <dgm:cxn modelId="{707FFE27-567B-4D0E-8325-160A016F4723}" type="presOf" srcId="{59369627-4413-4F92-9961-A978460366B4}" destId="{9EE14E58-7FD4-4232-9E06-7579F35F5D02}" srcOrd="0" destOrd="0" presId="urn:microsoft.com/office/officeart/2005/8/layout/cycle8"/>
    <dgm:cxn modelId="{E745AEEC-8188-4B5A-A1DA-D8C421C0ECEB}" srcId="{1CB0D5A6-D91C-410B-958F-DAAA8534536C}" destId="{8D2DD9FE-1C59-44FE-83BE-D6F9F9740D5B}" srcOrd="3" destOrd="0" parTransId="{3CA85687-6834-4E1E-9256-3D49A40D1754}" sibTransId="{138E5611-5EB7-4BCF-A2B0-DD4A7CB5C949}"/>
    <dgm:cxn modelId="{F45696FC-44CC-4748-83BC-DF2761DD2887}" type="presOf" srcId="{D130BAEE-5FDD-496D-9E42-FC22664C18C4}" destId="{6C3C4447-5DE2-468E-8641-5F64CFEF2F04}" srcOrd="1" destOrd="0" presId="urn:microsoft.com/office/officeart/2005/8/layout/cycle8"/>
    <dgm:cxn modelId="{CE023B5B-32B9-4617-A6F4-5E262207C3B9}" type="presOf" srcId="{F60F70CE-C621-4138-A829-9AC9C419D714}" destId="{AC112F9D-03C5-4BCA-9BFE-E123DFE0A363}" srcOrd="0" destOrd="0" presId="urn:microsoft.com/office/officeart/2005/8/layout/cycle8"/>
    <dgm:cxn modelId="{1DCBB25E-403B-44DF-AADB-D09759227539}" srcId="{1CB0D5A6-D91C-410B-958F-DAAA8534536C}" destId="{D130BAEE-5FDD-496D-9E42-FC22664C18C4}" srcOrd="1" destOrd="0" parTransId="{387B218F-3F95-49A3-803F-9453D9BF998B}" sibTransId="{1D9A1856-215D-4042-A195-AB7F3A18EBB1}"/>
    <dgm:cxn modelId="{F99230C4-5ED8-46EF-A6DB-8B945A378405}" srcId="{1CB0D5A6-D91C-410B-958F-DAAA8534536C}" destId="{96B75043-1427-489F-8280-DC50D0658BE2}" srcOrd="0" destOrd="0" parTransId="{0FDB5687-395B-49C4-92A0-872063443EAF}" sibTransId="{90483C6B-8C08-4B7B-A9DC-D1709A7AFFBC}"/>
    <dgm:cxn modelId="{3CD219FC-B199-4879-882F-4D43976173AA}" srcId="{1CB0D5A6-D91C-410B-958F-DAAA8534536C}" destId="{F60F70CE-C621-4138-A829-9AC9C419D714}" srcOrd="4" destOrd="0" parTransId="{F72F52B6-FD7D-4BF5-A78B-6A4F3EA5DC46}" sibTransId="{F3E59346-06A4-406E-9E92-BFB856296493}"/>
    <dgm:cxn modelId="{07D29917-6A3C-41C6-A58B-6A596454E286}" type="presOf" srcId="{1CB0D5A6-D91C-410B-958F-DAAA8534536C}" destId="{200D71CF-6288-4C32-AC63-892B8D335C68}" srcOrd="0" destOrd="0" presId="urn:microsoft.com/office/officeart/2005/8/layout/cycle8"/>
    <dgm:cxn modelId="{0C9AA7DF-649A-4BCE-8497-E2804B1A01CD}" type="presOf" srcId="{8D2DD9FE-1C59-44FE-83BE-D6F9F9740D5B}" destId="{6926A4D7-7AEC-440F-8430-3737C47D1B6C}" srcOrd="1" destOrd="0" presId="urn:microsoft.com/office/officeart/2005/8/layout/cycle8"/>
    <dgm:cxn modelId="{3EFCCD54-DC25-4500-AB4D-828240C7850D}" type="presOf" srcId="{F60F70CE-C621-4138-A829-9AC9C419D714}" destId="{260590D4-1FC1-4F96-BFB2-59BEB2DA785C}" srcOrd="1" destOrd="0" presId="urn:microsoft.com/office/officeart/2005/8/layout/cycle8"/>
    <dgm:cxn modelId="{90E30C53-3AC9-40EC-B994-715AA12C77B5}" srcId="{1CB0D5A6-D91C-410B-958F-DAAA8534536C}" destId="{A321BEAF-9D50-4E14-BD30-2769CC37D676}" srcOrd="5" destOrd="0" parTransId="{8AC43A83-E56C-4FD7-8691-4BB1915A8BC1}" sibTransId="{985E0C5F-4F6B-44A1-BA8F-6913564101C3}"/>
    <dgm:cxn modelId="{CD745232-5735-4643-A859-7E47AB9E948B}" type="presOf" srcId="{A321BEAF-9D50-4E14-BD30-2769CC37D676}" destId="{A819ACEC-B5E0-465F-9C58-6A7491606306}" srcOrd="1" destOrd="0" presId="urn:microsoft.com/office/officeart/2005/8/layout/cycle8"/>
    <dgm:cxn modelId="{F095B2BA-F73C-4343-8189-B0D8102D7C9A}" type="presOf" srcId="{8D2DD9FE-1C59-44FE-83BE-D6F9F9740D5B}" destId="{0C753A7D-40E9-4431-B90E-61742D130D24}" srcOrd="0" destOrd="0" presId="urn:microsoft.com/office/officeart/2005/8/layout/cycle8"/>
    <dgm:cxn modelId="{4CBEC3FE-5F8A-4340-AC55-375A470B5669}" type="presOf" srcId="{96B75043-1427-489F-8280-DC50D0658BE2}" destId="{698C4AD9-DFB5-4334-B89A-84F44CEEA0CF}" srcOrd="0" destOrd="0" presId="urn:microsoft.com/office/officeart/2005/8/layout/cycle8"/>
    <dgm:cxn modelId="{1DE05B7A-53E2-49DE-88D2-65B326FA083C}" type="presOf" srcId="{96B75043-1427-489F-8280-DC50D0658BE2}" destId="{1EDCD053-4CFA-4F7E-BF58-B95ED74AC9A3}" srcOrd="1" destOrd="0" presId="urn:microsoft.com/office/officeart/2005/8/layout/cycle8"/>
    <dgm:cxn modelId="{A603E418-75B5-4F1F-926B-8C2F967BECBA}" type="presParOf" srcId="{200D71CF-6288-4C32-AC63-892B8D335C68}" destId="{698C4AD9-DFB5-4334-B89A-84F44CEEA0CF}" srcOrd="0" destOrd="0" presId="urn:microsoft.com/office/officeart/2005/8/layout/cycle8"/>
    <dgm:cxn modelId="{51ADF0C9-BED1-4303-A26C-8DA1E6917E77}" type="presParOf" srcId="{200D71CF-6288-4C32-AC63-892B8D335C68}" destId="{6F56D95D-2920-49A8-BD20-F8839E77F0F7}" srcOrd="1" destOrd="0" presId="urn:microsoft.com/office/officeart/2005/8/layout/cycle8"/>
    <dgm:cxn modelId="{1D306938-BFE6-453B-85E6-C4C61DDEAD62}" type="presParOf" srcId="{200D71CF-6288-4C32-AC63-892B8D335C68}" destId="{F2CE6A04-5042-44C1-A307-BCA0CE45EA14}" srcOrd="2" destOrd="0" presId="urn:microsoft.com/office/officeart/2005/8/layout/cycle8"/>
    <dgm:cxn modelId="{75A49C69-58F8-4AA0-AE7C-F788E7D17976}" type="presParOf" srcId="{200D71CF-6288-4C32-AC63-892B8D335C68}" destId="{1EDCD053-4CFA-4F7E-BF58-B95ED74AC9A3}" srcOrd="3" destOrd="0" presId="urn:microsoft.com/office/officeart/2005/8/layout/cycle8"/>
    <dgm:cxn modelId="{1FDF82F7-1318-4744-B0A1-AEA00443A7D8}" type="presParOf" srcId="{200D71CF-6288-4C32-AC63-892B8D335C68}" destId="{0BADBB03-37DB-4424-A7D9-590A258F2DE0}" srcOrd="4" destOrd="0" presId="urn:microsoft.com/office/officeart/2005/8/layout/cycle8"/>
    <dgm:cxn modelId="{EDD53776-1D53-4E3E-B2D8-20DF9435F64A}" type="presParOf" srcId="{200D71CF-6288-4C32-AC63-892B8D335C68}" destId="{6D4787FE-848B-4741-972E-A4F046E97D6D}" srcOrd="5" destOrd="0" presId="urn:microsoft.com/office/officeart/2005/8/layout/cycle8"/>
    <dgm:cxn modelId="{5C0C6A4F-19E3-46FA-BDDF-08D513321FB3}" type="presParOf" srcId="{200D71CF-6288-4C32-AC63-892B8D335C68}" destId="{AE788423-A0FF-4345-9ADF-169B2DD87EF7}" srcOrd="6" destOrd="0" presId="urn:microsoft.com/office/officeart/2005/8/layout/cycle8"/>
    <dgm:cxn modelId="{47508AB4-D0E1-4C73-B3EA-7A2B02DBC085}" type="presParOf" srcId="{200D71CF-6288-4C32-AC63-892B8D335C68}" destId="{6C3C4447-5DE2-468E-8641-5F64CFEF2F04}" srcOrd="7" destOrd="0" presId="urn:microsoft.com/office/officeart/2005/8/layout/cycle8"/>
    <dgm:cxn modelId="{8C944E6D-4D70-4C59-87B9-109554FFF7CA}" type="presParOf" srcId="{200D71CF-6288-4C32-AC63-892B8D335C68}" destId="{9EE14E58-7FD4-4232-9E06-7579F35F5D02}" srcOrd="8" destOrd="0" presId="urn:microsoft.com/office/officeart/2005/8/layout/cycle8"/>
    <dgm:cxn modelId="{D24307D5-DF5F-4239-B6E1-55B15E7D225E}" type="presParOf" srcId="{200D71CF-6288-4C32-AC63-892B8D335C68}" destId="{F53E1BD3-3A07-43F4-8FB4-749AC7796B06}" srcOrd="9" destOrd="0" presId="urn:microsoft.com/office/officeart/2005/8/layout/cycle8"/>
    <dgm:cxn modelId="{26E13FF2-923E-48A3-93D8-2AE49D82D274}" type="presParOf" srcId="{200D71CF-6288-4C32-AC63-892B8D335C68}" destId="{03D3E475-1EAA-4AA6-8D79-1F6564A26A1E}" srcOrd="10" destOrd="0" presId="urn:microsoft.com/office/officeart/2005/8/layout/cycle8"/>
    <dgm:cxn modelId="{FF348842-2BA5-43A0-94BB-CC5114921E81}" type="presParOf" srcId="{200D71CF-6288-4C32-AC63-892B8D335C68}" destId="{41BBBB31-8F5C-4FD1-A857-83463B2DF7A1}" srcOrd="11" destOrd="0" presId="urn:microsoft.com/office/officeart/2005/8/layout/cycle8"/>
    <dgm:cxn modelId="{5FA06E1D-86E1-40E1-B0CA-6AD4AA229FAE}" type="presParOf" srcId="{200D71CF-6288-4C32-AC63-892B8D335C68}" destId="{0C753A7D-40E9-4431-B90E-61742D130D24}" srcOrd="12" destOrd="0" presId="urn:microsoft.com/office/officeart/2005/8/layout/cycle8"/>
    <dgm:cxn modelId="{B72A5395-98C6-40DB-80CB-51CCBB3F867F}" type="presParOf" srcId="{200D71CF-6288-4C32-AC63-892B8D335C68}" destId="{164BFE03-37BF-4D82-A380-A0F80B23D17E}" srcOrd="13" destOrd="0" presId="urn:microsoft.com/office/officeart/2005/8/layout/cycle8"/>
    <dgm:cxn modelId="{720932A3-48D4-4C5F-A858-A3CDCAFFAD20}" type="presParOf" srcId="{200D71CF-6288-4C32-AC63-892B8D335C68}" destId="{60503E9E-3169-4B37-A74C-0480613C94E2}" srcOrd="14" destOrd="0" presId="urn:microsoft.com/office/officeart/2005/8/layout/cycle8"/>
    <dgm:cxn modelId="{7C6B43FA-A053-4693-A75A-6FFFF3E63D4E}" type="presParOf" srcId="{200D71CF-6288-4C32-AC63-892B8D335C68}" destId="{6926A4D7-7AEC-440F-8430-3737C47D1B6C}" srcOrd="15" destOrd="0" presId="urn:microsoft.com/office/officeart/2005/8/layout/cycle8"/>
    <dgm:cxn modelId="{85C2D537-83A3-4EC5-803A-8587E1341C0B}" type="presParOf" srcId="{200D71CF-6288-4C32-AC63-892B8D335C68}" destId="{AC112F9D-03C5-4BCA-9BFE-E123DFE0A363}" srcOrd="16" destOrd="0" presId="urn:microsoft.com/office/officeart/2005/8/layout/cycle8"/>
    <dgm:cxn modelId="{31A94BF5-CC74-46CD-80FF-D4CC437AD35C}" type="presParOf" srcId="{200D71CF-6288-4C32-AC63-892B8D335C68}" destId="{80220DA6-1388-4C2A-BB71-1EE25BF21313}" srcOrd="17" destOrd="0" presId="urn:microsoft.com/office/officeart/2005/8/layout/cycle8"/>
    <dgm:cxn modelId="{2F27EDE8-D0E2-47C2-82E1-D6DEF2416B96}" type="presParOf" srcId="{200D71CF-6288-4C32-AC63-892B8D335C68}" destId="{64264F5F-74F0-4F0E-90CA-9E9489706ACC}" srcOrd="18" destOrd="0" presId="urn:microsoft.com/office/officeart/2005/8/layout/cycle8"/>
    <dgm:cxn modelId="{FDBCB45E-855D-427C-88D8-A9D5E193DEB1}" type="presParOf" srcId="{200D71CF-6288-4C32-AC63-892B8D335C68}" destId="{260590D4-1FC1-4F96-BFB2-59BEB2DA785C}" srcOrd="19" destOrd="0" presId="urn:microsoft.com/office/officeart/2005/8/layout/cycle8"/>
    <dgm:cxn modelId="{8DD9EF82-6657-4A7B-BDC6-1E7E6554D75E}" type="presParOf" srcId="{200D71CF-6288-4C32-AC63-892B8D335C68}" destId="{B85E03BF-C9F3-40FE-98FE-B853C58E325E}" srcOrd="20" destOrd="0" presId="urn:microsoft.com/office/officeart/2005/8/layout/cycle8"/>
    <dgm:cxn modelId="{5C6D76E7-506B-4384-9876-88F70F6E178B}" type="presParOf" srcId="{200D71CF-6288-4C32-AC63-892B8D335C68}" destId="{B3831820-9BA5-438A-90F9-FE7C231A1CCD}" srcOrd="21" destOrd="0" presId="urn:microsoft.com/office/officeart/2005/8/layout/cycle8"/>
    <dgm:cxn modelId="{08B1E5E7-D4CE-49BD-A17E-35DCF19EF688}" type="presParOf" srcId="{200D71CF-6288-4C32-AC63-892B8D335C68}" destId="{8A157236-5716-4FB5-A670-7362D704509C}" srcOrd="22" destOrd="0" presId="urn:microsoft.com/office/officeart/2005/8/layout/cycle8"/>
    <dgm:cxn modelId="{AF4B6DE5-245C-49CA-8535-CC50B06C0800}" type="presParOf" srcId="{200D71CF-6288-4C32-AC63-892B8D335C68}" destId="{A819ACEC-B5E0-465F-9C58-6A7491606306}" srcOrd="23" destOrd="0" presId="urn:microsoft.com/office/officeart/2005/8/layout/cycle8"/>
    <dgm:cxn modelId="{0FB09C2E-9D95-4278-94E7-F1CACECA3C4E}" type="presParOf" srcId="{200D71CF-6288-4C32-AC63-892B8D335C68}" destId="{CF191A0F-A2FF-41C7-9E59-E7E20903AB38}" srcOrd="24" destOrd="0" presId="urn:microsoft.com/office/officeart/2005/8/layout/cycle8"/>
    <dgm:cxn modelId="{62D8F236-EF7D-40F6-8A78-15DB54D75773}" type="presParOf" srcId="{200D71CF-6288-4C32-AC63-892B8D335C68}" destId="{90E9397C-DEDE-4A08-BF30-7689B5093908}" srcOrd="25" destOrd="0" presId="urn:microsoft.com/office/officeart/2005/8/layout/cycle8"/>
    <dgm:cxn modelId="{99645010-1377-494F-89DC-266D2B30F578}" type="presParOf" srcId="{200D71CF-6288-4C32-AC63-892B8D335C68}" destId="{A55FE2D3-AC8D-4F48-A4E2-9498E8DF7E09}" srcOrd="26" destOrd="0" presId="urn:microsoft.com/office/officeart/2005/8/layout/cycle8"/>
    <dgm:cxn modelId="{F6E48FF6-123D-4B14-94F7-06804B76FCA9}" type="presParOf" srcId="{200D71CF-6288-4C32-AC63-892B8D335C68}" destId="{73C07951-C732-4783-92A1-32B47C2D0A01}" srcOrd="27" destOrd="0" presId="urn:microsoft.com/office/officeart/2005/8/layout/cycle8"/>
    <dgm:cxn modelId="{CAC1B698-CBE1-4F89-A4C5-A859BFC1F145}" type="presParOf" srcId="{200D71CF-6288-4C32-AC63-892B8D335C68}" destId="{8F47FA2B-A50A-4251-8523-CCF80322BB41}" srcOrd="28" destOrd="0" presId="urn:microsoft.com/office/officeart/2005/8/layout/cycle8"/>
    <dgm:cxn modelId="{CC53ABB2-7E58-46A4-88CB-7B4B3180FA58}" type="presParOf" srcId="{200D71CF-6288-4C32-AC63-892B8D335C68}" destId="{9FFB8A53-52CF-4AB3-B888-CC4ADF6C31BD}"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4AD9-DFB5-4334-B89A-84F44CEEA0CF}">
      <dsp:nvSpPr>
        <dsp:cNvPr id="0" name=""/>
        <dsp:cNvSpPr/>
      </dsp:nvSpPr>
      <dsp:spPr>
        <a:xfrm>
          <a:off x="1752602" y="-50230"/>
          <a:ext cx="4814913" cy="4469823"/>
        </a:xfrm>
        <a:prstGeom prst="pie">
          <a:avLst>
            <a:gd name="adj1" fmla="val 16200000"/>
            <a:gd name="adj2" fmla="val 1980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Low</a:t>
          </a:r>
          <a:r>
            <a:rPr lang="en-US" sz="1400" b="1" kern="1200" dirty="0" smtClean="0">
              <a:solidFill>
                <a:srgbClr val="0000FF"/>
              </a:solidFill>
              <a:latin typeface="Times New Roman" pitchFamily="18" charset="0"/>
              <a:cs typeface="Times New Roman" pitchFamily="18" charset="0"/>
            </a:rPr>
            <a:t> Dissolution</a:t>
          </a:r>
          <a:endParaRPr lang="en-US" sz="1400" b="1" kern="1200" dirty="0">
            <a:solidFill>
              <a:srgbClr val="0000FF"/>
            </a:solidFill>
            <a:latin typeface="Times New Roman" pitchFamily="18" charset="0"/>
            <a:cs typeface="Times New Roman" pitchFamily="18" charset="0"/>
          </a:endParaRPr>
        </a:p>
      </dsp:txBody>
      <dsp:txXfrm>
        <a:off x="4274700" y="520736"/>
        <a:ext cx="1261048" cy="904607"/>
      </dsp:txXfrm>
    </dsp:sp>
    <dsp:sp modelId="{0BADBB03-37DB-4424-A7D9-590A258F2DE0}">
      <dsp:nvSpPr>
        <dsp:cNvPr id="0" name=""/>
        <dsp:cNvSpPr/>
      </dsp:nvSpPr>
      <dsp:spPr>
        <a:xfrm>
          <a:off x="1824132" y="1190"/>
          <a:ext cx="4814913" cy="4469823"/>
        </a:xfrm>
        <a:prstGeom prst="pie">
          <a:avLst>
            <a:gd name="adj1" fmla="val 19800000"/>
            <a:gd name="adj2" fmla="val 1800000"/>
          </a:avLst>
        </a:prstGeom>
        <a:solidFill>
          <a:schemeClr val="accent5">
            <a:hueOff val="1343711"/>
            <a:satOff val="1896"/>
            <a:lumOff val="-23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Low</a:t>
          </a:r>
          <a:r>
            <a:rPr lang="en-US" sz="1400" b="1" kern="1200" dirty="0" smtClean="0">
              <a:solidFill>
                <a:srgbClr val="0000FF"/>
              </a:solidFill>
              <a:latin typeface="Times New Roman" pitchFamily="18" charset="0"/>
              <a:cs typeface="Times New Roman" pitchFamily="18" charset="0"/>
            </a:rPr>
            <a:t> Permeability</a:t>
          </a:r>
          <a:endParaRPr lang="en-US" sz="1400" b="1" kern="1200" dirty="0">
            <a:solidFill>
              <a:srgbClr val="0000FF"/>
            </a:solidFill>
            <a:latin typeface="Times New Roman" pitchFamily="18" charset="0"/>
            <a:cs typeface="Times New Roman" pitchFamily="18" charset="0"/>
          </a:endParaRPr>
        </a:p>
      </dsp:txBody>
      <dsp:txXfrm>
        <a:off x="5091395" y="1810404"/>
        <a:ext cx="1318369" cy="878001"/>
      </dsp:txXfrm>
    </dsp:sp>
    <dsp:sp modelId="{9EE14E58-7FD4-4232-9E06-7579F35F5D02}">
      <dsp:nvSpPr>
        <dsp:cNvPr id="0" name=""/>
        <dsp:cNvSpPr/>
      </dsp:nvSpPr>
      <dsp:spPr>
        <a:xfrm>
          <a:off x="1752602" y="106368"/>
          <a:ext cx="4814913" cy="4469823"/>
        </a:xfrm>
        <a:prstGeom prst="pie">
          <a:avLst>
            <a:gd name="adj1" fmla="val 1800000"/>
            <a:gd name="adj2" fmla="val 5400000"/>
          </a:avLst>
        </a:prstGeom>
        <a:solidFill>
          <a:schemeClr val="accent5">
            <a:hueOff val="2687422"/>
            <a:satOff val="3792"/>
            <a:lumOff val="-47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High</a:t>
          </a:r>
          <a:r>
            <a:rPr lang="en-US" sz="1400" b="1" kern="1200" dirty="0" smtClean="0">
              <a:solidFill>
                <a:srgbClr val="0000FF"/>
              </a:solidFill>
              <a:latin typeface="Times New Roman" pitchFamily="18" charset="0"/>
              <a:cs typeface="Times New Roman" pitchFamily="18" charset="0"/>
            </a:rPr>
            <a:t> Pre-absorptive Metabolism</a:t>
          </a:r>
          <a:endParaRPr lang="en-US" sz="1400" b="1" kern="1200" dirty="0">
            <a:solidFill>
              <a:srgbClr val="0000FF"/>
            </a:solidFill>
            <a:latin typeface="Times New Roman" pitchFamily="18" charset="0"/>
            <a:cs typeface="Times New Roman" pitchFamily="18" charset="0"/>
          </a:endParaRPr>
        </a:p>
      </dsp:txBody>
      <dsp:txXfrm>
        <a:off x="4274700" y="3127224"/>
        <a:ext cx="1261048" cy="904607"/>
      </dsp:txXfrm>
    </dsp:sp>
    <dsp:sp modelId="{0C753A7D-40E9-4431-B90E-61742D130D24}">
      <dsp:nvSpPr>
        <dsp:cNvPr id="0" name=""/>
        <dsp:cNvSpPr/>
      </dsp:nvSpPr>
      <dsp:spPr>
        <a:xfrm>
          <a:off x="1627030" y="141192"/>
          <a:ext cx="4814913" cy="4469823"/>
        </a:xfrm>
        <a:prstGeom prst="pie">
          <a:avLst>
            <a:gd name="adj1" fmla="val 5400000"/>
            <a:gd name="adj2" fmla="val 9000000"/>
          </a:avLst>
        </a:prstGeom>
        <a:solidFill>
          <a:schemeClr val="accent5">
            <a:hueOff val="4031133"/>
            <a:satOff val="5687"/>
            <a:lumOff val="-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High</a:t>
          </a:r>
          <a:r>
            <a:rPr lang="en-US" sz="1400" b="1" kern="1200" dirty="0" smtClean="0">
              <a:solidFill>
                <a:srgbClr val="0000FF"/>
              </a:solidFill>
              <a:latin typeface="Times New Roman" pitchFamily="18" charset="0"/>
              <a:cs typeface="Times New Roman" pitchFamily="18" charset="0"/>
            </a:rPr>
            <a:t> Efflux Transportation</a:t>
          </a:r>
          <a:endParaRPr lang="en-US" sz="1400" b="1" kern="1200" dirty="0">
            <a:solidFill>
              <a:srgbClr val="0000FF"/>
            </a:solidFill>
            <a:latin typeface="Times New Roman" pitchFamily="18" charset="0"/>
            <a:cs typeface="Times New Roman" pitchFamily="18" charset="0"/>
          </a:endParaRPr>
        </a:p>
      </dsp:txBody>
      <dsp:txXfrm>
        <a:off x="2658798" y="3162048"/>
        <a:ext cx="1261048" cy="904607"/>
      </dsp:txXfrm>
    </dsp:sp>
    <dsp:sp modelId="{AC112F9D-03C5-4BCA-9BFE-E123DFE0A363}">
      <dsp:nvSpPr>
        <dsp:cNvPr id="0" name=""/>
        <dsp:cNvSpPr/>
      </dsp:nvSpPr>
      <dsp:spPr>
        <a:xfrm>
          <a:off x="1616823" y="28069"/>
          <a:ext cx="4814913" cy="4469823"/>
        </a:xfrm>
        <a:prstGeom prst="pie">
          <a:avLst>
            <a:gd name="adj1" fmla="val 9000000"/>
            <a:gd name="adj2" fmla="val 12600000"/>
          </a:avLst>
        </a:prstGeom>
        <a:solidFill>
          <a:schemeClr val="accent5">
            <a:hueOff val="5374845"/>
            <a:satOff val="7583"/>
            <a:lumOff val="-94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High</a:t>
          </a:r>
          <a:r>
            <a:rPr lang="en-US" sz="1400" b="1" kern="1200" dirty="0" smtClean="0">
              <a:solidFill>
                <a:srgbClr val="0000FF"/>
              </a:solidFill>
              <a:latin typeface="Times New Roman" pitchFamily="18" charset="0"/>
              <a:cs typeface="Times New Roman" pitchFamily="18" charset="0"/>
            </a:rPr>
            <a:t> First-Pass Metabolism</a:t>
          </a:r>
          <a:endParaRPr lang="en-US" sz="1400" b="1" kern="1200" dirty="0">
            <a:solidFill>
              <a:srgbClr val="0000FF"/>
            </a:solidFill>
            <a:latin typeface="Times New Roman" pitchFamily="18" charset="0"/>
            <a:cs typeface="Times New Roman" pitchFamily="18" charset="0"/>
          </a:endParaRPr>
        </a:p>
      </dsp:txBody>
      <dsp:txXfrm>
        <a:off x="1846105" y="1837283"/>
        <a:ext cx="1318369" cy="878001"/>
      </dsp:txXfrm>
    </dsp:sp>
    <dsp:sp modelId="{B85E03BF-C9F3-40FE-98FE-B853C58E325E}">
      <dsp:nvSpPr>
        <dsp:cNvPr id="0" name=""/>
        <dsp:cNvSpPr/>
      </dsp:nvSpPr>
      <dsp:spPr>
        <a:xfrm>
          <a:off x="1662083" y="-50230"/>
          <a:ext cx="4814913" cy="4469823"/>
        </a:xfrm>
        <a:prstGeom prst="pie">
          <a:avLst>
            <a:gd name="adj1" fmla="val 12600000"/>
            <a:gd name="adj2" fmla="val 16200000"/>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Low</a:t>
          </a:r>
          <a:r>
            <a:rPr lang="en-US" sz="1400" b="1" kern="1200" dirty="0" smtClean="0">
              <a:solidFill>
                <a:srgbClr val="0000FF"/>
              </a:solidFill>
              <a:latin typeface="Times New Roman" pitchFamily="18" charset="0"/>
              <a:cs typeface="Times New Roman" pitchFamily="18" charset="0"/>
            </a:rPr>
            <a:t> Solubility</a:t>
          </a:r>
          <a:endParaRPr lang="en-US" sz="1400" b="1" kern="1200" dirty="0">
            <a:solidFill>
              <a:srgbClr val="0000FF"/>
            </a:solidFill>
            <a:latin typeface="Times New Roman" pitchFamily="18" charset="0"/>
            <a:cs typeface="Times New Roman" pitchFamily="18" charset="0"/>
          </a:endParaRPr>
        </a:p>
      </dsp:txBody>
      <dsp:txXfrm>
        <a:off x="2693850" y="520736"/>
        <a:ext cx="1261048" cy="904607"/>
      </dsp:txXfrm>
    </dsp:sp>
    <dsp:sp modelId="{CF191A0F-A2FF-41C7-9E59-E7E20903AB38}">
      <dsp:nvSpPr>
        <dsp:cNvPr id="0" name=""/>
        <dsp:cNvSpPr/>
      </dsp:nvSpPr>
      <dsp:spPr>
        <a:xfrm>
          <a:off x="1448322" y="-330651"/>
          <a:ext cx="5411046" cy="5023230"/>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E9397C-DEDE-4A08-BF30-7689B5093908}">
      <dsp:nvSpPr>
        <dsp:cNvPr id="0" name=""/>
        <dsp:cNvSpPr/>
      </dsp:nvSpPr>
      <dsp:spPr>
        <a:xfrm>
          <a:off x="1519853" y="-279231"/>
          <a:ext cx="5411046" cy="5023230"/>
        </a:xfrm>
        <a:prstGeom prst="circularArrow">
          <a:avLst>
            <a:gd name="adj1" fmla="val 5085"/>
            <a:gd name="adj2" fmla="val 327528"/>
            <a:gd name="adj3" fmla="val 1472472"/>
            <a:gd name="adj4" fmla="val 19800000"/>
            <a:gd name="adj5" fmla="val 5932"/>
          </a:avLst>
        </a:prstGeom>
        <a:solidFill>
          <a:schemeClr val="accent5">
            <a:hueOff val="1343711"/>
            <a:satOff val="1896"/>
            <a:lumOff val="-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5FE2D3-AC8D-4F48-A4E2-9498E8DF7E09}">
      <dsp:nvSpPr>
        <dsp:cNvPr id="0" name=""/>
        <dsp:cNvSpPr/>
      </dsp:nvSpPr>
      <dsp:spPr>
        <a:xfrm>
          <a:off x="1448322" y="-174053"/>
          <a:ext cx="5411046" cy="5023230"/>
        </a:xfrm>
        <a:prstGeom prst="circularArrow">
          <a:avLst>
            <a:gd name="adj1" fmla="val 5085"/>
            <a:gd name="adj2" fmla="val 327528"/>
            <a:gd name="adj3" fmla="val 5072221"/>
            <a:gd name="adj4" fmla="val 1800000"/>
            <a:gd name="adj5" fmla="val 5932"/>
          </a:avLst>
        </a:prstGeom>
        <a:solidFill>
          <a:schemeClr val="accent5">
            <a:hueOff val="2687422"/>
            <a:satOff val="3792"/>
            <a:lumOff val="-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C07951-C732-4783-92A1-32B47C2D0A01}">
      <dsp:nvSpPr>
        <dsp:cNvPr id="0" name=""/>
        <dsp:cNvSpPr/>
      </dsp:nvSpPr>
      <dsp:spPr>
        <a:xfrm>
          <a:off x="1323028" y="-139229"/>
          <a:ext cx="5411046" cy="5023230"/>
        </a:xfrm>
        <a:prstGeom prst="circularArrow">
          <a:avLst>
            <a:gd name="adj1" fmla="val 5085"/>
            <a:gd name="adj2" fmla="val 327528"/>
            <a:gd name="adj3" fmla="val 8672472"/>
            <a:gd name="adj4" fmla="val 5400251"/>
            <a:gd name="adj5" fmla="val 5932"/>
          </a:avLst>
        </a:prstGeom>
        <a:solidFill>
          <a:schemeClr val="accent5">
            <a:hueOff val="4031133"/>
            <a:satOff val="56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47FA2B-A50A-4251-8523-CCF80322BB41}">
      <dsp:nvSpPr>
        <dsp:cNvPr id="0" name=""/>
        <dsp:cNvSpPr/>
      </dsp:nvSpPr>
      <dsp:spPr>
        <a:xfrm>
          <a:off x="1312821" y="-252352"/>
          <a:ext cx="5411046" cy="5023230"/>
        </a:xfrm>
        <a:prstGeom prst="circularArrow">
          <a:avLst>
            <a:gd name="adj1" fmla="val 5085"/>
            <a:gd name="adj2" fmla="val 327528"/>
            <a:gd name="adj3" fmla="val 12272472"/>
            <a:gd name="adj4" fmla="val 9000000"/>
            <a:gd name="adj5" fmla="val 5932"/>
          </a:avLst>
        </a:prstGeom>
        <a:solidFill>
          <a:schemeClr val="accent5">
            <a:hueOff val="5374845"/>
            <a:satOff val="7583"/>
            <a:lumOff val="-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FB8A53-52CF-4AB3-B888-CC4ADF6C31BD}">
      <dsp:nvSpPr>
        <dsp:cNvPr id="0" name=""/>
        <dsp:cNvSpPr/>
      </dsp:nvSpPr>
      <dsp:spPr>
        <a:xfrm>
          <a:off x="1358081" y="-330651"/>
          <a:ext cx="5411046" cy="5023230"/>
        </a:xfrm>
        <a:prstGeom prst="circularArrow">
          <a:avLst>
            <a:gd name="adj1" fmla="val 5085"/>
            <a:gd name="adj2" fmla="val 327528"/>
            <a:gd name="adj3" fmla="val 15872221"/>
            <a:gd name="adj4" fmla="val 12600000"/>
            <a:gd name="adj5" fmla="val 5932"/>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B4970891-D8A0-42C9-A492-D78D0C3FB90A}" type="datetimeFigureOut">
              <a:rPr lang="en-US" smtClean="0"/>
              <a:pPr/>
              <a:t>10/13/2015</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3C0A30C1-ADD1-4245-AC22-E195634411B9}" type="slidenum">
              <a:rPr lang="en-US" smtClean="0"/>
              <a:pPr/>
              <a:t>‹#›</a:t>
            </a:fld>
            <a:endParaRPr lang="en-US"/>
          </a:p>
        </p:txBody>
      </p:sp>
    </p:spTree>
    <p:extLst>
      <p:ext uri="{BB962C8B-B14F-4D97-AF65-F5344CB8AC3E}">
        <p14:creationId xmlns:p14="http://schemas.microsoft.com/office/powerpoint/2010/main" val="426205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Normalization is necessary for the narrow therapeutic index drugs</a:t>
            </a:r>
            <a:endParaRPr lang="en-US" dirty="0"/>
          </a:p>
        </p:txBody>
      </p:sp>
      <p:sp>
        <p:nvSpPr>
          <p:cNvPr id="4" name="Slide Number Placeholder 3"/>
          <p:cNvSpPr>
            <a:spLocks noGrp="1"/>
          </p:cNvSpPr>
          <p:nvPr>
            <p:ph type="sldNum" sz="quarter" idx="10"/>
          </p:nvPr>
        </p:nvSpPr>
        <p:spPr/>
        <p:txBody>
          <a:bodyPr/>
          <a:lstStyle/>
          <a:p>
            <a:fld id="{3C0A30C1-ADD1-4245-AC22-E195634411B9}" type="slidenum">
              <a:rPr lang="en-US" smtClean="0"/>
              <a:pPr/>
              <a:t>3</a:t>
            </a:fld>
            <a:endParaRPr lang="en-US"/>
          </a:p>
        </p:txBody>
      </p:sp>
    </p:spTree>
    <p:extLst>
      <p:ext uri="{BB962C8B-B14F-4D97-AF65-F5344CB8AC3E}">
        <p14:creationId xmlns:p14="http://schemas.microsoft.com/office/powerpoint/2010/main" val="159215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0A30C1-ADD1-4245-AC22-E195634411B9}" type="slidenum">
              <a:rPr lang="en-US" smtClean="0"/>
              <a:pPr/>
              <a:t>6</a:t>
            </a:fld>
            <a:endParaRPr lang="en-US"/>
          </a:p>
        </p:txBody>
      </p:sp>
    </p:spTree>
    <p:extLst>
      <p:ext uri="{BB962C8B-B14F-4D97-AF65-F5344CB8AC3E}">
        <p14:creationId xmlns:p14="http://schemas.microsoft.com/office/powerpoint/2010/main" val="54833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0A30C1-ADD1-4245-AC22-E195634411B9}" type="slidenum">
              <a:rPr lang="en-US" smtClean="0"/>
              <a:pPr/>
              <a:t>14</a:t>
            </a:fld>
            <a:endParaRPr lang="en-US"/>
          </a:p>
        </p:txBody>
      </p:sp>
    </p:spTree>
    <p:extLst>
      <p:ext uri="{BB962C8B-B14F-4D97-AF65-F5344CB8AC3E}">
        <p14:creationId xmlns:p14="http://schemas.microsoft.com/office/powerpoint/2010/main" val="420728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457200"/>
            <a:ext cx="9129712" cy="533400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sz="2000" dirty="0" smtClean="0">
              <a:solidFill>
                <a:schemeClr val="bg2">
                  <a:lumMod val="10000"/>
                </a:schemeClr>
              </a:solidFill>
              <a:latin typeface="Centaur" panose="02030504050205020304" pitchFamily="18" charset="0"/>
            </a:endParaRPr>
          </a:p>
          <a:p>
            <a:pPr algn="ctr">
              <a:defRPr/>
            </a:pPr>
            <a:r>
              <a:rPr lang="en-IN" dirty="0" smtClean="0">
                <a:solidFill>
                  <a:schemeClr val="bg2">
                    <a:lumMod val="10000"/>
                  </a:schemeClr>
                </a:solidFill>
                <a:latin typeface="Centaur" panose="02030504050205020304" pitchFamily="18" charset="0"/>
              </a:rPr>
              <a:t>OMICS International </a:t>
            </a:r>
            <a:r>
              <a:rPr lang="en-IN"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85568" y="-102492"/>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941248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a:bodyPr>
          <a:lstStyle/>
          <a:p>
            <a:pPr>
              <a:buFont typeface="Wingdings" pitchFamily="2" charset="2"/>
              <a:buChar char="Ø"/>
            </a:pPr>
            <a:r>
              <a:rPr lang="en-US" dirty="0" smtClean="0">
                <a:solidFill>
                  <a:srgbClr val="0000FF"/>
                </a:solidFill>
              </a:rPr>
              <a:t>Complex </a:t>
            </a:r>
            <a:r>
              <a:rPr lang="en-US" dirty="0" smtClean="0">
                <a:solidFill>
                  <a:srgbClr val="C00000"/>
                </a:solidFill>
              </a:rPr>
              <a:t>physicochemical </a:t>
            </a:r>
            <a:r>
              <a:rPr lang="en-US" dirty="0" smtClean="0">
                <a:solidFill>
                  <a:srgbClr val="0000FF"/>
                </a:solidFill>
              </a:rPr>
              <a:t>properties</a:t>
            </a:r>
          </a:p>
          <a:p>
            <a:pPr>
              <a:buFont typeface="Wingdings" pitchFamily="2" charset="2"/>
              <a:buChar char="Ø"/>
            </a:pPr>
            <a:r>
              <a:rPr lang="en-US" dirty="0" smtClean="0">
                <a:solidFill>
                  <a:srgbClr val="0000FF"/>
                </a:solidFill>
              </a:rPr>
              <a:t>Challenges in stability &amp;  manufacturing</a:t>
            </a:r>
          </a:p>
          <a:p>
            <a:pPr>
              <a:buFont typeface="Wingdings" pitchFamily="2" charset="2"/>
              <a:buChar char="Ø"/>
            </a:pPr>
            <a:r>
              <a:rPr lang="en-US" dirty="0" smtClean="0">
                <a:solidFill>
                  <a:srgbClr val="0000FF"/>
                </a:solidFill>
              </a:rPr>
              <a:t>Limited </a:t>
            </a:r>
            <a:r>
              <a:rPr lang="en-US" dirty="0" smtClean="0">
                <a:solidFill>
                  <a:srgbClr val="C00000"/>
                </a:solidFill>
              </a:rPr>
              <a:t>solubility</a:t>
            </a:r>
            <a:r>
              <a:rPr lang="en-US" dirty="0" smtClean="0">
                <a:solidFill>
                  <a:srgbClr val="0000FF"/>
                </a:solidFill>
              </a:rPr>
              <a:t> of some poorly water-soluble drugs in lipids</a:t>
            </a:r>
          </a:p>
          <a:p>
            <a:pPr>
              <a:buFont typeface="Wingdings" pitchFamily="2" charset="2"/>
              <a:buChar char="Ø"/>
            </a:pPr>
            <a:r>
              <a:rPr lang="en-US" dirty="0" smtClean="0">
                <a:solidFill>
                  <a:srgbClr val="C00000"/>
                </a:solidFill>
              </a:rPr>
              <a:t>Pre-absorptive</a:t>
            </a:r>
            <a:r>
              <a:rPr lang="en-US" dirty="0" smtClean="0">
                <a:solidFill>
                  <a:srgbClr val="0000FF"/>
                </a:solidFill>
              </a:rPr>
              <a:t> gastrointestinal processing</a:t>
            </a:r>
          </a:p>
          <a:p>
            <a:pPr>
              <a:buFont typeface="Wingdings" pitchFamily="2" charset="2"/>
              <a:buChar char="Ø"/>
            </a:pPr>
            <a:r>
              <a:rPr lang="en-US" dirty="0" smtClean="0">
                <a:solidFill>
                  <a:srgbClr val="0000FF"/>
                </a:solidFill>
              </a:rPr>
              <a:t>Lack of knowledge about the </a:t>
            </a:r>
            <a:r>
              <a:rPr lang="en-US" dirty="0" smtClean="0">
                <a:solidFill>
                  <a:srgbClr val="C00000"/>
                </a:solidFill>
              </a:rPr>
              <a:t>in vivo behavior </a:t>
            </a:r>
            <a:r>
              <a:rPr lang="en-US" dirty="0" smtClean="0">
                <a:solidFill>
                  <a:srgbClr val="0000FF"/>
                </a:solidFill>
              </a:rPr>
              <a:t>and influence of co-administered drugs/lipids</a:t>
            </a:r>
          </a:p>
          <a:p>
            <a:pPr>
              <a:buFont typeface="Wingdings" pitchFamily="2" charset="2"/>
              <a:buChar char="Ø"/>
            </a:pPr>
            <a:r>
              <a:rPr lang="en-US" dirty="0" smtClean="0">
                <a:solidFill>
                  <a:srgbClr val="0000FF"/>
                </a:solidFill>
              </a:rPr>
              <a:t>Lack of predictive in vitro and in vivo </a:t>
            </a:r>
            <a:r>
              <a:rPr lang="en-US" dirty="0" smtClean="0">
                <a:solidFill>
                  <a:srgbClr val="C00000"/>
                </a:solidFill>
              </a:rPr>
              <a:t>testing methodologies</a:t>
            </a:r>
            <a:endParaRPr lang="en-US" dirty="0">
              <a:solidFill>
                <a:srgbClr val="C00000"/>
              </a:solidFill>
            </a:endParaRPr>
          </a:p>
        </p:txBody>
      </p:sp>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 Delivery: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Challenges!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dirty="0" smtClean="0">
                <a:solidFill>
                  <a:srgbClr val="0000FF"/>
                </a:solidFill>
              </a:rPr>
              <a:t>In-depth knowledge of the </a:t>
            </a:r>
            <a:r>
              <a:rPr lang="en-US" dirty="0" smtClean="0">
                <a:solidFill>
                  <a:srgbClr val="C00000"/>
                </a:solidFill>
              </a:rPr>
              <a:t>GI digestive process</a:t>
            </a:r>
            <a:r>
              <a:rPr lang="en-US" dirty="0" smtClean="0">
                <a:solidFill>
                  <a:srgbClr val="0000FF"/>
                </a:solidFill>
              </a:rPr>
              <a:t> of lipid</a:t>
            </a:r>
          </a:p>
          <a:p>
            <a:pPr>
              <a:buFont typeface="Wingdings" pitchFamily="2" charset="2"/>
              <a:buChar char="Ø"/>
            </a:pPr>
            <a:r>
              <a:rPr lang="en-US" dirty="0" smtClean="0">
                <a:solidFill>
                  <a:srgbClr val="0000FF"/>
                </a:solidFill>
              </a:rPr>
              <a:t>Ability to </a:t>
            </a:r>
            <a:r>
              <a:rPr lang="en-US" dirty="0" smtClean="0">
                <a:solidFill>
                  <a:srgbClr val="C00000"/>
                </a:solidFill>
              </a:rPr>
              <a:t>interpret biopharmaceutical </a:t>
            </a:r>
            <a:r>
              <a:rPr lang="en-US" dirty="0" smtClean="0">
                <a:solidFill>
                  <a:srgbClr val="0000FF"/>
                </a:solidFill>
              </a:rPr>
              <a:t>properties of  lipid formulations</a:t>
            </a:r>
          </a:p>
          <a:p>
            <a:pPr>
              <a:buFont typeface="Wingdings" pitchFamily="2" charset="2"/>
              <a:buChar char="Ø"/>
            </a:pPr>
            <a:r>
              <a:rPr lang="en-US" dirty="0" smtClean="0">
                <a:solidFill>
                  <a:srgbClr val="C00000"/>
                </a:solidFill>
              </a:rPr>
              <a:t>Designing</a:t>
            </a:r>
            <a:r>
              <a:rPr lang="en-US" dirty="0" smtClean="0">
                <a:solidFill>
                  <a:srgbClr val="0000FF"/>
                </a:solidFill>
              </a:rPr>
              <a:t> knowledge of relevant </a:t>
            </a:r>
            <a:r>
              <a:rPr lang="en-US" dirty="0" smtClean="0">
                <a:solidFill>
                  <a:srgbClr val="C00000"/>
                </a:solidFill>
              </a:rPr>
              <a:t>in vitro tests </a:t>
            </a:r>
            <a:r>
              <a:rPr lang="en-US" dirty="0" smtClean="0">
                <a:solidFill>
                  <a:srgbClr val="0000FF"/>
                </a:solidFill>
              </a:rPr>
              <a:t>to mimic the physiological environment for the lipid formulation</a:t>
            </a:r>
          </a:p>
          <a:p>
            <a:pPr lvl="1">
              <a:buFont typeface="Wingdings" pitchFamily="2" charset="2"/>
              <a:buChar char="Ø"/>
            </a:pPr>
            <a:r>
              <a:rPr lang="en-US" dirty="0" err="1" smtClean="0">
                <a:solidFill>
                  <a:srgbClr val="0000FF"/>
                </a:solidFill>
              </a:rPr>
              <a:t>Biorelevant</a:t>
            </a:r>
            <a:r>
              <a:rPr lang="en-US" dirty="0" smtClean="0">
                <a:solidFill>
                  <a:srgbClr val="0000FF"/>
                </a:solidFill>
              </a:rPr>
              <a:t> dissolution media</a:t>
            </a:r>
          </a:p>
          <a:p>
            <a:pPr lvl="1">
              <a:buFont typeface="Wingdings" pitchFamily="2" charset="2"/>
              <a:buChar char="Ø"/>
            </a:pPr>
            <a:r>
              <a:rPr lang="en-US" dirty="0" smtClean="0">
                <a:solidFill>
                  <a:srgbClr val="0000FF"/>
                </a:solidFill>
              </a:rPr>
              <a:t>In vivo colloidal behavior of the LBODDS </a:t>
            </a:r>
          </a:p>
          <a:p>
            <a:pPr>
              <a:buFont typeface="Wingdings" pitchFamily="2" charset="2"/>
              <a:buChar char="Ø"/>
            </a:pPr>
            <a:endParaRPr lang="en-US" dirty="0">
              <a:solidFill>
                <a:srgbClr val="0000FF"/>
              </a:solidFill>
            </a:endParaRPr>
          </a:p>
        </p:txBody>
      </p:sp>
      <p:sp>
        <p:nvSpPr>
          <p:cNvPr id="2" name="Title 1"/>
          <p:cNvSpPr>
            <a:spLocks noGrp="1"/>
          </p:cNvSpPr>
          <p:nvPr>
            <p:ph type="title"/>
          </p:nvPr>
        </p:nvSpPr>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Well…I’m a Formulator… </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should I  Know about LBODDS???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Lipids: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Classification</a:t>
            </a:r>
            <a:endParaRPr lang="en-US" dirty="0">
              <a:solidFill>
                <a:srgbClr val="00B050"/>
              </a:solidFill>
            </a:endParaRPr>
          </a:p>
        </p:txBody>
      </p:sp>
      <p:sp>
        <p:nvSpPr>
          <p:cNvPr id="5" name="TextBox 4"/>
          <p:cNvSpPr txBox="1"/>
          <p:nvPr/>
        </p:nvSpPr>
        <p:spPr>
          <a:xfrm>
            <a:off x="3198130" y="1676400"/>
            <a:ext cx="1955908" cy="374571"/>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en-US" sz="1600" b="1" dirty="0" smtClean="0">
                <a:latin typeface="Times New Roman" pitchFamily="18" charset="0"/>
                <a:cs typeface="Times New Roman" pitchFamily="18" charset="0"/>
              </a:rPr>
              <a:t>Lipids</a:t>
            </a:r>
            <a:endParaRPr lang="en-US" sz="1100" b="1" dirty="0">
              <a:latin typeface="Times New Roman" pitchFamily="18" charset="0"/>
              <a:cs typeface="Times New Roman" pitchFamily="18" charset="0"/>
            </a:endParaRPr>
          </a:p>
        </p:txBody>
      </p:sp>
      <p:sp>
        <p:nvSpPr>
          <p:cNvPr id="6" name="TextBox 5"/>
          <p:cNvSpPr txBox="1"/>
          <p:nvPr/>
        </p:nvSpPr>
        <p:spPr>
          <a:xfrm>
            <a:off x="565177" y="2563718"/>
            <a:ext cx="1955908" cy="238363"/>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sz="800" b="1" smtClean="0">
                <a:solidFill>
                  <a:srgbClr val="C00000"/>
                </a:solidFill>
                <a:latin typeface="Times New Roman" pitchFamily="18" charset="0"/>
                <a:cs typeface="Times New Roman" pitchFamily="18" charset="0"/>
              </a:rPr>
              <a:t>Simple Lipids (Esters of FA + Alcohol)</a:t>
            </a:r>
            <a:endParaRPr lang="en-US" sz="800" b="1" dirty="0">
              <a:solidFill>
                <a:srgbClr val="C00000"/>
              </a:solidFill>
              <a:latin typeface="Times New Roman" pitchFamily="18" charset="0"/>
              <a:cs typeface="Times New Roman" pitchFamily="18" charset="0"/>
            </a:endParaRPr>
          </a:p>
        </p:txBody>
      </p:sp>
      <p:cxnSp>
        <p:nvCxnSpPr>
          <p:cNvPr id="7" name="Elbow Connector 6"/>
          <p:cNvCxnSpPr>
            <a:stCxn id="5" idx="2"/>
            <a:endCxn id="6" idx="0"/>
          </p:cNvCxnSpPr>
          <p:nvPr/>
        </p:nvCxnSpPr>
        <p:spPr>
          <a:xfrm rot="5400000">
            <a:off x="2603235" y="990868"/>
            <a:ext cx="512747" cy="2632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71540" y="2563718"/>
            <a:ext cx="1955908" cy="238363"/>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sz="800" b="1" smtClean="0">
                <a:solidFill>
                  <a:srgbClr val="C00000"/>
                </a:solidFill>
                <a:latin typeface="Times New Roman" pitchFamily="18" charset="0"/>
                <a:cs typeface="Times New Roman" pitchFamily="18" charset="0"/>
              </a:rPr>
              <a:t>Compound Lipids</a:t>
            </a:r>
            <a:endParaRPr lang="en-US" sz="800" b="1" dirty="0">
              <a:solidFill>
                <a:srgbClr val="C00000"/>
              </a:solidFill>
              <a:latin typeface="Times New Roman" pitchFamily="18" charset="0"/>
              <a:cs typeface="Times New Roman" pitchFamily="18" charset="0"/>
            </a:endParaRPr>
          </a:p>
        </p:txBody>
      </p:sp>
      <p:cxnSp>
        <p:nvCxnSpPr>
          <p:cNvPr id="9" name="Elbow Connector 8"/>
          <p:cNvCxnSpPr>
            <a:stCxn id="5" idx="2"/>
            <a:endCxn id="8" idx="0"/>
          </p:cNvCxnSpPr>
          <p:nvPr/>
        </p:nvCxnSpPr>
        <p:spPr>
          <a:xfrm rot="5400000">
            <a:off x="3656416" y="2044049"/>
            <a:ext cx="512747" cy="5265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251" y="3438713"/>
            <a:ext cx="1053181" cy="48463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a:r>
              <a:rPr lang="en-US" sz="800" b="1" dirty="0" smtClean="0">
                <a:latin typeface="Times New Roman" pitchFamily="18" charset="0"/>
                <a:cs typeface="Times New Roman" pitchFamily="18" charset="0"/>
              </a:rPr>
              <a:t>Fats</a:t>
            </a:r>
          </a:p>
          <a:p>
            <a:pPr lvl="0" algn="ctr"/>
            <a:r>
              <a:rPr lang="en-US" sz="800" b="1" dirty="0" smtClean="0">
                <a:latin typeface="Times New Roman" pitchFamily="18" charset="0"/>
                <a:cs typeface="Times New Roman" pitchFamily="18" charset="0"/>
              </a:rPr>
              <a:t> (FA + Glycerol)</a:t>
            </a:r>
            <a:endParaRPr lang="en-US" sz="800" b="1" dirty="0">
              <a:latin typeface="Times New Roman" pitchFamily="18" charset="0"/>
              <a:cs typeface="Times New Roman" pitchFamily="18" charset="0"/>
            </a:endParaRPr>
          </a:p>
        </p:txBody>
      </p:sp>
      <p:sp>
        <p:nvSpPr>
          <p:cNvPr id="11" name="TextBox 10"/>
          <p:cNvSpPr txBox="1"/>
          <p:nvPr/>
        </p:nvSpPr>
        <p:spPr>
          <a:xfrm>
            <a:off x="1458500" y="3451037"/>
            <a:ext cx="977954" cy="48463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a:r>
              <a:rPr lang="en-US" sz="800" b="1" dirty="0" smtClean="0">
                <a:latin typeface="Times New Roman" pitchFamily="18" charset="0"/>
                <a:cs typeface="Times New Roman" pitchFamily="18" charset="0"/>
              </a:rPr>
              <a:t>Waxes </a:t>
            </a:r>
          </a:p>
          <a:p>
            <a:pPr lvl="0" algn="ctr"/>
            <a:r>
              <a:rPr lang="en-US" sz="800" b="1" dirty="0" smtClean="0">
                <a:latin typeface="Times New Roman" pitchFamily="18" charset="0"/>
                <a:cs typeface="Times New Roman" pitchFamily="18" charset="0"/>
              </a:rPr>
              <a:t>(FA + Alcohol)</a:t>
            </a:r>
            <a:endParaRPr lang="en-US" sz="800" b="1" dirty="0">
              <a:latin typeface="Times New Roman" pitchFamily="18" charset="0"/>
              <a:cs typeface="Times New Roman" pitchFamily="18" charset="0"/>
            </a:endParaRPr>
          </a:p>
        </p:txBody>
      </p:sp>
      <p:cxnSp>
        <p:nvCxnSpPr>
          <p:cNvPr id="12" name="Shape 15"/>
          <p:cNvCxnSpPr>
            <a:stCxn id="6" idx="2"/>
            <a:endCxn id="10" idx="0"/>
          </p:cNvCxnSpPr>
          <p:nvPr/>
        </p:nvCxnSpPr>
        <p:spPr>
          <a:xfrm rot="5400000">
            <a:off x="825171" y="2720753"/>
            <a:ext cx="636632" cy="7992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hape 15"/>
          <p:cNvCxnSpPr>
            <a:stCxn id="6" idx="2"/>
            <a:endCxn id="11" idx="0"/>
          </p:cNvCxnSpPr>
          <p:nvPr/>
        </p:nvCxnSpPr>
        <p:spPr>
          <a:xfrm rot="16200000" flipH="1">
            <a:off x="1420826" y="2924386"/>
            <a:ext cx="648956" cy="40434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4239764"/>
            <a:ext cx="601818" cy="374571"/>
          </a:xfrm>
          <a:prstGeom prst="round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0" algn="ctr"/>
            <a:r>
              <a:rPr lang="en-US" sz="800" b="1" dirty="0" smtClean="0">
                <a:solidFill>
                  <a:srgbClr val="C00000"/>
                </a:solidFill>
                <a:latin typeface="Times New Roman" pitchFamily="18" charset="0"/>
                <a:cs typeface="Times New Roman" pitchFamily="18" charset="0"/>
              </a:rPr>
              <a:t>Solid</a:t>
            </a:r>
          </a:p>
          <a:p>
            <a:pPr lvl="0" algn="ctr"/>
            <a:r>
              <a:rPr lang="en-US" sz="800" b="1" dirty="0" smtClean="0">
                <a:solidFill>
                  <a:srgbClr val="002060"/>
                </a:solidFill>
                <a:latin typeface="Times New Roman" pitchFamily="18" charset="0"/>
                <a:cs typeface="Times New Roman" pitchFamily="18" charset="0"/>
              </a:rPr>
              <a:t>(Fats) </a:t>
            </a:r>
            <a:endParaRPr lang="en-US" sz="800" b="1" dirty="0">
              <a:solidFill>
                <a:srgbClr val="002060"/>
              </a:solidFill>
              <a:latin typeface="Times New Roman" pitchFamily="18" charset="0"/>
              <a:cs typeface="Times New Roman" pitchFamily="18" charset="0"/>
            </a:endParaRPr>
          </a:p>
        </p:txBody>
      </p:sp>
      <p:sp>
        <p:nvSpPr>
          <p:cNvPr id="15" name="TextBox 14"/>
          <p:cNvSpPr txBox="1"/>
          <p:nvPr/>
        </p:nvSpPr>
        <p:spPr>
          <a:xfrm>
            <a:off x="978927" y="4239764"/>
            <a:ext cx="601818" cy="374571"/>
          </a:xfrm>
          <a:prstGeom prst="round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0" algn="ctr"/>
            <a:r>
              <a:rPr lang="en-US" sz="800" b="1" dirty="0" smtClean="0">
                <a:solidFill>
                  <a:srgbClr val="C00000"/>
                </a:solidFill>
                <a:latin typeface="Times New Roman" pitchFamily="18" charset="0"/>
                <a:cs typeface="Times New Roman" pitchFamily="18" charset="0"/>
              </a:rPr>
              <a:t>Liquid</a:t>
            </a:r>
          </a:p>
          <a:p>
            <a:pPr lvl="0" algn="ctr"/>
            <a:r>
              <a:rPr lang="en-US" sz="800" b="1" dirty="0" smtClean="0">
                <a:solidFill>
                  <a:srgbClr val="002060"/>
                </a:solidFill>
                <a:latin typeface="Times New Roman" pitchFamily="18" charset="0"/>
                <a:cs typeface="Times New Roman" pitchFamily="18" charset="0"/>
              </a:rPr>
              <a:t>(Oils)</a:t>
            </a:r>
            <a:endParaRPr lang="en-US" sz="800" b="1" dirty="0">
              <a:solidFill>
                <a:srgbClr val="002060"/>
              </a:solidFill>
              <a:latin typeface="Times New Roman" pitchFamily="18" charset="0"/>
              <a:cs typeface="Times New Roman" pitchFamily="18" charset="0"/>
            </a:endParaRPr>
          </a:p>
        </p:txBody>
      </p:sp>
      <p:sp>
        <p:nvSpPr>
          <p:cNvPr id="16" name="TextBox 15"/>
          <p:cNvSpPr txBox="1"/>
          <p:nvPr/>
        </p:nvSpPr>
        <p:spPr>
          <a:xfrm>
            <a:off x="4853129" y="2563718"/>
            <a:ext cx="1955908" cy="238363"/>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sz="800" b="1" smtClean="0">
                <a:solidFill>
                  <a:srgbClr val="C00000"/>
                </a:solidFill>
                <a:latin typeface="Times New Roman" pitchFamily="18" charset="0"/>
                <a:cs typeface="Times New Roman" pitchFamily="18" charset="0"/>
              </a:rPr>
              <a:t>Derived Lipids</a:t>
            </a:r>
            <a:endParaRPr lang="en-US" sz="800" b="1" dirty="0">
              <a:solidFill>
                <a:srgbClr val="C00000"/>
              </a:solidFill>
              <a:latin typeface="Times New Roman" pitchFamily="18" charset="0"/>
              <a:cs typeface="Times New Roman" pitchFamily="18" charset="0"/>
            </a:endParaRPr>
          </a:p>
        </p:txBody>
      </p:sp>
      <p:sp>
        <p:nvSpPr>
          <p:cNvPr id="17" name="TextBox 16"/>
          <p:cNvSpPr txBox="1"/>
          <p:nvPr/>
        </p:nvSpPr>
        <p:spPr>
          <a:xfrm>
            <a:off x="6959492" y="2563718"/>
            <a:ext cx="1955908" cy="238363"/>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sz="800" b="1" smtClean="0">
                <a:solidFill>
                  <a:srgbClr val="C00000"/>
                </a:solidFill>
                <a:latin typeface="Times New Roman" pitchFamily="18" charset="0"/>
                <a:cs typeface="Times New Roman" pitchFamily="18" charset="0"/>
              </a:rPr>
              <a:t>Associated Substatnces</a:t>
            </a:r>
            <a:endParaRPr lang="en-US" sz="800" b="1" dirty="0">
              <a:solidFill>
                <a:srgbClr val="C00000"/>
              </a:solidFill>
              <a:latin typeface="Times New Roman" pitchFamily="18" charset="0"/>
              <a:cs typeface="Times New Roman" pitchFamily="18" charset="0"/>
            </a:endParaRPr>
          </a:p>
        </p:txBody>
      </p:sp>
      <p:cxnSp>
        <p:nvCxnSpPr>
          <p:cNvPr id="18" name="Elbow Connector 17"/>
          <p:cNvCxnSpPr>
            <a:stCxn id="5" idx="2"/>
            <a:endCxn id="16" idx="0"/>
          </p:cNvCxnSpPr>
          <p:nvPr/>
        </p:nvCxnSpPr>
        <p:spPr>
          <a:xfrm rot="16200000" flipH="1">
            <a:off x="4747210" y="1479844"/>
            <a:ext cx="512747" cy="165499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 idx="2"/>
            <a:endCxn id="17" idx="0"/>
          </p:cNvCxnSpPr>
          <p:nvPr/>
        </p:nvCxnSpPr>
        <p:spPr>
          <a:xfrm rot="16200000" flipH="1">
            <a:off x="5800392" y="426663"/>
            <a:ext cx="512747" cy="37613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0" idx="2"/>
            <a:endCxn id="14" idx="0"/>
          </p:cNvCxnSpPr>
          <p:nvPr/>
        </p:nvCxnSpPr>
        <p:spPr>
          <a:xfrm rot="5400000">
            <a:off x="402269" y="3898190"/>
            <a:ext cx="316415" cy="36673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2"/>
            <a:endCxn id="15" idx="0"/>
          </p:cNvCxnSpPr>
          <p:nvPr/>
        </p:nvCxnSpPr>
        <p:spPr>
          <a:xfrm rot="16200000" flipH="1">
            <a:off x="853632" y="3813559"/>
            <a:ext cx="316415" cy="53599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8-Point Star 40"/>
          <p:cNvSpPr/>
          <p:nvPr/>
        </p:nvSpPr>
        <p:spPr>
          <a:xfrm>
            <a:off x="2821994" y="3155263"/>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1</a:t>
            </a:r>
            <a:endParaRPr lang="en-US" sz="1000" b="1" dirty="0">
              <a:solidFill>
                <a:srgbClr val="FF0000"/>
              </a:solidFill>
              <a:latin typeface="Times New Roman" pitchFamily="18" charset="0"/>
              <a:cs typeface="Times New Roman" pitchFamily="18" charset="0"/>
            </a:endParaRPr>
          </a:p>
        </p:txBody>
      </p:sp>
      <p:sp>
        <p:nvSpPr>
          <p:cNvPr id="42" name="8-Point Star 41"/>
          <p:cNvSpPr/>
          <p:nvPr/>
        </p:nvSpPr>
        <p:spPr>
          <a:xfrm>
            <a:off x="2821994" y="3549627"/>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2</a:t>
            </a:r>
            <a:endParaRPr lang="en-US" sz="1000" b="1" dirty="0">
              <a:solidFill>
                <a:srgbClr val="FF0000"/>
              </a:solidFill>
              <a:latin typeface="Times New Roman" pitchFamily="18" charset="0"/>
              <a:cs typeface="Times New Roman" pitchFamily="18" charset="0"/>
            </a:endParaRPr>
          </a:p>
        </p:txBody>
      </p:sp>
      <p:sp>
        <p:nvSpPr>
          <p:cNvPr id="43" name="8-Point Star 42"/>
          <p:cNvSpPr/>
          <p:nvPr/>
        </p:nvSpPr>
        <p:spPr>
          <a:xfrm>
            <a:off x="2821994" y="3943990"/>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3</a:t>
            </a:r>
            <a:endParaRPr lang="en-US" sz="1000" b="1" dirty="0">
              <a:solidFill>
                <a:srgbClr val="FF0000"/>
              </a:solidFill>
              <a:latin typeface="Times New Roman" pitchFamily="18" charset="0"/>
              <a:cs typeface="Times New Roman" pitchFamily="18" charset="0"/>
            </a:endParaRPr>
          </a:p>
        </p:txBody>
      </p:sp>
      <p:sp>
        <p:nvSpPr>
          <p:cNvPr id="44" name="8-Point Star 43"/>
          <p:cNvSpPr/>
          <p:nvPr/>
        </p:nvSpPr>
        <p:spPr>
          <a:xfrm>
            <a:off x="2821994" y="4338354"/>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4</a:t>
            </a:r>
            <a:endParaRPr lang="en-US" sz="1000" b="1" dirty="0">
              <a:solidFill>
                <a:srgbClr val="FF0000"/>
              </a:solidFill>
              <a:latin typeface="Times New Roman" pitchFamily="18" charset="0"/>
              <a:cs typeface="Times New Roman" pitchFamily="18" charset="0"/>
            </a:endParaRPr>
          </a:p>
        </p:txBody>
      </p:sp>
      <p:sp>
        <p:nvSpPr>
          <p:cNvPr id="45" name="TextBox 44"/>
          <p:cNvSpPr txBox="1"/>
          <p:nvPr/>
        </p:nvSpPr>
        <p:spPr>
          <a:xfrm>
            <a:off x="3198130" y="3155263"/>
            <a:ext cx="977954" cy="308404"/>
          </a:xfrm>
          <a:prstGeom prst="roundRect">
            <a:avLst/>
          </a:prstGeom>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800" b="1" dirty="0" smtClean="0">
                <a:latin typeface="Times New Roman" pitchFamily="18" charset="0"/>
                <a:cs typeface="Times New Roman" pitchFamily="18" charset="0"/>
              </a:rPr>
              <a:t>Phospholipids</a:t>
            </a:r>
            <a:endParaRPr lang="en-US" sz="800" b="1" dirty="0">
              <a:latin typeface="Times New Roman" pitchFamily="18" charset="0"/>
              <a:cs typeface="Times New Roman" pitchFamily="18" charset="0"/>
            </a:endParaRPr>
          </a:p>
        </p:txBody>
      </p:sp>
      <p:sp>
        <p:nvSpPr>
          <p:cNvPr id="46" name="TextBox 45"/>
          <p:cNvSpPr txBox="1"/>
          <p:nvPr/>
        </p:nvSpPr>
        <p:spPr>
          <a:xfrm>
            <a:off x="3198130" y="3549627"/>
            <a:ext cx="977954" cy="308404"/>
          </a:xfrm>
          <a:prstGeom prst="roundRect">
            <a:avLst/>
          </a:prstGeom>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800" b="1" dirty="0" err="1" smtClean="0">
                <a:latin typeface="Times New Roman" pitchFamily="18" charset="0"/>
                <a:cs typeface="Times New Roman" pitchFamily="18" charset="0"/>
              </a:rPr>
              <a:t>Glycolipids</a:t>
            </a:r>
            <a:endParaRPr lang="en-US" sz="800" b="1" dirty="0">
              <a:latin typeface="Times New Roman" pitchFamily="18" charset="0"/>
              <a:cs typeface="Times New Roman" pitchFamily="18" charset="0"/>
            </a:endParaRPr>
          </a:p>
        </p:txBody>
      </p:sp>
      <p:sp>
        <p:nvSpPr>
          <p:cNvPr id="47" name="TextBox 46"/>
          <p:cNvSpPr txBox="1"/>
          <p:nvPr/>
        </p:nvSpPr>
        <p:spPr>
          <a:xfrm>
            <a:off x="3198130" y="3943990"/>
            <a:ext cx="977954" cy="308404"/>
          </a:xfrm>
          <a:prstGeom prst="roundRect">
            <a:avLst/>
          </a:prstGeom>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800" b="1" dirty="0" err="1" smtClean="0">
                <a:latin typeface="Times New Roman" pitchFamily="18" charset="0"/>
                <a:cs typeface="Times New Roman" pitchFamily="18" charset="0"/>
              </a:rPr>
              <a:t>Sulpholipids</a:t>
            </a:r>
            <a:endParaRPr lang="en-US" sz="800" b="1" dirty="0">
              <a:latin typeface="Times New Roman" pitchFamily="18" charset="0"/>
              <a:cs typeface="Times New Roman" pitchFamily="18" charset="0"/>
            </a:endParaRPr>
          </a:p>
        </p:txBody>
      </p:sp>
      <p:sp>
        <p:nvSpPr>
          <p:cNvPr id="48" name="TextBox 47"/>
          <p:cNvSpPr txBox="1"/>
          <p:nvPr/>
        </p:nvSpPr>
        <p:spPr>
          <a:xfrm>
            <a:off x="3198130" y="4338354"/>
            <a:ext cx="977954" cy="238363"/>
          </a:xfrm>
          <a:prstGeom prst="roundRect">
            <a:avLst/>
          </a:prstGeom>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800" b="1" dirty="0" smtClean="0">
                <a:latin typeface="Times New Roman" pitchFamily="18" charset="0"/>
                <a:cs typeface="Times New Roman" pitchFamily="18" charset="0"/>
              </a:rPr>
              <a:t>Lipoproteins</a:t>
            </a:r>
            <a:endParaRPr lang="en-US" sz="800" b="1" dirty="0">
              <a:latin typeface="Times New Roman" pitchFamily="18" charset="0"/>
              <a:cs typeface="Times New Roman" pitchFamily="18" charset="0"/>
            </a:endParaRPr>
          </a:p>
        </p:txBody>
      </p:sp>
      <p:sp>
        <p:nvSpPr>
          <p:cNvPr id="33" name="8-Point Star 32"/>
          <p:cNvSpPr/>
          <p:nvPr/>
        </p:nvSpPr>
        <p:spPr>
          <a:xfrm>
            <a:off x="5003583" y="3155263"/>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1</a:t>
            </a:r>
            <a:endParaRPr lang="en-US" sz="1000" b="1" dirty="0">
              <a:solidFill>
                <a:srgbClr val="FF0000"/>
              </a:solidFill>
              <a:latin typeface="Times New Roman" pitchFamily="18" charset="0"/>
              <a:cs typeface="Times New Roman" pitchFamily="18" charset="0"/>
            </a:endParaRPr>
          </a:p>
        </p:txBody>
      </p:sp>
      <p:sp>
        <p:nvSpPr>
          <p:cNvPr id="34" name="8-Point Star 33"/>
          <p:cNvSpPr/>
          <p:nvPr/>
        </p:nvSpPr>
        <p:spPr>
          <a:xfrm>
            <a:off x="5003583" y="3549627"/>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2</a:t>
            </a:r>
            <a:endParaRPr lang="en-US" sz="1000" b="1" dirty="0">
              <a:solidFill>
                <a:srgbClr val="FF0000"/>
              </a:solidFill>
              <a:latin typeface="Times New Roman" pitchFamily="18" charset="0"/>
              <a:cs typeface="Times New Roman" pitchFamily="18" charset="0"/>
            </a:endParaRPr>
          </a:p>
        </p:txBody>
      </p:sp>
      <p:sp>
        <p:nvSpPr>
          <p:cNvPr id="35" name="8-Point Star 34"/>
          <p:cNvSpPr/>
          <p:nvPr/>
        </p:nvSpPr>
        <p:spPr>
          <a:xfrm>
            <a:off x="5003583" y="3943990"/>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3</a:t>
            </a:r>
            <a:endParaRPr lang="en-US" sz="1000" b="1" dirty="0">
              <a:solidFill>
                <a:srgbClr val="FF0000"/>
              </a:solidFill>
              <a:latin typeface="Times New Roman" pitchFamily="18" charset="0"/>
              <a:cs typeface="Times New Roman" pitchFamily="18" charset="0"/>
            </a:endParaRPr>
          </a:p>
        </p:txBody>
      </p:sp>
      <p:sp>
        <p:nvSpPr>
          <p:cNvPr id="36" name="8-Point Star 35"/>
          <p:cNvSpPr/>
          <p:nvPr/>
        </p:nvSpPr>
        <p:spPr>
          <a:xfrm>
            <a:off x="5003583" y="4338354"/>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4</a:t>
            </a:r>
            <a:endParaRPr lang="en-US" sz="1000" b="1" dirty="0">
              <a:solidFill>
                <a:srgbClr val="FF0000"/>
              </a:solidFill>
              <a:latin typeface="Times New Roman" pitchFamily="18" charset="0"/>
              <a:cs typeface="Times New Roman" pitchFamily="18" charset="0"/>
            </a:endParaRPr>
          </a:p>
        </p:txBody>
      </p:sp>
      <p:sp>
        <p:nvSpPr>
          <p:cNvPr id="37" name="TextBox 36"/>
          <p:cNvSpPr txBox="1"/>
          <p:nvPr/>
        </p:nvSpPr>
        <p:spPr>
          <a:xfrm>
            <a:off x="5379719" y="3155263"/>
            <a:ext cx="977954" cy="308404"/>
          </a:xfrm>
          <a:prstGeom prst="round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r>
              <a:rPr lang="en-US" sz="800" b="1" dirty="0" smtClean="0">
                <a:latin typeface="Times New Roman" pitchFamily="18" charset="0"/>
                <a:cs typeface="Times New Roman" pitchFamily="18" charset="0"/>
              </a:rPr>
              <a:t>FA</a:t>
            </a:r>
            <a:endParaRPr lang="en-US" sz="800" b="1" dirty="0">
              <a:latin typeface="Times New Roman" pitchFamily="18" charset="0"/>
              <a:cs typeface="Times New Roman" pitchFamily="18" charset="0"/>
            </a:endParaRPr>
          </a:p>
        </p:txBody>
      </p:sp>
      <p:sp>
        <p:nvSpPr>
          <p:cNvPr id="38" name="TextBox 37"/>
          <p:cNvSpPr txBox="1"/>
          <p:nvPr/>
        </p:nvSpPr>
        <p:spPr>
          <a:xfrm>
            <a:off x="5379719" y="3549627"/>
            <a:ext cx="977954" cy="308404"/>
          </a:xfrm>
          <a:prstGeom prst="round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r>
              <a:rPr lang="en-US" sz="800" b="1" dirty="0" err="1" smtClean="0">
                <a:latin typeface="Times New Roman" pitchFamily="18" charset="0"/>
                <a:cs typeface="Times New Roman" pitchFamily="18" charset="0"/>
              </a:rPr>
              <a:t>Glycerides</a:t>
            </a:r>
            <a:endParaRPr lang="en-US" sz="800" b="1" dirty="0">
              <a:latin typeface="Times New Roman" pitchFamily="18" charset="0"/>
              <a:cs typeface="Times New Roman" pitchFamily="18" charset="0"/>
            </a:endParaRPr>
          </a:p>
        </p:txBody>
      </p:sp>
      <p:sp>
        <p:nvSpPr>
          <p:cNvPr id="39" name="TextBox 38"/>
          <p:cNvSpPr txBox="1"/>
          <p:nvPr/>
        </p:nvSpPr>
        <p:spPr>
          <a:xfrm>
            <a:off x="5379719" y="3943990"/>
            <a:ext cx="977954" cy="308404"/>
          </a:xfrm>
          <a:prstGeom prst="round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r>
              <a:rPr lang="en-US" sz="800" b="1" dirty="0" smtClean="0">
                <a:latin typeface="Times New Roman" pitchFamily="18" charset="0"/>
                <a:cs typeface="Times New Roman" pitchFamily="18" charset="0"/>
              </a:rPr>
              <a:t>Alcohols </a:t>
            </a:r>
            <a:endParaRPr lang="en-US" sz="800" b="1" dirty="0">
              <a:latin typeface="Times New Roman" pitchFamily="18" charset="0"/>
              <a:cs typeface="Times New Roman" pitchFamily="18" charset="0"/>
            </a:endParaRPr>
          </a:p>
        </p:txBody>
      </p:sp>
      <p:sp>
        <p:nvSpPr>
          <p:cNvPr id="40" name="TextBox 39"/>
          <p:cNvSpPr txBox="1"/>
          <p:nvPr/>
        </p:nvSpPr>
        <p:spPr>
          <a:xfrm>
            <a:off x="5379719" y="4338354"/>
            <a:ext cx="977954" cy="308404"/>
          </a:xfrm>
          <a:prstGeom prst="round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r>
              <a:rPr lang="en-US" sz="800" b="1" dirty="0" smtClean="0">
                <a:latin typeface="Times New Roman" pitchFamily="18" charset="0"/>
                <a:cs typeface="Times New Roman" pitchFamily="18" charset="0"/>
              </a:rPr>
              <a:t>Bases</a:t>
            </a:r>
            <a:endParaRPr lang="en-US" sz="800" b="1" dirty="0">
              <a:latin typeface="Times New Roman" pitchFamily="18" charset="0"/>
              <a:cs typeface="Times New Roman" pitchFamily="18" charset="0"/>
            </a:endParaRPr>
          </a:p>
        </p:txBody>
      </p:sp>
      <p:sp>
        <p:nvSpPr>
          <p:cNvPr id="25" name="8-Point Star 24"/>
          <p:cNvSpPr/>
          <p:nvPr/>
        </p:nvSpPr>
        <p:spPr>
          <a:xfrm>
            <a:off x="7109945" y="3155263"/>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1</a:t>
            </a:r>
            <a:endParaRPr lang="en-US" sz="1000" b="1" dirty="0">
              <a:solidFill>
                <a:srgbClr val="FF0000"/>
              </a:solidFill>
              <a:latin typeface="Times New Roman" pitchFamily="18" charset="0"/>
              <a:cs typeface="Times New Roman" pitchFamily="18" charset="0"/>
            </a:endParaRPr>
          </a:p>
        </p:txBody>
      </p:sp>
      <p:sp>
        <p:nvSpPr>
          <p:cNvPr id="26" name="8-Point Star 25"/>
          <p:cNvSpPr/>
          <p:nvPr/>
        </p:nvSpPr>
        <p:spPr>
          <a:xfrm>
            <a:off x="7109945" y="3549627"/>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2</a:t>
            </a:r>
            <a:endParaRPr lang="en-US" sz="1000" b="1" dirty="0">
              <a:solidFill>
                <a:srgbClr val="FF0000"/>
              </a:solidFill>
              <a:latin typeface="Times New Roman" pitchFamily="18" charset="0"/>
              <a:cs typeface="Times New Roman" pitchFamily="18" charset="0"/>
            </a:endParaRPr>
          </a:p>
        </p:txBody>
      </p:sp>
      <p:sp>
        <p:nvSpPr>
          <p:cNvPr id="27" name="8-Point Star 26"/>
          <p:cNvSpPr/>
          <p:nvPr/>
        </p:nvSpPr>
        <p:spPr>
          <a:xfrm>
            <a:off x="7109945" y="3943990"/>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3</a:t>
            </a:r>
            <a:endParaRPr lang="en-US" sz="1000" b="1" dirty="0">
              <a:solidFill>
                <a:srgbClr val="FF0000"/>
              </a:solidFill>
              <a:latin typeface="Times New Roman" pitchFamily="18" charset="0"/>
              <a:cs typeface="Times New Roman" pitchFamily="18" charset="0"/>
            </a:endParaRPr>
          </a:p>
        </p:txBody>
      </p:sp>
      <p:sp>
        <p:nvSpPr>
          <p:cNvPr id="28" name="8-Point Star 27"/>
          <p:cNvSpPr/>
          <p:nvPr/>
        </p:nvSpPr>
        <p:spPr>
          <a:xfrm>
            <a:off x="7109945" y="4338354"/>
            <a:ext cx="225682" cy="295773"/>
          </a:xfrm>
          <a:prstGeom prst="star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Times New Roman" pitchFamily="18" charset="0"/>
                <a:cs typeface="Times New Roman" pitchFamily="18" charset="0"/>
              </a:rPr>
              <a:t>4</a:t>
            </a:r>
            <a:endParaRPr lang="en-US" sz="1000" b="1" dirty="0">
              <a:solidFill>
                <a:srgbClr val="FF0000"/>
              </a:solidFill>
              <a:latin typeface="Times New Roman" pitchFamily="18" charset="0"/>
              <a:cs typeface="Times New Roman" pitchFamily="18" charset="0"/>
            </a:endParaRPr>
          </a:p>
        </p:txBody>
      </p:sp>
      <p:sp>
        <p:nvSpPr>
          <p:cNvPr id="29" name="TextBox 28"/>
          <p:cNvSpPr txBox="1"/>
          <p:nvPr/>
        </p:nvSpPr>
        <p:spPr>
          <a:xfrm>
            <a:off x="7486081" y="3155263"/>
            <a:ext cx="977954" cy="308404"/>
          </a:xfrm>
          <a:prstGeom prst="round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en-US" sz="800" b="1" dirty="0" err="1" smtClean="0">
                <a:latin typeface="Times New Roman" pitchFamily="18" charset="0"/>
                <a:cs typeface="Times New Roman" pitchFamily="18" charset="0"/>
              </a:rPr>
              <a:t>Carotenoids</a:t>
            </a:r>
            <a:endParaRPr lang="en-US" sz="800" b="1" dirty="0">
              <a:latin typeface="Times New Roman" pitchFamily="18" charset="0"/>
              <a:cs typeface="Times New Roman" pitchFamily="18" charset="0"/>
            </a:endParaRPr>
          </a:p>
        </p:txBody>
      </p:sp>
      <p:sp>
        <p:nvSpPr>
          <p:cNvPr id="30" name="TextBox 29"/>
          <p:cNvSpPr txBox="1"/>
          <p:nvPr/>
        </p:nvSpPr>
        <p:spPr>
          <a:xfrm>
            <a:off x="7486081" y="3549627"/>
            <a:ext cx="977954" cy="308404"/>
          </a:xfrm>
          <a:prstGeom prst="round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en-US" sz="800" b="1" dirty="0" err="1" smtClean="0">
                <a:latin typeface="Times New Roman" pitchFamily="18" charset="0"/>
                <a:cs typeface="Times New Roman" pitchFamily="18" charset="0"/>
              </a:rPr>
              <a:t>Tocopherols</a:t>
            </a:r>
            <a:endParaRPr lang="en-US" sz="800" b="1" dirty="0">
              <a:latin typeface="Times New Roman" pitchFamily="18" charset="0"/>
              <a:cs typeface="Times New Roman" pitchFamily="18" charset="0"/>
            </a:endParaRPr>
          </a:p>
        </p:txBody>
      </p:sp>
      <p:sp>
        <p:nvSpPr>
          <p:cNvPr id="31" name="TextBox 30"/>
          <p:cNvSpPr txBox="1"/>
          <p:nvPr/>
        </p:nvSpPr>
        <p:spPr>
          <a:xfrm>
            <a:off x="7486081" y="3943990"/>
            <a:ext cx="977954" cy="308404"/>
          </a:xfrm>
          <a:prstGeom prst="round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en-US" sz="800" b="1" dirty="0" smtClean="0">
                <a:latin typeface="Times New Roman" pitchFamily="18" charset="0"/>
                <a:cs typeface="Times New Roman" pitchFamily="18" charset="0"/>
              </a:rPr>
              <a:t>Fat sol. vitamins</a:t>
            </a:r>
            <a:endParaRPr lang="en-US" sz="800" b="1" dirty="0">
              <a:latin typeface="Times New Roman" pitchFamily="18" charset="0"/>
              <a:cs typeface="Times New Roman" pitchFamily="18" charset="0"/>
            </a:endParaRPr>
          </a:p>
        </p:txBody>
      </p:sp>
      <p:sp>
        <p:nvSpPr>
          <p:cNvPr id="32" name="TextBox 31"/>
          <p:cNvSpPr txBox="1"/>
          <p:nvPr/>
        </p:nvSpPr>
        <p:spPr>
          <a:xfrm>
            <a:off x="7486081" y="4338354"/>
            <a:ext cx="977954" cy="308404"/>
          </a:xfrm>
          <a:prstGeom prst="round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en-US" sz="800" b="1" dirty="0" smtClean="0">
                <a:latin typeface="Times New Roman" pitchFamily="18" charset="0"/>
                <a:cs typeface="Times New Roman" pitchFamily="18" charset="0"/>
              </a:rPr>
              <a:t>Steroids</a:t>
            </a:r>
            <a:endParaRPr lang="en-US" sz="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lide(fromBottom)">
                                      <p:cBhvr>
                                        <p:cTn id="44" dur="500"/>
                                        <p:tgtEl>
                                          <p:spTgt spid="1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lide(fromBottom)">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par>
                                <p:cTn id="53" presetID="3" presetClass="entr" presetSubtype="1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slide(fromBottom)">
                                      <p:cBhvr>
                                        <p:cTn id="58" dur="500"/>
                                        <p:tgtEl>
                                          <p:spTgt spid="14"/>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lide(fromBottom)">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lide(fromBottom)">
                                      <p:cBhvr>
                                        <p:cTn id="66" dur="500"/>
                                        <p:tgtEl>
                                          <p:spTgt spid="4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slide(fromBottom)">
                                      <p:cBhvr>
                                        <p:cTn id="69" dur="500"/>
                                        <p:tgtEl>
                                          <p:spTgt spid="45"/>
                                        </p:tgtEl>
                                      </p:cBhvr>
                                    </p:animEffect>
                                  </p:childTnLst>
                                </p:cTn>
                              </p:par>
                            </p:childTnLst>
                          </p:cTn>
                        </p:par>
                        <p:par>
                          <p:cTn id="70" fill="hold">
                            <p:stCondLst>
                              <p:cond delay="500"/>
                            </p:stCondLst>
                            <p:childTnLst>
                              <p:par>
                                <p:cTn id="71" presetID="12" presetClass="entr" presetSubtype="4"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slide(fromBottom)">
                                      <p:cBhvr>
                                        <p:cTn id="73" dur="500"/>
                                        <p:tgtEl>
                                          <p:spTgt spid="42"/>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slide(fromBottom)">
                                      <p:cBhvr>
                                        <p:cTn id="76" dur="500"/>
                                        <p:tgtEl>
                                          <p:spTgt spid="46"/>
                                        </p:tgtEl>
                                      </p:cBhvr>
                                    </p:animEffect>
                                  </p:childTnLst>
                                </p:cTn>
                              </p:par>
                            </p:childTnLst>
                          </p:cTn>
                        </p:par>
                        <p:par>
                          <p:cTn id="77" fill="hold">
                            <p:stCondLst>
                              <p:cond delay="1000"/>
                            </p:stCondLst>
                            <p:childTnLst>
                              <p:par>
                                <p:cTn id="78" presetID="12" presetClass="entr" presetSubtype="4"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slide(fromBottom)">
                                      <p:cBhvr>
                                        <p:cTn id="80" dur="500"/>
                                        <p:tgtEl>
                                          <p:spTgt spid="43"/>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slide(fromBottom)">
                                      <p:cBhvr>
                                        <p:cTn id="83" dur="500"/>
                                        <p:tgtEl>
                                          <p:spTgt spid="47"/>
                                        </p:tgtEl>
                                      </p:cBhvr>
                                    </p:animEffect>
                                  </p:childTnLst>
                                </p:cTn>
                              </p:par>
                            </p:childTnLst>
                          </p:cTn>
                        </p:par>
                        <p:par>
                          <p:cTn id="84" fill="hold">
                            <p:stCondLst>
                              <p:cond delay="1500"/>
                            </p:stCondLst>
                            <p:childTnLst>
                              <p:par>
                                <p:cTn id="85" presetID="12" presetClass="entr" presetSubtype="4"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slide(fromBottom)">
                                      <p:cBhvr>
                                        <p:cTn id="87" dur="500"/>
                                        <p:tgtEl>
                                          <p:spTgt spid="44"/>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slide(fromBottom)">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slide(fromBottom)">
                                      <p:cBhvr>
                                        <p:cTn id="95" dur="500"/>
                                        <p:tgtEl>
                                          <p:spTgt spid="33"/>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slide(fromBottom)">
                                      <p:cBhvr>
                                        <p:cTn id="98" dur="500"/>
                                        <p:tgtEl>
                                          <p:spTgt spid="37"/>
                                        </p:tgtEl>
                                      </p:cBhvr>
                                    </p:animEffect>
                                  </p:childTnLst>
                                </p:cTn>
                              </p:par>
                            </p:childTnLst>
                          </p:cTn>
                        </p:par>
                        <p:par>
                          <p:cTn id="99" fill="hold">
                            <p:stCondLst>
                              <p:cond delay="500"/>
                            </p:stCondLst>
                            <p:childTnLst>
                              <p:par>
                                <p:cTn id="100" presetID="12" presetClass="entr" presetSubtype="4"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slide(fromBottom)">
                                      <p:cBhvr>
                                        <p:cTn id="102" dur="500"/>
                                        <p:tgtEl>
                                          <p:spTgt spid="34"/>
                                        </p:tgtEl>
                                      </p:cBhvr>
                                    </p:animEffect>
                                  </p:childTnLst>
                                </p:cTn>
                              </p:par>
                              <p:par>
                                <p:cTn id="103" presetID="12" presetClass="entr" presetSubtype="4"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slide(fromBottom)">
                                      <p:cBhvr>
                                        <p:cTn id="105" dur="500"/>
                                        <p:tgtEl>
                                          <p:spTgt spid="38"/>
                                        </p:tgtEl>
                                      </p:cBhvr>
                                    </p:animEffect>
                                  </p:childTnLst>
                                </p:cTn>
                              </p:par>
                            </p:childTnLst>
                          </p:cTn>
                        </p:par>
                        <p:par>
                          <p:cTn id="106" fill="hold">
                            <p:stCondLst>
                              <p:cond delay="1000"/>
                            </p:stCondLst>
                            <p:childTnLst>
                              <p:par>
                                <p:cTn id="107" presetID="12" presetClass="entr" presetSubtype="4"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slide(fromBottom)">
                                      <p:cBhvr>
                                        <p:cTn id="109" dur="500"/>
                                        <p:tgtEl>
                                          <p:spTgt spid="35"/>
                                        </p:tgtEl>
                                      </p:cBhvr>
                                    </p:animEffect>
                                  </p:childTnLst>
                                </p:cTn>
                              </p:par>
                              <p:par>
                                <p:cTn id="110" presetID="12" presetClass="entr" presetSubtype="4"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slide(fromBottom)">
                                      <p:cBhvr>
                                        <p:cTn id="112" dur="500"/>
                                        <p:tgtEl>
                                          <p:spTgt spid="39"/>
                                        </p:tgtEl>
                                      </p:cBhvr>
                                    </p:animEffect>
                                  </p:childTnLst>
                                </p:cTn>
                              </p:par>
                            </p:childTnLst>
                          </p:cTn>
                        </p:par>
                        <p:par>
                          <p:cTn id="113" fill="hold">
                            <p:stCondLst>
                              <p:cond delay="1500"/>
                            </p:stCondLst>
                            <p:childTnLst>
                              <p:par>
                                <p:cTn id="114" presetID="12" presetClass="entr" presetSubtype="4" fill="hold" grpId="0" nodeType="after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slide(fromBottom)">
                                      <p:cBhvr>
                                        <p:cTn id="116" dur="500"/>
                                        <p:tgtEl>
                                          <p:spTgt spid="36"/>
                                        </p:tgtEl>
                                      </p:cBhvr>
                                    </p:animEffect>
                                  </p:childTnLst>
                                </p:cTn>
                              </p:par>
                              <p:par>
                                <p:cTn id="117" presetID="12" presetClass="entr" presetSubtype="4"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slide(fromBottom)">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4"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slide(fromBottom)">
                                      <p:cBhvr>
                                        <p:cTn id="124" dur="500"/>
                                        <p:tgtEl>
                                          <p:spTgt spid="25"/>
                                        </p:tgtEl>
                                      </p:cBhvr>
                                    </p:animEffect>
                                  </p:childTnLst>
                                </p:cTn>
                              </p:par>
                              <p:par>
                                <p:cTn id="125" presetID="12" presetClass="entr" presetSubtype="4"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slide(fromBottom)">
                                      <p:cBhvr>
                                        <p:cTn id="127" dur="500"/>
                                        <p:tgtEl>
                                          <p:spTgt spid="29"/>
                                        </p:tgtEl>
                                      </p:cBhvr>
                                    </p:animEffect>
                                  </p:childTnLst>
                                </p:cTn>
                              </p:par>
                            </p:childTnLst>
                          </p:cTn>
                        </p:par>
                        <p:par>
                          <p:cTn id="128" fill="hold">
                            <p:stCondLst>
                              <p:cond delay="500"/>
                            </p:stCondLst>
                            <p:childTnLst>
                              <p:par>
                                <p:cTn id="129" presetID="12" presetClass="entr" presetSubtype="4"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slide(fromBottom)">
                                      <p:cBhvr>
                                        <p:cTn id="131" dur="500"/>
                                        <p:tgtEl>
                                          <p:spTgt spid="26"/>
                                        </p:tgtEl>
                                      </p:cBhvr>
                                    </p:animEffect>
                                  </p:childTnLst>
                                </p:cTn>
                              </p:par>
                              <p:par>
                                <p:cTn id="132" presetID="12" presetClass="entr" presetSubtype="4"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slide(fromBottom)">
                                      <p:cBhvr>
                                        <p:cTn id="134" dur="500"/>
                                        <p:tgtEl>
                                          <p:spTgt spid="30"/>
                                        </p:tgtEl>
                                      </p:cBhvr>
                                    </p:animEffect>
                                  </p:childTnLst>
                                </p:cTn>
                              </p:par>
                            </p:childTnLst>
                          </p:cTn>
                        </p:par>
                        <p:par>
                          <p:cTn id="135" fill="hold">
                            <p:stCondLst>
                              <p:cond delay="1000"/>
                            </p:stCondLst>
                            <p:childTnLst>
                              <p:par>
                                <p:cTn id="136" presetID="12" presetClass="entr" presetSubtype="4"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slide(fromBottom)">
                                      <p:cBhvr>
                                        <p:cTn id="138" dur="500"/>
                                        <p:tgtEl>
                                          <p:spTgt spid="27"/>
                                        </p:tgtEl>
                                      </p:cBhvr>
                                    </p:animEffect>
                                  </p:childTnLst>
                                </p:cTn>
                              </p:par>
                              <p:par>
                                <p:cTn id="139" presetID="12" presetClass="entr" presetSubtype="4" fill="hold" grpId="0" nodeType="with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slide(fromBottom)">
                                      <p:cBhvr>
                                        <p:cTn id="141" dur="500"/>
                                        <p:tgtEl>
                                          <p:spTgt spid="31"/>
                                        </p:tgtEl>
                                      </p:cBhvr>
                                    </p:animEffect>
                                  </p:childTnLst>
                                </p:cTn>
                              </p:par>
                            </p:childTnLst>
                          </p:cTn>
                        </p:par>
                        <p:par>
                          <p:cTn id="142" fill="hold">
                            <p:stCondLst>
                              <p:cond delay="1500"/>
                            </p:stCondLst>
                            <p:childTnLst>
                              <p:par>
                                <p:cTn id="143" presetID="12" presetClass="entr" presetSubtype="4" fill="hold" grpId="0" nodeType="after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slide(fromBottom)">
                                      <p:cBhvr>
                                        <p:cTn id="145" dur="500"/>
                                        <p:tgtEl>
                                          <p:spTgt spid="28"/>
                                        </p:tgtEl>
                                      </p:cBhvr>
                                    </p:animEffect>
                                  </p:childTnLst>
                                </p:cTn>
                              </p:par>
                              <p:par>
                                <p:cTn id="146" presetID="12" presetClass="entr" presetSubtype="4"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slide(fromBottom)">
                                      <p:cBhvr>
                                        <p:cTn id="1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4" grpId="0" animBg="1"/>
      <p:bldP spid="15" grpId="0" animBg="1"/>
      <p:bldP spid="16" grpId="0" animBg="1"/>
      <p:bldP spid="17" grpId="0" animBg="1"/>
      <p:bldP spid="41" grpId="0" animBg="1"/>
      <p:bldP spid="42" grpId="0" animBg="1"/>
      <p:bldP spid="43" grpId="0" animBg="1"/>
      <p:bldP spid="44" grpId="0" animBg="1"/>
      <p:bldP spid="45" grpId="0" animBg="1"/>
      <p:bldP spid="46" grpId="0" animBg="1"/>
      <p:bldP spid="47" grpId="0" animBg="1"/>
      <p:bldP spid="48" grpId="0" animBg="1"/>
      <p:bldP spid="33" grpId="0" animBg="1"/>
      <p:bldP spid="34" grpId="0" animBg="1"/>
      <p:bldP spid="35" grpId="0" animBg="1"/>
      <p:bldP spid="36" grpId="0" animBg="1"/>
      <p:bldP spid="37" grpId="0" animBg="1"/>
      <p:bldP spid="38" grpId="0" animBg="1"/>
      <p:bldP spid="39" grpId="0" animBg="1"/>
      <p:bldP spid="40"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396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2000" dirty="0" smtClean="0"/>
                        <a:t>Digestive Phase</a:t>
                      </a:r>
                      <a:endParaRPr lang="en-US" sz="2000" dirty="0"/>
                    </a:p>
                  </a:txBody>
                  <a:tcPr/>
                </a:tc>
                <a:tc>
                  <a:txBody>
                    <a:bodyPr/>
                    <a:lstStyle/>
                    <a:p>
                      <a:pPr algn="ctr"/>
                      <a:r>
                        <a:rPr lang="en-US" sz="2000" dirty="0" smtClean="0"/>
                        <a:t>Absorption Phase</a:t>
                      </a:r>
                      <a:endParaRPr lang="en-US" sz="2000" dirty="0"/>
                    </a:p>
                  </a:txBody>
                  <a:tcPr/>
                </a:tc>
                <a:tc>
                  <a:txBody>
                    <a:bodyPr/>
                    <a:lstStyle/>
                    <a:p>
                      <a:pPr algn="ctr"/>
                      <a:r>
                        <a:rPr lang="en-US" sz="2000" dirty="0" smtClean="0"/>
                        <a:t>Circulatory</a:t>
                      </a:r>
                      <a:r>
                        <a:rPr lang="en-US" sz="2000" baseline="0" dirty="0" smtClean="0"/>
                        <a:t> Phase</a:t>
                      </a:r>
                      <a:endParaRPr lang="en-US" sz="2000" dirty="0"/>
                    </a:p>
                  </a:txBody>
                  <a:tcPr/>
                </a:tc>
              </a:tr>
            </a:tbl>
          </a:graphicData>
        </a:graphic>
      </p:graphicFrame>
      <p:sp>
        <p:nvSpPr>
          <p:cNvPr id="2" name="Title 1"/>
          <p:cNvSpPr>
            <a:spLocks noGrp="1"/>
          </p:cNvSpPr>
          <p:nvPr>
            <p:ph type="title"/>
          </p:nvPr>
        </p:nvSpPr>
        <p:spPr>
          <a:xfrm>
            <a:off x="457200" y="274638"/>
            <a:ext cx="8229600" cy="10207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Lipids: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In-vivo Fate</a:t>
            </a:r>
            <a:endParaRPr lang="en-US" dirty="0">
              <a:solidFill>
                <a:srgbClr val="00B050"/>
              </a:solidFill>
            </a:endParaRPr>
          </a:p>
        </p:txBody>
      </p:sp>
      <p:sp>
        <p:nvSpPr>
          <p:cNvPr id="6" name="TextBox 5"/>
          <p:cNvSpPr txBox="1"/>
          <p:nvPr/>
        </p:nvSpPr>
        <p:spPr>
          <a:xfrm>
            <a:off x="457200" y="1993880"/>
            <a:ext cx="2743200" cy="3139321"/>
          </a:xfrm>
          <a:prstGeom prst="rect">
            <a:avLst/>
          </a:prstGeom>
          <a:noFill/>
        </p:spPr>
        <p:txBody>
          <a:bodyPr wrap="square" rtlCol="0">
            <a:spAutoFit/>
          </a:bodyPr>
          <a:lstStyle/>
          <a:p>
            <a:pPr marL="342900" indent="-342900" algn="ctr"/>
            <a:r>
              <a:rPr lang="en-US" dirty="0" smtClean="0">
                <a:solidFill>
                  <a:srgbClr val="00B050"/>
                </a:solidFill>
              </a:rPr>
              <a:t>Autocatalytic Process</a:t>
            </a:r>
          </a:p>
          <a:p>
            <a:pPr marL="342900" indent="-342900">
              <a:buFont typeface="+mj-lt"/>
              <a:buAutoNum type="arabicPeriod"/>
            </a:pPr>
            <a:endParaRPr lang="en-US" dirty="0" smtClean="0"/>
          </a:p>
          <a:p>
            <a:pPr marL="342900" indent="-342900" algn="just">
              <a:buFont typeface="+mj-lt"/>
              <a:buAutoNum type="arabicPeriod"/>
            </a:pPr>
            <a:r>
              <a:rPr lang="en-US" dirty="0" smtClean="0">
                <a:solidFill>
                  <a:srgbClr val="FFC000"/>
                </a:solidFill>
              </a:rPr>
              <a:t>Physical breakdown </a:t>
            </a:r>
            <a:r>
              <a:rPr lang="en-US" dirty="0" smtClean="0"/>
              <a:t>of lipids into coarse emulsion</a:t>
            </a:r>
          </a:p>
          <a:p>
            <a:pPr marL="342900" indent="-342900" algn="just">
              <a:buFont typeface="+mj-lt"/>
              <a:buAutoNum type="arabicPeriod"/>
            </a:pPr>
            <a:r>
              <a:rPr lang="en-US" dirty="0" smtClean="0">
                <a:solidFill>
                  <a:srgbClr val="FFC000"/>
                </a:solidFill>
              </a:rPr>
              <a:t>Hydrolysis</a:t>
            </a:r>
            <a:r>
              <a:rPr lang="en-US" dirty="0" smtClean="0"/>
              <a:t> of TGs into FAs and MGs</a:t>
            </a:r>
          </a:p>
          <a:p>
            <a:pPr marL="342900" indent="-342900" algn="just">
              <a:buFont typeface="+mj-lt"/>
              <a:buAutoNum type="arabicPeriod"/>
            </a:pPr>
            <a:r>
              <a:rPr lang="en-US" dirty="0" smtClean="0">
                <a:solidFill>
                  <a:srgbClr val="FFC000"/>
                </a:solidFill>
              </a:rPr>
              <a:t>Mixed-micelle </a:t>
            </a:r>
            <a:r>
              <a:rPr lang="en-US" dirty="0" smtClean="0"/>
              <a:t> formation with bile salts and/or vesicle formation of FAs + TGs</a:t>
            </a:r>
            <a:endParaRPr lang="en-US" dirty="0"/>
          </a:p>
        </p:txBody>
      </p:sp>
      <p:sp>
        <p:nvSpPr>
          <p:cNvPr id="7" name="TextBox 6"/>
          <p:cNvSpPr txBox="1"/>
          <p:nvPr/>
        </p:nvSpPr>
        <p:spPr>
          <a:xfrm>
            <a:off x="3200400" y="2003174"/>
            <a:ext cx="2743200" cy="4524315"/>
          </a:xfrm>
          <a:prstGeom prst="rect">
            <a:avLst/>
          </a:prstGeom>
          <a:noFill/>
        </p:spPr>
        <p:txBody>
          <a:bodyPr wrap="square" rtlCol="0">
            <a:spAutoFit/>
          </a:bodyPr>
          <a:lstStyle/>
          <a:p>
            <a:pPr marL="342900" indent="-342900" algn="ctr"/>
            <a:r>
              <a:rPr lang="en-US" dirty="0" smtClean="0"/>
              <a:t> </a:t>
            </a:r>
            <a:r>
              <a:rPr lang="en-US" dirty="0" smtClean="0">
                <a:solidFill>
                  <a:srgbClr val="00B050"/>
                </a:solidFill>
              </a:rPr>
              <a:t>Carrier Process</a:t>
            </a:r>
          </a:p>
          <a:p>
            <a:pPr marL="342900" indent="-342900" algn="just">
              <a:buFont typeface="+mj-lt"/>
              <a:buAutoNum type="arabicPeriod"/>
            </a:pPr>
            <a:endParaRPr lang="en-US" dirty="0" smtClean="0"/>
          </a:p>
          <a:p>
            <a:pPr marL="342900" indent="-342900" algn="just">
              <a:buFont typeface="+mj-lt"/>
              <a:buAutoNum type="arabicPeriod"/>
            </a:pPr>
            <a:r>
              <a:rPr lang="en-US" dirty="0" smtClean="0">
                <a:solidFill>
                  <a:srgbClr val="C00000"/>
                </a:solidFill>
              </a:rPr>
              <a:t>Entry</a:t>
            </a:r>
            <a:r>
              <a:rPr lang="en-US" dirty="0" smtClean="0"/>
              <a:t> into </a:t>
            </a:r>
            <a:r>
              <a:rPr lang="en-US" dirty="0" err="1" smtClean="0"/>
              <a:t>enterocyte</a:t>
            </a:r>
            <a:r>
              <a:rPr lang="en-US" dirty="0" smtClean="0"/>
              <a:t> by passive diffusion, facilitated diffusion and active transport</a:t>
            </a:r>
          </a:p>
          <a:p>
            <a:pPr marL="342900" indent="-342900" algn="just">
              <a:buFont typeface="+mj-lt"/>
              <a:buAutoNum type="arabicPeriod"/>
            </a:pPr>
            <a:r>
              <a:rPr lang="en-US" dirty="0" smtClean="0"/>
              <a:t>Formation of </a:t>
            </a:r>
            <a:r>
              <a:rPr lang="en-US" dirty="0" smtClean="0">
                <a:solidFill>
                  <a:srgbClr val="C00000"/>
                </a:solidFill>
              </a:rPr>
              <a:t>TG &amp; PL </a:t>
            </a:r>
            <a:r>
              <a:rPr lang="en-US" dirty="0" smtClean="0"/>
              <a:t>from absorbed FA &amp; MG</a:t>
            </a:r>
          </a:p>
          <a:p>
            <a:pPr marL="342900" indent="-342900" algn="just">
              <a:buFont typeface="+mj-lt"/>
              <a:buAutoNum type="arabicPeriod"/>
            </a:pPr>
            <a:r>
              <a:rPr lang="en-US" dirty="0" smtClean="0"/>
              <a:t>Formation of </a:t>
            </a:r>
            <a:r>
              <a:rPr lang="en-US" dirty="0" err="1" smtClean="0">
                <a:solidFill>
                  <a:srgbClr val="C00000"/>
                </a:solidFill>
              </a:rPr>
              <a:t>chylomicron</a:t>
            </a:r>
            <a:r>
              <a:rPr lang="en-US" dirty="0" smtClean="0"/>
              <a:t> and storage in </a:t>
            </a:r>
            <a:r>
              <a:rPr lang="en-US" dirty="0" err="1" smtClean="0"/>
              <a:t>golgi</a:t>
            </a:r>
            <a:r>
              <a:rPr lang="en-US" dirty="0" smtClean="0"/>
              <a:t> apparatus</a:t>
            </a:r>
          </a:p>
          <a:p>
            <a:pPr marL="342900" indent="-342900" algn="just">
              <a:buFont typeface="+mj-lt"/>
              <a:buAutoNum type="arabicPeriod"/>
            </a:pPr>
            <a:r>
              <a:rPr lang="en-US" dirty="0" err="1" smtClean="0">
                <a:solidFill>
                  <a:srgbClr val="C00000"/>
                </a:solidFill>
              </a:rPr>
              <a:t>Exocytosis</a:t>
            </a:r>
            <a:r>
              <a:rPr lang="en-US" dirty="0" smtClean="0"/>
              <a:t> into extracellular phase</a:t>
            </a:r>
          </a:p>
          <a:p>
            <a:pPr marL="342900" indent="-342900">
              <a:buFont typeface="+mj-lt"/>
              <a:buAutoNum type="arabicPeriod"/>
            </a:pPr>
            <a:endParaRPr lang="en-US" dirty="0"/>
          </a:p>
        </p:txBody>
      </p:sp>
      <p:sp>
        <p:nvSpPr>
          <p:cNvPr id="8" name="TextBox 7"/>
          <p:cNvSpPr txBox="1"/>
          <p:nvPr/>
        </p:nvSpPr>
        <p:spPr>
          <a:xfrm>
            <a:off x="5943600" y="1993880"/>
            <a:ext cx="2743200" cy="4801314"/>
          </a:xfrm>
          <a:prstGeom prst="rect">
            <a:avLst/>
          </a:prstGeom>
          <a:noFill/>
        </p:spPr>
        <p:txBody>
          <a:bodyPr wrap="square" rtlCol="0">
            <a:spAutoFit/>
          </a:bodyPr>
          <a:lstStyle/>
          <a:p>
            <a:pPr marL="342900" indent="-342900" algn="ctr"/>
            <a:r>
              <a:rPr lang="en-US" dirty="0" smtClean="0">
                <a:solidFill>
                  <a:srgbClr val="00B050"/>
                </a:solidFill>
              </a:rPr>
              <a:t>Size-selective Process</a:t>
            </a:r>
          </a:p>
          <a:p>
            <a:pPr marL="342900" indent="-342900">
              <a:buFont typeface="+mj-lt"/>
              <a:buAutoNum type="arabicPeriod"/>
            </a:pPr>
            <a:endParaRPr lang="en-US" dirty="0" smtClean="0"/>
          </a:p>
          <a:p>
            <a:pPr marL="342900" indent="-342900" algn="just">
              <a:buFont typeface="+mj-lt"/>
              <a:buAutoNum type="arabicPeriod"/>
            </a:pPr>
            <a:r>
              <a:rPr lang="en-US" dirty="0" err="1" smtClean="0"/>
              <a:t>Lipophilic</a:t>
            </a:r>
            <a:r>
              <a:rPr lang="en-US" dirty="0" smtClean="0"/>
              <a:t> drugs with </a:t>
            </a:r>
            <a:r>
              <a:rPr lang="en-US" dirty="0" err="1" smtClean="0">
                <a:solidFill>
                  <a:srgbClr val="00B0F0"/>
                </a:solidFill>
              </a:rPr>
              <a:t>logP</a:t>
            </a:r>
            <a:r>
              <a:rPr lang="en-US" dirty="0" smtClean="0">
                <a:solidFill>
                  <a:srgbClr val="00B0F0"/>
                </a:solidFill>
              </a:rPr>
              <a:t> &gt; 5 </a:t>
            </a:r>
            <a:r>
              <a:rPr lang="en-US" dirty="0" smtClean="0"/>
              <a:t>with TG solubility &gt; 50 mg/ml enters </a:t>
            </a:r>
            <a:r>
              <a:rPr lang="en-US" dirty="0" smtClean="0">
                <a:solidFill>
                  <a:srgbClr val="00B0F0"/>
                </a:solidFill>
              </a:rPr>
              <a:t>lymphatic</a:t>
            </a:r>
            <a:r>
              <a:rPr lang="en-US" dirty="0" smtClean="0"/>
              <a:t> delivery</a:t>
            </a:r>
          </a:p>
          <a:p>
            <a:pPr marL="342900" indent="-342900" algn="just">
              <a:buFont typeface="+mj-lt"/>
              <a:buAutoNum type="arabicPeriod"/>
            </a:pPr>
            <a:r>
              <a:rPr lang="en-US" dirty="0" err="1" smtClean="0"/>
              <a:t>Chylomicrons</a:t>
            </a:r>
            <a:r>
              <a:rPr lang="en-US" dirty="0" smtClean="0"/>
              <a:t> are </a:t>
            </a:r>
            <a:r>
              <a:rPr lang="en-US" dirty="0" smtClean="0">
                <a:solidFill>
                  <a:srgbClr val="00B0F0"/>
                </a:solidFill>
              </a:rPr>
              <a:t>big in size</a:t>
            </a:r>
            <a:r>
              <a:rPr lang="en-US" dirty="0" smtClean="0"/>
              <a:t> and access lymphatic transport</a:t>
            </a:r>
          </a:p>
          <a:p>
            <a:pPr marL="342900" indent="-342900" algn="just">
              <a:buFont typeface="+mj-lt"/>
              <a:buAutoNum type="arabicPeriod"/>
            </a:pPr>
            <a:r>
              <a:rPr lang="en-US" dirty="0" smtClean="0">
                <a:solidFill>
                  <a:srgbClr val="00B0F0"/>
                </a:solidFill>
              </a:rPr>
              <a:t>FFA &lt; 12 </a:t>
            </a:r>
            <a:r>
              <a:rPr lang="en-US" dirty="0" smtClean="0"/>
              <a:t>carbon absorbed by portal and more than that by lymph</a:t>
            </a:r>
          </a:p>
          <a:p>
            <a:pPr marL="342900" indent="-342900" algn="just">
              <a:buFont typeface="+mj-lt"/>
              <a:buAutoNum type="arabicPeriod"/>
            </a:pPr>
            <a:endParaRPr lang="en-US" dirty="0" smtClean="0"/>
          </a:p>
          <a:p>
            <a:pPr marL="342900" indent="-342900" algn="just">
              <a:buFont typeface="+mj-lt"/>
              <a:buAutoNum type="arabicPeriod"/>
            </a:pPr>
            <a:endParaRPr lang="en-US" dirty="0" smtClean="0"/>
          </a:p>
          <a:p>
            <a:pPr marL="342900" indent="-342900">
              <a:buFont typeface="+mj-lt"/>
              <a:buAutoNum type="arabicPeriod"/>
            </a:pPr>
            <a:endParaRPr lang="en-US" dirty="0"/>
          </a:p>
        </p:txBody>
      </p:sp>
      <p:pic>
        <p:nvPicPr>
          <p:cNvPr id="9" name="Picture 2"/>
          <p:cNvPicPr>
            <a:picLocks noChangeAspect="1" noChangeArrowheads="1"/>
          </p:cNvPicPr>
          <p:nvPr/>
        </p:nvPicPr>
        <p:blipFill>
          <a:blip r:embed="rId2" cstate="print"/>
          <a:srcRect/>
          <a:stretch>
            <a:fillRect/>
          </a:stretch>
        </p:blipFill>
        <p:spPr bwMode="auto">
          <a:xfrm>
            <a:off x="692339" y="5181600"/>
            <a:ext cx="2355661" cy="14478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tretch>
            <a:fillRect/>
          </a:stretch>
        </p:blipFill>
        <p:spPr bwMode="auto">
          <a:xfrm>
            <a:off x="1709995" y="1481138"/>
            <a:ext cx="5724010" cy="4525962"/>
          </a:xfrm>
          <a:prstGeom prst="rect">
            <a:avLst/>
          </a:prstGeom>
          <a:noFill/>
          <a:ln w="9525">
            <a:noFill/>
            <a:miter lim="800000"/>
            <a:headEnd/>
            <a:tailEnd/>
          </a:ln>
          <a:effectLst/>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Lipids: </a:t>
            </a:r>
            <a:r>
              <a:rPr kumimoji="0" lang="en-US" sz="4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j-lt"/>
                <a:ea typeface="+mj-ea"/>
                <a:cs typeface="+mj-cs"/>
              </a:rPr>
              <a:t>In-vivo Fate</a:t>
            </a:r>
            <a:endParaRPr kumimoji="0" lang="en-US" sz="4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10000" t="8000" r="15000" b="3000"/>
          </a:stretch>
        </a:blipFill>
        <a:effectLst/>
      </p:bgPr>
    </p:bg>
    <p:spTree>
      <p:nvGrpSpPr>
        <p:cNvPr id="1" name=""/>
        <p:cNvGrpSpPr/>
        <p:nvPr/>
      </p:nvGrpSpPr>
      <p:grpSpPr>
        <a:xfrm>
          <a:off x="0" y="0"/>
          <a:ext cx="0" cy="0"/>
          <a:chOff x="0" y="0"/>
          <a:chExt cx="0" cy="0"/>
        </a:xfrm>
      </p:grpSpPr>
      <p:grpSp>
        <p:nvGrpSpPr>
          <p:cNvPr id="18" name="Group 17"/>
          <p:cNvGrpSpPr/>
          <p:nvPr/>
        </p:nvGrpSpPr>
        <p:grpSpPr>
          <a:xfrm>
            <a:off x="4724400" y="1524000"/>
            <a:ext cx="4343400" cy="1600200"/>
            <a:chOff x="4724400" y="1524000"/>
            <a:chExt cx="4343400" cy="1600200"/>
          </a:xfrm>
        </p:grpSpPr>
        <p:sp>
          <p:nvSpPr>
            <p:cNvPr id="9" name="Rounded Rectangular Callout 8"/>
            <p:cNvSpPr/>
            <p:nvPr/>
          </p:nvSpPr>
          <p:spPr>
            <a:xfrm>
              <a:off x="6629400" y="1524000"/>
              <a:ext cx="2438400" cy="609600"/>
            </a:xfrm>
            <a:prstGeom prst="wedgeRoundRectCallout">
              <a:avLst>
                <a:gd name="adj1" fmla="val -58410"/>
                <a:gd name="adj2" fmla="val 453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err="1" smtClean="0">
                  <a:solidFill>
                    <a:srgbClr val="C00000"/>
                  </a:solidFill>
                </a:rPr>
                <a:t>Antral</a:t>
              </a:r>
              <a:r>
                <a:rPr lang="en-US" sz="1400" dirty="0" smtClean="0">
                  <a:solidFill>
                    <a:srgbClr val="C00000"/>
                  </a:solidFill>
                </a:rPr>
                <a:t> contraction shear</a:t>
              </a:r>
            </a:p>
            <a:p>
              <a:pPr marL="342900" indent="-342900">
                <a:buFont typeface="+mj-lt"/>
                <a:buAutoNum type="arabicPeriod"/>
              </a:pPr>
              <a:r>
                <a:rPr lang="en-US" sz="1400" dirty="0" err="1" smtClean="0">
                  <a:solidFill>
                    <a:srgbClr val="C00000"/>
                  </a:solidFill>
                </a:rPr>
                <a:t>Retropropulsion</a:t>
              </a:r>
              <a:endParaRPr lang="en-US" sz="1400" dirty="0" smtClean="0">
                <a:solidFill>
                  <a:srgbClr val="C00000"/>
                </a:solidFill>
              </a:endParaRPr>
            </a:p>
            <a:p>
              <a:pPr marL="342900" indent="-342900">
                <a:buFont typeface="+mj-lt"/>
                <a:buAutoNum type="arabicPeriod"/>
              </a:pPr>
              <a:r>
                <a:rPr lang="en-US" sz="1400" dirty="0" smtClean="0">
                  <a:solidFill>
                    <a:srgbClr val="C00000"/>
                  </a:solidFill>
                </a:rPr>
                <a:t>Gastric emptying</a:t>
              </a:r>
              <a:endParaRPr lang="en-US" sz="1400" dirty="0">
                <a:solidFill>
                  <a:srgbClr val="C00000"/>
                </a:solidFill>
              </a:endParaRPr>
            </a:p>
          </p:txBody>
        </p:sp>
        <p:pic>
          <p:nvPicPr>
            <p:cNvPr id="11" name="Picture 2" descr="D:\Research\Seminar Presentations\LBODDS\Images\Picture1.png"/>
            <p:cNvPicPr>
              <a:picLocks noChangeAspect="1" noChangeArrowheads="1"/>
            </p:cNvPicPr>
            <p:nvPr/>
          </p:nvPicPr>
          <p:blipFill>
            <a:blip r:embed="rId3" cstate="print"/>
            <a:srcRect/>
            <a:stretch>
              <a:fillRect/>
            </a:stretch>
          </p:blipFill>
          <p:spPr bwMode="auto">
            <a:xfrm>
              <a:off x="4724400" y="2819400"/>
              <a:ext cx="1361467" cy="304800"/>
            </a:xfrm>
            <a:prstGeom prst="rect">
              <a:avLst/>
            </a:prstGeom>
            <a:noFill/>
          </p:spPr>
        </p:pic>
      </p:grpSp>
      <p:grpSp>
        <p:nvGrpSpPr>
          <p:cNvPr id="17" name="Group 16"/>
          <p:cNvGrpSpPr/>
          <p:nvPr/>
        </p:nvGrpSpPr>
        <p:grpSpPr>
          <a:xfrm>
            <a:off x="6172200" y="762000"/>
            <a:ext cx="762000" cy="685800"/>
            <a:chOff x="6096000" y="228600"/>
            <a:chExt cx="1076325" cy="942975"/>
          </a:xfrm>
        </p:grpSpPr>
        <p:pic>
          <p:nvPicPr>
            <p:cNvPr id="1027" name="Picture 3" descr="I:\LBODDS\Images\capsule-1.jpg"/>
            <p:cNvPicPr>
              <a:picLocks noChangeAspect="1" noChangeArrowheads="1"/>
            </p:cNvPicPr>
            <p:nvPr/>
          </p:nvPicPr>
          <p:blipFill>
            <a:blip r:embed="rId4" cstate="print"/>
            <a:srcRect/>
            <a:stretch>
              <a:fillRect/>
            </a:stretch>
          </p:blipFill>
          <p:spPr bwMode="auto">
            <a:xfrm>
              <a:off x="6096000" y="228600"/>
              <a:ext cx="1076325" cy="942975"/>
            </a:xfrm>
            <a:prstGeom prst="rect">
              <a:avLst/>
            </a:prstGeom>
            <a:noFill/>
          </p:spPr>
        </p:pic>
        <p:sp>
          <p:nvSpPr>
            <p:cNvPr id="14" name="TextBox 13"/>
            <p:cNvSpPr txBox="1"/>
            <p:nvPr/>
          </p:nvSpPr>
          <p:spPr>
            <a:xfrm rot="18839745">
              <a:off x="6417292" y="489791"/>
              <a:ext cx="762000" cy="434735"/>
            </a:xfrm>
            <a:prstGeom prst="rect">
              <a:avLst/>
            </a:prstGeom>
            <a:noFill/>
          </p:spPr>
          <p:txBody>
            <a:bodyPr wrap="square" rtlCol="0">
              <a:spAutoFit/>
            </a:bodyPr>
            <a:lstStyle/>
            <a:p>
              <a:r>
                <a:rPr lang="en-US" sz="1400" dirty="0" smtClean="0">
                  <a:solidFill>
                    <a:srgbClr val="FFFF00"/>
                  </a:solidFill>
                </a:rPr>
                <a:t>lipid</a:t>
              </a:r>
              <a:endParaRPr lang="en-US" dirty="0">
                <a:solidFill>
                  <a:srgbClr val="FFFF00"/>
                </a:solidFill>
              </a:endParaRPr>
            </a:p>
          </p:txBody>
        </p:sp>
      </p:grpSp>
      <p:pic>
        <p:nvPicPr>
          <p:cNvPr id="1029" name="Picture 5"/>
          <p:cNvPicPr>
            <a:picLocks noChangeAspect="1" noChangeArrowheads="1"/>
          </p:cNvPicPr>
          <p:nvPr/>
        </p:nvPicPr>
        <p:blipFill>
          <a:blip r:embed="rId5" cstate="print"/>
          <a:srcRect/>
          <a:stretch>
            <a:fillRect/>
          </a:stretch>
        </p:blipFill>
        <p:spPr bwMode="auto">
          <a:xfrm rot="8897696">
            <a:off x="5127924" y="2589052"/>
            <a:ext cx="1280909" cy="449442"/>
          </a:xfrm>
          <a:prstGeom prst="rect">
            <a:avLst/>
          </a:prstGeom>
          <a:noFill/>
          <a:ln w="9525">
            <a:noFill/>
            <a:miter lim="800000"/>
            <a:headEnd/>
            <a:tailEnd/>
          </a:ln>
          <a:effectLst/>
        </p:spPr>
      </p:pic>
      <p:pic>
        <p:nvPicPr>
          <p:cNvPr id="25" name="Picture 5"/>
          <p:cNvPicPr>
            <a:picLocks noChangeAspect="1" noChangeArrowheads="1"/>
          </p:cNvPicPr>
          <p:nvPr/>
        </p:nvPicPr>
        <p:blipFill>
          <a:blip r:embed="rId5" cstate="print"/>
          <a:srcRect/>
          <a:stretch>
            <a:fillRect/>
          </a:stretch>
        </p:blipFill>
        <p:spPr bwMode="auto">
          <a:xfrm rot="12379081" flipV="1">
            <a:off x="4347824" y="2808783"/>
            <a:ext cx="592087" cy="184969"/>
          </a:xfrm>
          <a:prstGeom prst="rect">
            <a:avLst/>
          </a:prstGeom>
          <a:noFill/>
          <a:ln w="9525">
            <a:noFill/>
            <a:miter lim="800000"/>
            <a:headEnd/>
            <a:tailEnd/>
          </a:ln>
          <a:effectLst/>
        </p:spPr>
      </p:pic>
      <p:pic>
        <p:nvPicPr>
          <p:cNvPr id="26" name="Picture 5"/>
          <p:cNvPicPr>
            <a:picLocks noChangeAspect="1" noChangeArrowheads="1"/>
          </p:cNvPicPr>
          <p:nvPr/>
        </p:nvPicPr>
        <p:blipFill>
          <a:blip r:embed="rId6" cstate="print"/>
          <a:srcRect/>
          <a:stretch>
            <a:fillRect/>
          </a:stretch>
        </p:blipFill>
        <p:spPr bwMode="auto">
          <a:xfrm rot="8520344" flipV="1">
            <a:off x="3653597" y="2855268"/>
            <a:ext cx="407984" cy="127455"/>
          </a:xfrm>
          <a:prstGeom prst="rect">
            <a:avLst/>
          </a:prstGeom>
          <a:noFill/>
          <a:ln w="9525">
            <a:noFill/>
            <a:miter lim="800000"/>
            <a:headEnd/>
            <a:tailEnd/>
          </a:ln>
          <a:effectLst/>
        </p:spPr>
      </p:pic>
      <p:pic>
        <p:nvPicPr>
          <p:cNvPr id="27" name="Picture 5"/>
          <p:cNvPicPr>
            <a:picLocks noChangeAspect="1" noChangeArrowheads="1"/>
          </p:cNvPicPr>
          <p:nvPr/>
        </p:nvPicPr>
        <p:blipFill>
          <a:blip r:embed="rId6" cstate="print"/>
          <a:srcRect/>
          <a:stretch>
            <a:fillRect/>
          </a:stretch>
        </p:blipFill>
        <p:spPr bwMode="auto">
          <a:xfrm rot="8520344" flipV="1">
            <a:off x="2815399" y="3541068"/>
            <a:ext cx="407984" cy="127455"/>
          </a:xfrm>
          <a:prstGeom prst="rect">
            <a:avLst/>
          </a:prstGeom>
          <a:noFill/>
          <a:ln w="9525">
            <a:noFill/>
            <a:miter lim="800000"/>
            <a:headEnd/>
            <a:tailEnd/>
          </a:ln>
          <a:effectLst/>
        </p:spPr>
      </p:pic>
      <p:grpSp>
        <p:nvGrpSpPr>
          <p:cNvPr id="28" name="Group 27"/>
          <p:cNvGrpSpPr/>
          <p:nvPr/>
        </p:nvGrpSpPr>
        <p:grpSpPr>
          <a:xfrm>
            <a:off x="5715000" y="1905000"/>
            <a:ext cx="685800" cy="609600"/>
            <a:chOff x="6096000" y="228600"/>
            <a:chExt cx="1076325" cy="942975"/>
          </a:xfrm>
        </p:grpSpPr>
        <p:pic>
          <p:nvPicPr>
            <p:cNvPr id="29" name="Picture 3" descr="I:\LBODDS\Images\capsule-1.jpg"/>
            <p:cNvPicPr>
              <a:picLocks noChangeAspect="1" noChangeArrowheads="1"/>
            </p:cNvPicPr>
            <p:nvPr/>
          </p:nvPicPr>
          <p:blipFill>
            <a:blip r:embed="rId4" cstate="print"/>
            <a:srcRect/>
            <a:stretch>
              <a:fillRect/>
            </a:stretch>
          </p:blipFill>
          <p:spPr bwMode="auto">
            <a:xfrm>
              <a:off x="6096000" y="228600"/>
              <a:ext cx="1076325" cy="942975"/>
            </a:xfrm>
            <a:prstGeom prst="rect">
              <a:avLst/>
            </a:prstGeom>
            <a:noFill/>
          </p:spPr>
        </p:pic>
        <p:sp>
          <p:nvSpPr>
            <p:cNvPr id="30" name="TextBox 29"/>
            <p:cNvSpPr txBox="1"/>
            <p:nvPr/>
          </p:nvSpPr>
          <p:spPr>
            <a:xfrm rot="18839745">
              <a:off x="6417292" y="489791"/>
              <a:ext cx="762000" cy="434735"/>
            </a:xfrm>
            <a:prstGeom prst="rect">
              <a:avLst/>
            </a:prstGeom>
            <a:noFill/>
          </p:spPr>
          <p:txBody>
            <a:bodyPr wrap="square" rtlCol="0">
              <a:spAutoFit/>
            </a:bodyPr>
            <a:lstStyle/>
            <a:p>
              <a:r>
                <a:rPr lang="en-US" sz="1200" dirty="0" smtClean="0">
                  <a:solidFill>
                    <a:srgbClr val="FFFF00"/>
                  </a:solidFill>
                </a:rPr>
                <a:t>lipid</a:t>
              </a:r>
              <a:endParaRPr lang="en-US" dirty="0">
                <a:solidFill>
                  <a:srgbClr val="FFFF00"/>
                </a:solidFill>
              </a:endParaRPr>
            </a:p>
          </p:txBody>
        </p:sp>
      </p:grpSp>
      <p:sp>
        <p:nvSpPr>
          <p:cNvPr id="31" name="TextBox 30"/>
          <p:cNvSpPr txBox="1"/>
          <p:nvPr/>
        </p:nvSpPr>
        <p:spPr>
          <a:xfrm>
            <a:off x="3733800" y="2590800"/>
            <a:ext cx="1055649" cy="338554"/>
          </a:xfrm>
          <a:prstGeom prst="rect">
            <a:avLst/>
          </a:prstGeom>
          <a:noFill/>
        </p:spPr>
        <p:txBody>
          <a:bodyPr wrap="square" rtlCol="0">
            <a:spAutoFit/>
          </a:bodyPr>
          <a:lstStyle/>
          <a:p>
            <a:r>
              <a:rPr lang="en-US" sz="1600" dirty="0" smtClean="0">
                <a:solidFill>
                  <a:srgbClr val="FF0000"/>
                </a:solidFill>
              </a:rPr>
              <a:t>SECRETIN</a:t>
            </a:r>
            <a:endParaRPr lang="en-US" sz="1600" dirty="0">
              <a:solidFill>
                <a:srgbClr val="FF0000"/>
              </a:solidFill>
            </a:endParaRPr>
          </a:p>
        </p:txBody>
      </p:sp>
      <p:grpSp>
        <p:nvGrpSpPr>
          <p:cNvPr id="37" name="Group 36"/>
          <p:cNvGrpSpPr/>
          <p:nvPr/>
        </p:nvGrpSpPr>
        <p:grpSpPr>
          <a:xfrm>
            <a:off x="3158678" y="3250675"/>
            <a:ext cx="1215918" cy="703490"/>
            <a:chOff x="3158678" y="3250675"/>
            <a:chExt cx="1215918" cy="703490"/>
          </a:xfrm>
        </p:grpSpPr>
        <p:sp>
          <p:nvSpPr>
            <p:cNvPr id="34" name="TextBox 33"/>
            <p:cNvSpPr txBox="1"/>
            <p:nvPr/>
          </p:nvSpPr>
          <p:spPr>
            <a:xfrm rot="19920196">
              <a:off x="3158678" y="3615611"/>
              <a:ext cx="768796" cy="338554"/>
            </a:xfrm>
            <a:prstGeom prst="rect">
              <a:avLst/>
            </a:prstGeom>
            <a:noFill/>
          </p:spPr>
          <p:txBody>
            <a:bodyPr wrap="square" rtlCol="0">
              <a:spAutoFit/>
            </a:bodyPr>
            <a:lstStyle/>
            <a:p>
              <a:r>
                <a:rPr lang="en-US" sz="1000" dirty="0" smtClean="0">
                  <a:solidFill>
                    <a:srgbClr val="FF0000"/>
                  </a:solidFill>
                </a:rPr>
                <a:t>Lipase</a:t>
              </a:r>
              <a:r>
                <a:rPr lang="en-US" sz="1600" dirty="0" smtClean="0">
                  <a:solidFill>
                    <a:srgbClr val="FF0000"/>
                  </a:solidFill>
                </a:rPr>
                <a:t> </a:t>
              </a:r>
              <a:endParaRPr lang="en-US" sz="1600" baseline="30000" dirty="0">
                <a:solidFill>
                  <a:srgbClr val="FF0000"/>
                </a:solidFill>
              </a:endParaRPr>
            </a:p>
          </p:txBody>
        </p:sp>
        <p:sp>
          <p:nvSpPr>
            <p:cNvPr id="35" name="TextBox 34"/>
            <p:cNvSpPr txBox="1"/>
            <p:nvPr/>
          </p:nvSpPr>
          <p:spPr>
            <a:xfrm rot="19253920">
              <a:off x="3465398" y="3464015"/>
              <a:ext cx="717111" cy="246221"/>
            </a:xfrm>
            <a:prstGeom prst="rect">
              <a:avLst/>
            </a:prstGeom>
            <a:noFill/>
          </p:spPr>
          <p:txBody>
            <a:bodyPr wrap="square" rtlCol="0">
              <a:spAutoFit/>
            </a:bodyPr>
            <a:lstStyle/>
            <a:p>
              <a:r>
                <a:rPr lang="en-US" sz="1000" dirty="0" smtClean="0">
                  <a:solidFill>
                    <a:srgbClr val="FF0000"/>
                  </a:solidFill>
                </a:rPr>
                <a:t>Co-lipase </a:t>
              </a:r>
              <a:endParaRPr lang="en-US" sz="1000" baseline="30000" dirty="0">
                <a:solidFill>
                  <a:srgbClr val="FF0000"/>
                </a:solidFill>
              </a:endParaRPr>
            </a:p>
          </p:txBody>
        </p:sp>
        <p:sp>
          <p:nvSpPr>
            <p:cNvPr id="36" name="TextBox 35"/>
            <p:cNvSpPr txBox="1"/>
            <p:nvPr/>
          </p:nvSpPr>
          <p:spPr>
            <a:xfrm rot="19797653">
              <a:off x="3883234" y="3250675"/>
              <a:ext cx="491362" cy="246221"/>
            </a:xfrm>
            <a:prstGeom prst="rect">
              <a:avLst/>
            </a:prstGeom>
            <a:noFill/>
          </p:spPr>
          <p:txBody>
            <a:bodyPr wrap="square" rtlCol="0">
              <a:spAutoFit/>
            </a:bodyPr>
            <a:lstStyle/>
            <a:p>
              <a:r>
                <a:rPr lang="en-US" sz="1000" dirty="0" smtClean="0">
                  <a:solidFill>
                    <a:srgbClr val="FF0000"/>
                  </a:solidFill>
                </a:rPr>
                <a:t> HCO</a:t>
              </a:r>
              <a:r>
                <a:rPr lang="en-US" sz="1000" baseline="-25000" dirty="0" smtClean="0">
                  <a:solidFill>
                    <a:srgbClr val="FF0000"/>
                  </a:solidFill>
                </a:rPr>
                <a:t>3</a:t>
              </a:r>
              <a:r>
                <a:rPr lang="en-US" sz="1000" dirty="0" smtClean="0">
                  <a:solidFill>
                    <a:srgbClr val="FF0000"/>
                  </a:solidFill>
                </a:rPr>
                <a:t> </a:t>
              </a:r>
              <a:endParaRPr lang="en-US" sz="1000" baseline="30000" dirty="0">
                <a:solidFill>
                  <a:srgbClr val="FF0000"/>
                </a:solidFill>
              </a:endParaRPr>
            </a:p>
          </p:txBody>
        </p:sp>
      </p:grpSp>
      <p:sp>
        <p:nvSpPr>
          <p:cNvPr id="38" name="Rounded Rectangular Callout 37"/>
          <p:cNvSpPr/>
          <p:nvPr/>
        </p:nvSpPr>
        <p:spPr>
          <a:xfrm>
            <a:off x="381000" y="838200"/>
            <a:ext cx="2667000" cy="609600"/>
          </a:xfrm>
          <a:prstGeom prst="wedgeRoundRectCallout">
            <a:avLst>
              <a:gd name="adj1" fmla="val 67862"/>
              <a:gd name="adj2" fmla="val 59951"/>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r>
              <a:rPr lang="en-US" sz="1400" dirty="0" smtClean="0">
                <a:solidFill>
                  <a:srgbClr val="C00000"/>
                </a:solidFill>
              </a:rPr>
              <a:t>Drains Blood from spleen, pancreas &amp; digestive organs</a:t>
            </a:r>
            <a:endParaRPr lang="en-US" sz="1400" dirty="0">
              <a:solidFill>
                <a:srgbClr val="C00000"/>
              </a:solidFill>
            </a:endParaRPr>
          </a:p>
        </p:txBody>
      </p:sp>
      <p:sp>
        <p:nvSpPr>
          <p:cNvPr id="39" name="Rounded Rectangular Callout 38"/>
          <p:cNvSpPr/>
          <p:nvPr/>
        </p:nvSpPr>
        <p:spPr>
          <a:xfrm>
            <a:off x="31596" y="1600200"/>
            <a:ext cx="2895600" cy="1295400"/>
          </a:xfrm>
          <a:prstGeom prst="wedgeRoundRectCallout">
            <a:avLst>
              <a:gd name="adj1" fmla="val 65551"/>
              <a:gd name="adj2" fmla="val 685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AutoNum type="arabicPeriod"/>
            </a:pPr>
            <a:r>
              <a:rPr lang="en-US" sz="1200" dirty="0" smtClean="0">
                <a:solidFill>
                  <a:srgbClr val="C00000"/>
                </a:solidFill>
              </a:rPr>
              <a:t>HCO3 – neutral environment  – max. lipase/</a:t>
            </a:r>
            <a:r>
              <a:rPr lang="en-US" sz="1200" dirty="0" err="1" smtClean="0">
                <a:solidFill>
                  <a:srgbClr val="C00000"/>
                </a:solidFill>
              </a:rPr>
              <a:t>colipase</a:t>
            </a:r>
            <a:r>
              <a:rPr lang="en-US" sz="1200" dirty="0" smtClean="0">
                <a:solidFill>
                  <a:srgbClr val="C00000"/>
                </a:solidFill>
              </a:rPr>
              <a:t> activity</a:t>
            </a:r>
          </a:p>
          <a:p>
            <a:pPr marL="342900" indent="-342900">
              <a:buAutoNum type="arabicPeriod"/>
            </a:pPr>
            <a:r>
              <a:rPr lang="en-US" sz="1200" dirty="0" smtClean="0">
                <a:solidFill>
                  <a:srgbClr val="C00000"/>
                </a:solidFill>
              </a:rPr>
              <a:t>More FA stimulates </a:t>
            </a:r>
            <a:r>
              <a:rPr lang="en-US" sz="1200" dirty="0" err="1" smtClean="0">
                <a:solidFill>
                  <a:srgbClr val="00B050"/>
                </a:solidFill>
              </a:rPr>
              <a:t>cholecystokinin</a:t>
            </a:r>
            <a:r>
              <a:rPr lang="en-US" sz="1200" dirty="0" smtClean="0">
                <a:solidFill>
                  <a:srgbClr val="C00000"/>
                </a:solidFill>
              </a:rPr>
              <a:t> into portal circ.</a:t>
            </a:r>
          </a:p>
          <a:p>
            <a:pPr marL="342900" indent="-342900">
              <a:buAutoNum type="arabicPeriod"/>
            </a:pPr>
            <a:r>
              <a:rPr lang="en-US" sz="1200" dirty="0" smtClean="0">
                <a:solidFill>
                  <a:srgbClr val="C00000"/>
                </a:solidFill>
              </a:rPr>
              <a:t>This stimulates pancreas to release more </a:t>
            </a:r>
            <a:r>
              <a:rPr lang="en-US" sz="1200" dirty="0" smtClean="0">
                <a:solidFill>
                  <a:srgbClr val="00B050"/>
                </a:solidFill>
              </a:rPr>
              <a:t>TG lipase/co-lipase</a:t>
            </a:r>
            <a:endParaRPr lang="en-US" sz="1200" dirty="0">
              <a:solidFill>
                <a:srgbClr val="C00000"/>
              </a:solidFill>
            </a:endParaRPr>
          </a:p>
        </p:txBody>
      </p:sp>
      <p:sp>
        <p:nvSpPr>
          <p:cNvPr id="40" name="Rounded Rectangular Callout 39"/>
          <p:cNvSpPr/>
          <p:nvPr/>
        </p:nvSpPr>
        <p:spPr>
          <a:xfrm>
            <a:off x="42747" y="3059151"/>
            <a:ext cx="2667000" cy="762000"/>
          </a:xfrm>
          <a:prstGeom prst="wedgeRoundRectCallout">
            <a:avLst>
              <a:gd name="adj1" fmla="val 50301"/>
              <a:gd name="adj2" fmla="val 6360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1200" dirty="0" smtClean="0">
                <a:solidFill>
                  <a:srgbClr val="C00000"/>
                </a:solidFill>
              </a:rPr>
              <a:t>FA &amp; MG – partially ionized – potent emulsifier – promote binding of co-lipase-lipase complex to emulsion surface</a:t>
            </a:r>
            <a:endParaRPr lang="en-US" sz="1200" dirty="0">
              <a:solidFill>
                <a:srgbClr val="C00000"/>
              </a:solidFill>
            </a:endParaRPr>
          </a:p>
        </p:txBody>
      </p:sp>
      <p:grpSp>
        <p:nvGrpSpPr>
          <p:cNvPr id="52" name="Group 51"/>
          <p:cNvGrpSpPr/>
          <p:nvPr/>
        </p:nvGrpSpPr>
        <p:grpSpPr>
          <a:xfrm>
            <a:off x="1981200" y="3982846"/>
            <a:ext cx="304800" cy="152399"/>
            <a:chOff x="457200" y="5638800"/>
            <a:chExt cx="381000" cy="306659"/>
          </a:xfrm>
        </p:grpSpPr>
        <p:pic>
          <p:nvPicPr>
            <p:cNvPr id="44" name="Picture 6"/>
            <p:cNvPicPr>
              <a:picLocks noChangeAspect="1" noChangeArrowheads="1"/>
            </p:cNvPicPr>
            <p:nvPr/>
          </p:nvPicPr>
          <p:blipFill>
            <a:blip r:embed="rId7" cstate="print"/>
            <a:srcRect/>
            <a:stretch>
              <a:fillRect/>
            </a:stretch>
          </p:blipFill>
          <p:spPr bwMode="auto">
            <a:xfrm>
              <a:off x="609600" y="5867400"/>
              <a:ext cx="76200" cy="78059"/>
            </a:xfrm>
            <a:prstGeom prst="rect">
              <a:avLst/>
            </a:prstGeom>
            <a:noFill/>
            <a:ln w="9525">
              <a:noFill/>
              <a:miter lim="800000"/>
              <a:headEnd/>
              <a:tailEnd/>
            </a:ln>
            <a:effectLst/>
          </p:spPr>
        </p:pic>
        <p:pic>
          <p:nvPicPr>
            <p:cNvPr id="45" name="Picture 6"/>
            <p:cNvPicPr>
              <a:picLocks noChangeAspect="1" noChangeArrowheads="1"/>
            </p:cNvPicPr>
            <p:nvPr/>
          </p:nvPicPr>
          <p:blipFill>
            <a:blip r:embed="rId7" cstate="print"/>
            <a:srcRect/>
            <a:stretch>
              <a:fillRect/>
            </a:stretch>
          </p:blipFill>
          <p:spPr bwMode="auto">
            <a:xfrm>
              <a:off x="685800" y="5715000"/>
              <a:ext cx="76200" cy="78059"/>
            </a:xfrm>
            <a:prstGeom prst="rect">
              <a:avLst/>
            </a:prstGeom>
            <a:noFill/>
            <a:ln w="9525">
              <a:noFill/>
              <a:miter lim="800000"/>
              <a:headEnd/>
              <a:tailEnd/>
            </a:ln>
            <a:effectLst/>
          </p:spPr>
        </p:pic>
        <p:pic>
          <p:nvPicPr>
            <p:cNvPr id="46" name="Picture 6"/>
            <p:cNvPicPr>
              <a:picLocks noChangeAspect="1" noChangeArrowheads="1"/>
            </p:cNvPicPr>
            <p:nvPr/>
          </p:nvPicPr>
          <p:blipFill>
            <a:blip r:embed="rId7" cstate="print"/>
            <a:srcRect/>
            <a:stretch>
              <a:fillRect/>
            </a:stretch>
          </p:blipFill>
          <p:spPr bwMode="auto">
            <a:xfrm>
              <a:off x="762000" y="5791200"/>
              <a:ext cx="76200" cy="78059"/>
            </a:xfrm>
            <a:prstGeom prst="rect">
              <a:avLst/>
            </a:prstGeom>
            <a:noFill/>
            <a:ln w="9525">
              <a:noFill/>
              <a:miter lim="800000"/>
              <a:headEnd/>
              <a:tailEnd/>
            </a:ln>
            <a:effectLst/>
          </p:spPr>
        </p:pic>
        <p:pic>
          <p:nvPicPr>
            <p:cNvPr id="47" name="Picture 6"/>
            <p:cNvPicPr>
              <a:picLocks noChangeAspect="1" noChangeArrowheads="1"/>
            </p:cNvPicPr>
            <p:nvPr/>
          </p:nvPicPr>
          <p:blipFill>
            <a:blip r:embed="rId7" cstate="print"/>
            <a:srcRect/>
            <a:stretch>
              <a:fillRect/>
            </a:stretch>
          </p:blipFill>
          <p:spPr bwMode="auto">
            <a:xfrm>
              <a:off x="457200" y="5715000"/>
              <a:ext cx="76200" cy="78059"/>
            </a:xfrm>
            <a:prstGeom prst="rect">
              <a:avLst/>
            </a:prstGeom>
            <a:noFill/>
            <a:ln w="9525">
              <a:noFill/>
              <a:miter lim="800000"/>
              <a:headEnd/>
              <a:tailEnd/>
            </a:ln>
            <a:effectLst/>
          </p:spPr>
        </p:pic>
        <p:pic>
          <p:nvPicPr>
            <p:cNvPr id="48" name="Picture 6"/>
            <p:cNvPicPr>
              <a:picLocks noChangeAspect="1" noChangeArrowheads="1"/>
            </p:cNvPicPr>
            <p:nvPr/>
          </p:nvPicPr>
          <p:blipFill>
            <a:blip r:embed="rId7" cstate="print"/>
            <a:srcRect/>
            <a:stretch>
              <a:fillRect/>
            </a:stretch>
          </p:blipFill>
          <p:spPr bwMode="auto">
            <a:xfrm>
              <a:off x="533400" y="5638800"/>
              <a:ext cx="76200" cy="78059"/>
            </a:xfrm>
            <a:prstGeom prst="rect">
              <a:avLst/>
            </a:prstGeom>
            <a:noFill/>
            <a:ln w="9525">
              <a:noFill/>
              <a:miter lim="800000"/>
              <a:headEnd/>
              <a:tailEnd/>
            </a:ln>
            <a:effectLst/>
          </p:spPr>
        </p:pic>
        <p:pic>
          <p:nvPicPr>
            <p:cNvPr id="49" name="Picture 6"/>
            <p:cNvPicPr>
              <a:picLocks noChangeAspect="1" noChangeArrowheads="1"/>
            </p:cNvPicPr>
            <p:nvPr/>
          </p:nvPicPr>
          <p:blipFill>
            <a:blip r:embed="rId7" cstate="print"/>
            <a:srcRect/>
            <a:stretch>
              <a:fillRect/>
            </a:stretch>
          </p:blipFill>
          <p:spPr bwMode="auto">
            <a:xfrm>
              <a:off x="533400" y="5867400"/>
              <a:ext cx="76200" cy="78059"/>
            </a:xfrm>
            <a:prstGeom prst="rect">
              <a:avLst/>
            </a:prstGeom>
            <a:noFill/>
            <a:ln w="9525">
              <a:noFill/>
              <a:miter lim="800000"/>
              <a:headEnd/>
              <a:tailEnd/>
            </a:ln>
            <a:effectLst/>
          </p:spPr>
        </p:pic>
        <p:pic>
          <p:nvPicPr>
            <p:cNvPr id="50" name="Picture 6"/>
            <p:cNvPicPr>
              <a:picLocks noChangeAspect="1" noChangeArrowheads="1"/>
            </p:cNvPicPr>
            <p:nvPr/>
          </p:nvPicPr>
          <p:blipFill>
            <a:blip r:embed="rId7" cstate="print"/>
            <a:srcRect/>
            <a:stretch>
              <a:fillRect/>
            </a:stretch>
          </p:blipFill>
          <p:spPr bwMode="auto">
            <a:xfrm>
              <a:off x="533400" y="5867400"/>
              <a:ext cx="76200" cy="78059"/>
            </a:xfrm>
            <a:prstGeom prst="rect">
              <a:avLst/>
            </a:prstGeom>
            <a:noFill/>
            <a:ln w="9525">
              <a:noFill/>
              <a:miter lim="800000"/>
              <a:headEnd/>
              <a:tailEnd/>
            </a:ln>
            <a:effectLst/>
          </p:spPr>
        </p:pic>
      </p:grpSp>
      <p:grpSp>
        <p:nvGrpSpPr>
          <p:cNvPr id="56" name="Group 55"/>
          <p:cNvGrpSpPr/>
          <p:nvPr/>
        </p:nvGrpSpPr>
        <p:grpSpPr>
          <a:xfrm>
            <a:off x="6324600" y="2286000"/>
            <a:ext cx="2667000" cy="4366706"/>
            <a:chOff x="6172200" y="2819400"/>
            <a:chExt cx="2667000" cy="4366706"/>
          </a:xfrm>
        </p:grpSpPr>
        <p:sp>
          <p:nvSpPr>
            <p:cNvPr id="53" name="TextBox 52"/>
            <p:cNvSpPr txBox="1"/>
            <p:nvPr/>
          </p:nvSpPr>
          <p:spPr>
            <a:xfrm>
              <a:off x="6172200" y="2819400"/>
              <a:ext cx="2667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solidFill>
                    <a:srgbClr val="FF0000"/>
                  </a:solidFill>
                </a:rPr>
                <a:t>Key Points to Ponder</a:t>
              </a:r>
              <a:endParaRPr lang="en-US" b="1" dirty="0">
                <a:solidFill>
                  <a:srgbClr val="FF0000"/>
                </a:solidFill>
              </a:endParaRPr>
            </a:p>
          </p:txBody>
        </p:sp>
        <p:sp>
          <p:nvSpPr>
            <p:cNvPr id="54" name="TextBox 53"/>
            <p:cNvSpPr txBox="1"/>
            <p:nvPr/>
          </p:nvSpPr>
          <p:spPr>
            <a:xfrm>
              <a:off x="6172200" y="3200400"/>
              <a:ext cx="2667000" cy="39857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en-US" sz="1100" dirty="0" smtClean="0">
                  <a:solidFill>
                    <a:srgbClr val="FF0000"/>
                  </a:solidFill>
                </a:rPr>
                <a:t>For </a:t>
              </a:r>
              <a:r>
                <a:rPr lang="en-US" sz="1100" dirty="0" err="1" smtClean="0">
                  <a:solidFill>
                    <a:srgbClr val="FF0000"/>
                  </a:solidFill>
                </a:rPr>
                <a:t>digesion</a:t>
              </a:r>
              <a:r>
                <a:rPr lang="en-US" sz="1100" dirty="0" smtClean="0">
                  <a:solidFill>
                    <a:srgbClr val="FF0000"/>
                  </a:solidFill>
                </a:rPr>
                <a:t> of lipids: bile acid, </a:t>
              </a:r>
              <a:r>
                <a:rPr lang="en-US" sz="1100" dirty="0" err="1" smtClean="0">
                  <a:solidFill>
                    <a:srgbClr val="FF0000"/>
                  </a:solidFill>
                </a:rPr>
                <a:t>phospholipid</a:t>
              </a:r>
              <a:r>
                <a:rPr lang="en-US" sz="1100" dirty="0" smtClean="0">
                  <a:solidFill>
                    <a:srgbClr val="FF0000"/>
                  </a:solidFill>
                </a:rPr>
                <a:t>, enzyme (lipase/co-lipase/</a:t>
              </a:r>
              <a:r>
                <a:rPr lang="en-US" sz="1100" dirty="0" err="1" smtClean="0">
                  <a:solidFill>
                    <a:srgbClr val="FF0000"/>
                  </a:solidFill>
                </a:rPr>
                <a:t>phospholipase</a:t>
              </a:r>
              <a:r>
                <a:rPr lang="en-US" sz="1100" dirty="0" smtClean="0">
                  <a:solidFill>
                    <a:srgbClr val="FF0000"/>
                  </a:solidFill>
                </a:rPr>
                <a:t>) , and HCO3- are important</a:t>
              </a:r>
            </a:p>
            <a:p>
              <a:pPr>
                <a:buFont typeface="Wingdings" pitchFamily="2" charset="2"/>
                <a:buChar char="Ø"/>
              </a:pPr>
              <a:endParaRPr lang="en-US" sz="1100" dirty="0" smtClean="0">
                <a:solidFill>
                  <a:srgbClr val="FF0000"/>
                </a:solidFill>
              </a:endParaRPr>
            </a:p>
            <a:p>
              <a:pPr>
                <a:buFont typeface="Wingdings" pitchFamily="2" charset="2"/>
                <a:buChar char="Ø"/>
              </a:pPr>
              <a:r>
                <a:rPr lang="en-US" sz="1100" dirty="0" smtClean="0">
                  <a:solidFill>
                    <a:srgbClr val="0000FF"/>
                  </a:solidFill>
                </a:rPr>
                <a:t>Long chain FA </a:t>
              </a:r>
              <a:r>
                <a:rPr lang="en-US" sz="1100" dirty="0" smtClean="0">
                  <a:solidFill>
                    <a:srgbClr val="FF0000"/>
                  </a:solidFill>
                </a:rPr>
                <a:t>(~2 g) stimulate gall bladder contraction and elevate  intestinal </a:t>
              </a:r>
              <a:r>
                <a:rPr lang="en-US" sz="1100" dirty="0" err="1" smtClean="0">
                  <a:solidFill>
                    <a:srgbClr val="FF0000"/>
                  </a:solidFill>
                </a:rPr>
                <a:t>biliary</a:t>
              </a:r>
              <a:r>
                <a:rPr lang="en-US" sz="1100" dirty="0" smtClean="0">
                  <a:solidFill>
                    <a:srgbClr val="FF0000"/>
                  </a:solidFill>
                </a:rPr>
                <a:t> lipid accumulation compared to MCTs</a:t>
              </a:r>
            </a:p>
            <a:p>
              <a:pPr>
                <a:buFont typeface="Wingdings" pitchFamily="2" charset="2"/>
                <a:buChar char="Ø"/>
              </a:pPr>
              <a:endParaRPr lang="en-US" sz="1100" dirty="0" smtClean="0">
                <a:solidFill>
                  <a:srgbClr val="FF0000"/>
                </a:solidFill>
              </a:endParaRPr>
            </a:p>
            <a:p>
              <a:pPr>
                <a:buFont typeface="Wingdings" pitchFamily="2" charset="2"/>
                <a:buChar char="Ø"/>
              </a:pPr>
              <a:r>
                <a:rPr lang="en-US" sz="1100" dirty="0" smtClean="0">
                  <a:solidFill>
                    <a:srgbClr val="FF0000"/>
                  </a:solidFill>
                </a:rPr>
                <a:t>In vivo </a:t>
              </a:r>
              <a:r>
                <a:rPr lang="en-US" sz="1100" dirty="0" err="1" smtClean="0">
                  <a:solidFill>
                    <a:srgbClr val="FF0000"/>
                  </a:solidFill>
                </a:rPr>
                <a:t>solubilization</a:t>
              </a:r>
              <a:r>
                <a:rPr lang="en-US" sz="1100" dirty="0" smtClean="0">
                  <a:solidFill>
                    <a:srgbClr val="FF0000"/>
                  </a:solidFill>
                </a:rPr>
                <a:t> capacity depends  on both </a:t>
              </a:r>
              <a:r>
                <a:rPr lang="en-US" sz="1100" dirty="0" err="1" smtClean="0">
                  <a:solidFill>
                    <a:srgbClr val="0000FF"/>
                  </a:solidFill>
                </a:rPr>
                <a:t>lipophilicity</a:t>
              </a:r>
              <a:r>
                <a:rPr lang="en-US" sz="1100" dirty="0" smtClean="0">
                  <a:solidFill>
                    <a:srgbClr val="0000FF"/>
                  </a:solidFill>
                </a:rPr>
                <a:t> and chemical structure </a:t>
              </a:r>
              <a:r>
                <a:rPr lang="en-US" sz="1100" dirty="0" smtClean="0">
                  <a:solidFill>
                    <a:srgbClr val="FF0000"/>
                  </a:solidFill>
                </a:rPr>
                <a:t>of the drug and nature of </a:t>
              </a:r>
              <a:r>
                <a:rPr lang="en-US" sz="1100" dirty="0" err="1" smtClean="0">
                  <a:solidFill>
                    <a:srgbClr val="FF0000"/>
                  </a:solidFill>
                </a:rPr>
                <a:t>endo</a:t>
              </a:r>
              <a:r>
                <a:rPr lang="en-US" sz="1100" dirty="0" smtClean="0">
                  <a:solidFill>
                    <a:srgbClr val="FF0000"/>
                  </a:solidFill>
                </a:rPr>
                <a:t>/</a:t>
              </a:r>
              <a:r>
                <a:rPr lang="en-US" sz="1100" dirty="0" err="1" smtClean="0">
                  <a:solidFill>
                    <a:srgbClr val="FF0000"/>
                  </a:solidFill>
                </a:rPr>
                <a:t>exogeneous</a:t>
              </a:r>
              <a:r>
                <a:rPr lang="en-US" sz="1100" dirty="0" smtClean="0">
                  <a:solidFill>
                    <a:srgbClr val="FF0000"/>
                  </a:solidFill>
                </a:rPr>
                <a:t> lipids.</a:t>
              </a:r>
            </a:p>
            <a:p>
              <a:pPr>
                <a:buFont typeface="Wingdings" pitchFamily="2" charset="2"/>
                <a:buChar char="Ø"/>
              </a:pPr>
              <a:endParaRPr lang="en-US" sz="1100" dirty="0" smtClean="0">
                <a:solidFill>
                  <a:srgbClr val="FF0000"/>
                </a:solidFill>
              </a:endParaRPr>
            </a:p>
            <a:p>
              <a:pPr>
                <a:buFont typeface="Wingdings" pitchFamily="2" charset="2"/>
                <a:buChar char="Ø"/>
              </a:pPr>
              <a:r>
                <a:rPr lang="en-US" sz="1100" dirty="0" smtClean="0">
                  <a:solidFill>
                    <a:srgbClr val="FF0000"/>
                  </a:solidFill>
                </a:rPr>
                <a:t>Enzymatic action is interfacial process and the </a:t>
              </a:r>
              <a:r>
                <a:rPr lang="en-US" sz="1100" dirty="0" err="1" smtClean="0">
                  <a:solidFill>
                    <a:srgbClr val="0000FF"/>
                  </a:solidFill>
                </a:rPr>
                <a:t>lipolysis</a:t>
              </a:r>
              <a:r>
                <a:rPr lang="en-US" sz="1100" dirty="0" smtClean="0">
                  <a:solidFill>
                    <a:srgbClr val="0000FF"/>
                  </a:solidFill>
                </a:rPr>
                <a:t> is enhanced </a:t>
              </a:r>
              <a:r>
                <a:rPr lang="en-US" sz="1100" dirty="0" smtClean="0">
                  <a:solidFill>
                    <a:srgbClr val="FF0000"/>
                  </a:solidFill>
                </a:rPr>
                <a:t>in formulations with </a:t>
              </a:r>
              <a:r>
                <a:rPr lang="en-US" sz="1100" dirty="0" smtClean="0">
                  <a:solidFill>
                    <a:srgbClr val="0000FF"/>
                  </a:solidFill>
                </a:rPr>
                <a:t>good </a:t>
              </a:r>
              <a:r>
                <a:rPr lang="en-US" sz="1100" dirty="0" err="1" smtClean="0">
                  <a:solidFill>
                    <a:srgbClr val="0000FF"/>
                  </a:solidFill>
                </a:rPr>
                <a:t>dispersability</a:t>
              </a:r>
              <a:r>
                <a:rPr lang="en-US" sz="1100" dirty="0" smtClean="0">
                  <a:solidFill>
                    <a:srgbClr val="0000FF"/>
                  </a:solidFill>
                </a:rPr>
                <a:t> like  SNEDDS/SMEDDS</a:t>
              </a:r>
            </a:p>
            <a:p>
              <a:pPr>
                <a:buFont typeface="Wingdings" pitchFamily="2" charset="2"/>
                <a:buChar char="Ø"/>
              </a:pPr>
              <a:endParaRPr lang="en-US" sz="1100" dirty="0" smtClean="0">
                <a:solidFill>
                  <a:srgbClr val="0000FF"/>
                </a:solidFill>
              </a:endParaRPr>
            </a:p>
            <a:p>
              <a:pPr>
                <a:buFont typeface="Wingdings" pitchFamily="2" charset="2"/>
                <a:buChar char="Ø"/>
              </a:pPr>
              <a:r>
                <a:rPr lang="en-US" sz="1100" dirty="0" smtClean="0">
                  <a:solidFill>
                    <a:srgbClr val="0000FF"/>
                  </a:solidFill>
                </a:rPr>
                <a:t>SNEDDS/SMEDDS maximize rate of drug partitioning </a:t>
              </a:r>
              <a:r>
                <a:rPr lang="en-US" sz="1100" dirty="0" smtClean="0">
                  <a:solidFill>
                    <a:srgbClr val="FF0000"/>
                  </a:solidFill>
                </a:rPr>
                <a:t>into the aqueous intestinal fluids and provide </a:t>
              </a:r>
              <a:r>
                <a:rPr lang="en-US" sz="1100" b="1" dirty="0" smtClean="0">
                  <a:solidFill>
                    <a:srgbClr val="C00000"/>
                  </a:solidFill>
                </a:rPr>
                <a:t>consistent BA.</a:t>
              </a:r>
              <a:endParaRPr lang="en-US" sz="1100" dirty="0">
                <a:solidFill>
                  <a:srgbClr val="FF0000"/>
                </a:solidFill>
              </a:endParaRPr>
            </a:p>
          </p:txBody>
        </p:sp>
      </p:grpSp>
      <p:sp>
        <p:nvSpPr>
          <p:cNvPr id="55" name="Rounded Rectangular Callout 54"/>
          <p:cNvSpPr/>
          <p:nvPr/>
        </p:nvSpPr>
        <p:spPr>
          <a:xfrm>
            <a:off x="1219200" y="4648200"/>
            <a:ext cx="2895600" cy="762000"/>
          </a:xfrm>
          <a:prstGeom prst="wedgeRoundRectCallout">
            <a:avLst>
              <a:gd name="adj1" fmla="val -1128"/>
              <a:gd name="adj2" fmla="val -13395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1200" dirty="0" smtClean="0">
                <a:solidFill>
                  <a:srgbClr val="0000FF"/>
                </a:solidFill>
              </a:rPr>
              <a:t>Micelle/Mixed micelle/vesicle </a:t>
            </a:r>
            <a:r>
              <a:rPr lang="en-US" sz="1200" dirty="0" smtClean="0">
                <a:solidFill>
                  <a:srgbClr val="C00000"/>
                </a:solidFill>
              </a:rPr>
              <a:t>formation with bile salts and phospholipids</a:t>
            </a:r>
          </a:p>
          <a:p>
            <a:pPr marL="342900" indent="-342900"/>
            <a:r>
              <a:rPr lang="en-US" sz="1200" b="1" dirty="0" err="1" smtClean="0">
                <a:solidFill>
                  <a:srgbClr val="0000FF"/>
                </a:solidFill>
              </a:rPr>
              <a:t>Solubilization</a:t>
            </a:r>
            <a:r>
              <a:rPr lang="en-US" sz="1200" dirty="0" smtClean="0">
                <a:solidFill>
                  <a:srgbClr val="C00000"/>
                </a:solidFill>
              </a:rPr>
              <a:t> of precipitated/released drugs</a:t>
            </a:r>
            <a:endParaRPr lang="en-US" sz="1200" dirty="0">
              <a:solidFill>
                <a:srgbClr val="C00000"/>
              </a:solidFill>
            </a:endParaRPr>
          </a:p>
        </p:txBody>
      </p:sp>
      <p:sp>
        <p:nvSpPr>
          <p:cNvPr id="41" name="Rounded Rectangular Callout 40"/>
          <p:cNvSpPr/>
          <p:nvPr/>
        </p:nvSpPr>
        <p:spPr>
          <a:xfrm>
            <a:off x="2895600" y="3886200"/>
            <a:ext cx="2819400" cy="609600"/>
          </a:xfrm>
          <a:prstGeom prst="wedgeRoundRectCallout">
            <a:avLst>
              <a:gd name="adj1" fmla="val -37042"/>
              <a:gd name="adj2" fmla="val -12139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r>
              <a:rPr lang="en-US" sz="1400" dirty="0" smtClean="0">
                <a:solidFill>
                  <a:srgbClr val="C00000"/>
                </a:solidFill>
              </a:rPr>
              <a:t>Secretion of bile from gall bladder </a:t>
            </a:r>
          </a:p>
          <a:p>
            <a:pPr marL="342900" indent="-342900"/>
            <a:r>
              <a:rPr lang="en-US" sz="1000" dirty="0" smtClean="0">
                <a:solidFill>
                  <a:srgbClr val="C00000"/>
                </a:solidFill>
              </a:rPr>
              <a:t>Bile Salt, </a:t>
            </a:r>
            <a:r>
              <a:rPr lang="en-US" sz="1000" dirty="0" err="1" smtClean="0">
                <a:solidFill>
                  <a:srgbClr val="C00000"/>
                </a:solidFill>
              </a:rPr>
              <a:t>Phospholipid</a:t>
            </a:r>
            <a:r>
              <a:rPr lang="en-US" sz="1000" dirty="0" smtClean="0">
                <a:solidFill>
                  <a:srgbClr val="C00000"/>
                </a:solidFill>
              </a:rPr>
              <a:t>, Cholesterol,  HCO</a:t>
            </a:r>
            <a:r>
              <a:rPr lang="en-US" sz="1000" baseline="-25000" dirty="0" smtClean="0">
                <a:solidFill>
                  <a:srgbClr val="C00000"/>
                </a:solidFill>
              </a:rPr>
              <a:t>3</a:t>
            </a:r>
            <a:r>
              <a:rPr lang="en-US" sz="1000" baseline="30000" dirty="0" smtClean="0">
                <a:solidFill>
                  <a:srgbClr val="C00000"/>
                </a:solidFill>
              </a:rPr>
              <a:t>-</a:t>
            </a:r>
          </a:p>
          <a:p>
            <a:pPr marL="342900" indent="-342900"/>
            <a:r>
              <a:rPr lang="en-US" sz="1200" baseline="-25000" dirty="0" err="1" smtClean="0">
                <a:solidFill>
                  <a:srgbClr val="0000FF"/>
                </a:solidFill>
              </a:rPr>
              <a:t>Pancrease</a:t>
            </a:r>
            <a:r>
              <a:rPr lang="en-US" sz="1200" baseline="-25000" dirty="0" smtClean="0">
                <a:solidFill>
                  <a:srgbClr val="0000FF"/>
                </a:solidFill>
              </a:rPr>
              <a:t> secretes </a:t>
            </a:r>
            <a:r>
              <a:rPr lang="en-US" sz="1200" dirty="0" smtClean="0">
                <a:solidFill>
                  <a:srgbClr val="0000FF"/>
                </a:solidFill>
              </a:rPr>
              <a:t> </a:t>
            </a:r>
            <a:r>
              <a:rPr lang="en-US" sz="1200" baseline="-25000" dirty="0" err="1" smtClean="0">
                <a:solidFill>
                  <a:srgbClr val="0000FF"/>
                </a:solidFill>
              </a:rPr>
              <a:t>Phospholipase</a:t>
            </a:r>
            <a:endParaRPr lang="en-US" sz="1200" baseline="-25000" dirty="0">
              <a:solidFill>
                <a:srgbClr val="0000FF"/>
              </a:solidFill>
            </a:endParaRPr>
          </a:p>
        </p:txBody>
      </p:sp>
      <p:pic>
        <p:nvPicPr>
          <p:cNvPr id="10242" name="Picture 2" descr="http://dwb4.unl.edu/Chem/CHEM869K/CHEM869KLinks/arbl.cvmbs.colostate.edu/hbooks/pathphys/digestion/smallgut/micelles.gif"/>
          <p:cNvPicPr>
            <a:picLocks noChangeAspect="1" noChangeArrowheads="1"/>
          </p:cNvPicPr>
          <p:nvPr/>
        </p:nvPicPr>
        <p:blipFill>
          <a:blip r:embed="rId8" cstate="print"/>
          <a:srcRect/>
          <a:stretch>
            <a:fillRect/>
          </a:stretch>
        </p:blipFill>
        <p:spPr bwMode="auto">
          <a:xfrm>
            <a:off x="228600" y="5715000"/>
            <a:ext cx="1905000" cy="952500"/>
          </a:xfrm>
          <a:prstGeom prst="rect">
            <a:avLst/>
          </a:prstGeom>
          <a:noFill/>
        </p:spPr>
      </p:pic>
      <p:sp>
        <p:nvSpPr>
          <p:cNvPr id="51" name="Title 1"/>
          <p:cNvSpPr>
            <a:spLocks noGrp="1"/>
          </p:cNvSpPr>
          <p:nvPr>
            <p:ph type="title"/>
          </p:nvPr>
        </p:nvSpPr>
        <p:spPr>
          <a:xfrm>
            <a:off x="457200" y="0"/>
            <a:ext cx="8229600" cy="9144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Lipid’s Fate: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Digestive Phase</a:t>
            </a:r>
            <a:endParaRPr lang="en-US" dirty="0">
              <a:solidFill>
                <a:srgbClr val="00B050"/>
              </a:solidFill>
            </a:endParaRPr>
          </a:p>
        </p:txBody>
      </p:sp>
      <p:pic>
        <p:nvPicPr>
          <p:cNvPr id="1026" name="Picture 2"/>
          <p:cNvPicPr>
            <a:picLocks noChangeAspect="1" noChangeArrowheads="1"/>
          </p:cNvPicPr>
          <p:nvPr/>
        </p:nvPicPr>
        <p:blipFill>
          <a:blip r:embed="rId9" cstate="print"/>
          <a:srcRect/>
          <a:stretch>
            <a:fillRect/>
          </a:stretch>
        </p:blipFill>
        <p:spPr bwMode="auto">
          <a:xfrm>
            <a:off x="5105400" y="2514600"/>
            <a:ext cx="3105150" cy="3667125"/>
          </a:xfrm>
          <a:prstGeom prst="rect">
            <a:avLst/>
          </a:prstGeom>
          <a:noFill/>
          <a:ln w="9525">
            <a:noFill/>
            <a:miter lim="800000"/>
            <a:headEnd/>
            <a:tailEnd/>
          </a:ln>
          <a:effectLst/>
        </p:spPr>
      </p:pic>
      <p:sp>
        <p:nvSpPr>
          <p:cNvPr id="42" name="Rounded Rectangle 41"/>
          <p:cNvSpPr/>
          <p:nvPr/>
        </p:nvSpPr>
        <p:spPr>
          <a:xfrm>
            <a:off x="5181600" y="4142510"/>
            <a:ext cx="2971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167745" y="5396345"/>
            <a:ext cx="2971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188525" y="4648200"/>
            <a:ext cx="2971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5160820" y="5652655"/>
            <a:ext cx="2971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4" descr="C:\DOCUME~1\SRINIV~1\LOCALS~1\Temp\msohtmlclip1\01\clip_image001.png"/>
          <p:cNvPicPr>
            <a:picLocks noChangeAspect="1" noChangeArrowheads="1"/>
          </p:cNvPicPr>
          <p:nvPr/>
        </p:nvPicPr>
        <p:blipFill>
          <a:blip r:embed="rId10" cstate="print"/>
          <a:srcRect/>
          <a:stretch>
            <a:fillRect/>
          </a:stretch>
        </p:blipFill>
        <p:spPr bwMode="auto">
          <a:xfrm>
            <a:off x="0" y="5267325"/>
            <a:ext cx="3867150" cy="1590675"/>
          </a:xfrm>
          <a:prstGeom prst="rect">
            <a:avLst/>
          </a:prstGeom>
          <a:noFill/>
        </p:spPr>
      </p:pic>
      <p:pic>
        <p:nvPicPr>
          <p:cNvPr id="60" name="Picture 5"/>
          <p:cNvPicPr>
            <a:picLocks noChangeAspect="1" noChangeArrowheads="1"/>
          </p:cNvPicPr>
          <p:nvPr/>
        </p:nvPicPr>
        <p:blipFill>
          <a:blip r:embed="rId11" cstate="print"/>
          <a:srcRect/>
          <a:stretch>
            <a:fillRect/>
          </a:stretch>
        </p:blipFill>
        <p:spPr bwMode="auto">
          <a:xfrm>
            <a:off x="4495800" y="5029200"/>
            <a:ext cx="2133599" cy="182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6" presetClass="exit" presetSubtype="26" fill="hold" nodeType="withEffect">
                                  <p:stCondLst>
                                    <p:cond delay="0"/>
                                  </p:stCondLst>
                                  <p:childTnLst>
                                    <p:animEffect transition="out" filter="barn(inHorizontal)">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9" presetClass="entr" presetSubtype="0" fill="hold" nodeType="with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dissolve">
                                      <p:cBhvr>
                                        <p:cTn id="34" dur="500"/>
                                        <p:tgtEl>
                                          <p:spTgt spid="1029"/>
                                        </p:tgtEl>
                                      </p:cBhvr>
                                    </p:animEffect>
                                  </p:childTnLst>
                                </p:cTn>
                              </p:par>
                              <p:par>
                                <p:cTn id="35" presetID="10" presetClass="exit" presetSubtype="0" fill="hold" nodeType="withEffect">
                                  <p:stCondLst>
                                    <p:cond delay="0"/>
                                  </p:stCondLst>
                                  <p:childTnLst>
                                    <p:animEffect transition="out" filter="fade">
                                      <p:cBhvr>
                                        <p:cTn id="36" dur="2000"/>
                                        <p:tgtEl>
                                          <p:spTgt spid="1029"/>
                                        </p:tgtEl>
                                      </p:cBhvr>
                                    </p:animEffect>
                                    <p:set>
                                      <p:cBhvr>
                                        <p:cTn id="37" dur="1" fill="hold">
                                          <p:stCondLst>
                                            <p:cond delay="1999"/>
                                          </p:stCondLst>
                                        </p:cTn>
                                        <p:tgtEl>
                                          <p:spTgt spid="1029"/>
                                        </p:tgtEl>
                                        <p:attrNameLst>
                                          <p:attrName>style.visibility</p:attrName>
                                        </p:attrNameLst>
                                      </p:cBhvr>
                                      <p:to>
                                        <p:strVal val="hidden"/>
                                      </p:to>
                                    </p:set>
                                  </p:childTnLst>
                                </p:cTn>
                              </p:par>
                            </p:childTnLst>
                          </p:cTn>
                        </p:par>
                        <p:par>
                          <p:cTn id="38" fill="hold">
                            <p:stCondLst>
                              <p:cond delay="2000"/>
                            </p:stCondLst>
                            <p:childTnLst>
                              <p:par>
                                <p:cTn id="39" presetID="9"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2000"/>
                                        <p:tgtEl>
                                          <p:spTgt spid="25"/>
                                        </p:tgtEl>
                                      </p:cBhvr>
                                    </p:animEffect>
                                  </p:childTnLst>
                                </p:cTn>
                              </p:par>
                              <p:par>
                                <p:cTn id="42" presetID="9" presetClass="exit" presetSubtype="0" fill="hold" nodeType="withEffect">
                                  <p:stCondLst>
                                    <p:cond delay="0"/>
                                  </p:stCondLst>
                                  <p:childTnLst>
                                    <p:animEffect transition="out" filter="dissolve">
                                      <p:cBhvr>
                                        <p:cTn id="43" dur="2000"/>
                                        <p:tgtEl>
                                          <p:spTgt spid="25"/>
                                        </p:tgtEl>
                                      </p:cBhvr>
                                    </p:animEffect>
                                    <p:set>
                                      <p:cBhvr>
                                        <p:cTn id="44" dur="1" fill="hold">
                                          <p:stCondLst>
                                            <p:cond delay="1999"/>
                                          </p:stCondLst>
                                        </p:cTn>
                                        <p:tgtEl>
                                          <p:spTgt spid="25"/>
                                        </p:tgtEl>
                                        <p:attrNameLst>
                                          <p:attrName>style.visibility</p:attrName>
                                        </p:attrNameLst>
                                      </p:cBhvr>
                                      <p:to>
                                        <p:strVal val="hidden"/>
                                      </p:to>
                                    </p:set>
                                  </p:childTnLst>
                                </p:cTn>
                              </p:par>
                            </p:childTnLst>
                          </p:cTn>
                        </p:par>
                        <p:par>
                          <p:cTn id="45" fill="hold">
                            <p:stCondLst>
                              <p:cond delay="4000"/>
                            </p:stCondLst>
                            <p:childTnLst>
                              <p:par>
                                <p:cTn id="46" presetID="9"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2000"/>
                                        <p:tgtEl>
                                          <p:spTgt spid="26"/>
                                        </p:tgtEl>
                                      </p:cBhvr>
                                    </p:animEffect>
                                  </p:childTnLst>
                                </p:cTn>
                              </p:par>
                            </p:childTnLst>
                          </p:cTn>
                        </p:par>
                        <p:par>
                          <p:cTn id="49" fill="hold">
                            <p:stCondLst>
                              <p:cond delay="6000"/>
                            </p:stCondLst>
                            <p:childTnLst>
                              <p:par>
                                <p:cTn id="50" presetID="9" presetClass="exit" presetSubtype="0" fill="hold" nodeType="afterEffect">
                                  <p:stCondLst>
                                    <p:cond delay="0"/>
                                  </p:stCondLst>
                                  <p:childTnLst>
                                    <p:animEffect transition="out" filter="dissolve">
                                      <p:cBhvr>
                                        <p:cTn id="51" dur="2000"/>
                                        <p:tgtEl>
                                          <p:spTgt spid="26"/>
                                        </p:tgtEl>
                                      </p:cBhvr>
                                    </p:animEffect>
                                    <p:set>
                                      <p:cBhvr>
                                        <p:cTn id="52" dur="1" fill="hold">
                                          <p:stCondLst>
                                            <p:cond delay="1999"/>
                                          </p:stCondLst>
                                        </p:cTn>
                                        <p:tgtEl>
                                          <p:spTgt spid="26"/>
                                        </p:tgtEl>
                                        <p:attrNameLst>
                                          <p:attrName>style.visibility</p:attrName>
                                        </p:attrNameLst>
                                      </p:cBhvr>
                                      <p:to>
                                        <p:strVal val="hidden"/>
                                      </p:to>
                                    </p:set>
                                  </p:childTnLst>
                                </p:cTn>
                              </p:par>
                            </p:childTnLst>
                          </p:cTn>
                        </p:par>
                        <p:par>
                          <p:cTn id="53" fill="hold">
                            <p:stCondLst>
                              <p:cond delay="8000"/>
                            </p:stCondLst>
                            <p:childTnLst>
                              <p:par>
                                <p:cTn id="54" presetID="9"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dissolv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3"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dissolve">
                                      <p:cBhvr>
                                        <p:cTn id="61" dur="500"/>
                                        <p:tgtEl>
                                          <p:spTgt spid="31"/>
                                        </p:tgtEl>
                                      </p:cBhvr>
                                    </p:animEffect>
                                  </p:childTnLst>
                                </p:cTn>
                              </p:par>
                            </p:childTnLst>
                          </p:cTn>
                        </p:par>
                        <p:par>
                          <p:cTn id="62" fill="hold">
                            <p:stCondLst>
                              <p:cond delay="500"/>
                            </p:stCondLst>
                            <p:childTnLst>
                              <p:par>
                                <p:cTn id="63" presetID="64" presetClass="path" presetSubtype="0" accel="50000" decel="50000" fill="hold" grpId="2" nodeType="afterEffect">
                                  <p:stCondLst>
                                    <p:cond delay="0"/>
                                  </p:stCondLst>
                                  <p:childTnLst>
                                    <p:animMotion origin="layout" path="M 0.0257 -0.00231 L -0.00833 -0.1912 " pathEditMode="relative" rAng="0" ptsTypes="AA">
                                      <p:cBhvr>
                                        <p:cTn id="64" dur="2000" fill="hold"/>
                                        <p:tgtEl>
                                          <p:spTgt spid="31"/>
                                        </p:tgtEl>
                                        <p:attrNameLst>
                                          <p:attrName>ppt_x</p:attrName>
                                          <p:attrName>ppt_y</p:attrName>
                                        </p:attrNameLst>
                                      </p:cBhvr>
                                      <p:rCtr x="-1700" y="-9400"/>
                                    </p:animMotion>
                                  </p:childTnLst>
                                </p:cTn>
                              </p:par>
                            </p:childTnLst>
                          </p:cTn>
                        </p:par>
                        <p:par>
                          <p:cTn id="65" fill="hold">
                            <p:stCondLst>
                              <p:cond delay="2500"/>
                            </p:stCondLst>
                            <p:childTnLst>
                              <p:par>
                                <p:cTn id="66" presetID="9" presetClass="exit" presetSubtype="0" fill="hold" grpId="4" nodeType="afterEffect">
                                  <p:stCondLst>
                                    <p:cond delay="0"/>
                                  </p:stCondLst>
                                  <p:childTnLst>
                                    <p:animEffect transition="out" filter="dissolv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par>
                          <p:cTn id="69" fill="hold">
                            <p:stCondLst>
                              <p:cond delay="3000"/>
                            </p:stCondLst>
                            <p:childTnLst>
                              <p:par>
                                <p:cTn id="70" presetID="9"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dissolv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dissolv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8.33333E-7 -1.48148E-6 L -0.04531 -0.04745 " pathEditMode="relative" rAng="0" ptsTypes="AA">
                                      <p:cBhvr>
                                        <p:cTn id="81" dur="2000" fill="hold"/>
                                        <p:tgtEl>
                                          <p:spTgt spid="37"/>
                                        </p:tgtEl>
                                        <p:attrNameLst>
                                          <p:attrName>ppt_x</p:attrName>
                                          <p:attrName>ppt_y</p:attrName>
                                        </p:attrNameLst>
                                      </p:cBhvr>
                                      <p:rCtr x="-2300" y="-2400"/>
                                    </p:animMotion>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1"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dissolve">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1026"/>
                                        </p:tgtEl>
                                        <p:attrNameLst>
                                          <p:attrName>style.visibility</p:attrName>
                                        </p:attrNameLst>
                                      </p:cBhvr>
                                      <p:to>
                                        <p:strVal val="visible"/>
                                      </p:to>
                                    </p:set>
                                    <p:animEffect transition="in" filter="dissolve">
                                      <p:cBhvr>
                                        <p:cTn id="91" dur="500"/>
                                        <p:tgtEl>
                                          <p:spTgt spid="1026"/>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checkerboard(across)">
                                      <p:cBhvr>
                                        <p:cTn id="96" dur="500"/>
                                        <p:tgtEl>
                                          <p:spTgt spid="42"/>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checkerboard(across)">
                                      <p:cBhvr>
                                        <p:cTn id="99" dur="500"/>
                                        <p:tgtEl>
                                          <p:spTgt spid="57"/>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checkerboard(across)">
                                      <p:cBhvr>
                                        <p:cTn id="102" dur="500"/>
                                        <p:tgtEl>
                                          <p:spTgt spid="43"/>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checkerboard(across)">
                                      <p:cBhvr>
                                        <p:cTn id="105" dur="500"/>
                                        <p:tgtEl>
                                          <p:spTgt spid="5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42"/>
                                        </p:tgtEl>
                                      </p:cBhvr>
                                    </p:animEffect>
                                    <p:set>
                                      <p:cBhvr>
                                        <p:cTn id="110" dur="1" fill="hold">
                                          <p:stCondLst>
                                            <p:cond delay="499"/>
                                          </p:stCondLst>
                                        </p:cTn>
                                        <p:tgtEl>
                                          <p:spTgt spid="42"/>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57"/>
                                        </p:tgtEl>
                                      </p:cBhvr>
                                    </p:animEffect>
                                    <p:set>
                                      <p:cBhvr>
                                        <p:cTn id="113" dur="1" fill="hold">
                                          <p:stCondLst>
                                            <p:cond delay="499"/>
                                          </p:stCondLst>
                                        </p:cTn>
                                        <p:tgtEl>
                                          <p:spTgt spid="57"/>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43"/>
                                        </p:tgtEl>
                                      </p:cBhvr>
                                    </p:animEffect>
                                    <p:set>
                                      <p:cBhvr>
                                        <p:cTn id="116" dur="1" fill="hold">
                                          <p:stCondLst>
                                            <p:cond delay="499"/>
                                          </p:stCondLst>
                                        </p:cTn>
                                        <p:tgtEl>
                                          <p:spTgt spid="43"/>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exit" presetSubtype="10" fill="hold" nodeType="withEffect">
                                  <p:stCondLst>
                                    <p:cond delay="0"/>
                                  </p:stCondLst>
                                  <p:childTnLst>
                                    <p:animEffect transition="out" filter="blinds(horizontal)">
                                      <p:cBhvr>
                                        <p:cTn id="121" dur="500"/>
                                        <p:tgtEl>
                                          <p:spTgt spid="1026"/>
                                        </p:tgtEl>
                                      </p:cBhvr>
                                    </p:animEffect>
                                    <p:set>
                                      <p:cBhvr>
                                        <p:cTn id="122" dur="1" fill="hold">
                                          <p:stCondLst>
                                            <p:cond delay="499"/>
                                          </p:stCondLst>
                                        </p:cTn>
                                        <p:tgtEl>
                                          <p:spTgt spid="102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dissolve">
                                      <p:cBhvr>
                                        <p:cTn id="127" dur="500"/>
                                        <p:tgtEl>
                                          <p:spTgt spid="59"/>
                                        </p:tgtEl>
                                      </p:cBhvr>
                                    </p:animEffect>
                                  </p:childTnLst>
                                </p:cTn>
                              </p:par>
                              <p:par>
                                <p:cTn id="128" presetID="9" presetClass="entr" presetSubtype="0" fill="hold"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dissolve">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xit" presetSubtype="4" fill="hold" nodeType="clickEffect">
                                  <p:stCondLst>
                                    <p:cond delay="0"/>
                                  </p:stCondLst>
                                  <p:childTnLst>
                                    <p:anim calcmode="lin" valueType="num">
                                      <p:cBhvr additive="base">
                                        <p:cTn id="134" dur="500"/>
                                        <p:tgtEl>
                                          <p:spTgt spid="59"/>
                                        </p:tgtEl>
                                        <p:attrNameLst>
                                          <p:attrName>ppt_x</p:attrName>
                                        </p:attrNameLst>
                                      </p:cBhvr>
                                      <p:tavLst>
                                        <p:tav tm="0">
                                          <p:val>
                                            <p:strVal val="ppt_x"/>
                                          </p:val>
                                        </p:tav>
                                        <p:tav tm="100000">
                                          <p:val>
                                            <p:strVal val="ppt_x"/>
                                          </p:val>
                                        </p:tav>
                                      </p:tavLst>
                                    </p:anim>
                                    <p:anim calcmode="lin" valueType="num">
                                      <p:cBhvr additive="base">
                                        <p:cTn id="135" dur="500"/>
                                        <p:tgtEl>
                                          <p:spTgt spid="59"/>
                                        </p:tgtEl>
                                        <p:attrNameLst>
                                          <p:attrName>ppt_y</p:attrName>
                                        </p:attrNameLst>
                                      </p:cBhvr>
                                      <p:tavLst>
                                        <p:tav tm="0">
                                          <p:val>
                                            <p:strVal val="ppt_y"/>
                                          </p:val>
                                        </p:tav>
                                        <p:tav tm="100000">
                                          <p:val>
                                            <p:strVal val="1+ppt_h/2"/>
                                          </p:val>
                                        </p:tav>
                                      </p:tavLst>
                                    </p:anim>
                                    <p:set>
                                      <p:cBhvr>
                                        <p:cTn id="136" dur="1" fill="hold">
                                          <p:stCondLst>
                                            <p:cond delay="499"/>
                                          </p:stCondLst>
                                        </p:cTn>
                                        <p:tgtEl>
                                          <p:spTgt spid="59"/>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additive="base">
                                        <p:cTn id="138" dur="500"/>
                                        <p:tgtEl>
                                          <p:spTgt spid="60"/>
                                        </p:tgtEl>
                                        <p:attrNameLst>
                                          <p:attrName>ppt_x</p:attrName>
                                        </p:attrNameLst>
                                      </p:cBhvr>
                                      <p:tavLst>
                                        <p:tav tm="0">
                                          <p:val>
                                            <p:strVal val="ppt_x"/>
                                          </p:val>
                                        </p:tav>
                                        <p:tav tm="100000">
                                          <p:val>
                                            <p:strVal val="ppt_x"/>
                                          </p:val>
                                        </p:tav>
                                      </p:tavLst>
                                    </p:anim>
                                    <p:anim calcmode="lin" valueType="num">
                                      <p:cBhvr additive="base">
                                        <p:cTn id="139" dur="500"/>
                                        <p:tgtEl>
                                          <p:spTgt spid="60"/>
                                        </p:tgtEl>
                                        <p:attrNameLst>
                                          <p:attrName>ppt_y</p:attrName>
                                        </p:attrNameLst>
                                      </p:cBhvr>
                                      <p:tavLst>
                                        <p:tav tm="0">
                                          <p:val>
                                            <p:strVal val="ppt_y"/>
                                          </p:val>
                                        </p:tav>
                                        <p:tav tm="100000">
                                          <p:val>
                                            <p:strVal val="1+ppt_h/2"/>
                                          </p:val>
                                        </p:tav>
                                      </p:tavLst>
                                    </p:anim>
                                    <p:set>
                                      <p:cBhvr>
                                        <p:cTn id="140" dur="1" fill="hold">
                                          <p:stCondLst>
                                            <p:cond delay="499"/>
                                          </p:stCondLst>
                                        </p:cTn>
                                        <p:tgtEl>
                                          <p:spTgt spid="60"/>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dissolve">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40"/>
                                        </p:tgtEl>
                                        <p:attrNameLst>
                                          <p:attrName>style.visibility</p:attrName>
                                        </p:attrNameLst>
                                      </p:cBhvr>
                                      <p:to>
                                        <p:strVal val="visible"/>
                                      </p:to>
                                    </p:set>
                                    <p:animEffect transition="in" filter="dissolve">
                                      <p:cBhvr>
                                        <p:cTn id="150" dur="500"/>
                                        <p:tgtEl>
                                          <p:spTgt spid="40"/>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dissolve">
                                      <p:cBhvr>
                                        <p:cTn id="155" dur="500"/>
                                        <p:tgtEl>
                                          <p:spTgt spid="55"/>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nodeType="clickEffect">
                                  <p:stCondLst>
                                    <p:cond delay="0"/>
                                  </p:stCondLst>
                                  <p:childTnLst>
                                    <p:set>
                                      <p:cBhvr>
                                        <p:cTn id="159" dur="1" fill="hold">
                                          <p:stCondLst>
                                            <p:cond delay="0"/>
                                          </p:stCondLst>
                                        </p:cTn>
                                        <p:tgtEl>
                                          <p:spTgt spid="52"/>
                                        </p:tgtEl>
                                        <p:attrNameLst>
                                          <p:attrName>style.visibility</p:attrName>
                                        </p:attrNameLst>
                                      </p:cBhvr>
                                      <p:to>
                                        <p:strVal val="visible"/>
                                      </p:to>
                                    </p:set>
                                    <p:animEffect transition="in" filter="dissolve">
                                      <p:cBhvr>
                                        <p:cTn id="160" dur="500"/>
                                        <p:tgtEl>
                                          <p:spTgt spid="52"/>
                                        </p:tgtEl>
                                      </p:cBhvr>
                                    </p:animEffect>
                                  </p:childTnLst>
                                </p:cTn>
                              </p:par>
                            </p:childTnLst>
                          </p:cTn>
                        </p:par>
                        <p:par>
                          <p:cTn id="161" fill="hold">
                            <p:stCondLst>
                              <p:cond delay="500"/>
                            </p:stCondLst>
                            <p:childTnLst>
                              <p:par>
                                <p:cTn id="162" presetID="6" presetClass="emph" presetSubtype="0" fill="hold" nodeType="afterEffect">
                                  <p:stCondLst>
                                    <p:cond delay="0"/>
                                  </p:stCondLst>
                                  <p:childTnLst>
                                    <p:animScale>
                                      <p:cBhvr>
                                        <p:cTn id="163" dur="2000" fill="hold"/>
                                        <p:tgtEl>
                                          <p:spTgt spid="52"/>
                                        </p:tgtEl>
                                      </p:cBhvr>
                                      <p:by x="150000" y="150000"/>
                                    </p:animScale>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nodeType="clickEffect">
                                  <p:stCondLst>
                                    <p:cond delay="0"/>
                                  </p:stCondLst>
                                  <p:childTnLst>
                                    <p:set>
                                      <p:cBhvr>
                                        <p:cTn id="167" dur="1" fill="hold">
                                          <p:stCondLst>
                                            <p:cond delay="0"/>
                                          </p:stCondLst>
                                        </p:cTn>
                                        <p:tgtEl>
                                          <p:spTgt spid="10242"/>
                                        </p:tgtEl>
                                        <p:attrNameLst>
                                          <p:attrName>style.visibility</p:attrName>
                                        </p:attrNameLst>
                                      </p:cBhvr>
                                      <p:to>
                                        <p:strVal val="visible"/>
                                      </p:to>
                                    </p:set>
                                    <p:animEffect transition="in" filter="dissolve">
                                      <p:cBhvr>
                                        <p:cTn id="168" dur="500"/>
                                        <p:tgtEl>
                                          <p:spTgt spid="10242"/>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dissolve">
                                      <p:cBhvr>
                                        <p:cTn id="17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2"/>
      <p:bldP spid="31" grpId="3"/>
      <p:bldP spid="31" grpId="4"/>
      <p:bldP spid="38" grpId="0" animBg="1"/>
      <p:bldP spid="39" grpId="0" animBg="1"/>
      <p:bldP spid="40" grpId="0" animBg="1"/>
      <p:bldP spid="55" grpId="0" animBg="1"/>
      <p:bldP spid="41" grpId="1" animBg="1"/>
      <p:bldP spid="42" grpId="0" animBg="1"/>
      <p:bldP spid="42" grpId="1" animBg="1"/>
      <p:bldP spid="43" grpId="0" animBg="1"/>
      <p:bldP spid="43" grpId="1" animBg="1"/>
      <p:bldP spid="57" grpId="0" animBg="1"/>
      <p:bldP spid="57" grpId="1" animBg="1"/>
      <p:bldP spid="58" grpId="0" animBg="1"/>
      <p:bldP spid="5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Grp="1" noChangeAspect="1" noChangeArrowheads="1"/>
          </p:cNvPicPr>
          <p:nvPr>
            <p:ph idx="1"/>
          </p:nvPr>
        </p:nvPicPr>
        <p:blipFill>
          <a:blip r:embed="rId2" cstate="print"/>
          <a:srcRect t="6240"/>
          <a:stretch>
            <a:fillRect/>
          </a:stretch>
        </p:blipFill>
        <p:spPr>
          <a:xfrm>
            <a:off x="990600" y="1143000"/>
            <a:ext cx="7034213" cy="5334000"/>
          </a:xfrm>
          <a:noFill/>
          <a:ln/>
        </p:spPr>
      </p:pic>
      <p:sp>
        <p:nvSpPr>
          <p:cNvPr id="2" name="Title 1"/>
          <p:cNvSpPr>
            <a:spLocks noGrp="1"/>
          </p:cNvSpPr>
          <p:nvPr>
            <p:ph type="title"/>
          </p:nvPr>
        </p:nvSpPr>
        <p:spPr>
          <a:xfrm>
            <a:off x="457200" y="274638"/>
            <a:ext cx="8229600" cy="9445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Lipid’s Fate: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Absorptive Phase</a:t>
            </a:r>
            <a:endParaRPr lang="en-US" dirty="0">
              <a:solidFill>
                <a:srgbClr val="00B050"/>
              </a:solidFill>
            </a:endParaRPr>
          </a:p>
        </p:txBody>
      </p:sp>
      <p:grpSp>
        <p:nvGrpSpPr>
          <p:cNvPr id="30" name="Group 29"/>
          <p:cNvGrpSpPr/>
          <p:nvPr/>
        </p:nvGrpSpPr>
        <p:grpSpPr>
          <a:xfrm>
            <a:off x="0" y="5410200"/>
            <a:ext cx="2438400" cy="584775"/>
            <a:chOff x="0" y="5410200"/>
            <a:chExt cx="2438400" cy="584775"/>
          </a:xfrm>
        </p:grpSpPr>
        <p:sp>
          <p:nvSpPr>
            <p:cNvPr id="27" name="TextBox 26"/>
            <p:cNvSpPr txBox="1"/>
            <p:nvPr/>
          </p:nvSpPr>
          <p:spPr>
            <a:xfrm>
              <a:off x="0" y="5410200"/>
              <a:ext cx="1295400"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600" dirty="0" err="1" smtClean="0">
                  <a:solidFill>
                    <a:srgbClr val="0000FF"/>
                  </a:solidFill>
                </a:rPr>
                <a:t>Chylomicron</a:t>
              </a:r>
              <a:r>
                <a:rPr lang="en-US" sz="1600" dirty="0" smtClean="0">
                  <a:solidFill>
                    <a:srgbClr val="0000FF"/>
                  </a:solidFill>
                </a:rPr>
                <a:t> Formation</a:t>
              </a:r>
              <a:endParaRPr lang="en-US" sz="1600" dirty="0">
                <a:solidFill>
                  <a:srgbClr val="0000FF"/>
                </a:solidFill>
              </a:endParaRPr>
            </a:p>
          </p:txBody>
        </p:sp>
        <p:cxnSp>
          <p:nvCxnSpPr>
            <p:cNvPr id="29" name="Straight Arrow Connector 28"/>
            <p:cNvCxnSpPr>
              <a:stCxn id="27" idx="3"/>
            </p:cNvCxnSpPr>
            <p:nvPr/>
          </p:nvCxnSpPr>
          <p:spPr>
            <a:xfrm>
              <a:off x="1295400" y="5702588"/>
              <a:ext cx="1143000" cy="124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1" name="Group 30"/>
          <p:cNvGrpSpPr/>
          <p:nvPr/>
        </p:nvGrpSpPr>
        <p:grpSpPr>
          <a:xfrm>
            <a:off x="0" y="4444425"/>
            <a:ext cx="1752600" cy="584775"/>
            <a:chOff x="0" y="5410200"/>
            <a:chExt cx="1752600" cy="584775"/>
          </a:xfrm>
        </p:grpSpPr>
        <p:sp>
          <p:nvSpPr>
            <p:cNvPr id="32" name="TextBox 31"/>
            <p:cNvSpPr txBox="1"/>
            <p:nvPr/>
          </p:nvSpPr>
          <p:spPr>
            <a:xfrm>
              <a:off x="0" y="5410200"/>
              <a:ext cx="1295400"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600" dirty="0" err="1" smtClean="0">
                  <a:solidFill>
                    <a:srgbClr val="0000FF"/>
                  </a:solidFill>
                </a:rPr>
                <a:t>Chylomicron</a:t>
              </a:r>
              <a:r>
                <a:rPr lang="en-US" sz="1600" dirty="0" smtClean="0">
                  <a:solidFill>
                    <a:srgbClr val="0000FF"/>
                  </a:solidFill>
                </a:rPr>
                <a:t> Storage</a:t>
              </a:r>
              <a:endParaRPr lang="en-US" sz="1600" dirty="0">
                <a:solidFill>
                  <a:srgbClr val="0000FF"/>
                </a:solidFill>
              </a:endParaRPr>
            </a:p>
          </p:txBody>
        </p:sp>
        <p:cxnSp>
          <p:nvCxnSpPr>
            <p:cNvPr id="33" name="Straight Arrow Connector 32"/>
            <p:cNvCxnSpPr>
              <a:stCxn id="32" idx="3"/>
            </p:cNvCxnSpPr>
            <p:nvPr/>
          </p:nvCxnSpPr>
          <p:spPr>
            <a:xfrm>
              <a:off x="1295400" y="5702588"/>
              <a:ext cx="457200" cy="886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a:off x="0" y="1752600"/>
            <a:ext cx="2438400" cy="584775"/>
            <a:chOff x="0" y="5410200"/>
            <a:chExt cx="2438400" cy="584775"/>
          </a:xfrm>
        </p:grpSpPr>
        <p:sp>
          <p:nvSpPr>
            <p:cNvPr id="36" name="TextBox 35"/>
            <p:cNvSpPr txBox="1"/>
            <p:nvPr/>
          </p:nvSpPr>
          <p:spPr>
            <a:xfrm>
              <a:off x="0" y="5410200"/>
              <a:ext cx="1295400"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600" dirty="0" err="1" smtClean="0">
                  <a:solidFill>
                    <a:srgbClr val="0000FF"/>
                  </a:solidFill>
                </a:rPr>
                <a:t>Chylomicron</a:t>
              </a:r>
              <a:r>
                <a:rPr lang="en-US" sz="1600" dirty="0" smtClean="0">
                  <a:solidFill>
                    <a:srgbClr val="0000FF"/>
                  </a:solidFill>
                </a:rPr>
                <a:t> </a:t>
              </a:r>
              <a:r>
                <a:rPr lang="en-US" sz="1600" dirty="0" err="1" smtClean="0">
                  <a:solidFill>
                    <a:srgbClr val="0000FF"/>
                  </a:solidFill>
                </a:rPr>
                <a:t>Exocytosis</a:t>
              </a:r>
              <a:endParaRPr lang="en-US" sz="1600" dirty="0">
                <a:solidFill>
                  <a:srgbClr val="0000FF"/>
                </a:solidFill>
              </a:endParaRPr>
            </a:p>
          </p:txBody>
        </p:sp>
        <p:cxnSp>
          <p:nvCxnSpPr>
            <p:cNvPr id="37" name="Straight Arrow Connector 36"/>
            <p:cNvCxnSpPr>
              <a:stCxn id="36" idx="3"/>
            </p:cNvCxnSpPr>
            <p:nvPr/>
          </p:nvCxnSpPr>
          <p:spPr>
            <a:xfrm>
              <a:off x="1295400" y="5702588"/>
              <a:ext cx="1143000" cy="124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Grp="1" noChangeAspect="1" noChangeArrowheads="1"/>
          </p:cNvPicPr>
          <p:nvPr>
            <p:ph idx="1"/>
          </p:nvPr>
        </p:nvPicPr>
        <p:blipFill>
          <a:blip r:embed="rId2" cstate="print"/>
          <a:srcRect/>
          <a:stretch>
            <a:fillRect/>
          </a:stretch>
        </p:blipFill>
        <p:spPr bwMode="auto">
          <a:xfrm>
            <a:off x="381000" y="1219200"/>
            <a:ext cx="4114800" cy="4800601"/>
          </a:xfrm>
          <a:prstGeom prst="rect">
            <a:avLst/>
          </a:prstGeom>
          <a:noFill/>
          <a:ln w="9525">
            <a:solidFill>
              <a:srgbClr val="FF0000"/>
            </a:solidFill>
            <a:miter lim="800000"/>
            <a:headEnd/>
            <a:tailEnd/>
          </a:ln>
          <a:effectLst/>
        </p:spPr>
      </p:pic>
      <p:sp>
        <p:nvSpPr>
          <p:cNvPr id="2" name="Title 1"/>
          <p:cNvSpPr>
            <a:spLocks noGrp="1"/>
          </p:cNvSpPr>
          <p:nvPr>
            <p:ph type="title"/>
          </p:nvPr>
        </p:nvSpPr>
        <p:spPr>
          <a:xfrm>
            <a:off x="457200" y="274638"/>
            <a:ext cx="8229600" cy="9445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Lipid’s Fate: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Circulatory Phase</a:t>
            </a:r>
            <a:endParaRPr lang="en-US" dirty="0">
              <a:solidFill>
                <a:srgbClr val="00B050"/>
              </a:solidFill>
            </a:endParaRPr>
          </a:p>
        </p:txBody>
      </p:sp>
      <p:pic>
        <p:nvPicPr>
          <p:cNvPr id="9218" name="Picture 2"/>
          <p:cNvPicPr>
            <a:picLocks noChangeAspect="1" noChangeArrowheads="1"/>
          </p:cNvPicPr>
          <p:nvPr/>
        </p:nvPicPr>
        <p:blipFill>
          <a:blip r:embed="rId3" cstate="print"/>
          <a:srcRect/>
          <a:stretch>
            <a:fillRect/>
          </a:stretch>
        </p:blipFill>
        <p:spPr bwMode="auto">
          <a:xfrm>
            <a:off x="4800600" y="1219200"/>
            <a:ext cx="4114800" cy="4800600"/>
          </a:xfrm>
          <a:prstGeom prst="rect">
            <a:avLst/>
          </a:prstGeom>
          <a:noFill/>
          <a:ln w="9525">
            <a:solidFill>
              <a:srgbClr val="FF0000"/>
            </a:solidFill>
            <a:miter lim="800000"/>
            <a:headEnd/>
            <a:tailEnd/>
          </a:ln>
          <a:effectLst/>
        </p:spPr>
      </p:pic>
      <p:grpSp>
        <p:nvGrpSpPr>
          <p:cNvPr id="3" name="Group 9"/>
          <p:cNvGrpSpPr/>
          <p:nvPr/>
        </p:nvGrpSpPr>
        <p:grpSpPr>
          <a:xfrm>
            <a:off x="457200" y="4343401"/>
            <a:ext cx="2819400" cy="507086"/>
            <a:chOff x="533400" y="2895601"/>
            <a:chExt cx="2819400" cy="507086"/>
          </a:xfrm>
        </p:grpSpPr>
        <p:sp>
          <p:nvSpPr>
            <p:cNvPr id="7" name="TextBox 6"/>
            <p:cNvSpPr txBox="1"/>
            <p:nvPr/>
          </p:nvSpPr>
          <p:spPr>
            <a:xfrm>
              <a:off x="533400" y="2971800"/>
              <a:ext cx="457200" cy="430887"/>
            </a:xfrm>
            <a:prstGeom prst="rect">
              <a:avLst/>
            </a:prstGeom>
            <a:noFill/>
          </p:spPr>
          <p:txBody>
            <a:bodyPr wrap="square" rtlCol="0">
              <a:spAutoFit/>
            </a:bodyPr>
            <a:lstStyle/>
            <a:p>
              <a:r>
                <a:rPr lang="en-US" sz="1100" b="1" dirty="0" smtClean="0"/>
                <a:t>SCT/MCT</a:t>
              </a:r>
              <a:endParaRPr lang="en-US" sz="1100" b="1" dirty="0"/>
            </a:p>
          </p:txBody>
        </p:sp>
        <p:cxnSp>
          <p:nvCxnSpPr>
            <p:cNvPr id="9" name="Straight Arrow Connector 8"/>
            <p:cNvCxnSpPr>
              <a:stCxn id="7" idx="3"/>
            </p:cNvCxnSpPr>
            <p:nvPr/>
          </p:nvCxnSpPr>
          <p:spPr>
            <a:xfrm flipV="1">
              <a:off x="990600" y="2895601"/>
              <a:ext cx="2362200" cy="291643"/>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grpSp>
      <p:grpSp>
        <p:nvGrpSpPr>
          <p:cNvPr id="4" name="Group 13"/>
          <p:cNvGrpSpPr/>
          <p:nvPr/>
        </p:nvGrpSpPr>
        <p:grpSpPr>
          <a:xfrm>
            <a:off x="6553200" y="1981200"/>
            <a:ext cx="2362200" cy="1981200"/>
            <a:chOff x="2133600" y="4114800"/>
            <a:chExt cx="2362200" cy="1981200"/>
          </a:xfrm>
        </p:grpSpPr>
        <p:sp>
          <p:nvSpPr>
            <p:cNvPr id="11" name="TextBox 10"/>
            <p:cNvSpPr txBox="1"/>
            <p:nvPr/>
          </p:nvSpPr>
          <p:spPr>
            <a:xfrm>
              <a:off x="3048000" y="4114800"/>
              <a:ext cx="14478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FF0000"/>
                  </a:solidFill>
                </a:rPr>
                <a:t>Critical step</a:t>
              </a:r>
            </a:p>
            <a:p>
              <a:r>
                <a:rPr lang="en-US" sz="1200" dirty="0" smtClean="0">
                  <a:solidFill>
                    <a:srgbClr val="FF0000"/>
                  </a:solidFill>
                </a:rPr>
                <a:t>TG Sol. &gt;50 mg /ml</a:t>
              </a:r>
              <a:endParaRPr lang="en-US" dirty="0">
                <a:solidFill>
                  <a:srgbClr val="FF0000"/>
                </a:solidFill>
              </a:endParaRPr>
            </a:p>
          </p:txBody>
        </p:sp>
        <p:cxnSp>
          <p:nvCxnSpPr>
            <p:cNvPr id="13" name="Straight Arrow Connector 12"/>
            <p:cNvCxnSpPr/>
            <p:nvPr/>
          </p:nvCxnSpPr>
          <p:spPr>
            <a:xfrm rot="5400000">
              <a:off x="2057400" y="4724400"/>
              <a:ext cx="1447800" cy="129540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grpSp>
      <p:sp>
        <p:nvSpPr>
          <p:cNvPr id="19" name="Oval 18"/>
          <p:cNvSpPr/>
          <p:nvPr/>
        </p:nvSpPr>
        <p:spPr>
          <a:xfrm>
            <a:off x="6033448" y="3782704"/>
            <a:ext cx="533400" cy="304800"/>
          </a:xfrm>
          <a:prstGeom prst="ellipse">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4" name="Group 23"/>
          <p:cNvGrpSpPr/>
          <p:nvPr/>
        </p:nvGrpSpPr>
        <p:grpSpPr>
          <a:xfrm>
            <a:off x="2209800" y="1143000"/>
            <a:ext cx="4800600" cy="5258514"/>
            <a:chOff x="2209800" y="1143000"/>
            <a:chExt cx="4800600" cy="5258514"/>
          </a:xfrm>
        </p:grpSpPr>
        <p:sp>
          <p:nvSpPr>
            <p:cNvPr id="22" name="TextBox 21"/>
            <p:cNvSpPr txBox="1"/>
            <p:nvPr/>
          </p:nvSpPr>
          <p:spPr>
            <a:xfrm>
              <a:off x="2209800" y="1600200"/>
              <a:ext cx="4800600"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Wingdings" pitchFamily="2" charset="2"/>
                <a:buChar char="Ø"/>
              </a:pPr>
              <a:r>
                <a:rPr lang="en-US" dirty="0" smtClean="0">
                  <a:solidFill>
                    <a:srgbClr val="00B050"/>
                  </a:solidFill>
                </a:rPr>
                <a:t>Lymph delivery is </a:t>
              </a:r>
              <a:r>
                <a:rPr lang="en-US" dirty="0" smtClean="0">
                  <a:solidFill>
                    <a:srgbClr val="FF0000"/>
                  </a:solidFill>
                </a:rPr>
                <a:t>size-selective transport</a:t>
              </a:r>
            </a:p>
            <a:p>
              <a:pPr>
                <a:buFont typeface="Wingdings" pitchFamily="2" charset="2"/>
                <a:buChar char="Ø"/>
              </a:pPr>
              <a:r>
                <a:rPr lang="en-US" dirty="0" smtClean="0">
                  <a:solidFill>
                    <a:srgbClr val="FF0000"/>
                  </a:solidFill>
                </a:rPr>
                <a:t>LCT is necessary for stimulation </a:t>
              </a:r>
              <a:r>
                <a:rPr lang="en-US" dirty="0" smtClean="0">
                  <a:solidFill>
                    <a:srgbClr val="00B050"/>
                  </a:solidFill>
                </a:rPr>
                <a:t>of lipoprotein formation and lymphatic pathway</a:t>
              </a:r>
            </a:p>
            <a:p>
              <a:pPr>
                <a:buFont typeface="Wingdings" pitchFamily="2" charset="2"/>
                <a:buChar char="Ø"/>
              </a:pPr>
              <a:r>
                <a:rPr lang="en-US" dirty="0" smtClean="0">
                  <a:solidFill>
                    <a:srgbClr val="00B050"/>
                  </a:solidFill>
                </a:rPr>
                <a:t>Free </a:t>
              </a:r>
              <a:r>
                <a:rPr lang="en-US" dirty="0" smtClean="0">
                  <a:solidFill>
                    <a:srgbClr val="FF0000"/>
                  </a:solidFill>
                </a:rPr>
                <a:t>FA chain length &amp; composition and size </a:t>
              </a:r>
              <a:r>
                <a:rPr lang="en-US" dirty="0" smtClean="0">
                  <a:solidFill>
                    <a:srgbClr val="00B050"/>
                  </a:solidFill>
                </a:rPr>
                <a:t>of the lymph lipid precursor pool in the </a:t>
              </a:r>
              <a:r>
                <a:rPr lang="en-US" dirty="0" err="1" smtClean="0">
                  <a:solidFill>
                    <a:srgbClr val="00B050"/>
                  </a:solidFill>
                </a:rPr>
                <a:t>enterocyte</a:t>
              </a:r>
              <a:r>
                <a:rPr lang="en-US" dirty="0" smtClean="0">
                  <a:solidFill>
                    <a:srgbClr val="00B050"/>
                  </a:solidFill>
                </a:rPr>
                <a:t> play important role</a:t>
              </a:r>
            </a:p>
            <a:p>
              <a:pPr>
                <a:buFont typeface="Wingdings" pitchFamily="2" charset="2"/>
                <a:buChar char="Ø"/>
              </a:pPr>
              <a:r>
                <a:rPr lang="en-US" dirty="0" smtClean="0">
                  <a:solidFill>
                    <a:srgbClr val="FF0000"/>
                  </a:solidFill>
                </a:rPr>
                <a:t>FFA &lt;12 carbon </a:t>
              </a:r>
              <a:r>
                <a:rPr lang="en-US" dirty="0" smtClean="0">
                  <a:solidFill>
                    <a:srgbClr val="00B050"/>
                  </a:solidFill>
                </a:rPr>
                <a:t>absorbed by portal and more than that by lymph</a:t>
              </a:r>
            </a:p>
            <a:p>
              <a:pPr>
                <a:buFont typeface="Wingdings" pitchFamily="2" charset="2"/>
                <a:buChar char="Ø"/>
              </a:pPr>
              <a:r>
                <a:rPr lang="en-US" dirty="0" smtClean="0">
                  <a:solidFill>
                    <a:srgbClr val="FF0000"/>
                  </a:solidFill>
                </a:rPr>
                <a:t>High unsaturated chain length </a:t>
              </a:r>
              <a:r>
                <a:rPr lang="en-US" dirty="0" smtClean="0">
                  <a:solidFill>
                    <a:srgbClr val="00B050"/>
                  </a:solidFill>
                </a:rPr>
                <a:t>produce larger size lipoprotein and enhance lymph delivery</a:t>
              </a:r>
            </a:p>
            <a:p>
              <a:pPr>
                <a:buFont typeface="Wingdings" pitchFamily="2" charset="2"/>
                <a:buChar char="Ø"/>
              </a:pPr>
              <a:r>
                <a:rPr lang="en-US" dirty="0" smtClean="0">
                  <a:solidFill>
                    <a:srgbClr val="00B050"/>
                  </a:solidFill>
                </a:rPr>
                <a:t>Lymph fluid with fats drains into </a:t>
              </a:r>
              <a:r>
                <a:rPr lang="en-US" dirty="0" smtClean="0">
                  <a:solidFill>
                    <a:srgbClr val="FF0000"/>
                  </a:solidFill>
                </a:rPr>
                <a:t>left </a:t>
              </a:r>
              <a:r>
                <a:rPr lang="en-US" dirty="0" err="1" smtClean="0">
                  <a:solidFill>
                    <a:srgbClr val="FF0000"/>
                  </a:solidFill>
                </a:rPr>
                <a:t>subclavian</a:t>
              </a:r>
              <a:r>
                <a:rPr lang="en-US" dirty="0" smtClean="0">
                  <a:solidFill>
                    <a:srgbClr val="FF0000"/>
                  </a:solidFill>
                </a:rPr>
                <a:t> vein through thoracic duct</a:t>
              </a:r>
              <a:r>
                <a:rPr lang="en-US" dirty="0" smtClean="0">
                  <a:solidFill>
                    <a:srgbClr val="00B050"/>
                  </a:solidFill>
                </a:rPr>
                <a:t> and thus </a:t>
              </a:r>
              <a:r>
                <a:rPr lang="en-US" dirty="0" smtClean="0">
                  <a:solidFill>
                    <a:srgbClr val="C00000"/>
                  </a:solidFill>
                </a:rPr>
                <a:t>bypass first pass metabolism</a:t>
              </a:r>
            </a:p>
            <a:p>
              <a:pPr>
                <a:buFont typeface="Wingdings" pitchFamily="2" charset="2"/>
                <a:buChar char="Ø"/>
              </a:pPr>
              <a:r>
                <a:rPr lang="en-US" dirty="0" smtClean="0">
                  <a:solidFill>
                    <a:srgbClr val="00B050"/>
                  </a:solidFill>
                </a:rPr>
                <a:t>Micelles/mixed micelles become monomers in the blood due to large volume dilution, but </a:t>
              </a:r>
              <a:r>
                <a:rPr lang="en-US" dirty="0" err="1" smtClean="0">
                  <a:solidFill>
                    <a:srgbClr val="FF0000"/>
                  </a:solidFill>
                </a:rPr>
                <a:t>chylomicrons</a:t>
              </a:r>
              <a:r>
                <a:rPr lang="en-US" dirty="0" smtClean="0">
                  <a:solidFill>
                    <a:srgbClr val="FF0000"/>
                  </a:solidFill>
                </a:rPr>
                <a:t> stay intact for long time </a:t>
              </a:r>
              <a:r>
                <a:rPr lang="en-US" dirty="0" smtClean="0">
                  <a:solidFill>
                    <a:srgbClr val="00B050"/>
                  </a:solidFill>
                </a:rPr>
                <a:t>and release drug/fat slowly</a:t>
              </a:r>
              <a:endParaRPr lang="en-US" dirty="0">
                <a:solidFill>
                  <a:srgbClr val="00B050"/>
                </a:solidFill>
              </a:endParaRPr>
            </a:p>
          </p:txBody>
        </p:sp>
        <p:sp>
          <p:nvSpPr>
            <p:cNvPr id="23" name="Rectangle 22"/>
            <p:cNvSpPr/>
            <p:nvPr/>
          </p:nvSpPr>
          <p:spPr>
            <a:xfrm>
              <a:off x="2209800" y="1143000"/>
              <a:ext cx="48006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Points to Ponder</a:t>
              </a:r>
            </a:p>
            <a:p>
              <a:pPr algn="ctr"/>
              <a:endPar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28600" y="3123265"/>
            <a:ext cx="5257800" cy="3429935"/>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0207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Effect of Food on BA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0" name="Group 9"/>
          <p:cNvGrpSpPr/>
          <p:nvPr/>
        </p:nvGrpSpPr>
        <p:grpSpPr>
          <a:xfrm>
            <a:off x="76200" y="1066800"/>
            <a:ext cx="8763000" cy="5334000"/>
            <a:chOff x="76200" y="1066800"/>
            <a:chExt cx="8763000" cy="5334000"/>
          </a:xfrm>
        </p:grpSpPr>
        <p:grpSp>
          <p:nvGrpSpPr>
            <p:cNvPr id="9" name="Group 8"/>
            <p:cNvGrpSpPr/>
            <p:nvPr/>
          </p:nvGrpSpPr>
          <p:grpSpPr>
            <a:xfrm>
              <a:off x="76200" y="1066800"/>
              <a:ext cx="8763000" cy="5181600"/>
              <a:chOff x="76200" y="1066800"/>
              <a:chExt cx="8763000" cy="5181600"/>
            </a:xfrm>
          </p:grpSpPr>
          <p:sp>
            <p:nvSpPr>
              <p:cNvPr id="5" name="Rounded Rectangular Callout 4"/>
              <p:cNvSpPr/>
              <p:nvPr/>
            </p:nvSpPr>
            <p:spPr>
              <a:xfrm>
                <a:off x="76200" y="1066800"/>
                <a:ext cx="2286000" cy="1219200"/>
              </a:xfrm>
              <a:prstGeom prst="wedgeRoundRectCallout">
                <a:avLst>
                  <a:gd name="adj1" fmla="val 57349"/>
                  <a:gd name="adj2" fmla="val 7727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FF0000"/>
                    </a:solidFill>
                    <a:latin typeface="Arial Black" pitchFamily="34" charset="0"/>
                  </a:rPr>
                  <a:t>No Effect</a:t>
                </a:r>
                <a:endParaRPr lang="en-US" sz="2400" dirty="0">
                  <a:solidFill>
                    <a:srgbClr val="FF0000"/>
                  </a:solidFill>
                  <a:latin typeface="Arial Black" pitchFamily="34" charset="0"/>
                </a:endParaRPr>
              </a:p>
            </p:txBody>
          </p:sp>
          <p:sp>
            <p:nvSpPr>
              <p:cNvPr id="6" name="Rounded Rectangular Callout 5"/>
              <p:cNvSpPr/>
              <p:nvPr/>
            </p:nvSpPr>
            <p:spPr>
              <a:xfrm>
                <a:off x="6553200" y="1219200"/>
                <a:ext cx="2286000" cy="1219200"/>
              </a:xfrm>
              <a:prstGeom prst="wedgeRoundRectCallout">
                <a:avLst>
                  <a:gd name="adj1" fmla="val -57196"/>
                  <a:gd name="adj2" fmla="val 8750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FF0000"/>
                    </a:solidFill>
                    <a:latin typeface="Arial Black" pitchFamily="34" charset="0"/>
                  </a:rPr>
                  <a:t>Increases</a:t>
                </a:r>
                <a:endParaRPr lang="en-US" sz="2400" dirty="0">
                  <a:solidFill>
                    <a:srgbClr val="FF0000"/>
                  </a:solidFill>
                  <a:latin typeface="Arial Black" pitchFamily="34" charset="0"/>
                </a:endParaRPr>
              </a:p>
            </p:txBody>
          </p:sp>
          <p:sp>
            <p:nvSpPr>
              <p:cNvPr id="7" name="Rounded Rectangular Callout 6"/>
              <p:cNvSpPr/>
              <p:nvPr/>
            </p:nvSpPr>
            <p:spPr>
              <a:xfrm>
                <a:off x="228600" y="5029200"/>
                <a:ext cx="2286000" cy="1219200"/>
              </a:xfrm>
              <a:prstGeom prst="wedgeRoundRectCallout">
                <a:avLst>
                  <a:gd name="adj1" fmla="val 64015"/>
                  <a:gd name="adj2" fmla="val -8409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FF0000"/>
                    </a:solidFill>
                    <a:latin typeface="Arial Black" pitchFamily="34" charset="0"/>
                  </a:rPr>
                  <a:t>Decreases</a:t>
                </a:r>
                <a:endParaRPr lang="en-US" sz="2400" dirty="0">
                  <a:solidFill>
                    <a:srgbClr val="FF0000"/>
                  </a:solidFill>
                  <a:latin typeface="Arial Black" pitchFamily="34" charset="0"/>
                </a:endParaRPr>
              </a:p>
            </p:txBody>
          </p:sp>
        </p:grpSp>
        <p:sp>
          <p:nvSpPr>
            <p:cNvPr id="8" name="Rounded Rectangular Callout 7"/>
            <p:cNvSpPr/>
            <p:nvPr/>
          </p:nvSpPr>
          <p:spPr>
            <a:xfrm>
              <a:off x="6553200" y="5181600"/>
              <a:ext cx="2286000" cy="1219200"/>
            </a:xfrm>
            <a:prstGeom prst="wedgeRoundRectCallout">
              <a:avLst>
                <a:gd name="adj1" fmla="val -67500"/>
                <a:gd name="adj2" fmla="val -11477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FF0000"/>
                  </a:solidFill>
                  <a:latin typeface="Arial Black" pitchFamily="34" charset="0"/>
                </a:rPr>
                <a:t>Decreases?</a:t>
              </a:r>
              <a:endParaRPr lang="en-US" sz="2400" dirty="0">
                <a:solidFill>
                  <a:srgbClr val="FF0000"/>
                </a:solidFill>
                <a:latin typeface="Arial Black" pitchFamily="34" charset="0"/>
              </a:endParaRPr>
            </a:p>
          </p:txBody>
        </p:sp>
      </p:grpSp>
      <p:pic>
        <p:nvPicPr>
          <p:cNvPr id="1026" name="Picture 2"/>
          <p:cNvPicPr>
            <a:picLocks noChangeAspect="1" noChangeArrowheads="1"/>
          </p:cNvPicPr>
          <p:nvPr/>
        </p:nvPicPr>
        <p:blipFill>
          <a:blip r:embed="rId3" cstate="print"/>
          <a:srcRect/>
          <a:stretch>
            <a:fillRect/>
          </a:stretch>
        </p:blipFill>
        <p:spPr bwMode="auto">
          <a:xfrm>
            <a:off x="4181700" y="1252538"/>
            <a:ext cx="4733700" cy="187166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par>
                                <p:cTn id="13" presetID="56" presetClass="path" presetSubtype="0" accel="50000" decel="50000" fill="hold" nodeType="withEffect">
                                  <p:stCondLst>
                                    <p:cond delay="0"/>
                                  </p:stCondLst>
                                  <p:childTnLst>
                                    <p:animMotion origin="layout" path="M 5.55112E-17 -4.07407E-6 L 0.14583 -0.16088 " pathEditMode="relative" rAng="0" ptsTypes="AA">
                                      <p:cBhvr>
                                        <p:cTn id="14" dur="2000" fill="hold"/>
                                        <p:tgtEl>
                                          <p:spTgt spid="3074"/>
                                        </p:tgtEl>
                                        <p:attrNameLst>
                                          <p:attrName>ppt_x</p:attrName>
                                          <p:attrName>ppt_y</p:attrName>
                                        </p:attrNameLst>
                                      </p:cBhvr>
                                      <p:rCtr x="7300" y="-8100"/>
                                    </p:animMotion>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2243137" y="2224881"/>
            <a:ext cx="4657725" cy="30384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What’s the Rationality???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ounded Rectangular Callout 4"/>
          <p:cNvSpPr/>
          <p:nvPr/>
        </p:nvSpPr>
        <p:spPr>
          <a:xfrm>
            <a:off x="228600" y="1447800"/>
            <a:ext cx="3657600" cy="1219200"/>
          </a:xfrm>
          <a:prstGeom prst="wedgeRoundRectCallout">
            <a:avLst>
              <a:gd name="adj1" fmla="val 36743"/>
              <a:gd name="adj2" fmla="val 67047"/>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US" sz="1200" dirty="0" smtClean="0">
                <a:solidFill>
                  <a:srgbClr val="FF0000"/>
                </a:solidFill>
                <a:latin typeface="Arial Black" pitchFamily="34" charset="0"/>
              </a:rPr>
              <a:t>No Effect: </a:t>
            </a:r>
            <a:r>
              <a:rPr lang="en-US" sz="1200" dirty="0" smtClean="0">
                <a:solidFill>
                  <a:srgbClr val="00B050"/>
                </a:solidFill>
                <a:latin typeface="Arial Black" pitchFamily="34" charset="0"/>
              </a:rPr>
              <a:t>(No action)</a:t>
            </a:r>
          </a:p>
          <a:p>
            <a:pPr marL="228600" indent="-228600">
              <a:buAutoNum type="arabicPeriod"/>
            </a:pPr>
            <a:r>
              <a:rPr lang="en-US" sz="1200" dirty="0" smtClean="0">
                <a:solidFill>
                  <a:srgbClr val="0000FF"/>
                </a:solidFill>
                <a:latin typeface="Arial Black" pitchFamily="34" charset="0"/>
              </a:rPr>
              <a:t>Passive diffusion thro’ membrane</a:t>
            </a:r>
          </a:p>
          <a:p>
            <a:pPr marL="228600" indent="-228600">
              <a:buAutoNum type="arabicPeriod"/>
            </a:pPr>
            <a:r>
              <a:rPr lang="en-US" sz="1200" dirty="0" smtClean="0">
                <a:solidFill>
                  <a:srgbClr val="0000FF"/>
                </a:solidFill>
                <a:latin typeface="Arial Black" pitchFamily="34" charset="0"/>
              </a:rPr>
              <a:t>Saturate cellular transporter (</a:t>
            </a:r>
            <a:r>
              <a:rPr lang="en-US" sz="1200" dirty="0" err="1" smtClean="0">
                <a:solidFill>
                  <a:srgbClr val="0000FF"/>
                </a:solidFill>
                <a:latin typeface="Arial Black" pitchFamily="34" charset="0"/>
              </a:rPr>
              <a:t>efllux</a:t>
            </a:r>
            <a:r>
              <a:rPr lang="en-US" sz="1200" dirty="0" smtClean="0">
                <a:solidFill>
                  <a:srgbClr val="0000FF"/>
                </a:solidFill>
                <a:latin typeface="Arial Black" pitchFamily="34" charset="0"/>
              </a:rPr>
              <a:t>/absorptive)</a:t>
            </a:r>
          </a:p>
          <a:p>
            <a:pPr marL="228600" indent="-228600">
              <a:buAutoNum type="arabicPeriod"/>
            </a:pPr>
            <a:r>
              <a:rPr lang="en-US" sz="1200" dirty="0" smtClean="0">
                <a:solidFill>
                  <a:srgbClr val="0000FF"/>
                </a:solidFill>
                <a:latin typeface="Arial Black" pitchFamily="34" charset="0"/>
              </a:rPr>
              <a:t>Minimal transporter drug interaction</a:t>
            </a:r>
            <a:endParaRPr lang="en-US" sz="1200" dirty="0">
              <a:solidFill>
                <a:srgbClr val="0000FF"/>
              </a:solidFill>
              <a:latin typeface="Arial Black" pitchFamily="34" charset="0"/>
            </a:endParaRPr>
          </a:p>
        </p:txBody>
      </p:sp>
      <p:sp>
        <p:nvSpPr>
          <p:cNvPr id="6" name="Rounded Rectangular Callout 5"/>
          <p:cNvSpPr/>
          <p:nvPr/>
        </p:nvSpPr>
        <p:spPr>
          <a:xfrm>
            <a:off x="5257800" y="1371600"/>
            <a:ext cx="3657600" cy="1219200"/>
          </a:xfrm>
          <a:prstGeom prst="wedgeRoundRectCallout">
            <a:avLst>
              <a:gd name="adj1" fmla="val -47727"/>
              <a:gd name="adj2" fmla="val 68183"/>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US" sz="1200" dirty="0" smtClean="0">
                <a:solidFill>
                  <a:srgbClr val="FF0000"/>
                </a:solidFill>
                <a:latin typeface="Arial Black" pitchFamily="34" charset="0"/>
              </a:rPr>
              <a:t>Increased: </a:t>
            </a:r>
            <a:r>
              <a:rPr lang="en-US" sz="1200" dirty="0" smtClean="0">
                <a:solidFill>
                  <a:srgbClr val="00B050"/>
                </a:solidFill>
                <a:latin typeface="Arial Black" pitchFamily="34" charset="0"/>
              </a:rPr>
              <a:t>(Dual action)</a:t>
            </a:r>
          </a:p>
          <a:p>
            <a:pPr marL="228600" indent="-228600">
              <a:buAutoNum type="arabicPeriod"/>
            </a:pPr>
            <a:r>
              <a:rPr lang="en-US" sz="1200" dirty="0" smtClean="0">
                <a:solidFill>
                  <a:srgbClr val="0000FF"/>
                </a:solidFill>
                <a:latin typeface="Arial Black" pitchFamily="34" charset="0"/>
              </a:rPr>
              <a:t>Passive diffusion thro’ membrane</a:t>
            </a:r>
          </a:p>
          <a:p>
            <a:pPr marL="228600" indent="-228600">
              <a:buAutoNum type="arabicPeriod"/>
            </a:pPr>
            <a:r>
              <a:rPr lang="en-US" sz="1200" dirty="0" smtClean="0">
                <a:solidFill>
                  <a:srgbClr val="0000FF"/>
                </a:solidFill>
                <a:latin typeface="Arial Black" pitchFamily="34" charset="0"/>
              </a:rPr>
              <a:t>Enhanced solubility </a:t>
            </a:r>
          </a:p>
          <a:p>
            <a:pPr marL="228600" indent="-228600">
              <a:buAutoNum type="arabicPeriod"/>
            </a:pPr>
            <a:r>
              <a:rPr lang="en-US" sz="1200" dirty="0" smtClean="0">
                <a:solidFill>
                  <a:srgbClr val="0000FF"/>
                </a:solidFill>
                <a:latin typeface="Arial Black" pitchFamily="34" charset="0"/>
              </a:rPr>
              <a:t>Saturation of efflux transporter by enhanced solubility</a:t>
            </a:r>
          </a:p>
          <a:p>
            <a:pPr marL="228600" indent="-228600">
              <a:buAutoNum type="arabicPeriod"/>
            </a:pPr>
            <a:endParaRPr lang="en-US" sz="1200" dirty="0" smtClean="0">
              <a:solidFill>
                <a:srgbClr val="0000FF"/>
              </a:solidFill>
              <a:latin typeface="Arial Black" pitchFamily="34" charset="0"/>
            </a:endParaRPr>
          </a:p>
        </p:txBody>
      </p:sp>
      <p:sp>
        <p:nvSpPr>
          <p:cNvPr id="7" name="Rounded Rectangular Callout 6"/>
          <p:cNvSpPr/>
          <p:nvPr/>
        </p:nvSpPr>
        <p:spPr>
          <a:xfrm>
            <a:off x="76200" y="5410200"/>
            <a:ext cx="3657600" cy="1219200"/>
          </a:xfrm>
          <a:prstGeom prst="wedgeRoundRectCallout">
            <a:avLst>
              <a:gd name="adj1" fmla="val 38638"/>
              <a:gd name="adj2" fmla="val -110227"/>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US" sz="1200" dirty="0" smtClean="0">
                <a:solidFill>
                  <a:srgbClr val="FF0000"/>
                </a:solidFill>
                <a:latin typeface="Arial Black" pitchFamily="34" charset="0"/>
              </a:rPr>
              <a:t>Decreased: </a:t>
            </a:r>
            <a:r>
              <a:rPr lang="en-US" sz="1200" dirty="0" smtClean="0">
                <a:solidFill>
                  <a:srgbClr val="00B050"/>
                </a:solidFill>
                <a:latin typeface="Arial Black" pitchFamily="34" charset="0"/>
              </a:rPr>
              <a:t>(inhibition)</a:t>
            </a:r>
          </a:p>
          <a:p>
            <a:pPr marL="228600" indent="-228600">
              <a:buAutoNum type="arabicPeriod"/>
            </a:pPr>
            <a:r>
              <a:rPr lang="en-US" sz="1200" dirty="0" smtClean="0">
                <a:solidFill>
                  <a:srgbClr val="0000FF"/>
                </a:solidFill>
                <a:latin typeface="Arial Black" pitchFamily="34" charset="0"/>
              </a:rPr>
              <a:t>Inhibition of uptake transporters (these drugs need this transporter for permeability due to poor permeability)</a:t>
            </a:r>
            <a:endParaRPr lang="en-US" sz="1200" dirty="0">
              <a:solidFill>
                <a:srgbClr val="0000FF"/>
              </a:solidFill>
              <a:latin typeface="Arial Black" pitchFamily="34" charset="0"/>
            </a:endParaRPr>
          </a:p>
        </p:txBody>
      </p:sp>
      <p:sp>
        <p:nvSpPr>
          <p:cNvPr id="8" name="Rounded Rectangular Callout 7"/>
          <p:cNvSpPr/>
          <p:nvPr/>
        </p:nvSpPr>
        <p:spPr>
          <a:xfrm>
            <a:off x="5334000" y="5562600"/>
            <a:ext cx="3657600" cy="1219200"/>
          </a:xfrm>
          <a:prstGeom prst="wedgeRoundRectCallout">
            <a:avLst>
              <a:gd name="adj1" fmla="val -28407"/>
              <a:gd name="adj2" fmla="val -122727"/>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US" sz="1200" dirty="0" smtClean="0">
                <a:solidFill>
                  <a:srgbClr val="FF0000"/>
                </a:solidFill>
                <a:latin typeface="Arial Black" pitchFamily="34" charset="0"/>
              </a:rPr>
              <a:t>Decreased?: </a:t>
            </a:r>
            <a:r>
              <a:rPr lang="en-US" sz="1200" dirty="0" smtClean="0">
                <a:solidFill>
                  <a:srgbClr val="00B050"/>
                </a:solidFill>
                <a:latin typeface="Arial Black" pitchFamily="34" charset="0"/>
              </a:rPr>
              <a:t>(inhibition)</a:t>
            </a:r>
          </a:p>
          <a:p>
            <a:pPr marL="228600" indent="-228600">
              <a:buAutoNum type="arabicPeriod"/>
            </a:pPr>
            <a:r>
              <a:rPr lang="en-US" sz="1200" dirty="0" smtClean="0">
                <a:solidFill>
                  <a:srgbClr val="0000FF"/>
                </a:solidFill>
                <a:latin typeface="Arial Black" pitchFamily="34" charset="0"/>
              </a:rPr>
              <a:t>Inhibition of uptake transporters (these drugs need this transporter for permeability due to poor permeability)</a:t>
            </a:r>
            <a:endParaRPr lang="en-US" sz="1200" dirty="0">
              <a:solidFill>
                <a:srgbClr val="0000FF"/>
              </a:solidFill>
              <a:latin typeface="Arial Black" pitchFamily="34" charset="0"/>
            </a:endParaRPr>
          </a:p>
        </p:txBody>
      </p:sp>
      <p:pic>
        <p:nvPicPr>
          <p:cNvPr id="12289" name="Picture 1"/>
          <p:cNvPicPr>
            <a:picLocks noChangeAspect="1" noChangeArrowheads="1"/>
          </p:cNvPicPr>
          <p:nvPr/>
        </p:nvPicPr>
        <p:blipFill>
          <a:blip r:embed="rId3" cstate="print"/>
          <a:srcRect/>
          <a:stretch>
            <a:fillRect/>
          </a:stretch>
        </p:blipFill>
        <p:spPr bwMode="auto">
          <a:xfrm>
            <a:off x="6705600" y="2819400"/>
            <a:ext cx="2571051"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001000" cy="2209799"/>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dirty="0" smtClean="0">
                <a:ln w="1905"/>
                <a:solidFill>
                  <a:srgbClr val="C00000"/>
                </a:solidFill>
                <a:effectLst>
                  <a:innerShdw blurRad="69850" dist="43180" dir="5400000">
                    <a:srgbClr val="000000">
                      <a:alpha val="65000"/>
                    </a:srgbClr>
                  </a:innerShdw>
                </a:effectLst>
              </a:rPr>
              <a:t>Lipid Based Oral Drug Delivery System (LBODDS)</a:t>
            </a:r>
            <a:endParaRPr lang="en-US" b="1" dirty="0">
              <a:ln w="1905"/>
              <a:solidFill>
                <a:srgbClr val="C00000"/>
              </a:soli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0" y="6172200"/>
            <a:ext cx="9144000" cy="685800"/>
          </a:xfrm>
          <a:prstGeom prst="rect">
            <a:avLst/>
          </a:prstGeom>
        </p:spPr>
        <p:style>
          <a:lnRef idx="2">
            <a:schemeClr val="accent2"/>
          </a:lnRef>
          <a:fillRef idx="1">
            <a:schemeClr val="lt1"/>
          </a:fillRef>
          <a:effectRef idx="0">
            <a:schemeClr val="accent2"/>
          </a:effectRef>
          <a:fontRef idx="minor">
            <a:schemeClr val="dk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2400" b="1" dirty="0" smtClean="0">
                <a:ln w="11430"/>
                <a:solidFill>
                  <a:srgbClr val="C00000"/>
                </a:solidFill>
                <a:effectLst>
                  <a:outerShdw blurRad="80000" dist="40000" dir="5040000" algn="tl">
                    <a:srgbClr val="000000">
                      <a:alpha val="30000"/>
                    </a:srgbClr>
                  </a:outerShdw>
                </a:effectLst>
              </a:rPr>
              <a:t>Srinivasan Shanmugam, Ph.D.</a:t>
            </a:r>
          </a:p>
          <a:p>
            <a:pPr algn="r"/>
            <a:endParaRPr lang="en-US" sz="2400" b="1" dirty="0">
              <a:ln w="11430"/>
              <a:solidFill>
                <a:srgbClr val="C00000"/>
              </a:solidFill>
              <a:effectLst>
                <a:outerShdw blurRad="80000" dist="40000" dir="5040000" algn="tl">
                  <a:srgbClr val="000000">
                    <a:alpha val="30000"/>
                  </a:srgbClr>
                </a:outerShdw>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227"/>
            <a:ext cx="82423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srcRect/>
          <a:stretch>
            <a:fillRect/>
          </a:stretch>
        </p:blipFill>
        <p:spPr bwMode="auto">
          <a:xfrm>
            <a:off x="1626677" y="1600201"/>
            <a:ext cx="5155123" cy="38609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Effect of LBODDS on BA</a:t>
            </a:r>
            <a:endParaRPr lang="en-US" dirty="0"/>
          </a:p>
        </p:txBody>
      </p:sp>
      <p:sp>
        <p:nvSpPr>
          <p:cNvPr id="6" name="TextBox 5"/>
          <p:cNvSpPr txBox="1"/>
          <p:nvPr/>
        </p:nvSpPr>
        <p:spPr>
          <a:xfrm>
            <a:off x="3276600" y="3352800"/>
            <a:ext cx="1270604" cy="276999"/>
          </a:xfrm>
          <a:prstGeom prst="rect">
            <a:avLst/>
          </a:prstGeom>
          <a:noFill/>
        </p:spPr>
        <p:txBody>
          <a:bodyPr wrap="none" rtlCol="0">
            <a:spAutoFit/>
          </a:bodyPr>
          <a:lstStyle/>
          <a:p>
            <a:r>
              <a:rPr lang="en-US" sz="1200" b="1" dirty="0" smtClean="0"/>
              <a:t>High metabolism</a:t>
            </a:r>
            <a:endParaRPr lang="en-US" sz="1200" b="1" dirty="0"/>
          </a:p>
        </p:txBody>
      </p:sp>
      <p:pic>
        <p:nvPicPr>
          <p:cNvPr id="45059" name="Picture 3"/>
          <p:cNvPicPr>
            <a:picLocks noChangeAspect="1" noChangeArrowheads="1"/>
          </p:cNvPicPr>
          <p:nvPr/>
        </p:nvPicPr>
        <p:blipFill>
          <a:blip r:embed="rId2" cstate="print"/>
          <a:srcRect/>
          <a:stretch>
            <a:fillRect/>
          </a:stretch>
        </p:blipFill>
        <p:spPr bwMode="auto">
          <a:xfrm>
            <a:off x="1523999" y="1320587"/>
            <a:ext cx="5867401" cy="4394413"/>
          </a:xfrm>
          <a:prstGeom prst="rect">
            <a:avLst/>
          </a:prstGeom>
          <a:noFill/>
          <a:ln w="9525">
            <a:noFill/>
            <a:miter lim="800000"/>
            <a:headEnd/>
            <a:tailEnd/>
          </a:ln>
          <a:effectLst/>
        </p:spPr>
      </p:pic>
      <p:sp>
        <p:nvSpPr>
          <p:cNvPr id="11" name="Rounded Rectangular Callout 10"/>
          <p:cNvSpPr/>
          <p:nvPr/>
        </p:nvSpPr>
        <p:spPr>
          <a:xfrm>
            <a:off x="152400" y="1676400"/>
            <a:ext cx="2438400" cy="762000"/>
          </a:xfrm>
          <a:prstGeom prst="wedgeRoundRectCallout">
            <a:avLst>
              <a:gd name="adj1" fmla="val 65310"/>
              <a:gd name="adj2" fmla="val 84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1100" dirty="0" smtClean="0"/>
              <a:t>Minimize gut wall efflux</a:t>
            </a:r>
          </a:p>
          <a:p>
            <a:pPr>
              <a:buFont typeface="Wingdings" pitchFamily="2" charset="2"/>
              <a:buChar char="Ø"/>
            </a:pPr>
            <a:r>
              <a:rPr lang="en-US" sz="1100" dirty="0" smtClean="0"/>
              <a:t>Reduce enzymatic degradation</a:t>
            </a:r>
          </a:p>
          <a:p>
            <a:pPr>
              <a:buFont typeface="Wingdings" pitchFamily="2" charset="2"/>
              <a:buChar char="Ø"/>
            </a:pPr>
            <a:r>
              <a:rPr lang="en-US" sz="1100" dirty="0" smtClean="0"/>
              <a:t>No change in BA</a:t>
            </a:r>
          </a:p>
          <a:p>
            <a:pPr algn="ctr"/>
            <a:endParaRPr lang="en-US" sz="1100" dirty="0"/>
          </a:p>
        </p:txBody>
      </p:sp>
      <p:sp>
        <p:nvSpPr>
          <p:cNvPr id="12" name="Rounded Rectangular Callout 11"/>
          <p:cNvSpPr/>
          <p:nvPr/>
        </p:nvSpPr>
        <p:spPr>
          <a:xfrm>
            <a:off x="6324600" y="1676400"/>
            <a:ext cx="2438400" cy="838200"/>
          </a:xfrm>
          <a:prstGeom prst="wedgeRoundRectCallout">
            <a:avLst>
              <a:gd name="adj1" fmla="val -51487"/>
              <a:gd name="adj2" fmla="val 952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1100" dirty="0" smtClean="0"/>
              <a:t>Minimize gut wall efflux</a:t>
            </a:r>
          </a:p>
          <a:p>
            <a:pPr>
              <a:buFont typeface="Wingdings" pitchFamily="2" charset="2"/>
              <a:buChar char="Ø"/>
            </a:pPr>
            <a:r>
              <a:rPr lang="en-US" sz="1100" dirty="0" smtClean="0"/>
              <a:t>Reduce enzymatic degradation</a:t>
            </a:r>
          </a:p>
          <a:p>
            <a:pPr>
              <a:buFont typeface="Wingdings" pitchFamily="2" charset="2"/>
              <a:buChar char="Ø"/>
            </a:pPr>
            <a:r>
              <a:rPr lang="en-US" sz="1100" dirty="0" smtClean="0"/>
              <a:t>Increase </a:t>
            </a:r>
            <a:r>
              <a:rPr lang="en-US" sz="1100" dirty="0" err="1" smtClean="0"/>
              <a:t>solubilization</a:t>
            </a:r>
            <a:endParaRPr lang="en-US" sz="1100" dirty="0" smtClean="0"/>
          </a:p>
          <a:p>
            <a:pPr>
              <a:buFont typeface="Wingdings" pitchFamily="2" charset="2"/>
              <a:buChar char="Ø"/>
            </a:pPr>
            <a:r>
              <a:rPr lang="en-US" sz="1100" dirty="0" smtClean="0"/>
              <a:t>Enhance BA</a:t>
            </a:r>
            <a:endParaRPr lang="en-US" sz="1100" dirty="0"/>
          </a:p>
        </p:txBody>
      </p:sp>
      <p:sp>
        <p:nvSpPr>
          <p:cNvPr id="13" name="Rounded Rectangular Callout 12"/>
          <p:cNvSpPr/>
          <p:nvPr/>
        </p:nvSpPr>
        <p:spPr>
          <a:xfrm>
            <a:off x="304800" y="5410200"/>
            <a:ext cx="2438400" cy="762000"/>
          </a:xfrm>
          <a:prstGeom prst="wedgeRoundRectCallout">
            <a:avLst>
              <a:gd name="adj1" fmla="val 65310"/>
              <a:gd name="adj2" fmla="val -739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1100" dirty="0" smtClean="0"/>
              <a:t>Minimize gut wall efflux</a:t>
            </a:r>
          </a:p>
          <a:p>
            <a:pPr>
              <a:buFont typeface="Wingdings" pitchFamily="2" charset="2"/>
              <a:buChar char="Ø"/>
            </a:pPr>
            <a:r>
              <a:rPr lang="en-US" sz="1100" dirty="0" smtClean="0"/>
              <a:t>Reduce enzymatic degradation</a:t>
            </a:r>
          </a:p>
          <a:p>
            <a:pPr>
              <a:buFont typeface="Wingdings" pitchFamily="2" charset="2"/>
              <a:buChar char="Ø"/>
            </a:pPr>
            <a:r>
              <a:rPr lang="en-US" sz="1100" dirty="0" smtClean="0"/>
              <a:t>Enhance BA</a:t>
            </a:r>
            <a:endParaRPr lang="en-US" sz="1100" dirty="0"/>
          </a:p>
        </p:txBody>
      </p:sp>
      <p:sp>
        <p:nvSpPr>
          <p:cNvPr id="14" name="Rounded Rectangular Callout 13"/>
          <p:cNvSpPr/>
          <p:nvPr/>
        </p:nvSpPr>
        <p:spPr>
          <a:xfrm>
            <a:off x="6477000" y="5410200"/>
            <a:ext cx="2438400" cy="838200"/>
          </a:xfrm>
          <a:prstGeom prst="wedgeRoundRectCallout">
            <a:avLst>
              <a:gd name="adj1" fmla="val -58128"/>
              <a:gd name="adj2" fmla="val -774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1100" dirty="0" smtClean="0"/>
              <a:t>Minimize gut wall efflux</a:t>
            </a:r>
          </a:p>
          <a:p>
            <a:pPr>
              <a:buFont typeface="Wingdings" pitchFamily="2" charset="2"/>
              <a:buChar char="Ø"/>
            </a:pPr>
            <a:r>
              <a:rPr lang="en-US" sz="1100" dirty="0" smtClean="0"/>
              <a:t>Reduce enzymatic degradation</a:t>
            </a:r>
          </a:p>
          <a:p>
            <a:pPr>
              <a:buFont typeface="Wingdings" pitchFamily="2" charset="2"/>
              <a:buChar char="Ø"/>
            </a:pPr>
            <a:r>
              <a:rPr lang="en-US" sz="1100" dirty="0" smtClean="0"/>
              <a:t>Increase </a:t>
            </a:r>
            <a:r>
              <a:rPr lang="en-US" sz="1100" dirty="0" err="1" smtClean="0"/>
              <a:t>solubilization</a:t>
            </a:r>
            <a:endParaRPr lang="en-US" sz="1100" dirty="0" smtClean="0"/>
          </a:p>
          <a:p>
            <a:pPr>
              <a:buFont typeface="Wingdings" pitchFamily="2" charset="2"/>
              <a:buChar char="Ø"/>
            </a:pPr>
            <a:r>
              <a:rPr lang="en-US" sz="1100" dirty="0" smtClean="0"/>
              <a:t>Enhance BA</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lide(fromBottom)">
                                      <p:cBhvr>
                                        <p:cTn id="10" dur="500"/>
                                        <p:tgtEl>
                                          <p:spTgt spid="1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Bottom)">
                                      <p:cBhvr>
                                        <p:cTn id="13" dur="500"/>
                                        <p:tgtEl>
                                          <p:spTgt spid="1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Bottom)">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endParaRPr lang="en-US" smtClean="0"/>
          </a:p>
        </p:txBody>
      </p:sp>
      <p:sp>
        <p:nvSpPr>
          <p:cNvPr id="28674" name="Title 1"/>
          <p:cNvSpPr>
            <a:spLocks noGrp="1"/>
          </p:cNvSpPr>
          <p:nvPr>
            <p:ph type="title"/>
          </p:nvPr>
        </p:nvSpPr>
        <p:spPr/>
        <p:txBody>
          <a:bodyPr/>
          <a:lstStyle/>
          <a:p>
            <a:endParaRPr lang="en-US"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a:gradFill flip="none" rotWithShape="1">
            <a:gsLst>
              <a:gs pos="0">
                <a:srgbClr val="B8A6A6">
                  <a:tint val="66000"/>
                  <a:satMod val="160000"/>
                </a:srgbClr>
              </a:gs>
              <a:gs pos="50000">
                <a:srgbClr val="B8A6A6">
                  <a:tint val="44500"/>
                  <a:satMod val="160000"/>
                </a:srgbClr>
              </a:gs>
              <a:gs pos="100000">
                <a:srgbClr val="B8A6A6">
                  <a:tint val="23500"/>
                  <a:satMod val="160000"/>
                </a:srgbClr>
              </a:gs>
            </a:gsLst>
            <a:lin ang="16200000" scaled="1"/>
            <a:tileRect/>
          </a:gradFill>
          <a:ln>
            <a:solidFill>
              <a:srgbClr val="B8A6A6"/>
            </a:solidFill>
          </a:ln>
        </p:spPr>
        <p:style>
          <a:lnRef idx="1">
            <a:schemeClr val="accent1"/>
          </a:lnRef>
          <a:fillRef idx="3">
            <a:schemeClr val="accent1"/>
          </a:fillRef>
          <a:effectRef idx="2">
            <a:schemeClr val="accent1"/>
          </a:effectRef>
          <a:fontRef idx="minor">
            <a:schemeClr val="lt1"/>
          </a:fontRef>
        </p:style>
        <p:txBody>
          <a:bodyPr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solidFill>
                  <a:srgbClr val="8C0000"/>
                </a:solidFill>
              </a:rPr>
              <a:t>Clinical Pharmacology &amp; Biopharmaceutics</a:t>
            </a:r>
            <a:br>
              <a:rPr lang="en-US" dirty="0" smtClean="0">
                <a:solidFill>
                  <a:srgbClr val="8C0000"/>
                </a:solidFill>
              </a:rPr>
            </a:br>
            <a:r>
              <a:rPr lang="en-US" dirty="0" smtClean="0">
                <a:solidFill>
                  <a:srgbClr val="8C0000"/>
                </a:solidFill>
              </a:rPr>
              <a:t>Related Journals</a:t>
            </a:r>
            <a:endParaRPr lang="en-US" dirty="0">
              <a:solidFill>
                <a:srgbClr val="8C0000"/>
              </a:solidFill>
            </a:endParaRPr>
          </a:p>
        </p:txBody>
      </p:sp>
      <p:sp>
        <p:nvSpPr>
          <p:cNvPr id="7" name="Vertical Scroll 6"/>
          <p:cNvSpPr/>
          <p:nvPr/>
        </p:nvSpPr>
        <p:spPr>
          <a:xfrm>
            <a:off x="-82550" y="1471613"/>
            <a:ext cx="5864225" cy="5486400"/>
          </a:xfrm>
          <a:prstGeom prst="verticalScroll">
            <a:avLst/>
          </a:prstGeom>
          <a:solidFill>
            <a:srgbClr val="957878"/>
          </a:solidFill>
          <a:ln>
            <a:solidFill>
              <a:srgbClr val="B8A6A6"/>
            </a:solidFill>
          </a:ln>
        </p:spPr>
        <p:style>
          <a:lnRef idx="2">
            <a:schemeClr val="accent3"/>
          </a:lnRef>
          <a:fillRef idx="1">
            <a:schemeClr val="lt1"/>
          </a:fillRef>
          <a:effectRef idx="0">
            <a:schemeClr val="accent3"/>
          </a:effectRef>
          <a:fontRef idx="minor">
            <a:schemeClr val="dk1"/>
          </a:fontRef>
        </p:style>
        <p:txBody>
          <a:bodyPr anchor="ctr"/>
          <a:lstStyle/>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Clinical &amp; Experimental Pharmacology</a:t>
            </a:r>
          </a:p>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Pharmaceutical Care &amp; Health Systems</a:t>
            </a:r>
          </a:p>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Journal of Developing Drugs</a:t>
            </a:r>
          </a:p>
        </p:txBody>
      </p:sp>
      <p:pic>
        <p:nvPicPr>
          <p:cNvPr id="28679"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233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28600"/>
            <a:ext cx="8763000" cy="1829761"/>
          </a:xfrm>
        </p:spPr>
        <p:txBody>
          <a:bodyPr>
            <a:noAutofit/>
          </a:bodyPr>
          <a:lstStyle/>
          <a:p>
            <a:pPr algn="ctr"/>
            <a:r>
              <a:rPr lang="en-US" sz="3200" b="0" dirty="0">
                <a:solidFill>
                  <a:srgbClr val="8C0000"/>
                </a:solidFill>
              </a:rPr>
              <a:t>For more details on conferences related to Clinical Pharmacology &amp; Biopharmaceutics Journal please visit the link given below</a:t>
            </a:r>
            <a:endParaRPr lang="en-US" sz="3200" b="0" dirty="0"/>
          </a:p>
        </p:txBody>
      </p:sp>
      <p:sp>
        <p:nvSpPr>
          <p:cNvPr id="3" name="Subtitle 2"/>
          <p:cNvSpPr>
            <a:spLocks noGrp="1"/>
          </p:cNvSpPr>
          <p:nvPr>
            <p:ph type="subTitle" idx="1"/>
          </p:nvPr>
        </p:nvSpPr>
        <p:spPr>
          <a:xfrm>
            <a:off x="381000" y="2209800"/>
            <a:ext cx="8686800" cy="1199704"/>
          </a:xfrm>
        </p:spPr>
        <p:txBody>
          <a:bodyPr/>
          <a:lstStyle/>
          <a:p>
            <a:pPr algn="ctr"/>
            <a:r>
              <a:rPr lang="en-US" sz="2800" dirty="0">
                <a:solidFill>
                  <a:schemeClr val="bg2">
                    <a:lumMod val="10000"/>
                  </a:schemeClr>
                </a:solidFill>
              </a:rPr>
              <a:t>http://www.pharmaceuticalconferences.com/</a:t>
            </a:r>
          </a:p>
          <a:p>
            <a:pPr algn="l"/>
            <a:endParaRPr lang="en-US" dirty="0"/>
          </a:p>
        </p:txBody>
      </p:sp>
    </p:spTree>
    <p:extLst>
      <p:ext uri="{BB962C8B-B14F-4D97-AF65-F5344CB8AC3E}">
        <p14:creationId xmlns:p14="http://schemas.microsoft.com/office/powerpoint/2010/main" val="1302969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endParaRPr lang="en-US" smtClean="0"/>
          </a:p>
        </p:txBody>
      </p:sp>
      <p:sp>
        <p:nvSpPr>
          <p:cNvPr id="30722" name="Title 1"/>
          <p:cNvSpPr>
            <a:spLocks noGrp="1"/>
          </p:cNvSpPr>
          <p:nvPr>
            <p:ph type="title"/>
          </p:nvPr>
        </p:nvSpPr>
        <p:spPr/>
        <p:txBody>
          <a:bodyPr/>
          <a:lstStyle/>
          <a:p>
            <a:endParaRPr lang="en-US" smtClean="0"/>
          </a:p>
        </p:txBody>
      </p:sp>
      <p:pic>
        <p:nvPicPr>
          <p:cNvPr id="30724"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00200" y="0"/>
            <a:ext cx="7086600" cy="830262"/>
          </a:xfrm>
          <a:prstGeom prst="rect">
            <a:avLst/>
          </a:prstGeom>
        </p:spPr>
        <p:txBody>
          <a:bodyPr>
            <a:spAutoFit/>
          </a:bodyPr>
          <a:lstStyle/>
          <a:p>
            <a:pPr>
              <a:defRPr/>
            </a:pPr>
            <a:r>
              <a:rPr lang="en-US" sz="2400" b="1" dirty="0">
                <a:solidFill>
                  <a:schemeClr val="accent5">
                    <a:lumMod val="10000"/>
                  </a:schemeClr>
                </a:solidFill>
                <a:latin typeface="Andalus" panose="02020603050405020304" pitchFamily="18" charset="-78"/>
                <a:cs typeface="Andalus" panose="02020603050405020304" pitchFamily="18" charset="-78"/>
              </a:rPr>
              <a:t>OMICS </a:t>
            </a:r>
            <a:r>
              <a:rPr lang="en-US" sz="2400" b="1" dirty="0" smtClean="0">
                <a:solidFill>
                  <a:schemeClr val="accent5">
                    <a:lumMod val="10000"/>
                  </a:schemeClr>
                </a:solidFill>
                <a:latin typeface="Andalus" panose="02020603050405020304" pitchFamily="18" charset="-78"/>
                <a:cs typeface="Andalus" panose="02020603050405020304" pitchFamily="18" charset="-78"/>
              </a:rPr>
              <a:t>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rgbClr val="957878"/>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smtClean="0">
                <a:latin typeface="Calisto MT" panose="02040603050505030304" pitchFamily="18" charset="0"/>
              </a:rPr>
              <a:t>Open </a:t>
            </a:r>
            <a:r>
              <a:rPr lang="en-US" dirty="0">
                <a:latin typeface="Calisto MT" panose="02040603050505030304" pitchFamily="18" charset="0"/>
              </a:rPr>
              <a:t>Access Membership </a:t>
            </a:r>
            <a:r>
              <a:rPr lang="en-US" dirty="0" smtClean="0">
                <a:latin typeface="Calisto MT" panose="02040603050505030304" pitchFamily="18" charset="0"/>
              </a:rPr>
              <a:t>with OMICS International enables </a:t>
            </a:r>
            <a:r>
              <a:rPr lang="en-US" dirty="0">
                <a:latin typeface="Calisto MT" panose="02040603050505030304" pitchFamily="18" charset="0"/>
              </a:rPr>
              <a:t>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5">
                    <a:lumMod val="75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054096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sz="4400" dirty="0" smtClean="0">
                <a:solidFill>
                  <a:srgbClr val="0000FF"/>
                </a:solidFill>
              </a:rPr>
              <a:t>An emerging platform for oral delivery of drugs with </a:t>
            </a:r>
            <a:r>
              <a:rPr lang="en-US" sz="4400" u="sng" dirty="0" smtClean="0">
                <a:solidFill>
                  <a:srgbClr val="FFC000"/>
                </a:solidFill>
              </a:rPr>
              <a:t>poor aqueous solubility</a:t>
            </a:r>
          </a:p>
          <a:p>
            <a:pPr>
              <a:buFont typeface="Wingdings" pitchFamily="2" charset="2"/>
              <a:buChar char="Ø"/>
            </a:pPr>
            <a:r>
              <a:rPr lang="en-US" sz="4400" dirty="0" smtClean="0">
                <a:solidFill>
                  <a:srgbClr val="0000FF"/>
                </a:solidFill>
              </a:rPr>
              <a:t>Utilization of </a:t>
            </a:r>
            <a:r>
              <a:rPr lang="en-US" sz="4400" u="sng" dirty="0" smtClean="0">
                <a:solidFill>
                  <a:srgbClr val="FFC000"/>
                </a:solidFill>
              </a:rPr>
              <a:t>lipid as a carrier </a:t>
            </a:r>
            <a:r>
              <a:rPr lang="en-US" sz="4400" dirty="0" smtClean="0">
                <a:solidFill>
                  <a:srgbClr val="0000FF"/>
                </a:solidFill>
              </a:rPr>
              <a:t>for the delivery of poorly water soluble, </a:t>
            </a:r>
            <a:r>
              <a:rPr lang="en-US" sz="4400" dirty="0" err="1" smtClean="0">
                <a:solidFill>
                  <a:srgbClr val="0000FF"/>
                </a:solidFill>
              </a:rPr>
              <a:t>lipophilic</a:t>
            </a:r>
            <a:r>
              <a:rPr lang="en-US" sz="4400" dirty="0" smtClean="0">
                <a:solidFill>
                  <a:srgbClr val="0000FF"/>
                </a:solidFill>
              </a:rPr>
              <a:t> drugs</a:t>
            </a:r>
          </a:p>
          <a:p>
            <a:pPr>
              <a:buFont typeface="Wingdings" pitchFamily="2" charset="2"/>
              <a:buChar char="Ø"/>
            </a:pPr>
            <a:r>
              <a:rPr lang="en-US" sz="4400" dirty="0" smtClean="0">
                <a:solidFill>
                  <a:srgbClr val="0000FF"/>
                </a:solidFill>
              </a:rPr>
              <a:t>BA </a:t>
            </a:r>
            <a:r>
              <a:rPr lang="en-US" sz="4400" dirty="0" smtClean="0">
                <a:solidFill>
                  <a:srgbClr val="FF0000"/>
                </a:solidFill>
              </a:rPr>
              <a:t>enhancement &amp; normalization</a:t>
            </a:r>
          </a:p>
          <a:p>
            <a:pPr>
              <a:buFont typeface="Wingdings" pitchFamily="2" charset="2"/>
              <a:buChar char="Ø"/>
            </a:pPr>
            <a:r>
              <a:rPr lang="en-US" sz="4400" dirty="0" smtClean="0">
                <a:solidFill>
                  <a:srgbClr val="0000FF"/>
                </a:solidFill>
              </a:rPr>
              <a:t>Targeted lymphatic delivery</a:t>
            </a:r>
          </a:p>
          <a:p>
            <a:pPr>
              <a:buFont typeface="Wingdings" pitchFamily="2" charset="2"/>
              <a:buChar char="Ø"/>
            </a:pPr>
            <a:endParaRPr lang="en-US" sz="4400" dirty="0" smtClean="0">
              <a:solidFill>
                <a:srgbClr val="0000FF"/>
              </a:solidFill>
            </a:endParaRPr>
          </a:p>
          <a:p>
            <a:pPr>
              <a:buFont typeface="Wingdings" pitchFamily="2" charset="2"/>
              <a:buChar char="Ø"/>
            </a:pPr>
            <a:endParaRPr lang="en-US" sz="4400" dirty="0" smtClean="0">
              <a:solidFill>
                <a:srgbClr val="0000FF"/>
              </a:solidFill>
            </a:endParaRPr>
          </a:p>
          <a:p>
            <a:pPr>
              <a:buFont typeface="Wingdings" pitchFamily="2" charset="2"/>
              <a:buChar char="Ø"/>
            </a:pPr>
            <a:endParaRPr lang="en-US" sz="4400" dirty="0">
              <a:solidFill>
                <a:srgbClr val="0000FF"/>
              </a:solidFill>
            </a:endParaRPr>
          </a:p>
        </p:txBody>
      </p:sp>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LBODDS???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74638"/>
            <a:ext cx="8229600" cy="10207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Why Low Bioavailability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381000" y="1066800"/>
            <a:ext cx="5257800" cy="2741839"/>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0207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LBODDS: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Advantages</a:t>
            </a:r>
            <a:endParaRPr lang="en-US" dirty="0">
              <a:solidFill>
                <a:srgbClr val="00B050"/>
              </a:solidFill>
            </a:endParaRPr>
          </a:p>
        </p:txBody>
      </p:sp>
      <p:pic>
        <p:nvPicPr>
          <p:cNvPr id="37891" name="Picture 3" descr="C:\Documents and Settings\Srinivasan\Desktop\Picture1.png"/>
          <p:cNvPicPr>
            <a:picLocks noChangeAspect="1" noChangeArrowheads="1"/>
          </p:cNvPicPr>
          <p:nvPr/>
        </p:nvPicPr>
        <p:blipFill>
          <a:blip r:embed="rId3" cstate="print"/>
          <a:srcRect/>
          <a:stretch>
            <a:fillRect/>
          </a:stretch>
        </p:blipFill>
        <p:spPr bwMode="auto">
          <a:xfrm>
            <a:off x="381000" y="3352800"/>
            <a:ext cx="8583611" cy="3505200"/>
          </a:xfrm>
          <a:prstGeom prst="rect">
            <a:avLst/>
          </a:prstGeom>
          <a:noFill/>
        </p:spPr>
      </p:pic>
      <p:sp>
        <p:nvSpPr>
          <p:cNvPr id="5" name="TextBox 4"/>
          <p:cNvSpPr txBox="1"/>
          <p:nvPr/>
        </p:nvSpPr>
        <p:spPr>
          <a:xfrm>
            <a:off x="5257800" y="2438400"/>
            <a:ext cx="38862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solidFill>
                  <a:srgbClr val="FFFF00"/>
                </a:solidFill>
              </a:rPr>
              <a:t>Active uptake transporters: </a:t>
            </a:r>
            <a:r>
              <a:rPr lang="en-US" dirty="0" smtClean="0">
                <a:solidFill>
                  <a:srgbClr val="C00000"/>
                </a:solidFill>
              </a:rPr>
              <a:t>FATP4/SRB1</a:t>
            </a:r>
          </a:p>
          <a:p>
            <a:r>
              <a:rPr lang="en-US" dirty="0" smtClean="0">
                <a:solidFill>
                  <a:srgbClr val="FFFF00"/>
                </a:solidFill>
              </a:rPr>
              <a:t>Efflux transporters: </a:t>
            </a:r>
            <a:r>
              <a:rPr lang="en-US" dirty="0" err="1" smtClean="0">
                <a:solidFill>
                  <a:srgbClr val="C00000"/>
                </a:solidFill>
              </a:rPr>
              <a:t>Pgp</a:t>
            </a:r>
            <a:r>
              <a:rPr lang="en-US" dirty="0" smtClean="0">
                <a:solidFill>
                  <a:srgbClr val="C00000"/>
                </a:solidFill>
              </a:rPr>
              <a:t>/BCRP/MRP</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sz="4000" dirty="0" smtClean="0">
                <a:solidFill>
                  <a:srgbClr val="FF0000"/>
                </a:solidFill>
              </a:rPr>
              <a:t>A BIG NO (X)</a:t>
            </a:r>
          </a:p>
          <a:p>
            <a:pPr>
              <a:buFont typeface="Wingdings" pitchFamily="2" charset="2"/>
              <a:buChar char="Ø"/>
            </a:pPr>
            <a:r>
              <a:rPr lang="en-US" dirty="0" smtClean="0">
                <a:solidFill>
                  <a:srgbClr val="0000FF"/>
                </a:solidFill>
              </a:rPr>
              <a:t>Long been practiced</a:t>
            </a:r>
          </a:p>
          <a:p>
            <a:pPr>
              <a:buFont typeface="Wingdings" pitchFamily="2" charset="2"/>
              <a:buChar char="Ø"/>
            </a:pPr>
            <a:r>
              <a:rPr lang="en-US" dirty="0" smtClean="0">
                <a:solidFill>
                  <a:srgbClr val="0000FF"/>
                </a:solidFill>
              </a:rPr>
              <a:t>Vegetable dressings with olive oil, cheese or mayonnaise</a:t>
            </a:r>
          </a:p>
          <a:p>
            <a:pPr>
              <a:buFont typeface="Wingdings" pitchFamily="2" charset="2"/>
              <a:buChar char="Ø"/>
            </a:pPr>
            <a:r>
              <a:rPr lang="en-US" dirty="0" smtClean="0">
                <a:solidFill>
                  <a:srgbClr val="0000FF"/>
                </a:solidFill>
              </a:rPr>
              <a:t>Enhance absorption of water-insoluble vitamins/nutrients</a:t>
            </a:r>
          </a:p>
          <a:p>
            <a:pPr>
              <a:buFont typeface="Wingdings" pitchFamily="2" charset="2"/>
              <a:buChar char="Ø"/>
            </a:pPr>
            <a:r>
              <a:rPr lang="en-US" u="sng" dirty="0" err="1" smtClean="0">
                <a:solidFill>
                  <a:srgbClr val="00B050"/>
                </a:solidFill>
              </a:rPr>
              <a:t>Eg</a:t>
            </a:r>
            <a:r>
              <a:rPr lang="en-US" u="sng" dirty="0" smtClean="0">
                <a:solidFill>
                  <a:srgbClr val="00B050"/>
                </a:solidFill>
              </a:rPr>
              <a:t>.: </a:t>
            </a:r>
            <a:r>
              <a:rPr lang="en-US" dirty="0" smtClean="0">
                <a:solidFill>
                  <a:srgbClr val="0000FF"/>
                </a:solidFill>
              </a:rPr>
              <a:t>Fat-soluble vitamins, </a:t>
            </a:r>
            <a:r>
              <a:rPr lang="en-US" dirty="0" err="1" smtClean="0">
                <a:solidFill>
                  <a:srgbClr val="0000FF"/>
                </a:solidFill>
              </a:rPr>
              <a:t>carotenoids</a:t>
            </a:r>
            <a:r>
              <a:rPr lang="en-US" dirty="0" smtClean="0">
                <a:solidFill>
                  <a:srgbClr val="0000FF"/>
                </a:solidFill>
              </a:rPr>
              <a:t> like beta-carotene, </a:t>
            </a:r>
            <a:r>
              <a:rPr lang="en-US" dirty="0" err="1" smtClean="0">
                <a:solidFill>
                  <a:srgbClr val="0000FF"/>
                </a:solidFill>
              </a:rPr>
              <a:t>lutein</a:t>
            </a:r>
            <a:r>
              <a:rPr lang="en-US" dirty="0" smtClean="0">
                <a:solidFill>
                  <a:srgbClr val="0000FF"/>
                </a:solidFill>
              </a:rPr>
              <a:t>, etc.</a:t>
            </a:r>
          </a:p>
          <a:p>
            <a:pPr>
              <a:buFont typeface="Wingdings" pitchFamily="2" charset="2"/>
              <a:buChar char="Ø"/>
            </a:pPr>
            <a:endParaRPr lang="en-US" dirty="0" smtClean="0">
              <a:solidFill>
                <a:srgbClr val="0000FF"/>
              </a:solidFill>
            </a:endParaRPr>
          </a:p>
          <a:p>
            <a:pPr>
              <a:buFont typeface="Wingdings" pitchFamily="2" charset="2"/>
              <a:buChar char="Ø"/>
            </a:pPr>
            <a:endParaRPr lang="en-US" dirty="0" smtClean="0">
              <a:solidFill>
                <a:srgbClr val="0000FF"/>
              </a:solidFill>
            </a:endParaRPr>
          </a:p>
          <a:p>
            <a:pPr>
              <a:buFont typeface="Wingdings" pitchFamily="2" charset="2"/>
              <a:buChar char="Ø"/>
            </a:pPr>
            <a:endParaRPr lang="en-US" dirty="0" smtClean="0">
              <a:solidFill>
                <a:srgbClr val="0000FF"/>
              </a:solidFill>
            </a:endParaRPr>
          </a:p>
          <a:p>
            <a:pPr>
              <a:buFont typeface="Wingdings" pitchFamily="2" charset="2"/>
              <a:buChar char="Ø"/>
            </a:pPr>
            <a:endParaRPr lang="en-US" dirty="0" smtClean="0">
              <a:solidFill>
                <a:srgbClr val="0000FF"/>
              </a:solidFill>
            </a:endParaRPr>
          </a:p>
          <a:p>
            <a:pPr>
              <a:buFont typeface="Wingdings" pitchFamily="2" charset="2"/>
              <a:buChar char="Ø"/>
            </a:pPr>
            <a:endParaRPr lang="en-US" dirty="0">
              <a:solidFill>
                <a:srgbClr val="0000FF"/>
              </a:solidFill>
            </a:endParaRPr>
          </a:p>
        </p:txBody>
      </p:sp>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 Delivery: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 this Really New???</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a:stretch>
            <a:fillRect/>
          </a:stretch>
        </p:blipFill>
        <p:spPr bwMode="auto">
          <a:xfrm>
            <a:off x="457200" y="1143000"/>
            <a:ext cx="8348492" cy="2667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4456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LBODDS: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Commercial Products</a:t>
            </a:r>
            <a:endParaRPr lang="en-US" dirty="0">
              <a:solidFill>
                <a:srgbClr val="00B050"/>
              </a:solidFill>
            </a:endParaRPr>
          </a:p>
        </p:txBody>
      </p:sp>
      <p:pic>
        <p:nvPicPr>
          <p:cNvPr id="1029" name="Picture 5"/>
          <p:cNvPicPr>
            <a:picLocks noChangeAspect="1" noChangeArrowheads="1"/>
          </p:cNvPicPr>
          <p:nvPr/>
        </p:nvPicPr>
        <p:blipFill>
          <a:blip r:embed="rId3" cstate="print"/>
          <a:srcRect/>
          <a:stretch>
            <a:fillRect/>
          </a:stretch>
        </p:blipFill>
        <p:spPr bwMode="auto">
          <a:xfrm>
            <a:off x="457200" y="3810000"/>
            <a:ext cx="8382000" cy="2993213"/>
          </a:xfrm>
          <a:prstGeom prst="rect">
            <a:avLst/>
          </a:prstGeom>
          <a:noFill/>
          <a:ln w="9525">
            <a:noFill/>
            <a:miter lim="800000"/>
            <a:headEnd/>
            <a:tailEnd/>
          </a:ln>
          <a:effectLst/>
        </p:spPr>
      </p:pic>
      <p:sp>
        <p:nvSpPr>
          <p:cNvPr id="10" name="Rectangle 9"/>
          <p:cNvSpPr/>
          <p:nvPr/>
        </p:nvSpPr>
        <p:spPr>
          <a:xfrm>
            <a:off x="851848" y="4634552"/>
            <a:ext cx="784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1524000" y="1397000"/>
          <a:ext cx="6096000" cy="1483360"/>
        </p:xfrm>
        <a:graphic>
          <a:graphicData uri="http://schemas.openxmlformats.org/drawingml/2006/table">
            <a:tbl>
              <a:tblPr firstRow="1" bandRow="1">
                <a:tableStyleId>{7DF18680-E054-41AD-8BC1-D1AEF772440D}</a:tableStyleId>
              </a:tblPr>
              <a:tblGrid>
                <a:gridCol w="2032000"/>
                <a:gridCol w="2032000"/>
                <a:gridCol w="2032000"/>
              </a:tblGrid>
              <a:tr h="370840">
                <a:tc>
                  <a:txBody>
                    <a:bodyPr/>
                    <a:lstStyle/>
                    <a:p>
                      <a:pPr algn="ctr"/>
                      <a:r>
                        <a:rPr lang="en-US" dirty="0" smtClean="0"/>
                        <a:t>Country</a:t>
                      </a:r>
                      <a:endParaRPr lang="en-US" dirty="0"/>
                    </a:p>
                  </a:txBody>
                  <a:tcPr/>
                </a:tc>
                <a:tc>
                  <a:txBody>
                    <a:bodyPr/>
                    <a:lstStyle/>
                    <a:p>
                      <a:pPr algn="ctr"/>
                      <a:r>
                        <a:rPr lang="en-US" dirty="0" smtClean="0"/>
                        <a:t>Product  %</a:t>
                      </a:r>
                      <a:endParaRPr lang="en-US" dirty="0"/>
                    </a:p>
                  </a:txBody>
                  <a:tcPr/>
                </a:tc>
                <a:tc>
                  <a:txBody>
                    <a:bodyPr/>
                    <a:lstStyle/>
                    <a:p>
                      <a:pPr algn="ctr"/>
                      <a:r>
                        <a:rPr lang="en-US" dirty="0" smtClean="0"/>
                        <a:t>No. of Products</a:t>
                      </a:r>
                      <a:endParaRPr lang="en-US" dirty="0"/>
                    </a:p>
                  </a:txBody>
                  <a:tcPr/>
                </a:tc>
              </a:tr>
              <a:tr h="370840">
                <a:tc>
                  <a:txBody>
                    <a:bodyPr/>
                    <a:lstStyle/>
                    <a:p>
                      <a:pPr algn="ctr"/>
                      <a:r>
                        <a:rPr lang="en-US" dirty="0" smtClean="0"/>
                        <a:t>UK</a:t>
                      </a:r>
                      <a:endParaRPr lang="en-US" dirty="0"/>
                    </a:p>
                  </a:txBody>
                  <a:tcPr/>
                </a:tc>
                <a:tc>
                  <a:txBody>
                    <a:bodyPr/>
                    <a:lstStyle/>
                    <a:p>
                      <a:pPr algn="ctr"/>
                      <a:r>
                        <a:rPr lang="en-US" dirty="0" smtClean="0"/>
                        <a:t>2%</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US</a:t>
                      </a:r>
                      <a:endParaRPr lang="en-US" dirty="0"/>
                    </a:p>
                  </a:txBody>
                  <a:tcPr/>
                </a:tc>
                <a:tc>
                  <a:txBody>
                    <a:bodyPr/>
                    <a:lstStyle/>
                    <a:p>
                      <a:pPr algn="ctr"/>
                      <a:r>
                        <a:rPr lang="en-US" dirty="0" smtClean="0"/>
                        <a:t>3%</a:t>
                      </a:r>
                      <a:endParaRPr lang="en-US" dirty="0"/>
                    </a:p>
                  </a:txBody>
                  <a:tcPr/>
                </a:tc>
                <a:tc>
                  <a:txBody>
                    <a:bodyPr/>
                    <a:lstStyle/>
                    <a:p>
                      <a:pPr algn="ctr"/>
                      <a:r>
                        <a:rPr lang="en-US" dirty="0" smtClean="0"/>
                        <a:t>27</a:t>
                      </a:r>
                      <a:endParaRPr lang="en-US" dirty="0"/>
                    </a:p>
                  </a:txBody>
                  <a:tcPr/>
                </a:tc>
              </a:tr>
              <a:tr h="370840">
                <a:tc>
                  <a:txBody>
                    <a:bodyPr/>
                    <a:lstStyle/>
                    <a:p>
                      <a:pPr algn="ctr"/>
                      <a:r>
                        <a:rPr lang="en-US" dirty="0" smtClean="0"/>
                        <a:t>Japan</a:t>
                      </a:r>
                      <a:endParaRPr lang="en-US" dirty="0"/>
                    </a:p>
                  </a:txBody>
                  <a:tcPr/>
                </a:tc>
                <a:tc>
                  <a:txBody>
                    <a:bodyPr/>
                    <a:lstStyle/>
                    <a:p>
                      <a:pPr algn="ctr"/>
                      <a:r>
                        <a:rPr lang="en-US" dirty="0" smtClean="0"/>
                        <a:t>4%</a:t>
                      </a:r>
                      <a:endParaRPr lang="en-US" dirty="0"/>
                    </a:p>
                  </a:txBody>
                  <a:tcPr/>
                </a:tc>
                <a:tc>
                  <a:txBody>
                    <a:bodyPr/>
                    <a:lstStyle/>
                    <a:p>
                      <a:pPr algn="ctr"/>
                      <a:r>
                        <a:rPr lang="en-US" dirty="0" smtClean="0"/>
                        <a:t>8</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oundRect">
            <a:avLst/>
          </a:prstGeom>
        </p:spPr>
        <p:style>
          <a:lnRef idx="2">
            <a:schemeClr val="accent6"/>
          </a:lnRef>
          <a:fillRef idx="1">
            <a:schemeClr val="lt1"/>
          </a:fillRef>
          <a:effectRef idx="0">
            <a:schemeClr val="accent6"/>
          </a:effectRef>
          <a:fontRef idx="minor">
            <a:schemeClr val="dk1"/>
          </a:fontRef>
        </p:style>
        <p:txBody>
          <a:bodyPr>
            <a:normAutofit/>
          </a:bodyPr>
          <a:lstStyle/>
          <a:p>
            <a:pPr>
              <a:buFont typeface="Wingdings" pitchFamily="2" charset="2"/>
              <a:buChar char="Ø"/>
            </a:pPr>
            <a:r>
              <a:rPr lang="en-US" dirty="0" smtClean="0">
                <a:solidFill>
                  <a:srgbClr val="0000FF"/>
                </a:solidFill>
              </a:rPr>
              <a:t>Understanding of lipids</a:t>
            </a:r>
          </a:p>
          <a:p>
            <a:pPr>
              <a:buFont typeface="Wingdings" pitchFamily="2" charset="2"/>
              <a:buChar char="Ø"/>
            </a:pPr>
            <a:r>
              <a:rPr lang="en-US" dirty="0" smtClean="0">
                <a:solidFill>
                  <a:srgbClr val="0000FF"/>
                </a:solidFill>
              </a:rPr>
              <a:t>Understanding the role of lipids in the process of BA enhancement</a:t>
            </a:r>
          </a:p>
          <a:p>
            <a:pPr>
              <a:buFont typeface="Wingdings" pitchFamily="2" charset="2"/>
              <a:buChar char="Ø"/>
            </a:pPr>
            <a:r>
              <a:rPr lang="en-US" dirty="0" smtClean="0">
                <a:solidFill>
                  <a:srgbClr val="0000FF"/>
                </a:solidFill>
              </a:rPr>
              <a:t>Mechanisms involved in the digestive process &amp; </a:t>
            </a:r>
            <a:r>
              <a:rPr lang="en-US" dirty="0" err="1" smtClean="0">
                <a:solidFill>
                  <a:srgbClr val="0000FF"/>
                </a:solidFill>
              </a:rPr>
              <a:t>transcellular</a:t>
            </a:r>
            <a:r>
              <a:rPr lang="en-US" dirty="0" smtClean="0">
                <a:solidFill>
                  <a:srgbClr val="0000FF"/>
                </a:solidFill>
              </a:rPr>
              <a:t> transport</a:t>
            </a:r>
          </a:p>
          <a:p>
            <a:pPr>
              <a:buFont typeface="Wingdings" pitchFamily="2" charset="2"/>
              <a:buChar char="Ø"/>
            </a:pPr>
            <a:r>
              <a:rPr lang="en-US" dirty="0" smtClean="0">
                <a:solidFill>
                  <a:srgbClr val="0000FF"/>
                </a:solidFill>
              </a:rPr>
              <a:t>LBODDS formulation design approaches</a:t>
            </a:r>
          </a:p>
          <a:p>
            <a:pPr>
              <a:buFont typeface="Wingdings" pitchFamily="2" charset="2"/>
              <a:buChar char="Ø"/>
            </a:pPr>
            <a:r>
              <a:rPr lang="en-US" dirty="0" smtClean="0">
                <a:solidFill>
                  <a:srgbClr val="0000FF"/>
                </a:solidFill>
              </a:rPr>
              <a:t>Evaluation of LBODDS</a:t>
            </a:r>
          </a:p>
          <a:p>
            <a:pPr>
              <a:buFont typeface="Wingdings" pitchFamily="2" charset="2"/>
              <a:buChar char="Ø"/>
            </a:pPr>
            <a:endParaRPr lang="en-US" dirty="0">
              <a:solidFill>
                <a:srgbClr val="0000FF"/>
              </a:solidFill>
            </a:endParaRPr>
          </a:p>
        </p:txBody>
      </p:sp>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PRESENTATION SCOPE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Font typeface="Wingdings" pitchFamily="2" charset="2"/>
              <a:buChar char="Ø"/>
            </a:pPr>
            <a:r>
              <a:rPr lang="en-US" sz="4800" dirty="0" smtClean="0">
                <a:solidFill>
                  <a:srgbClr val="0000FF"/>
                </a:solidFill>
              </a:rPr>
              <a:t>Physicochemical diversity</a:t>
            </a:r>
          </a:p>
          <a:p>
            <a:pPr>
              <a:buFont typeface="Wingdings" pitchFamily="2" charset="2"/>
              <a:buChar char="Ø"/>
            </a:pPr>
            <a:endParaRPr lang="en-US" sz="4800" dirty="0" smtClean="0">
              <a:solidFill>
                <a:srgbClr val="0000FF"/>
              </a:solidFill>
            </a:endParaRPr>
          </a:p>
          <a:p>
            <a:pPr>
              <a:buFont typeface="Wingdings" pitchFamily="2" charset="2"/>
              <a:buChar char="Ø"/>
            </a:pPr>
            <a:r>
              <a:rPr lang="en-US" sz="4800" dirty="0" smtClean="0">
                <a:solidFill>
                  <a:srgbClr val="0000FF"/>
                </a:solidFill>
              </a:rPr>
              <a:t>Biocompatibility</a:t>
            </a:r>
          </a:p>
          <a:p>
            <a:pPr>
              <a:buFont typeface="Wingdings" pitchFamily="2" charset="2"/>
              <a:buChar char="Ø"/>
            </a:pPr>
            <a:endParaRPr lang="en-US" sz="4800" dirty="0" smtClean="0">
              <a:solidFill>
                <a:srgbClr val="0000FF"/>
              </a:solidFill>
            </a:endParaRPr>
          </a:p>
          <a:p>
            <a:pPr>
              <a:buFont typeface="Wingdings" pitchFamily="2" charset="2"/>
              <a:buChar char="Ø"/>
            </a:pPr>
            <a:r>
              <a:rPr lang="en-US" sz="4800" dirty="0" smtClean="0">
                <a:solidFill>
                  <a:srgbClr val="0000FF"/>
                </a:solidFill>
              </a:rPr>
              <a:t>Ability to enhance oral BA through lymphatic delivery</a:t>
            </a:r>
          </a:p>
          <a:p>
            <a:pPr>
              <a:buFont typeface="Wingdings" pitchFamily="2" charset="2"/>
              <a:buChar char="Ø"/>
            </a:pPr>
            <a:endParaRPr lang="en-US" sz="4800" dirty="0">
              <a:solidFill>
                <a:srgbClr val="0000FF"/>
              </a:solidFill>
            </a:endParaRPr>
          </a:p>
        </p:txBody>
      </p:sp>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Lipids: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Advantages</a:t>
            </a:r>
            <a:endParaRPr lang="en-US" dirty="0">
              <a:solidFill>
                <a:srgbClr val="00B05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TotalTime>
  <Words>1182</Words>
  <Application>Microsoft Office PowerPoint</Application>
  <PresentationFormat>On-screen Show (4:3)</PresentationFormat>
  <Paragraphs>227</Paragraphs>
  <Slides>23</Slides>
  <Notes>3</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PowerPoint Presentation</vt:lpstr>
      <vt:lpstr>Lipid Based Oral Drug Delivery System (LBODDS)</vt:lpstr>
      <vt:lpstr>LBODDS???</vt:lpstr>
      <vt:lpstr>Why Low Bioavailability ???</vt:lpstr>
      <vt:lpstr>LBODDS: Advantages</vt:lpstr>
      <vt:lpstr>Lipid Delivery: Is this Really New???</vt:lpstr>
      <vt:lpstr>LBODDS: Commercial Products</vt:lpstr>
      <vt:lpstr>PRESENTATION SCOPE</vt:lpstr>
      <vt:lpstr>Lipids: Advantages</vt:lpstr>
      <vt:lpstr>Lipid Delivery: Challenges!</vt:lpstr>
      <vt:lpstr>Well…I’m a Formulator… What should I  Know about LBODDS???</vt:lpstr>
      <vt:lpstr>Lipids: Classification</vt:lpstr>
      <vt:lpstr>Lipids: In-vivo Fate</vt:lpstr>
      <vt:lpstr>PowerPoint Presentation</vt:lpstr>
      <vt:lpstr>Lipid’s Fate: Digestive Phase</vt:lpstr>
      <vt:lpstr>Lipid’s Fate: Absorptive Phase</vt:lpstr>
      <vt:lpstr>Lipid’s Fate: Circulatory Phase</vt:lpstr>
      <vt:lpstr>Effect of Food on BA </vt:lpstr>
      <vt:lpstr>What’s the Rationality???</vt:lpstr>
      <vt:lpstr>Effect of LBODDS on BA</vt:lpstr>
      <vt:lpstr>PowerPoint Presentation</vt:lpstr>
      <vt:lpstr>For more details on conferences related to Clinical Pharmacology &amp; Biopharmaceutics Journal please visit the link given below</vt:lpstr>
      <vt:lpstr>PowerPoint Presentation</vt:lpstr>
    </vt:vector>
  </TitlesOfParts>
  <Company>Hanmi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 Based Oral Drug Delivery System (LBODDS)</dc:title>
  <dc:creator>Srini'</dc:creator>
  <cp:lastModifiedBy>Keerti Gujjar</cp:lastModifiedBy>
  <cp:revision>11</cp:revision>
  <dcterms:created xsi:type="dcterms:W3CDTF">2011-01-27T23:39:33Z</dcterms:created>
  <dcterms:modified xsi:type="dcterms:W3CDTF">2015-10-13T14:08:11Z</dcterms:modified>
</cp:coreProperties>
</file>