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4"/>
  </p:notesMasterIdLst>
  <p:sldIdLst>
    <p:sldId id="277" r:id="rId2"/>
    <p:sldId id="278" r:id="rId3"/>
    <p:sldId id="256" r:id="rId4"/>
    <p:sldId id="257" r:id="rId5"/>
    <p:sldId id="258" r:id="rId6"/>
    <p:sldId id="259" r:id="rId7"/>
    <p:sldId id="271" r:id="rId8"/>
    <p:sldId id="272" r:id="rId9"/>
    <p:sldId id="275" r:id="rId10"/>
    <p:sldId id="274" r:id="rId11"/>
    <p:sldId id="273" r:id="rId12"/>
    <p:sldId id="260" r:id="rId13"/>
    <p:sldId id="261" r:id="rId14"/>
    <p:sldId id="263" r:id="rId15"/>
    <p:sldId id="264" r:id="rId16"/>
    <p:sldId id="265" r:id="rId17"/>
    <p:sldId id="266" r:id="rId18"/>
    <p:sldId id="268" r:id="rId19"/>
    <p:sldId id="269" r:id="rId20"/>
    <p:sldId id="270" r:id="rId21"/>
    <p:sldId id="276"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68F487-0AE4-48C2-B89B-F58DF70D1CA1}" type="datetimeFigureOut">
              <a:rPr lang="en-US" smtClean="0"/>
              <a:pPr/>
              <a:t>10/9/2014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26C28E-7428-472A-87A8-12783C8F9EA1}" type="slidenum">
              <a:rPr lang="en-US" smtClean="0"/>
              <a:pPr/>
              <a:t>‹#›</a:t>
            </a:fld>
            <a:endParaRPr lang="en-US"/>
          </a:p>
        </p:txBody>
      </p:sp>
    </p:spTree>
    <p:extLst>
      <p:ext uri="{BB962C8B-B14F-4D97-AF65-F5344CB8AC3E}">
        <p14:creationId xmlns:p14="http://schemas.microsoft.com/office/powerpoint/2010/main" val="1766667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C4E09E-3805-4456-97BC-045A4A680EE0}" type="slidenum">
              <a:rPr lang="de-DE"/>
              <a:pPr/>
              <a:t>14</a:t>
            </a:fld>
            <a:endParaRPr lang="de-DE"/>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r>
              <a:rPr lang="de-DE"/>
              <a:t>Offensichtlich ist es realitätsfremd anzunehmen, eine suchtmittelfreie Welt schaffen zu können.</a:t>
            </a:r>
          </a:p>
          <a:p>
            <a:r>
              <a:rPr lang="de-DE"/>
              <a:t>Vielleicht ist es besser den Umgang mit Suchtmittel zu lernen, einen Rahmen dafür zu schaffen der auf der Kenntnis der Suchtrelevanten Hirnmechanismen beruht</a:t>
            </a:r>
          </a:p>
          <a:p>
            <a:r>
              <a:rPr lang="de-DE"/>
              <a:t>Und wissenschaftlich fundierte Therapiemöglichkeiten zu etablieren.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09DA91-2EF6-471C-9FDE-3709137ADB00}" type="slidenum">
              <a:rPr lang="de-DE"/>
              <a:pPr/>
              <a:t>16</a:t>
            </a:fld>
            <a:endParaRPr lang="de-DE"/>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r>
              <a:rPr lang="de-DE"/>
              <a:t>Die körperliche Abhängigkeit ist durch eine sog. Entgiftung binnen 3 Wochen beherrschbar</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26C28E-7428-472A-87A8-12783C8F9EA1}"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E2A3A1C-8BEC-4960-B83F-1656DE972C98}" type="datetimeFigureOut">
              <a:rPr lang="en-US" smtClean="0"/>
              <a:pPr/>
              <a:t>10/9/2014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066E9EA0-9FFF-4835-98B1-DB52C6BE625C}"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2A3A1C-8BEC-4960-B83F-1656DE972C98}"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9EA0-9FFF-4835-98B1-DB52C6BE62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2A3A1C-8BEC-4960-B83F-1656DE972C98}"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9EA0-9FFF-4835-98B1-DB52C6BE625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de-DE"/>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de-DE"/>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B40E2E57-3942-4706-9B7B-54136798AE2A}" type="slidenum">
              <a:rPr lang="de-DE"/>
              <a:pPr/>
              <a:t>‹#›</a:t>
            </a:fld>
            <a:endParaRPr lang="de-DE"/>
          </a:p>
        </p:txBody>
      </p:sp>
    </p:spTree>
    <p:extLst>
      <p:ext uri="{BB962C8B-B14F-4D97-AF65-F5344CB8AC3E}">
        <p14:creationId xmlns:p14="http://schemas.microsoft.com/office/powerpoint/2010/main" val="471595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2A3A1C-8BEC-4960-B83F-1656DE972C98}"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9EA0-9FFF-4835-98B1-DB52C6BE625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E2A3A1C-8BEC-4960-B83F-1656DE972C98}"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066E9EA0-9FFF-4835-98B1-DB52C6BE625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2A3A1C-8BEC-4960-B83F-1656DE972C98}"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E9EA0-9FFF-4835-98B1-DB52C6BE625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E2A3A1C-8BEC-4960-B83F-1656DE972C98}" type="datetimeFigureOut">
              <a:rPr lang="en-US" smtClean="0"/>
              <a:pPr/>
              <a:t>10/9/2014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6E9EA0-9FFF-4835-98B1-DB52C6BE625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E2A3A1C-8BEC-4960-B83F-1656DE972C98}" type="datetimeFigureOut">
              <a:rPr lang="en-US" smtClean="0"/>
              <a:pPr/>
              <a:t>10/9/2014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6E9EA0-9FFF-4835-98B1-DB52C6BE62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2A3A1C-8BEC-4960-B83F-1656DE972C98}" type="datetimeFigureOut">
              <a:rPr lang="en-US" smtClean="0"/>
              <a:pPr/>
              <a:t>10/9/2014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6E9EA0-9FFF-4835-98B1-DB52C6BE62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2A3A1C-8BEC-4960-B83F-1656DE972C98}"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E9EA0-9FFF-4835-98B1-DB52C6BE625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E2A3A1C-8BEC-4960-B83F-1656DE972C98}"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E9EA0-9FFF-4835-98B1-DB52C6BE625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E2A3A1C-8BEC-4960-B83F-1656DE972C98}" type="datetimeFigureOut">
              <a:rPr lang="en-US" smtClean="0"/>
              <a:pPr/>
              <a:t>10/9/2014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66E9EA0-9FFF-4835-98B1-DB52C6BE625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harifsi@sharjah.ac.a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dx.doi.org/10.15344/2014/ijpsr/103"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dx.doi.org/10.4172/jpchs.1000e103" TargetMode="External"/><Relationship Id="rId4" Type="http://schemas.openxmlformats.org/officeDocument/2006/relationships/hyperlink" Target="http://dx.doi.org/10.4172/jpchs.1000e105"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20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latin typeface="Arial" pitchFamily="34" charset="0"/>
              </a:rPr>
              <a:t>Contact us at: contact.omics@omicsonline.org</a:t>
            </a:r>
          </a:p>
        </p:txBody>
      </p:sp>
      <p:pic>
        <p:nvPicPr>
          <p:cNvPr id="2053"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26970995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066800"/>
          </a:xfrm>
        </p:spPr>
        <p:txBody>
          <a:bodyPr>
            <a:normAutofit fontScale="90000"/>
          </a:bodyPr>
          <a:lstStyle/>
          <a:p>
            <a:r>
              <a:rPr lang="en-US" sz="1600" b="0" dirty="0" smtClean="0">
                <a:effectLst/>
              </a:rPr>
              <a:t/>
            </a:r>
            <a:br>
              <a:rPr lang="en-US" sz="1600" b="0" dirty="0" smtClean="0">
                <a:effectLst/>
              </a:rPr>
            </a:br>
            <a:r>
              <a:rPr lang="en-US" sz="2200" dirty="0" smtClean="0">
                <a:solidFill>
                  <a:srgbClr val="FFC000"/>
                </a:solidFill>
                <a:effectLst/>
                <a:latin typeface="Times New Roman" pitchFamily="18" charset="0"/>
                <a:cs typeface="Times New Roman" pitchFamily="18" charset="0"/>
              </a:rPr>
              <a:t>The Sharjah-College of Pharmacy: A ten years Journey to Success</a:t>
            </a:r>
            <a:br>
              <a:rPr lang="en-US" sz="2200" dirty="0" smtClean="0">
                <a:solidFill>
                  <a:srgbClr val="FFC000"/>
                </a:solidFill>
                <a:effectLst/>
                <a:latin typeface="Times New Roman" pitchFamily="18" charset="0"/>
                <a:cs typeface="Times New Roman" pitchFamily="18" charset="0"/>
              </a:rPr>
            </a:br>
            <a:r>
              <a:rPr lang="en-US" sz="2200" dirty="0" smtClean="0">
                <a:solidFill>
                  <a:srgbClr val="FFC000"/>
                </a:solidFill>
                <a:effectLst/>
                <a:latin typeface="Times New Roman" pitchFamily="18" charset="0"/>
                <a:cs typeface="Times New Roman" pitchFamily="18" charset="0"/>
              </a:rPr>
              <a:t>Submitted to</a:t>
            </a:r>
            <a:r>
              <a:rPr lang="en-US" sz="2200" b="0" dirty="0" smtClean="0">
                <a:solidFill>
                  <a:schemeClr val="tx1"/>
                </a:solidFill>
                <a:effectLst/>
                <a:latin typeface="Times New Roman" pitchFamily="18" charset="0"/>
                <a:cs typeface="Times New Roman" pitchFamily="18" charset="0"/>
              </a:rPr>
              <a:t/>
            </a:r>
            <a:br>
              <a:rPr lang="en-US" sz="2200" b="0" dirty="0" smtClean="0">
                <a:solidFill>
                  <a:schemeClr val="tx1"/>
                </a:solidFill>
                <a:effectLst/>
                <a:latin typeface="Times New Roman" pitchFamily="18" charset="0"/>
                <a:cs typeface="Times New Roman" pitchFamily="18" charset="0"/>
              </a:rPr>
            </a:br>
            <a:r>
              <a:rPr lang="en-US" sz="2200" u="sng" dirty="0" smtClean="0">
                <a:solidFill>
                  <a:srgbClr val="FFC000"/>
                </a:solidFill>
                <a:latin typeface="Times New Roman" pitchFamily="18" charset="0"/>
                <a:cs typeface="Times New Roman" pitchFamily="18" charset="0"/>
              </a:rPr>
              <a:t>GCC Pharmaceutical Congress, 14-17 September, 2014 – Dubai, UAE</a:t>
            </a:r>
            <a:r>
              <a:rPr lang="en-US" sz="1800" dirty="0" smtClean="0">
                <a:solidFill>
                  <a:srgbClr val="FFC000"/>
                </a:solidFill>
                <a:latin typeface="Times New Roman" pitchFamily="18" charset="0"/>
                <a:cs typeface="Times New Roman" pitchFamily="18" charset="0"/>
              </a:rPr>
              <a:t/>
            </a:r>
            <a:br>
              <a:rPr lang="en-US" sz="1800" dirty="0" smtClean="0">
                <a:solidFill>
                  <a:srgbClr val="FFC000"/>
                </a:solidFill>
                <a:latin typeface="Times New Roman" pitchFamily="18" charset="0"/>
                <a:cs typeface="Times New Roman" pitchFamily="18" charset="0"/>
              </a:rPr>
            </a:br>
            <a:r>
              <a:rPr lang="en-US" sz="1800" dirty="0" smtClean="0">
                <a:latin typeface="Times New Roman" pitchFamily="18" charset="0"/>
                <a:cs typeface="Times New Roman" pitchFamily="18" charset="0"/>
              </a:rPr>
              <a:t> </a:t>
            </a:r>
            <a:r>
              <a:rPr lang="en-US" sz="1600" dirty="0" smtClean="0"/>
              <a:t/>
            </a:r>
            <a:br>
              <a:rPr lang="en-US" sz="1600" dirty="0" smtClean="0"/>
            </a:br>
            <a:endParaRPr lang="en-US" sz="1600" b="0" dirty="0">
              <a:effectLst/>
            </a:endParaRPr>
          </a:p>
        </p:txBody>
      </p:sp>
      <p:sp>
        <p:nvSpPr>
          <p:cNvPr id="3" name="Content Placeholder 2"/>
          <p:cNvSpPr>
            <a:spLocks noGrp="1"/>
          </p:cNvSpPr>
          <p:nvPr>
            <p:ph idx="1"/>
          </p:nvPr>
        </p:nvSpPr>
        <p:spPr>
          <a:xfrm>
            <a:off x="152400" y="1295400"/>
            <a:ext cx="8839200" cy="5410200"/>
          </a:xfrm>
        </p:spPr>
        <p:txBody>
          <a:bodyPr>
            <a:normAutofit fontScale="47500" lnSpcReduction="20000"/>
          </a:bodyPr>
          <a:lstStyle/>
          <a:p>
            <a:r>
              <a:rPr lang="en-US" sz="3600" dirty="0" smtClean="0">
                <a:latin typeface="Times New Roman" pitchFamily="18" charset="0"/>
                <a:cs typeface="Times New Roman" pitchFamily="18" charset="0"/>
              </a:rPr>
              <a:t>The College of Pharmacy at the University of Sharjah was established in 2004. The academic program of the college is fully accredited by the Ministry of Higher Education&amp; Scientific Research of the United Arab Emirates. Moreover, the College managed in a short time to gain high reputation and recognition in the gulf region and Arab world. Since its establishment, we focused on achieving excellence in teaching, a goal that we managed to achieve and differentiate the college as a uniquely center of excellence in pharmaceutical education. The highly qualified diverse pool of eminent faculty, staff, administrative personnel and highly motivated students were all behind the success of the college. </a:t>
            </a:r>
          </a:p>
          <a:p>
            <a:pPr>
              <a:buNone/>
            </a:pP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The Sharjah-college of pharmacy adapted a 5 year study plan with a balance between basic and applied pharmaceutical sciences on one side and pharmacy practice and clinical pharmacy on the other side. Such a balanced study plan is a feature that differentiates the college from other competitors in the country. Innovative methods in teaching/learning strategies are adapted by faculty to stress on active guided self-learning. Practical classes are run to train the students using state of art equipments, simulation exercises and clinical training at prestigious hospitals and community pharmacies under the supervision of expert faculty, staff and preceptors. Our pharmacy students are selected from a large pool of diverse applicants with the highest school grades. Our students distinguish themselves not only in curricular but also in extracurricular activities within the college, medical and health sciences complex and the university at large. They participate in local scientific conferences, sports activities within and outside the university and represent the college of pharmacy and the University of Sharjah at international institutes and universities during their annual overseas trips. They issue the Sharjah Pharmacy forum through the organized efforts of the active students’ scientific society.</a:t>
            </a:r>
          </a:p>
          <a:p>
            <a:endParaRPr lang="en-US" sz="3600" dirty="0" smtClean="0">
              <a:latin typeface="Times New Roman" pitchFamily="18" charset="0"/>
              <a:cs typeface="Times New Roman" pitchFamily="18" charset="0"/>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86800" cy="6324600"/>
          </a:xfrm>
        </p:spPr>
        <p:txBody>
          <a:bodyPr>
            <a:normAutofit fontScale="70000" lnSpcReduction="20000"/>
          </a:bodyPr>
          <a:lstStyle/>
          <a:p>
            <a:endParaRPr lang="en-US" dirty="0" smtClean="0"/>
          </a:p>
          <a:p>
            <a:r>
              <a:rPr lang="en-US" dirty="0" smtClean="0">
                <a:latin typeface="Times New Roman" pitchFamily="18" charset="0"/>
                <a:cs typeface="Times New Roman" pitchFamily="18" charset="0"/>
              </a:rPr>
              <a:t>Research efforts of faculty proved successful in many pharmaceutical sciences as evidenced by the plethora of articles annually published in reputable scientific journals and by the internal and external research funds secured by our research teams. High quality research is reflected on teaching theoretical and practical classes. Several research projects are designed and executed to tackle health issues of interest to the local, regional and global community.</a:t>
            </a:r>
          </a:p>
          <a:p>
            <a:pPr>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Faculty, staff and students are actively engaged in activities that serve the local community at large. Our faculty and staff are members of college, medical campus and university committees. They act as consultant to health authorities; provide continuing pharmaceutical education to practicing pharmacist and other health professional and periodically run seminars, workshops and campaigns directed to increase public awareness to important health issues.  We continuously strive to graduate competent pharmacists who are capable of making a difference in their societies as frontline pharmaceutical care providers.</a:t>
            </a:r>
          </a:p>
          <a:p>
            <a:pPr algn="just">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Prof. Suleiman Ibrahim El-Sharif</a:t>
            </a:r>
          </a:p>
          <a:p>
            <a:pPr>
              <a:buNone/>
            </a:pPr>
            <a:r>
              <a:rPr lang="en-US" dirty="0" smtClean="0">
                <a:latin typeface="Times New Roman" pitchFamily="18" charset="0"/>
                <a:cs typeface="Times New Roman" pitchFamily="18" charset="0"/>
              </a:rPr>
              <a:t>Dean, College of Pharmacy</a:t>
            </a:r>
          </a:p>
          <a:p>
            <a:pPr>
              <a:buNone/>
            </a:pPr>
            <a:r>
              <a:rPr lang="en-US" u="sng" dirty="0" smtClean="0">
                <a:latin typeface="Times New Roman" pitchFamily="18" charset="0"/>
                <a:cs typeface="Times New Roman" pitchFamily="18" charset="0"/>
                <a:hlinkClick r:id="rId3"/>
              </a:rPr>
              <a:t>sharifsi@sharjah.ac.ae</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Neuropharmacology</a:t>
            </a:r>
            <a:endParaRPr lang="en-US" dirty="0"/>
          </a:p>
        </p:txBody>
      </p:sp>
      <p:sp>
        <p:nvSpPr>
          <p:cNvPr id="3" name="Content Placeholder 2"/>
          <p:cNvSpPr>
            <a:spLocks noGrp="1"/>
          </p:cNvSpPr>
          <p:nvPr>
            <p:ph idx="1"/>
          </p:nvPr>
        </p:nvSpPr>
        <p:spPr/>
        <p:txBody>
          <a:bodyPr>
            <a:normAutofit/>
          </a:bodyPr>
          <a:lstStyle/>
          <a:p>
            <a:pPr marL="0" indent="0">
              <a:buNone/>
            </a:pPr>
            <a:r>
              <a:rPr lang="de-DE" sz="7200" dirty="0">
                <a:solidFill>
                  <a:srgbClr val="FF3300"/>
                </a:solidFill>
              </a:rPr>
              <a:t>Neuronal basis of addiction</a:t>
            </a:r>
          </a:p>
          <a:p>
            <a:endParaRPr lang="en-US" sz="7200" dirty="0"/>
          </a:p>
        </p:txBody>
      </p:sp>
    </p:spTree>
    <p:extLst>
      <p:ext uri="{BB962C8B-B14F-4D97-AF65-F5344CB8AC3E}">
        <p14:creationId xmlns:p14="http://schemas.microsoft.com/office/powerpoint/2010/main" val="4286347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6" name="Picture 4" descr="addicti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673100"/>
            <a:ext cx="8305800" cy="35941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09600" y="4648200"/>
            <a:ext cx="8305800" cy="1477328"/>
          </a:xfrm>
          <a:prstGeom prst="rect">
            <a:avLst/>
          </a:prstGeom>
          <a:noFill/>
        </p:spPr>
        <p:txBody>
          <a:bodyPr wrap="square" rtlCol="0">
            <a:spAutoFit/>
          </a:bodyPr>
          <a:lstStyle/>
          <a:p>
            <a:r>
              <a:rPr lang="en-US" dirty="0" smtClean="0"/>
              <a:t>It is rather  intriguing and sarcastic that broadcasting the detection of a single case of cholera in a nearby city is more horrifying to the public than  announcing that  half a million individuals are alcoholics.                    </a:t>
            </a:r>
          </a:p>
          <a:p>
            <a:endParaRPr lang="en-US" dirty="0" smtClean="0"/>
          </a:p>
          <a:p>
            <a:r>
              <a:rPr lang="en-US" dirty="0" smtClean="0"/>
              <a:t>                                                                       S. I. Sharif </a:t>
            </a:r>
            <a:endParaRPr lang="en-US" dirty="0"/>
          </a:p>
        </p:txBody>
      </p:sp>
    </p:spTree>
    <p:extLst>
      <p:ext uri="{BB962C8B-B14F-4D97-AF65-F5344CB8AC3E}">
        <p14:creationId xmlns:p14="http://schemas.microsoft.com/office/powerpoint/2010/main" val="4254066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304800" y="-50800"/>
            <a:ext cx="8610600" cy="7048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sz="2800" dirty="0">
                <a:solidFill>
                  <a:srgbClr val="FF3300"/>
                </a:solidFill>
                <a:latin typeface="Arial" pitchFamily="34" charset="0"/>
              </a:rPr>
              <a:t>The situation:</a:t>
            </a:r>
          </a:p>
          <a:p>
            <a:endParaRPr lang="de-DE" sz="2800" dirty="0">
              <a:solidFill>
                <a:srgbClr val="FF3300"/>
              </a:solidFill>
              <a:latin typeface="Arial" pitchFamily="34" charset="0"/>
            </a:endParaRPr>
          </a:p>
          <a:p>
            <a:r>
              <a:rPr lang="de-DE" dirty="0">
                <a:latin typeface="Arial" pitchFamily="34" charset="0"/>
              </a:rPr>
              <a:t>Obviously it is beyond reality to accomplish a drug free world....</a:t>
            </a:r>
          </a:p>
          <a:p>
            <a:endParaRPr lang="de-DE" dirty="0">
              <a:solidFill>
                <a:schemeClr val="accent2"/>
              </a:solidFill>
              <a:latin typeface="Arial" pitchFamily="34" charset="0"/>
            </a:endParaRPr>
          </a:p>
          <a:p>
            <a:r>
              <a:rPr lang="de-DE" dirty="0">
                <a:latin typeface="Arial" pitchFamily="34" charset="0"/>
              </a:rPr>
              <a:t>Netherlands public authorities have capitulated in their</a:t>
            </a:r>
          </a:p>
          <a:p>
            <a:r>
              <a:rPr lang="de-DE" dirty="0">
                <a:latin typeface="Arial" pitchFamily="34" charset="0"/>
              </a:rPr>
              <a:t>struggle against drug-runners...</a:t>
            </a:r>
          </a:p>
          <a:p>
            <a:r>
              <a:rPr lang="de-DE" dirty="0">
                <a:latin typeface="Arial" pitchFamily="34" charset="0"/>
              </a:rPr>
              <a:t>(Der Spiegel 5/2004 S. 42)</a:t>
            </a:r>
          </a:p>
          <a:p>
            <a:endParaRPr lang="de-DE" dirty="0">
              <a:latin typeface="Arial" pitchFamily="34" charset="0"/>
            </a:endParaRPr>
          </a:p>
          <a:p>
            <a:r>
              <a:rPr lang="de-DE" dirty="0">
                <a:latin typeface="Arial" pitchFamily="34" charset="0"/>
              </a:rPr>
              <a:t>The hard line of the USA in the „war on drugs“ has failed...</a:t>
            </a:r>
          </a:p>
          <a:p>
            <a:r>
              <a:rPr lang="de-DE" dirty="0">
                <a:latin typeface="Arial" pitchFamily="34" charset="0"/>
              </a:rPr>
              <a:t>(Die Zeit 14/2004</a:t>
            </a:r>
            <a:r>
              <a:rPr lang="de-DE" dirty="0" smtClean="0">
                <a:latin typeface="Arial" pitchFamily="34" charset="0"/>
              </a:rPr>
              <a:t>).</a:t>
            </a:r>
          </a:p>
          <a:p>
            <a:endParaRPr lang="de-DE" dirty="0" smtClean="0">
              <a:latin typeface="Arial" pitchFamily="34" charset="0"/>
            </a:endParaRPr>
          </a:p>
          <a:p>
            <a:r>
              <a:rPr lang="de-DE" dirty="0" smtClean="0">
                <a:latin typeface="Arial" pitchFamily="34" charset="0"/>
              </a:rPr>
              <a:t>                                                     </a:t>
            </a:r>
            <a:r>
              <a:rPr lang="de-DE" dirty="0" smtClean="0">
                <a:solidFill>
                  <a:schemeClr val="tx2">
                    <a:lumMod val="20000"/>
                    <a:lumOff val="80000"/>
                  </a:schemeClr>
                </a:solidFill>
                <a:latin typeface="Arial" pitchFamily="34" charset="0"/>
              </a:rPr>
              <a:t>But</a:t>
            </a:r>
          </a:p>
          <a:p>
            <a:endParaRPr lang="de-DE" dirty="0" smtClean="0">
              <a:solidFill>
                <a:schemeClr val="tx2">
                  <a:lumMod val="20000"/>
                  <a:lumOff val="80000"/>
                </a:schemeClr>
              </a:solidFill>
              <a:latin typeface="Arial" pitchFamily="34" charset="0"/>
            </a:endParaRPr>
          </a:p>
          <a:p>
            <a:r>
              <a:rPr lang="de-DE" dirty="0" smtClean="0">
                <a:solidFill>
                  <a:schemeClr val="tx2">
                    <a:lumMod val="20000"/>
                    <a:lumOff val="80000"/>
                  </a:schemeClr>
                </a:solidFill>
                <a:latin typeface="Arial" pitchFamily="34" charset="0"/>
              </a:rPr>
              <a:t>With the endless efforts of hardworking and dedicated scientists the hope is continuously growing to end the battle against drug addiction to the benefit of human  kind.</a:t>
            </a:r>
          </a:p>
          <a:p>
            <a:r>
              <a:rPr lang="de-DE" dirty="0" smtClean="0">
                <a:solidFill>
                  <a:schemeClr val="tx2">
                    <a:lumMod val="20000"/>
                    <a:lumOff val="80000"/>
                  </a:schemeClr>
                </a:solidFill>
                <a:latin typeface="Arial" pitchFamily="34" charset="0"/>
              </a:rPr>
              <a:t>                                                                                              S.I.Sharif</a:t>
            </a:r>
          </a:p>
          <a:p>
            <a:endParaRPr lang="de-DE" dirty="0" smtClean="0">
              <a:solidFill>
                <a:schemeClr val="tx2">
                  <a:lumMod val="20000"/>
                  <a:lumOff val="80000"/>
                </a:schemeClr>
              </a:solidFill>
              <a:latin typeface="Arial" pitchFamily="34" charset="0"/>
            </a:endParaRPr>
          </a:p>
          <a:p>
            <a:endParaRPr lang="de-DE" dirty="0" smtClean="0">
              <a:latin typeface="Arial" pitchFamily="34" charset="0"/>
            </a:endParaRPr>
          </a:p>
          <a:p>
            <a:endParaRPr lang="de-DE" dirty="0" smtClean="0">
              <a:latin typeface="Arial" pitchFamily="34" charset="0"/>
            </a:endParaRPr>
          </a:p>
          <a:p>
            <a:endParaRPr lang="de-DE" dirty="0">
              <a:latin typeface="Arial" pitchFamily="34" charset="0"/>
            </a:endParaRPr>
          </a:p>
          <a:p>
            <a:endParaRPr lang="de-DE" dirty="0">
              <a:latin typeface="Arial" pitchFamily="34" charset="0"/>
            </a:endParaRPr>
          </a:p>
          <a:p>
            <a:endParaRPr lang="de-DE" dirty="0">
              <a:solidFill>
                <a:schemeClr val="accent2"/>
              </a:solidFill>
              <a:latin typeface="Arial" pitchFamily="34" charset="0"/>
            </a:endParaRPr>
          </a:p>
          <a:p>
            <a:r>
              <a:rPr lang="de-DE" dirty="0">
                <a:latin typeface="Arial" pitchFamily="34" charset="0"/>
              </a:rPr>
              <a:t> </a:t>
            </a:r>
          </a:p>
        </p:txBody>
      </p:sp>
    </p:spTree>
    <p:extLst>
      <p:ext uri="{BB962C8B-B14F-4D97-AF65-F5344CB8AC3E}">
        <p14:creationId xmlns:p14="http://schemas.microsoft.com/office/powerpoint/2010/main" val="19854064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250" name="Group 2"/>
          <p:cNvGraphicFramePr>
            <a:graphicFrameLocks noGrp="1"/>
          </p:cNvGraphicFramePr>
          <p:nvPr>
            <p:ph type="tbl" idx="1"/>
          </p:nvPr>
        </p:nvGraphicFramePr>
        <p:xfrm>
          <a:off x="577850" y="152400"/>
          <a:ext cx="7986713" cy="6498781"/>
        </p:xfrm>
        <a:graphic>
          <a:graphicData uri="http://schemas.openxmlformats.org/drawingml/2006/table">
            <a:tbl>
              <a:tblPr/>
              <a:tblGrid>
                <a:gridCol w="1943100"/>
                <a:gridCol w="2044700"/>
                <a:gridCol w="2093913"/>
                <a:gridCol w="1905000"/>
              </a:tblGrid>
              <a:tr h="811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2000" b="1" i="0" u="none" strike="noStrike" cap="none" normalizeH="0" baseline="0" smtClean="0">
                          <a:ln>
                            <a:noFill/>
                          </a:ln>
                          <a:solidFill>
                            <a:schemeClr val="tx1"/>
                          </a:solidFill>
                          <a:effectLst/>
                          <a:latin typeface="Times New Roman" pitchFamily="18" charset="0"/>
                        </a:rPr>
                        <a:t>Drug</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2000" b="1" i="0" u="none" strike="noStrike" cap="none" normalizeH="0" baseline="0" smtClean="0">
                          <a:ln>
                            <a:noFill/>
                          </a:ln>
                          <a:solidFill>
                            <a:schemeClr val="tx1"/>
                          </a:solidFill>
                          <a:effectLst/>
                          <a:latin typeface="Times New Roman" pitchFamily="18" charset="0"/>
                        </a:rPr>
                        <a:t>Primary effect</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2000" b="1" i="0" u="none" strike="noStrike" cap="none" normalizeH="0" baseline="0" smtClean="0">
                          <a:ln>
                            <a:noFill/>
                          </a:ln>
                          <a:solidFill>
                            <a:schemeClr val="tx1"/>
                          </a:solidFill>
                          <a:effectLst/>
                          <a:latin typeface="Times New Roman" pitchFamily="18" charset="0"/>
                        </a:rPr>
                        <a:t>Secondary-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2000" b="1" i="0" u="none" strike="noStrike" cap="none" normalizeH="0" baseline="0" smtClean="0">
                          <a:ln>
                            <a:noFill/>
                          </a:ln>
                          <a:solidFill>
                            <a:schemeClr val="tx1"/>
                          </a:solidFill>
                          <a:effectLst/>
                          <a:latin typeface="Times New Roman" pitchFamily="18" charset="0"/>
                        </a:rPr>
                        <a:t>effect</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2000" b="1" i="0" u="none" strike="noStrike" cap="none" normalizeH="0" baseline="0" smtClean="0">
                          <a:ln>
                            <a:noFill/>
                          </a:ln>
                          <a:solidFill>
                            <a:schemeClr val="tx1"/>
                          </a:solidFill>
                          <a:effectLst/>
                          <a:latin typeface="Times New Roman" pitchFamily="18" charset="0"/>
                        </a:rPr>
                        <a:t>Withdrawal</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636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Cocaine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Amphetamine</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Dopamine-Transporter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Dopamine</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Glutamate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NMDA-Receptor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overactivity</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Nicotine</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N-Acetylcholine Receptor</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Dopamine</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Morphin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Heroin</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µ-Opiat-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Rceptor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Dopamine</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Alcohol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Benzodiazepine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Barbiturate</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GABA-A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Receptor</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NMDA-Rezeptor</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Phencyclidine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Ketamine</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Glutamat/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NMDA-Rezeptor</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Cannabinoids</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CB1-Rezeptor</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µ-Opiat-Rezeptor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Dopamine</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MDMA/Ecstasy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LSD</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Serotonin-Transporter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Serotonin-Receptor (5HT2</a:t>
                      </a:r>
                      <a:r>
                        <a:rPr kumimoji="0" lang="de-DE" sz="1800" b="0" i="0" u="none" strike="noStrike" cap="none" normalizeH="0" baseline="-25000" smtClean="0">
                          <a:ln>
                            <a:noFill/>
                          </a:ln>
                          <a:solidFill>
                            <a:schemeClr val="tx1"/>
                          </a:solidFill>
                          <a:effectLst/>
                          <a:latin typeface="Times New Roman" pitchFamily="18" charset="0"/>
                        </a:rPr>
                        <a:t>A</a:t>
                      </a:r>
                      <a:r>
                        <a:rPr kumimoji="0" lang="de-DE" sz="1800" b="0" i="0" u="none" strike="noStrike" cap="none" normalizeH="0" baseline="0" smtClean="0">
                          <a:ln>
                            <a:noFill/>
                          </a:ln>
                          <a:solidFill>
                            <a:schemeClr val="tx1"/>
                          </a:solidFill>
                          <a:effectLst/>
                          <a:latin typeface="Times New Roman" pitchFamily="18" charset="0"/>
                        </a:rPr>
                        <a:t>)</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Serotonin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800" b="0" i="0" u="none" strike="noStrike" cap="none" normalizeH="0" baseline="0" smtClean="0">
                          <a:ln>
                            <a:noFill/>
                          </a:ln>
                          <a:solidFill>
                            <a:schemeClr val="tx1"/>
                          </a:solidFill>
                          <a:effectLst/>
                          <a:latin typeface="Times New Roman" pitchFamily="18" charset="0"/>
                        </a:rPr>
                        <a:t>Dopamine</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3293" name="Line 45"/>
          <p:cNvSpPr>
            <a:spLocks noChangeShapeType="1"/>
          </p:cNvSpPr>
          <p:nvPr/>
        </p:nvSpPr>
        <p:spPr bwMode="auto">
          <a:xfrm>
            <a:off x="3810000" y="12954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94" name="Line 46"/>
          <p:cNvSpPr>
            <a:spLocks noChangeShapeType="1"/>
          </p:cNvSpPr>
          <p:nvPr/>
        </p:nvSpPr>
        <p:spPr bwMode="auto">
          <a:xfrm flipV="1">
            <a:off x="5638800" y="9906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95" name="Line 47"/>
          <p:cNvSpPr>
            <a:spLocks noChangeShapeType="1"/>
          </p:cNvSpPr>
          <p:nvPr/>
        </p:nvSpPr>
        <p:spPr bwMode="auto">
          <a:xfrm flipV="1">
            <a:off x="4038600" y="47244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96" name="Line 48"/>
          <p:cNvSpPr>
            <a:spLocks noChangeShapeType="1"/>
          </p:cNvSpPr>
          <p:nvPr/>
        </p:nvSpPr>
        <p:spPr bwMode="auto">
          <a:xfrm flipV="1">
            <a:off x="3581400" y="3322638"/>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97" name="Line 49"/>
          <p:cNvSpPr>
            <a:spLocks noChangeShapeType="1"/>
          </p:cNvSpPr>
          <p:nvPr/>
        </p:nvSpPr>
        <p:spPr bwMode="auto">
          <a:xfrm flipV="1">
            <a:off x="3581400" y="25908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98" name="Line 50"/>
          <p:cNvSpPr>
            <a:spLocks noChangeShapeType="1"/>
          </p:cNvSpPr>
          <p:nvPr/>
        </p:nvSpPr>
        <p:spPr bwMode="auto">
          <a:xfrm flipV="1">
            <a:off x="3581400" y="19812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99" name="Line 51"/>
          <p:cNvSpPr>
            <a:spLocks noChangeShapeType="1"/>
          </p:cNvSpPr>
          <p:nvPr/>
        </p:nvSpPr>
        <p:spPr bwMode="auto">
          <a:xfrm>
            <a:off x="4343400" y="44196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00" name="Line 52"/>
          <p:cNvSpPr>
            <a:spLocks noChangeShapeType="1"/>
          </p:cNvSpPr>
          <p:nvPr/>
        </p:nvSpPr>
        <p:spPr bwMode="auto">
          <a:xfrm>
            <a:off x="3886200" y="57150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01" name="Line 53"/>
          <p:cNvSpPr>
            <a:spLocks noChangeShapeType="1"/>
          </p:cNvSpPr>
          <p:nvPr/>
        </p:nvSpPr>
        <p:spPr bwMode="auto">
          <a:xfrm flipV="1">
            <a:off x="5638800" y="23622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02" name="Line 54"/>
          <p:cNvSpPr>
            <a:spLocks noChangeShapeType="1"/>
          </p:cNvSpPr>
          <p:nvPr/>
        </p:nvSpPr>
        <p:spPr bwMode="auto">
          <a:xfrm flipV="1">
            <a:off x="5638800" y="16764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03" name="Line 55"/>
          <p:cNvSpPr>
            <a:spLocks noChangeShapeType="1"/>
          </p:cNvSpPr>
          <p:nvPr/>
        </p:nvSpPr>
        <p:spPr bwMode="auto">
          <a:xfrm>
            <a:off x="6324600" y="30480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04" name="Line 56"/>
          <p:cNvSpPr>
            <a:spLocks noChangeShapeType="1"/>
          </p:cNvSpPr>
          <p:nvPr/>
        </p:nvSpPr>
        <p:spPr bwMode="auto">
          <a:xfrm flipV="1">
            <a:off x="5715000" y="50292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06" name="Line 58"/>
          <p:cNvSpPr>
            <a:spLocks noChangeShapeType="1"/>
          </p:cNvSpPr>
          <p:nvPr/>
        </p:nvSpPr>
        <p:spPr bwMode="auto">
          <a:xfrm flipV="1">
            <a:off x="5715000" y="58674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08" name="Line 60"/>
          <p:cNvSpPr>
            <a:spLocks noChangeShapeType="1"/>
          </p:cNvSpPr>
          <p:nvPr/>
        </p:nvSpPr>
        <p:spPr bwMode="auto">
          <a:xfrm flipV="1">
            <a:off x="5715000" y="54864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010215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 Box 2"/>
          <p:cNvSpPr txBox="1">
            <a:spLocks noChangeArrowheads="1"/>
          </p:cNvSpPr>
          <p:nvPr/>
        </p:nvSpPr>
        <p:spPr bwMode="auto">
          <a:xfrm>
            <a:off x="461963" y="763588"/>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400" b="1"/>
          </a:p>
        </p:txBody>
      </p:sp>
      <p:sp>
        <p:nvSpPr>
          <p:cNvPr id="109571" name="Rectangle 3"/>
          <p:cNvSpPr>
            <a:spLocks noChangeArrowheads="1"/>
          </p:cNvSpPr>
          <p:nvPr/>
        </p:nvSpPr>
        <p:spPr bwMode="auto">
          <a:xfrm>
            <a:off x="1588" y="565150"/>
            <a:ext cx="9144000"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1400" b="1">
                <a:cs typeface="Times New Roman" pitchFamily="18" charset="0"/>
              </a:rPr>
              <a:t> </a:t>
            </a:r>
          </a:p>
          <a:p>
            <a:pPr eaLnBrk="0" hangingPunct="0"/>
            <a:r>
              <a:rPr lang="de-DE" sz="1400" b="1">
                <a:cs typeface="Times New Roman" pitchFamily="18" charset="0"/>
              </a:rPr>
              <a:t> </a:t>
            </a:r>
          </a:p>
          <a:p>
            <a:pPr eaLnBrk="0" hangingPunct="0"/>
            <a:r>
              <a:rPr lang="de-DE" sz="1400" b="1">
                <a:cs typeface="Times New Roman" pitchFamily="18" charset="0"/>
              </a:rPr>
              <a:t> </a:t>
            </a:r>
          </a:p>
          <a:p>
            <a:pPr eaLnBrk="0" hangingPunct="0"/>
            <a:r>
              <a:rPr lang="de-DE" sz="1400" b="1">
                <a:cs typeface="Times New Roman" pitchFamily="18" charset="0"/>
              </a:rPr>
              <a:t> </a:t>
            </a:r>
          </a:p>
          <a:p>
            <a:pPr eaLnBrk="0" hangingPunct="0"/>
            <a:r>
              <a:rPr lang="de-DE" sz="1400" b="1">
                <a:cs typeface="Times New Roman" pitchFamily="18" charset="0"/>
              </a:rPr>
              <a:t> </a:t>
            </a:r>
          </a:p>
          <a:p>
            <a:pPr eaLnBrk="0" hangingPunct="0"/>
            <a:r>
              <a:rPr lang="de-DE" sz="1400" b="1">
                <a:cs typeface="Times New Roman" pitchFamily="18" charset="0"/>
              </a:rPr>
              <a:t> </a:t>
            </a:r>
          </a:p>
          <a:p>
            <a:pPr eaLnBrk="0" hangingPunct="0"/>
            <a:endParaRPr lang="de-DE" sz="1400" b="1"/>
          </a:p>
        </p:txBody>
      </p:sp>
      <p:grpSp>
        <p:nvGrpSpPr>
          <p:cNvPr id="109572" name="Group 4"/>
          <p:cNvGrpSpPr>
            <a:grpSpLocks/>
          </p:cNvGrpSpPr>
          <p:nvPr/>
        </p:nvGrpSpPr>
        <p:grpSpPr bwMode="auto">
          <a:xfrm>
            <a:off x="1371600" y="1143000"/>
            <a:ext cx="6210300" cy="2667000"/>
            <a:chOff x="-2" y="900"/>
            <a:chExt cx="3912" cy="1845"/>
          </a:xfrm>
        </p:grpSpPr>
        <p:grpSp>
          <p:nvGrpSpPr>
            <p:cNvPr id="109573" name="Group 5"/>
            <p:cNvGrpSpPr>
              <a:grpSpLocks/>
            </p:cNvGrpSpPr>
            <p:nvPr/>
          </p:nvGrpSpPr>
          <p:grpSpPr bwMode="auto">
            <a:xfrm>
              <a:off x="0" y="902"/>
              <a:ext cx="3908" cy="1841"/>
              <a:chOff x="0" y="902"/>
              <a:chExt cx="3908" cy="1841"/>
            </a:xfrm>
          </p:grpSpPr>
          <p:grpSp>
            <p:nvGrpSpPr>
              <p:cNvPr id="109574" name="Group 6"/>
              <p:cNvGrpSpPr>
                <a:grpSpLocks/>
              </p:cNvGrpSpPr>
              <p:nvPr/>
            </p:nvGrpSpPr>
            <p:grpSpPr bwMode="auto">
              <a:xfrm>
                <a:off x="0" y="902"/>
                <a:ext cx="977" cy="633"/>
                <a:chOff x="0" y="902"/>
                <a:chExt cx="977" cy="633"/>
              </a:xfrm>
            </p:grpSpPr>
            <p:sp>
              <p:nvSpPr>
                <p:cNvPr id="109575" name="Rectangle 7"/>
                <p:cNvSpPr>
                  <a:spLocks noChangeArrowheads="1"/>
                </p:cNvSpPr>
                <p:nvPr/>
              </p:nvSpPr>
              <p:spPr bwMode="auto">
                <a:xfrm>
                  <a:off x="28" y="902"/>
                  <a:ext cx="9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sz="1400" b="1">
                      <a:latin typeface="Arial" pitchFamily="34" charset="0"/>
                    </a:rPr>
                    <a:t>Substanztyp</a:t>
                  </a:r>
                </a:p>
                <a:p>
                  <a:pPr eaLnBrk="0" hangingPunct="0"/>
                  <a:endParaRPr lang="de-DE" sz="1400" b="1"/>
                </a:p>
              </p:txBody>
            </p:sp>
            <p:sp>
              <p:nvSpPr>
                <p:cNvPr id="109576" name="Rectangle 8"/>
                <p:cNvSpPr>
                  <a:spLocks noChangeArrowheads="1"/>
                </p:cNvSpPr>
                <p:nvPr/>
              </p:nvSpPr>
              <p:spPr bwMode="auto">
                <a:xfrm>
                  <a:off x="0" y="902"/>
                  <a:ext cx="977" cy="63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577" name="Group 9"/>
              <p:cNvGrpSpPr>
                <a:grpSpLocks/>
              </p:cNvGrpSpPr>
              <p:nvPr/>
            </p:nvGrpSpPr>
            <p:grpSpPr bwMode="auto">
              <a:xfrm>
                <a:off x="977" y="902"/>
                <a:ext cx="977" cy="633"/>
                <a:chOff x="977" y="902"/>
                <a:chExt cx="977" cy="633"/>
              </a:xfrm>
            </p:grpSpPr>
            <p:sp>
              <p:nvSpPr>
                <p:cNvPr id="109578" name="Rectangle 10"/>
                <p:cNvSpPr>
                  <a:spLocks noChangeArrowheads="1"/>
                </p:cNvSpPr>
                <p:nvPr/>
              </p:nvSpPr>
              <p:spPr bwMode="auto">
                <a:xfrm>
                  <a:off x="1005" y="902"/>
                  <a:ext cx="9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sz="1400" b="1">
                      <a:latin typeface="Arial" pitchFamily="34" charset="0"/>
                      <a:cs typeface="Arial" pitchFamily="34" charset="0"/>
                    </a:rPr>
                    <a:t>Psychische Abhängigkeit: Sucht</a:t>
                  </a:r>
                </a:p>
                <a:p>
                  <a:pPr eaLnBrk="0" hangingPunct="0"/>
                  <a:endParaRPr lang="de-DE" sz="1400" b="1"/>
                </a:p>
              </p:txBody>
            </p:sp>
            <p:sp>
              <p:nvSpPr>
                <p:cNvPr id="109579" name="Rectangle 11"/>
                <p:cNvSpPr>
                  <a:spLocks noChangeArrowheads="1"/>
                </p:cNvSpPr>
                <p:nvPr/>
              </p:nvSpPr>
              <p:spPr bwMode="auto">
                <a:xfrm>
                  <a:off x="977" y="902"/>
                  <a:ext cx="977" cy="63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580" name="Group 12"/>
              <p:cNvGrpSpPr>
                <a:grpSpLocks/>
              </p:cNvGrpSpPr>
              <p:nvPr/>
            </p:nvGrpSpPr>
            <p:grpSpPr bwMode="auto">
              <a:xfrm>
                <a:off x="1954" y="902"/>
                <a:ext cx="977" cy="633"/>
                <a:chOff x="1954" y="902"/>
                <a:chExt cx="977" cy="633"/>
              </a:xfrm>
            </p:grpSpPr>
            <p:sp>
              <p:nvSpPr>
                <p:cNvPr id="109581" name="Rectangle 13"/>
                <p:cNvSpPr>
                  <a:spLocks noChangeArrowheads="1"/>
                </p:cNvSpPr>
                <p:nvPr/>
              </p:nvSpPr>
              <p:spPr bwMode="auto">
                <a:xfrm>
                  <a:off x="1982" y="902"/>
                  <a:ext cx="9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sz="1400" b="1">
                      <a:latin typeface="Arial" pitchFamily="34" charset="0"/>
                      <a:cs typeface="Arial" pitchFamily="34" charset="0"/>
                    </a:rPr>
                    <a:t>Körperliche</a:t>
                  </a:r>
                  <a:endParaRPr lang="de-DE" sz="1400" b="1">
                    <a:cs typeface="Times New Roman" pitchFamily="18" charset="0"/>
                  </a:endParaRPr>
                </a:p>
                <a:p>
                  <a:pPr eaLnBrk="0" hangingPunct="0"/>
                  <a:r>
                    <a:rPr lang="de-DE" sz="1400" b="1">
                      <a:latin typeface="Arial" pitchFamily="34" charset="0"/>
                      <a:cs typeface="Arial" pitchFamily="34" charset="0"/>
                    </a:rPr>
                    <a:t>Abhängigkeit</a:t>
                  </a:r>
                  <a:endParaRPr lang="de-DE" sz="1400" b="1">
                    <a:cs typeface="Times New Roman" pitchFamily="18" charset="0"/>
                  </a:endParaRPr>
                </a:p>
                <a:p>
                  <a:pPr eaLnBrk="0" hangingPunct="0"/>
                  <a:endParaRPr lang="de-DE" sz="1400" b="1"/>
                </a:p>
              </p:txBody>
            </p:sp>
            <p:sp>
              <p:nvSpPr>
                <p:cNvPr id="109582" name="Rectangle 14"/>
                <p:cNvSpPr>
                  <a:spLocks noChangeArrowheads="1"/>
                </p:cNvSpPr>
                <p:nvPr/>
              </p:nvSpPr>
              <p:spPr bwMode="auto">
                <a:xfrm>
                  <a:off x="1954" y="902"/>
                  <a:ext cx="977" cy="63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583" name="Group 15"/>
              <p:cNvGrpSpPr>
                <a:grpSpLocks/>
              </p:cNvGrpSpPr>
              <p:nvPr/>
            </p:nvGrpSpPr>
            <p:grpSpPr bwMode="auto">
              <a:xfrm>
                <a:off x="2931" y="902"/>
                <a:ext cx="977" cy="633"/>
                <a:chOff x="2931" y="902"/>
                <a:chExt cx="977" cy="633"/>
              </a:xfrm>
            </p:grpSpPr>
            <p:sp>
              <p:nvSpPr>
                <p:cNvPr id="109584" name="Rectangle 16"/>
                <p:cNvSpPr>
                  <a:spLocks noChangeArrowheads="1"/>
                </p:cNvSpPr>
                <p:nvPr/>
              </p:nvSpPr>
              <p:spPr bwMode="auto">
                <a:xfrm>
                  <a:off x="2959" y="902"/>
                  <a:ext cx="9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sz="1400" b="1">
                      <a:latin typeface="Arial" pitchFamily="34" charset="0"/>
                      <a:cs typeface="Arial" pitchFamily="34" charset="0"/>
                    </a:rPr>
                    <a:t>Gewöhnung</a:t>
                  </a:r>
                </a:p>
                <a:p>
                  <a:r>
                    <a:rPr lang="de-DE" sz="1400" b="1">
                      <a:latin typeface="Arial" pitchFamily="34" charset="0"/>
                      <a:cs typeface="Arial" pitchFamily="34" charset="0"/>
                    </a:rPr>
                    <a:t>Toleranz</a:t>
                  </a:r>
                  <a:endParaRPr lang="de-DE" sz="1400" b="1">
                    <a:cs typeface="Times New Roman" pitchFamily="18" charset="0"/>
                  </a:endParaRPr>
                </a:p>
                <a:p>
                  <a:pPr eaLnBrk="0" hangingPunct="0"/>
                  <a:endParaRPr lang="de-DE" sz="1400" b="1"/>
                </a:p>
              </p:txBody>
            </p:sp>
            <p:sp>
              <p:nvSpPr>
                <p:cNvPr id="109585" name="Rectangle 17"/>
                <p:cNvSpPr>
                  <a:spLocks noChangeArrowheads="1"/>
                </p:cNvSpPr>
                <p:nvPr/>
              </p:nvSpPr>
              <p:spPr bwMode="auto">
                <a:xfrm>
                  <a:off x="2931" y="902"/>
                  <a:ext cx="977" cy="63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586" name="Group 18"/>
              <p:cNvGrpSpPr>
                <a:grpSpLocks/>
              </p:cNvGrpSpPr>
              <p:nvPr/>
            </p:nvGrpSpPr>
            <p:grpSpPr bwMode="auto">
              <a:xfrm>
                <a:off x="0" y="1535"/>
                <a:ext cx="977" cy="1208"/>
                <a:chOff x="0" y="1535"/>
                <a:chExt cx="977" cy="1208"/>
              </a:xfrm>
            </p:grpSpPr>
            <p:sp>
              <p:nvSpPr>
                <p:cNvPr id="109587" name="Rectangle 19"/>
                <p:cNvSpPr>
                  <a:spLocks noChangeArrowheads="1"/>
                </p:cNvSpPr>
                <p:nvPr/>
              </p:nvSpPr>
              <p:spPr bwMode="auto">
                <a:xfrm>
                  <a:off x="28" y="1535"/>
                  <a:ext cx="921" cy="1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sz="1400" b="1">
                      <a:latin typeface="Arial" pitchFamily="34" charset="0"/>
                      <a:cs typeface="Arial" pitchFamily="34" charset="0"/>
                    </a:rPr>
                    <a:t>Morphin</a:t>
                  </a:r>
                  <a:endParaRPr lang="de-DE" sz="1400" b="1">
                    <a:cs typeface="Times New Roman" pitchFamily="18" charset="0"/>
                  </a:endParaRPr>
                </a:p>
                <a:p>
                  <a:pPr eaLnBrk="0" hangingPunct="0"/>
                  <a:r>
                    <a:rPr lang="fr-FR" sz="1400" b="1">
                      <a:latin typeface="Arial" pitchFamily="34" charset="0"/>
                      <a:cs typeface="Arial" pitchFamily="34" charset="0"/>
                    </a:rPr>
                    <a:t>Barbiturat/</a:t>
                  </a:r>
                </a:p>
                <a:p>
                  <a:pPr eaLnBrk="0" hangingPunct="0"/>
                  <a:r>
                    <a:rPr lang="fr-FR" sz="1400" b="1">
                      <a:latin typeface="Arial" pitchFamily="34" charset="0"/>
                      <a:cs typeface="Arial" pitchFamily="34" charset="0"/>
                    </a:rPr>
                    <a:t>Alkohol</a:t>
                  </a:r>
                  <a:endParaRPr lang="de-DE" sz="1400" b="1">
                    <a:cs typeface="Times New Roman" pitchFamily="18" charset="0"/>
                  </a:endParaRPr>
                </a:p>
                <a:p>
                  <a:pPr eaLnBrk="0" hangingPunct="0"/>
                  <a:r>
                    <a:rPr lang="fr-FR" sz="1400" b="1">
                      <a:latin typeface="Arial" pitchFamily="34" charset="0"/>
                      <a:cs typeface="Arial" pitchFamily="34" charset="0"/>
                    </a:rPr>
                    <a:t>Cocain</a:t>
                  </a:r>
                  <a:endParaRPr lang="de-DE" sz="1400" b="1">
                    <a:cs typeface="Times New Roman" pitchFamily="18" charset="0"/>
                  </a:endParaRPr>
                </a:p>
                <a:p>
                  <a:pPr eaLnBrk="0" hangingPunct="0"/>
                  <a:r>
                    <a:rPr lang="en-GB" sz="1400" b="1">
                      <a:latin typeface="Arial" pitchFamily="34" charset="0"/>
                      <a:cs typeface="Arial" pitchFamily="34" charset="0"/>
                    </a:rPr>
                    <a:t>Weckamine</a:t>
                  </a:r>
                  <a:endParaRPr lang="de-DE" sz="1400" b="1">
                    <a:cs typeface="Times New Roman" pitchFamily="18" charset="0"/>
                  </a:endParaRPr>
                </a:p>
                <a:p>
                  <a:pPr eaLnBrk="0" hangingPunct="0"/>
                  <a:r>
                    <a:rPr lang="en-GB" sz="1400" b="1">
                      <a:latin typeface="Arial" pitchFamily="34" charset="0"/>
                      <a:cs typeface="Arial" pitchFamily="34" charset="0"/>
                    </a:rPr>
                    <a:t>Nikotin</a:t>
                  </a:r>
                  <a:endParaRPr lang="de-DE" sz="1400" b="1">
                    <a:cs typeface="Times New Roman" pitchFamily="18" charset="0"/>
                  </a:endParaRPr>
                </a:p>
                <a:p>
                  <a:pPr eaLnBrk="0" hangingPunct="0"/>
                  <a:r>
                    <a:rPr lang="en-GB" sz="1400" b="1">
                      <a:latin typeface="Arial" pitchFamily="34" charset="0"/>
                      <a:cs typeface="Arial" pitchFamily="34" charset="0"/>
                    </a:rPr>
                    <a:t>Mescalin/LSD</a:t>
                  </a:r>
                  <a:endParaRPr lang="de-DE" sz="1400" b="1">
                    <a:cs typeface="Times New Roman" pitchFamily="18" charset="0"/>
                  </a:endParaRPr>
                </a:p>
                <a:p>
                  <a:pPr eaLnBrk="0" hangingPunct="0"/>
                  <a:r>
                    <a:rPr lang="de-DE" sz="1400" b="1">
                      <a:latin typeface="Arial" pitchFamily="34" charset="0"/>
                      <a:cs typeface="Arial" pitchFamily="34" charset="0"/>
                    </a:rPr>
                    <a:t>Cannabis </a:t>
                  </a:r>
                  <a:endParaRPr lang="de-DE" sz="1400" b="1">
                    <a:cs typeface="Times New Roman" pitchFamily="18" charset="0"/>
                  </a:endParaRPr>
                </a:p>
                <a:p>
                  <a:pPr eaLnBrk="0" hangingPunct="0"/>
                  <a:endParaRPr lang="de-DE" sz="1400" b="1">
                    <a:cs typeface="Times New Roman" pitchFamily="18" charset="0"/>
                  </a:endParaRPr>
                </a:p>
                <a:p>
                  <a:pPr eaLnBrk="0" hangingPunct="0"/>
                  <a:endParaRPr lang="de-DE" sz="1400" b="1"/>
                </a:p>
              </p:txBody>
            </p:sp>
            <p:sp>
              <p:nvSpPr>
                <p:cNvPr id="109588" name="Rectangle 20"/>
                <p:cNvSpPr>
                  <a:spLocks noChangeArrowheads="1"/>
                </p:cNvSpPr>
                <p:nvPr/>
              </p:nvSpPr>
              <p:spPr bwMode="auto">
                <a:xfrm>
                  <a:off x="0" y="1535"/>
                  <a:ext cx="977" cy="120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589" name="Group 21"/>
              <p:cNvGrpSpPr>
                <a:grpSpLocks/>
              </p:cNvGrpSpPr>
              <p:nvPr/>
            </p:nvGrpSpPr>
            <p:grpSpPr bwMode="auto">
              <a:xfrm>
                <a:off x="977" y="1535"/>
                <a:ext cx="977" cy="1208"/>
                <a:chOff x="977" y="1535"/>
                <a:chExt cx="977" cy="1208"/>
              </a:xfrm>
            </p:grpSpPr>
            <p:sp>
              <p:nvSpPr>
                <p:cNvPr id="109590" name="Rectangle 22"/>
                <p:cNvSpPr>
                  <a:spLocks noChangeArrowheads="1"/>
                </p:cNvSpPr>
                <p:nvPr/>
              </p:nvSpPr>
              <p:spPr bwMode="auto">
                <a:xfrm>
                  <a:off x="1005" y="1535"/>
                  <a:ext cx="921" cy="1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p>
                <a:p>
                  <a:pPr eaLnBrk="0" hangingPunct="0"/>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endParaRPr lang="de-DE" sz="1400" b="1"/>
                </a:p>
              </p:txBody>
            </p:sp>
            <p:sp>
              <p:nvSpPr>
                <p:cNvPr id="109591" name="Rectangle 23"/>
                <p:cNvSpPr>
                  <a:spLocks noChangeArrowheads="1"/>
                </p:cNvSpPr>
                <p:nvPr/>
              </p:nvSpPr>
              <p:spPr bwMode="auto">
                <a:xfrm>
                  <a:off x="977" y="1535"/>
                  <a:ext cx="977" cy="120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592" name="Group 24"/>
              <p:cNvGrpSpPr>
                <a:grpSpLocks/>
              </p:cNvGrpSpPr>
              <p:nvPr/>
            </p:nvGrpSpPr>
            <p:grpSpPr bwMode="auto">
              <a:xfrm>
                <a:off x="1954" y="1535"/>
                <a:ext cx="977" cy="1208"/>
                <a:chOff x="1954" y="1535"/>
                <a:chExt cx="977" cy="1208"/>
              </a:xfrm>
            </p:grpSpPr>
            <p:sp>
              <p:nvSpPr>
                <p:cNvPr id="109593" name="Rectangle 25"/>
                <p:cNvSpPr>
                  <a:spLocks noChangeArrowheads="1"/>
                </p:cNvSpPr>
                <p:nvPr/>
              </p:nvSpPr>
              <p:spPr bwMode="auto">
                <a:xfrm>
                  <a:off x="1982" y="1535"/>
                  <a:ext cx="921" cy="1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p>
                <a:p>
                  <a:pPr eaLnBrk="0" hangingPunct="0"/>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endParaRPr lang="de-DE" sz="1400" b="1"/>
                </a:p>
              </p:txBody>
            </p:sp>
            <p:sp>
              <p:nvSpPr>
                <p:cNvPr id="109594" name="Rectangle 26"/>
                <p:cNvSpPr>
                  <a:spLocks noChangeArrowheads="1"/>
                </p:cNvSpPr>
                <p:nvPr/>
              </p:nvSpPr>
              <p:spPr bwMode="auto">
                <a:xfrm>
                  <a:off x="1954" y="1535"/>
                  <a:ext cx="977" cy="120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595" name="Group 27"/>
              <p:cNvGrpSpPr>
                <a:grpSpLocks/>
              </p:cNvGrpSpPr>
              <p:nvPr/>
            </p:nvGrpSpPr>
            <p:grpSpPr bwMode="auto">
              <a:xfrm>
                <a:off x="2931" y="1535"/>
                <a:ext cx="977" cy="1208"/>
                <a:chOff x="2931" y="1535"/>
                <a:chExt cx="977" cy="1208"/>
              </a:xfrm>
            </p:grpSpPr>
            <p:sp>
              <p:nvSpPr>
                <p:cNvPr id="109596" name="Rectangle 28"/>
                <p:cNvSpPr>
                  <a:spLocks noChangeArrowheads="1"/>
                </p:cNvSpPr>
                <p:nvPr/>
              </p:nvSpPr>
              <p:spPr bwMode="auto">
                <a:xfrm>
                  <a:off x="2959" y="1535"/>
                  <a:ext cx="921" cy="1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p>
                <a:p>
                  <a:pPr eaLnBrk="0" hangingPunct="0"/>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r>
                    <a:rPr lang="de-DE" sz="1400" b="1">
                      <a:latin typeface="Arial" pitchFamily="34" charset="0"/>
                      <a:cs typeface="Arial" pitchFamily="34" charset="0"/>
                    </a:rPr>
                    <a:t>(+)</a:t>
                  </a:r>
                  <a:endParaRPr lang="de-DE" sz="1400" b="1">
                    <a:cs typeface="Times New Roman" pitchFamily="18" charset="0"/>
                  </a:endParaRPr>
                </a:p>
                <a:p>
                  <a:pPr eaLnBrk="0" hangingPunct="0"/>
                  <a:endParaRPr lang="de-DE" sz="1400" b="1"/>
                </a:p>
              </p:txBody>
            </p:sp>
            <p:sp>
              <p:nvSpPr>
                <p:cNvPr id="109597" name="Rectangle 29"/>
                <p:cNvSpPr>
                  <a:spLocks noChangeArrowheads="1"/>
                </p:cNvSpPr>
                <p:nvPr/>
              </p:nvSpPr>
              <p:spPr bwMode="auto">
                <a:xfrm>
                  <a:off x="2931" y="1535"/>
                  <a:ext cx="977" cy="120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09598" name="Rectangle 30"/>
            <p:cNvSpPr>
              <a:spLocks noChangeArrowheads="1"/>
            </p:cNvSpPr>
            <p:nvPr/>
          </p:nvSpPr>
          <p:spPr bwMode="auto">
            <a:xfrm>
              <a:off x="-2" y="900"/>
              <a:ext cx="3912" cy="1845"/>
            </a:xfrm>
            <a:prstGeom prst="rect">
              <a:avLst/>
            </a:prstGeom>
            <a:noFill/>
            <a:ln w="793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9599" name="Rectangle 31"/>
          <p:cNvSpPr>
            <a:spLocks noChangeArrowheads="1"/>
          </p:cNvSpPr>
          <p:nvPr/>
        </p:nvSpPr>
        <p:spPr bwMode="auto">
          <a:xfrm>
            <a:off x="1371600" y="4419600"/>
            <a:ext cx="9144000"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1400" b="1" i="1">
                <a:cs typeface="Times New Roman" pitchFamily="18" charset="0"/>
              </a:rPr>
              <a:t> </a:t>
            </a:r>
          </a:p>
          <a:p>
            <a:pPr eaLnBrk="0" hangingPunct="0"/>
            <a:r>
              <a:rPr lang="de-DE" sz="1400" i="1">
                <a:cs typeface="Times New Roman" pitchFamily="18" charset="0"/>
              </a:rPr>
              <a:t>Tab. Eigenschaften von Suchtmitteln.</a:t>
            </a:r>
            <a:br>
              <a:rPr lang="de-DE" sz="1400" i="1">
                <a:cs typeface="Times New Roman" pitchFamily="18" charset="0"/>
              </a:rPr>
            </a:br>
            <a:r>
              <a:rPr lang="de-DE" sz="1400" i="1">
                <a:cs typeface="Times New Roman" pitchFamily="18" charset="0"/>
              </a:rPr>
              <a:t>+++: sehr stark; +: schwach; (+): nur bei einem Teil der Individuen vorhanden; </a:t>
            </a:r>
            <a:br>
              <a:rPr lang="de-DE" sz="1400" i="1">
                <a:cs typeface="Times New Roman" pitchFamily="18" charset="0"/>
              </a:rPr>
            </a:br>
            <a:r>
              <a:rPr lang="de-DE" sz="1400" i="1">
                <a:cs typeface="Times New Roman" pitchFamily="18" charset="0"/>
              </a:rPr>
              <a:t>-: nicht vorhanden.</a:t>
            </a:r>
          </a:p>
          <a:p>
            <a:pPr eaLnBrk="0" hangingPunct="0"/>
            <a:r>
              <a:rPr lang="de-DE" sz="1400">
                <a:cs typeface="Times New Roman" pitchFamily="18" charset="0"/>
              </a:rPr>
              <a:t> </a:t>
            </a:r>
          </a:p>
          <a:p>
            <a:pPr eaLnBrk="0" hangingPunct="0"/>
            <a:endParaRPr lang="de-DE" sz="1400"/>
          </a:p>
        </p:txBody>
      </p:sp>
      <p:sp>
        <p:nvSpPr>
          <p:cNvPr id="109600" name="Text Box 32"/>
          <p:cNvSpPr txBox="1">
            <a:spLocks noChangeArrowheads="1"/>
          </p:cNvSpPr>
          <p:nvPr/>
        </p:nvSpPr>
        <p:spPr bwMode="auto">
          <a:xfrm>
            <a:off x="9525" y="84138"/>
            <a:ext cx="30416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t>                 </a:t>
            </a:r>
            <a:r>
              <a:rPr lang="de-DE" sz="2800">
                <a:solidFill>
                  <a:srgbClr val="FF3300"/>
                </a:solidFill>
                <a:latin typeface="Arial" pitchFamily="34" charset="0"/>
              </a:rPr>
              <a:t>Definition</a:t>
            </a:r>
            <a:r>
              <a:rPr lang="de-DE">
                <a:solidFill>
                  <a:srgbClr val="FF3300"/>
                </a:solidFill>
              </a:rPr>
              <a:t> </a:t>
            </a:r>
          </a:p>
        </p:txBody>
      </p:sp>
    </p:spTree>
    <p:extLst>
      <p:ext uri="{BB962C8B-B14F-4D97-AF65-F5344CB8AC3E}">
        <p14:creationId xmlns:p14="http://schemas.microsoft.com/office/powerpoint/2010/main" val="4095034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0" y="0"/>
            <a:ext cx="8541121"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sz="2800" dirty="0">
              <a:solidFill>
                <a:srgbClr val="FF3300"/>
              </a:solidFill>
            </a:endParaRPr>
          </a:p>
          <a:p>
            <a:r>
              <a:rPr lang="de-DE" sz="2800" dirty="0">
                <a:solidFill>
                  <a:srgbClr val="FF3300"/>
                </a:solidFill>
                <a:latin typeface="Arial" pitchFamily="34" charset="0"/>
              </a:rPr>
              <a:t>Erlernte Toleranz</a:t>
            </a:r>
          </a:p>
          <a:p>
            <a:endParaRPr lang="de-DE" dirty="0">
              <a:solidFill>
                <a:srgbClr val="FF3300"/>
              </a:solidFill>
            </a:endParaRPr>
          </a:p>
          <a:p>
            <a:r>
              <a:rPr lang="de-DE" dirty="0"/>
              <a:t>Heroin geringe Dosis (US)			Schwache Atemdepression</a:t>
            </a:r>
          </a:p>
          <a:p>
            <a:r>
              <a:rPr lang="de-DE" dirty="0"/>
              <a:t>Umgebung (Zimmer) (NS)</a:t>
            </a:r>
          </a:p>
          <a:p>
            <a:r>
              <a:rPr lang="de-DE" dirty="0"/>
              <a:t>Assoziation ………...(CS)</a:t>
            </a:r>
          </a:p>
          <a:p>
            <a:endParaRPr lang="de-DE" dirty="0"/>
          </a:p>
          <a:p>
            <a:r>
              <a:rPr lang="de-DE" dirty="0"/>
              <a:t>Umgebung (Zimmer) (CS)                        	 Gegenregulation</a:t>
            </a:r>
          </a:p>
          <a:p>
            <a:r>
              <a:rPr lang="de-DE" dirty="0"/>
              <a:t>Erhöhung der Dosis   (US+)  			 Schwache Atemdepression</a:t>
            </a:r>
          </a:p>
          <a:p>
            <a:r>
              <a:rPr lang="de-DE" dirty="0"/>
              <a:t>			</a:t>
            </a:r>
          </a:p>
          <a:p>
            <a:endParaRPr lang="de-DE" dirty="0"/>
          </a:p>
          <a:p>
            <a:r>
              <a:rPr lang="de-DE" dirty="0"/>
              <a:t>Umgebung (Zimmer) (CS)              		Gegenregulation</a:t>
            </a:r>
          </a:p>
          <a:p>
            <a:r>
              <a:rPr lang="de-DE" dirty="0"/>
              <a:t>Heroin hohe Dosis      (US++)    		Schwache Atemdepression</a:t>
            </a:r>
          </a:p>
          <a:p>
            <a:endParaRPr lang="de-DE" dirty="0"/>
          </a:p>
          <a:p>
            <a:endParaRPr lang="de-DE" dirty="0"/>
          </a:p>
          <a:p>
            <a:r>
              <a:rPr lang="de-DE" dirty="0"/>
              <a:t>Neue Umgebung (Bahnhofs WC)    	         	keine Gegenregulation</a:t>
            </a:r>
          </a:p>
          <a:p>
            <a:r>
              <a:rPr lang="de-DE" dirty="0"/>
              <a:t>Heroin hohe Dosis      (US++)		tödliche </a:t>
            </a:r>
            <a:r>
              <a:rPr lang="de-DE" dirty="0">
                <a:solidFill>
                  <a:srgbClr val="FF3300"/>
                </a:solidFill>
              </a:rPr>
              <a:t>Atemdepression</a:t>
            </a:r>
          </a:p>
        </p:txBody>
      </p:sp>
      <p:sp>
        <p:nvSpPr>
          <p:cNvPr id="112643" name="Line 3"/>
          <p:cNvSpPr>
            <a:spLocks noChangeShapeType="1"/>
          </p:cNvSpPr>
          <p:nvPr/>
        </p:nvSpPr>
        <p:spPr bwMode="auto">
          <a:xfrm>
            <a:off x="3779838" y="1412875"/>
            <a:ext cx="1371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44" name="Line 4"/>
          <p:cNvSpPr>
            <a:spLocks noChangeShapeType="1"/>
          </p:cNvSpPr>
          <p:nvPr/>
        </p:nvSpPr>
        <p:spPr bwMode="auto">
          <a:xfrm>
            <a:off x="3851275" y="4365625"/>
            <a:ext cx="1371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45" name="Line 5"/>
          <p:cNvSpPr>
            <a:spLocks noChangeShapeType="1"/>
          </p:cNvSpPr>
          <p:nvPr/>
        </p:nvSpPr>
        <p:spPr bwMode="auto">
          <a:xfrm>
            <a:off x="4419600" y="6248400"/>
            <a:ext cx="838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46" name="Line 6"/>
          <p:cNvSpPr>
            <a:spLocks noChangeShapeType="1"/>
          </p:cNvSpPr>
          <p:nvPr/>
        </p:nvSpPr>
        <p:spPr bwMode="auto">
          <a:xfrm>
            <a:off x="3779838" y="2924175"/>
            <a:ext cx="1371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47" name="Line 7"/>
          <p:cNvSpPr>
            <a:spLocks noChangeShapeType="1"/>
          </p:cNvSpPr>
          <p:nvPr/>
        </p:nvSpPr>
        <p:spPr bwMode="auto">
          <a:xfrm>
            <a:off x="4427538" y="5876925"/>
            <a:ext cx="838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48" name="Line 8"/>
          <p:cNvSpPr>
            <a:spLocks noChangeShapeType="1"/>
          </p:cNvSpPr>
          <p:nvPr/>
        </p:nvSpPr>
        <p:spPr bwMode="auto">
          <a:xfrm>
            <a:off x="3851275" y="4724400"/>
            <a:ext cx="1371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49" name="Line 9"/>
          <p:cNvSpPr>
            <a:spLocks noChangeShapeType="1"/>
          </p:cNvSpPr>
          <p:nvPr/>
        </p:nvSpPr>
        <p:spPr bwMode="auto">
          <a:xfrm>
            <a:off x="3779838" y="3284538"/>
            <a:ext cx="1371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351113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0" y="304800"/>
            <a:ext cx="8839200"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sz="2800" dirty="0">
                <a:solidFill>
                  <a:srgbClr val="FF3300"/>
                </a:solidFill>
              </a:rPr>
              <a:t>The construct                       The neuronal network</a:t>
            </a:r>
            <a:r>
              <a:rPr lang="de-DE" dirty="0">
                <a:solidFill>
                  <a:srgbClr val="FF3300"/>
                </a:solidFill>
              </a:rPr>
              <a:t>   </a:t>
            </a:r>
          </a:p>
          <a:p>
            <a:endParaRPr lang="de-DE" dirty="0">
              <a:solidFill>
                <a:srgbClr val="FF3300"/>
              </a:solidFill>
            </a:endParaRPr>
          </a:p>
          <a:p>
            <a:endParaRPr lang="de-DE" dirty="0">
              <a:solidFill>
                <a:srgbClr val="FF3300"/>
              </a:solidFill>
            </a:endParaRPr>
          </a:p>
          <a:p>
            <a:r>
              <a:rPr lang="de-DE" dirty="0"/>
              <a:t>Reinforcement                             motivation (appetitiv)</a:t>
            </a:r>
          </a:p>
          <a:p>
            <a:r>
              <a:rPr lang="de-DE" dirty="0"/>
              <a:t>                                                     approach (dopamine?)</a:t>
            </a:r>
          </a:p>
          <a:p>
            <a:r>
              <a:rPr lang="de-DE" dirty="0"/>
              <a:t>                                                     </a:t>
            </a:r>
          </a:p>
          <a:p>
            <a:r>
              <a:rPr lang="de-DE" dirty="0"/>
              <a:t>                                                     brain reward (consumatory)</a:t>
            </a:r>
          </a:p>
          <a:p>
            <a:r>
              <a:rPr lang="de-DE" dirty="0"/>
              <a:t>                                                     (endorphins?)</a:t>
            </a:r>
          </a:p>
          <a:p>
            <a:endParaRPr lang="de-DE" dirty="0"/>
          </a:p>
          <a:p>
            <a:endParaRPr lang="de-DE" dirty="0"/>
          </a:p>
          <a:p>
            <a:r>
              <a:rPr lang="de-DE" dirty="0"/>
              <a:t>Learning                                      operant conditioning</a:t>
            </a:r>
          </a:p>
          <a:p>
            <a:endParaRPr lang="de-DE" dirty="0"/>
          </a:p>
          <a:p>
            <a:r>
              <a:rPr lang="de-DE" dirty="0"/>
              <a:t>                                                     stimulus-response habit</a:t>
            </a:r>
          </a:p>
          <a:p>
            <a:r>
              <a:rPr lang="de-DE" dirty="0"/>
              <a:t>                                                     (habit learning)</a:t>
            </a:r>
          </a:p>
          <a:p>
            <a:r>
              <a:rPr lang="de-DE" dirty="0"/>
              <a:t>                         </a:t>
            </a:r>
          </a:p>
          <a:p>
            <a:r>
              <a:rPr lang="de-DE" dirty="0"/>
              <a:t>                                                      sensitization</a:t>
            </a:r>
          </a:p>
          <a:p>
            <a:r>
              <a:rPr lang="de-DE" dirty="0"/>
              <a:t>                                                      </a:t>
            </a:r>
          </a:p>
        </p:txBody>
      </p:sp>
    </p:spTree>
    <p:extLst>
      <p:ext uri="{BB962C8B-B14F-4D97-AF65-F5344CB8AC3E}">
        <p14:creationId xmlns:p14="http://schemas.microsoft.com/office/powerpoint/2010/main" val="3366963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0" y="558800"/>
            <a:ext cx="88392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sz="2800" u="sng" dirty="0">
                <a:solidFill>
                  <a:srgbClr val="FF3300"/>
                </a:solidFill>
              </a:rPr>
              <a:t>The brain reward system</a:t>
            </a:r>
          </a:p>
          <a:p>
            <a:endParaRPr lang="de-DE" dirty="0"/>
          </a:p>
          <a:p>
            <a:r>
              <a:rPr lang="de-DE" dirty="0"/>
              <a:t>Evaluates every behaviour-outcome loop</a:t>
            </a:r>
          </a:p>
          <a:p>
            <a:endParaRPr lang="de-DE" dirty="0"/>
          </a:p>
          <a:p>
            <a:r>
              <a:rPr lang="de-DE" dirty="0"/>
              <a:t>Ensures the performance of</a:t>
            </a:r>
          </a:p>
          <a:p>
            <a:r>
              <a:rPr lang="de-DE" dirty="0"/>
              <a:t>Behaviour, essential for the survival of the individuum. </a:t>
            </a:r>
          </a:p>
          <a:p>
            <a:r>
              <a:rPr lang="de-DE" dirty="0"/>
              <a:t>Feeding, specific hungers, drinking, grooming, hiding...</a:t>
            </a:r>
          </a:p>
          <a:p>
            <a:endParaRPr lang="de-DE" dirty="0"/>
          </a:p>
          <a:p>
            <a:endParaRPr lang="de-DE" dirty="0"/>
          </a:p>
          <a:p>
            <a:r>
              <a:rPr lang="de-DE" dirty="0"/>
              <a:t>Behaviour, essential for the survival of the species</a:t>
            </a:r>
          </a:p>
          <a:p>
            <a:r>
              <a:rPr lang="de-DE" dirty="0"/>
              <a:t>Courtship behaviour, </a:t>
            </a:r>
          </a:p>
          <a:p>
            <a:r>
              <a:rPr lang="de-DE" dirty="0"/>
              <a:t>Nest building </a:t>
            </a:r>
          </a:p>
          <a:p>
            <a:r>
              <a:rPr lang="de-DE" dirty="0"/>
              <a:t>Sexual behaviour</a:t>
            </a:r>
          </a:p>
          <a:p>
            <a:r>
              <a:rPr lang="de-DE" dirty="0"/>
              <a:t>Parental behaviour</a:t>
            </a:r>
          </a:p>
          <a:p>
            <a:r>
              <a:rPr lang="de-DE" dirty="0"/>
              <a:t>Social behaviour</a:t>
            </a:r>
          </a:p>
          <a:p>
            <a:endParaRPr lang="de-DE" dirty="0">
              <a:latin typeface="Arial" pitchFamily="34" charset="0"/>
            </a:endParaRPr>
          </a:p>
        </p:txBody>
      </p:sp>
    </p:spTree>
    <p:extLst>
      <p:ext uri="{BB962C8B-B14F-4D97-AF65-F5344CB8AC3E}">
        <p14:creationId xmlns:p14="http://schemas.microsoft.com/office/powerpoint/2010/main" val="5180361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4157817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ext Box 2"/>
          <p:cNvSpPr txBox="1">
            <a:spLocks noChangeArrowheads="1"/>
          </p:cNvSpPr>
          <p:nvPr/>
        </p:nvSpPr>
        <p:spPr bwMode="auto">
          <a:xfrm>
            <a:off x="447675" y="2095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pic>
        <p:nvPicPr>
          <p:cNvPr id="126979" name="Picture 3" descr="PP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288" y="1341438"/>
            <a:ext cx="8569325" cy="4186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43161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r>
              <a:rPr lang="en-US" dirty="0" smtClean="0"/>
              <a:t>                                      </a:t>
            </a:r>
            <a:r>
              <a:rPr lang="en-US" sz="3200" dirty="0" smtClean="0">
                <a:latin typeface="Brush Script MT" pitchFamily="66" charset="0"/>
              </a:rPr>
              <a:t>S.I. Sharif</a:t>
            </a:r>
            <a:endParaRPr lang="en-US" sz="3200" dirty="0">
              <a:latin typeface="Brush Script MT"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361633892"/>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Suleiman Ibrahim Sharif</a:t>
            </a:r>
            <a:endParaRPr lang="en-US" dirty="0"/>
          </a:p>
        </p:txBody>
      </p:sp>
      <p:sp>
        <p:nvSpPr>
          <p:cNvPr id="3" name="Subtitle 2"/>
          <p:cNvSpPr>
            <a:spLocks noGrp="1"/>
          </p:cNvSpPr>
          <p:nvPr>
            <p:ph type="subTitle" idx="1"/>
          </p:nvPr>
        </p:nvSpPr>
        <p:spPr/>
        <p:txBody>
          <a:bodyPr/>
          <a:lstStyle/>
          <a:p>
            <a:r>
              <a:rPr lang="en-US" dirty="0" smtClean="0"/>
              <a:t>EDITOR PPT</a:t>
            </a:r>
            <a:endParaRPr lang="en-US" dirty="0"/>
          </a:p>
        </p:txBody>
      </p:sp>
    </p:spTree>
    <p:extLst>
      <p:ext uri="{BB962C8B-B14F-4D97-AF65-F5344CB8AC3E}">
        <p14:creationId xmlns:p14="http://schemas.microsoft.com/office/powerpoint/2010/main" val="315670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Biography</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Suleiman is a professor of pharmacology and toxicology, the </a:t>
            </a:r>
            <a:r>
              <a:rPr lang="en-US" dirty="0" smtClean="0"/>
              <a:t>Dean </a:t>
            </a:r>
            <a:r>
              <a:rPr lang="en-US" dirty="0"/>
              <a:t>and a founding member of the </a:t>
            </a:r>
            <a:r>
              <a:rPr lang="en-US" dirty="0" smtClean="0"/>
              <a:t>College </a:t>
            </a:r>
            <a:r>
              <a:rPr lang="en-US" dirty="0"/>
              <a:t>of </a:t>
            </a:r>
            <a:r>
              <a:rPr lang="en-US" dirty="0" smtClean="0"/>
              <a:t>Pharmacy</a:t>
            </a:r>
            <a:r>
              <a:rPr lang="en-US" dirty="0"/>
              <a:t>, University of Sharjah-United Arab Emirates. Suleiman obtained a bachelor degree of pharmacy from Cairo University (1974) and a PhD from Nottingham university (1980), UK. Chaired the </a:t>
            </a:r>
            <a:r>
              <a:rPr lang="en-US" dirty="0" smtClean="0"/>
              <a:t>Department </a:t>
            </a:r>
            <a:r>
              <a:rPr lang="en-US" dirty="0"/>
              <a:t>of Pharmacology at the faculty of medicine-University of Benghazi-Libya and was the Dean of the </a:t>
            </a:r>
            <a:r>
              <a:rPr lang="en-US" dirty="0" smtClean="0"/>
              <a:t>College </a:t>
            </a:r>
            <a:r>
              <a:rPr lang="en-US" dirty="0"/>
              <a:t>of </a:t>
            </a:r>
            <a:r>
              <a:rPr lang="en-US" dirty="0" smtClean="0"/>
              <a:t>Pharmacy </a:t>
            </a:r>
            <a:r>
              <a:rPr lang="en-US" dirty="0"/>
              <a:t>and </a:t>
            </a:r>
            <a:r>
              <a:rPr lang="en-US" dirty="0" smtClean="0"/>
              <a:t>Dean </a:t>
            </a:r>
            <a:r>
              <a:rPr lang="en-US" dirty="0"/>
              <a:t>of Postgraduate </a:t>
            </a:r>
            <a:r>
              <a:rPr lang="en-US" dirty="0" smtClean="0"/>
              <a:t>Studies </a:t>
            </a:r>
            <a:r>
              <a:rPr lang="en-US" dirty="0"/>
              <a:t>at Al-Arab Medical University-Benghazi up to 1999. After that Suleiman moved to United Arab Emirates as </a:t>
            </a:r>
            <a:r>
              <a:rPr lang="en-US" dirty="0" smtClean="0"/>
              <a:t>Professor </a:t>
            </a:r>
            <a:r>
              <a:rPr lang="en-US" dirty="0"/>
              <a:t>of pharmacology, </a:t>
            </a:r>
            <a:r>
              <a:rPr lang="en-US" dirty="0" smtClean="0"/>
              <a:t>Chairman </a:t>
            </a:r>
            <a:r>
              <a:rPr lang="en-US" dirty="0"/>
              <a:t>of the </a:t>
            </a:r>
            <a:r>
              <a:rPr lang="en-US" dirty="0" smtClean="0"/>
              <a:t>Department </a:t>
            </a:r>
            <a:r>
              <a:rPr lang="en-US" dirty="0"/>
              <a:t>and Director of the Center for Graduate Studies at Ajman University of Science &amp; Technology from 1999 to 2005. He is a member of several national and international societies and also a member of the editorial boards of many reputable scientific journals.</a:t>
            </a:r>
          </a:p>
          <a:p>
            <a:endParaRPr lang="en-US" dirty="0"/>
          </a:p>
        </p:txBody>
      </p:sp>
    </p:spTree>
    <p:extLst>
      <p:ext uri="{BB962C8B-B14F-4D97-AF65-F5344CB8AC3E}">
        <p14:creationId xmlns:p14="http://schemas.microsoft.com/office/powerpoint/2010/main" val="554180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Interests</a:t>
            </a:r>
            <a:endParaRPr lang="en-US" dirty="0"/>
          </a:p>
        </p:txBody>
      </p:sp>
      <p:sp>
        <p:nvSpPr>
          <p:cNvPr id="3" name="Content Placeholder 2"/>
          <p:cNvSpPr>
            <a:spLocks noGrp="1"/>
          </p:cNvSpPr>
          <p:nvPr>
            <p:ph idx="1"/>
          </p:nvPr>
        </p:nvSpPr>
        <p:spPr/>
        <p:txBody>
          <a:bodyPr/>
          <a:lstStyle/>
          <a:p>
            <a:r>
              <a:rPr lang="en-US" dirty="0"/>
              <a:t>Neuropharmacology</a:t>
            </a:r>
          </a:p>
          <a:p>
            <a:r>
              <a:rPr lang="en-US" dirty="0"/>
              <a:t>Pharmacology of dependence on and withdrawal from opioids</a:t>
            </a:r>
          </a:p>
          <a:p>
            <a:r>
              <a:rPr lang="en-US" dirty="0"/>
              <a:t>Drug Utilization </a:t>
            </a:r>
            <a:r>
              <a:rPr lang="en-US" dirty="0" smtClean="0"/>
              <a:t>Studies</a:t>
            </a:r>
          </a:p>
          <a:p>
            <a:r>
              <a:rPr lang="en-US" dirty="0" smtClean="0"/>
              <a:t>Pharmacy Education</a:t>
            </a:r>
            <a:endParaRPr lang="en-US" dirty="0"/>
          </a:p>
        </p:txBody>
      </p:sp>
    </p:spTree>
    <p:extLst>
      <p:ext uri="{BB962C8B-B14F-4D97-AF65-F5344CB8AC3E}">
        <p14:creationId xmlns:p14="http://schemas.microsoft.com/office/powerpoint/2010/main" val="697486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Publications</a:t>
            </a:r>
            <a:endParaRPr lang="en-US" dirty="0"/>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pPr lvl="0"/>
            <a:r>
              <a:rPr lang="en-US" dirty="0" smtClean="0"/>
              <a:t> </a:t>
            </a:r>
            <a:r>
              <a:rPr lang="en-US" sz="1900" b="1" dirty="0" smtClean="0"/>
              <a:t>Sharif, S.I</a:t>
            </a:r>
            <a:r>
              <a:rPr lang="en-US" sz="1900" dirty="0" smtClean="0"/>
              <a:t>.; </a:t>
            </a:r>
            <a:r>
              <a:rPr lang="en-US" sz="1900" dirty="0" err="1" smtClean="0"/>
              <a:t>AlShaqra</a:t>
            </a:r>
            <a:r>
              <a:rPr lang="en-US" sz="1900" dirty="0" smtClean="0"/>
              <a:t>, M; </a:t>
            </a:r>
            <a:r>
              <a:rPr lang="en-US" sz="1900" dirty="0" err="1" smtClean="0"/>
              <a:t>Hajar</a:t>
            </a:r>
            <a:r>
              <a:rPr lang="en-US" sz="1900" dirty="0" smtClean="0"/>
              <a:t>, H.; </a:t>
            </a:r>
            <a:r>
              <a:rPr lang="en-US" sz="1900" dirty="0" err="1" smtClean="0"/>
              <a:t>Shamout</a:t>
            </a:r>
            <a:r>
              <a:rPr lang="en-US" sz="1900" dirty="0" smtClean="0"/>
              <a:t>, A. &amp; Weis, L</a:t>
            </a:r>
            <a:r>
              <a:rPr lang="en-US" sz="1900" b="1" dirty="0" smtClean="0"/>
              <a:t>.</a:t>
            </a:r>
            <a:r>
              <a:rPr lang="en-US" sz="1900" dirty="0" smtClean="0"/>
              <a:t> </a:t>
            </a:r>
            <a:r>
              <a:rPr lang="en-US" sz="1900" b="1" dirty="0" smtClean="0"/>
              <a:t>(2007).</a:t>
            </a:r>
            <a:r>
              <a:rPr lang="en-US" sz="1900" dirty="0" smtClean="0"/>
              <a:t>Patterns of drug prescribing in a hospital in Dubai-UAE. </a:t>
            </a:r>
            <a:r>
              <a:rPr lang="en-US" sz="1900" b="1" dirty="0" smtClean="0"/>
              <a:t>L. J. Med. 3(1):10-12</a:t>
            </a:r>
            <a:endParaRPr lang="en-US" sz="1900" dirty="0" smtClean="0"/>
          </a:p>
          <a:p>
            <a:pPr>
              <a:buNone/>
            </a:pPr>
            <a:r>
              <a:rPr lang="en-US" sz="1900" dirty="0" smtClean="0"/>
              <a:t> </a:t>
            </a:r>
          </a:p>
          <a:p>
            <a:pPr lvl="0"/>
            <a:r>
              <a:rPr lang="en-US" sz="1900" dirty="0" smtClean="0"/>
              <a:t> </a:t>
            </a:r>
            <a:r>
              <a:rPr lang="en-US" sz="1900" b="1" dirty="0" smtClean="0"/>
              <a:t>Sharif, S.I.</a:t>
            </a:r>
            <a:r>
              <a:rPr lang="en-US" sz="1900" dirty="0" smtClean="0"/>
              <a:t>; Al</a:t>
            </a:r>
            <a:r>
              <a:rPr lang="ar-SA" sz="1900" dirty="0" err="1" smtClean="0"/>
              <a:t>-</a:t>
            </a:r>
            <a:r>
              <a:rPr lang="en-US" sz="1900" dirty="0" err="1" smtClean="0"/>
              <a:t>Sahi</a:t>
            </a:r>
            <a:r>
              <a:rPr lang="en-US" sz="1900" dirty="0" smtClean="0"/>
              <a:t>, A; Mohamed, E.; Omar. R &amp; </a:t>
            </a:r>
            <a:r>
              <a:rPr lang="en-US" sz="1900" dirty="0" err="1" smtClean="0"/>
              <a:t>Abduelkarem</a:t>
            </a:r>
            <a:r>
              <a:rPr lang="en-US" sz="1900" dirty="0" smtClean="0"/>
              <a:t>, A.R. </a:t>
            </a:r>
            <a:r>
              <a:rPr lang="en-US" sz="1900" b="1" dirty="0" smtClean="0"/>
              <a:t>(2008).</a:t>
            </a:r>
            <a:r>
              <a:rPr lang="en-US" sz="1900" dirty="0" smtClean="0"/>
              <a:t>Interpretation of medication pictograms by University students in UAE .  </a:t>
            </a:r>
            <a:r>
              <a:rPr lang="en-US" sz="1900" b="1" dirty="0" smtClean="0"/>
              <a:t>International J. Healthcare Management. 2(1) 1-11</a:t>
            </a:r>
            <a:endParaRPr lang="en-US" sz="1900" dirty="0" smtClean="0"/>
          </a:p>
          <a:p>
            <a:pPr>
              <a:buNone/>
            </a:pPr>
            <a:r>
              <a:rPr lang="en-US" sz="1900" i="1" dirty="0" smtClean="0"/>
              <a:t> </a:t>
            </a:r>
            <a:endParaRPr lang="en-US" sz="1900" dirty="0" smtClean="0"/>
          </a:p>
          <a:p>
            <a:pPr lvl="0"/>
            <a:r>
              <a:rPr lang="en-US" sz="1900" b="1" dirty="0" smtClean="0"/>
              <a:t>Sharif, S.I. </a:t>
            </a:r>
            <a:r>
              <a:rPr lang="en-US" sz="1900" dirty="0" smtClean="0"/>
              <a:t>&amp; </a:t>
            </a:r>
            <a:r>
              <a:rPr lang="en-US" sz="1900" dirty="0" err="1" smtClean="0"/>
              <a:t>Abduelkarem</a:t>
            </a:r>
            <a:r>
              <a:rPr lang="en-US" sz="1900" dirty="0" smtClean="0"/>
              <a:t>, A. R.</a:t>
            </a:r>
            <a:r>
              <a:rPr lang="en-US" sz="1900" b="1" dirty="0" smtClean="0"/>
              <a:t>(2008). </a:t>
            </a:r>
            <a:r>
              <a:rPr lang="en-US" sz="1900" dirty="0" smtClean="0"/>
              <a:t>Analysis of Written Pharmaceutical Advertisement in Dubai and Sharjah. </a:t>
            </a:r>
            <a:r>
              <a:rPr lang="en-US" sz="1900" b="1" dirty="0" smtClean="0"/>
              <a:t>S. </a:t>
            </a:r>
            <a:r>
              <a:rPr lang="en-US" sz="1900" b="1" dirty="0" err="1" smtClean="0"/>
              <a:t>Pharmaceu</a:t>
            </a:r>
            <a:r>
              <a:rPr lang="en-US" sz="1900" b="1" dirty="0" smtClean="0"/>
              <a:t>. J., 16(3-4):252-257</a:t>
            </a:r>
            <a:endParaRPr lang="en-US" sz="1900" dirty="0" smtClean="0"/>
          </a:p>
          <a:p>
            <a:pPr>
              <a:buNone/>
            </a:pPr>
            <a:r>
              <a:rPr lang="en-US" sz="1900" i="1" dirty="0" smtClean="0"/>
              <a:t> </a:t>
            </a:r>
            <a:endParaRPr lang="en-US" sz="1900" dirty="0" smtClean="0"/>
          </a:p>
          <a:p>
            <a:pPr lvl="0"/>
            <a:r>
              <a:rPr lang="en-US" sz="1900" dirty="0" err="1" smtClean="0"/>
              <a:t>Abduelkarem</a:t>
            </a:r>
            <a:r>
              <a:rPr lang="en-US" sz="1900" dirty="0" smtClean="0"/>
              <a:t>, A.R.&amp; </a:t>
            </a:r>
            <a:r>
              <a:rPr lang="en-US" sz="1900" b="1" dirty="0" smtClean="0"/>
              <a:t>Sharif, S.I. (2008).</a:t>
            </a:r>
            <a:r>
              <a:rPr lang="en-US" sz="1900" dirty="0" smtClean="0"/>
              <a:t>Current levels of interaction between the physician and pharmacist: A comparative study in Libya and UAE.  </a:t>
            </a:r>
            <a:r>
              <a:rPr lang="en-US" sz="1900" b="1" dirty="0" smtClean="0"/>
              <a:t>J.J. </a:t>
            </a:r>
            <a:r>
              <a:rPr lang="en-US" sz="1900" b="1" dirty="0" err="1" smtClean="0"/>
              <a:t>Pharmaceutic</a:t>
            </a:r>
            <a:r>
              <a:rPr lang="en-US" sz="1900" b="1" dirty="0" smtClean="0"/>
              <a:t>. </a:t>
            </a:r>
            <a:r>
              <a:rPr lang="en-US" sz="1900" b="1" dirty="0" err="1" smtClean="0"/>
              <a:t>Sci</a:t>
            </a:r>
            <a:r>
              <a:rPr lang="en-US" sz="1900" b="1" dirty="0" smtClean="0"/>
              <a:t>, 1(2): 142-150.</a:t>
            </a:r>
            <a:endParaRPr lang="en-US" sz="1900" dirty="0" smtClean="0"/>
          </a:p>
          <a:p>
            <a:pPr>
              <a:buNone/>
            </a:pPr>
            <a:r>
              <a:rPr lang="en-US" sz="1900" dirty="0" smtClean="0"/>
              <a:t> </a:t>
            </a:r>
          </a:p>
          <a:p>
            <a:pPr lvl="0"/>
            <a:r>
              <a:rPr lang="en-US" sz="1900" dirty="0" smtClean="0"/>
              <a:t> </a:t>
            </a:r>
            <a:r>
              <a:rPr lang="en-US" sz="1900" dirty="0" err="1" smtClean="0"/>
              <a:t>Abduelkarem</a:t>
            </a:r>
            <a:r>
              <a:rPr lang="en-US" sz="1900" dirty="0" smtClean="0"/>
              <a:t>, A.R., </a:t>
            </a:r>
            <a:r>
              <a:rPr lang="en-US" sz="1900" b="1" dirty="0" smtClean="0"/>
              <a:t>Suleiman I. Sharif</a:t>
            </a:r>
            <a:r>
              <a:rPr lang="en-US" sz="1900" dirty="0" smtClean="0"/>
              <a:t>, </a:t>
            </a:r>
            <a:r>
              <a:rPr lang="en-US" sz="1900" dirty="0" err="1" smtClean="0"/>
              <a:t>Amar</a:t>
            </a:r>
            <a:r>
              <a:rPr lang="en-US" sz="1900" dirty="0" smtClean="0"/>
              <a:t> M. </a:t>
            </a:r>
            <a:r>
              <a:rPr lang="en-US" sz="1900" dirty="0" err="1" smtClean="0"/>
              <a:t>Hammrouni</a:t>
            </a:r>
            <a:r>
              <a:rPr lang="en-US" sz="1900" dirty="0" smtClean="0"/>
              <a:t>, </a:t>
            </a:r>
            <a:r>
              <a:rPr lang="en-US" sz="1900" dirty="0" err="1" smtClean="0"/>
              <a:t>Sanaa</a:t>
            </a:r>
            <a:r>
              <a:rPr lang="en-US" sz="1900" dirty="0" smtClean="0"/>
              <a:t> S. </a:t>
            </a:r>
            <a:r>
              <a:rPr lang="en-US" sz="1900" dirty="0" err="1" smtClean="0"/>
              <a:t>Aldouibi</a:t>
            </a:r>
            <a:r>
              <a:rPr lang="en-US" sz="1900" dirty="0" smtClean="0"/>
              <a:t>, </a:t>
            </a:r>
            <a:r>
              <a:rPr lang="en-US" sz="1900" dirty="0" err="1" smtClean="0"/>
              <a:t>Wafaa</a:t>
            </a:r>
            <a:r>
              <a:rPr lang="en-US" sz="1900" dirty="0" smtClean="0"/>
              <a:t> M </a:t>
            </a:r>
            <a:r>
              <a:rPr lang="en-US" sz="1900" dirty="0" err="1" smtClean="0"/>
              <a:t>Albraiki</a:t>
            </a:r>
            <a:r>
              <a:rPr lang="en-US" sz="1900" dirty="0" smtClean="0"/>
              <a:t>, </a:t>
            </a:r>
            <a:r>
              <a:rPr lang="en-US" sz="1900" dirty="0" err="1" smtClean="0"/>
              <a:t>Hawa</a:t>
            </a:r>
            <a:r>
              <a:rPr lang="en-US" sz="1900" dirty="0" smtClean="0"/>
              <a:t>  J  El-</a:t>
            </a:r>
            <a:r>
              <a:rPr lang="en-US" sz="1900" dirty="0" err="1" smtClean="0"/>
              <a:t>Shareif</a:t>
            </a:r>
            <a:r>
              <a:rPr lang="en-US" sz="1900" dirty="0" smtClean="0"/>
              <a:t>. </a:t>
            </a:r>
            <a:r>
              <a:rPr lang="en-US" sz="1900" b="1" dirty="0" smtClean="0"/>
              <a:t>(2009).  </a:t>
            </a:r>
            <a:r>
              <a:rPr lang="en-US" sz="1900" dirty="0" smtClean="0"/>
              <a:t>Risk calculation of developing type 2 diabetes in Libyan adult population. </a:t>
            </a:r>
            <a:r>
              <a:rPr lang="en-US" sz="1900" b="1" dirty="0" smtClean="0"/>
              <a:t>Practical Diabetes International.  26(4):148-151</a:t>
            </a:r>
            <a:endParaRPr lang="en-US" sz="1900" dirty="0"/>
          </a:p>
        </p:txBody>
      </p:sp>
    </p:spTree>
    <p:extLst>
      <p:ext uri="{BB962C8B-B14F-4D97-AF65-F5344CB8AC3E}">
        <p14:creationId xmlns:p14="http://schemas.microsoft.com/office/powerpoint/2010/main" val="2538264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080760"/>
          </a:xfrm>
        </p:spPr>
        <p:txBody>
          <a:bodyPr>
            <a:normAutofit fontScale="55000" lnSpcReduction="20000"/>
          </a:bodyPr>
          <a:lstStyle/>
          <a:p>
            <a:pPr lvl="0"/>
            <a:r>
              <a:rPr lang="en-US" b="1" dirty="0" smtClean="0"/>
              <a:t>Sharif, SI</a:t>
            </a:r>
            <a:r>
              <a:rPr lang="en-US" dirty="0" smtClean="0"/>
              <a:t> &amp; </a:t>
            </a:r>
            <a:r>
              <a:rPr lang="en-US" dirty="0" err="1" smtClean="0"/>
              <a:t>Abouazra</a:t>
            </a:r>
            <a:r>
              <a:rPr lang="en-US" dirty="0" smtClean="0"/>
              <a:t>, HA </a:t>
            </a:r>
            <a:r>
              <a:rPr lang="en-US" b="1" dirty="0" smtClean="0"/>
              <a:t>(2009).</a:t>
            </a:r>
            <a:r>
              <a:rPr lang="en-US" dirty="0" smtClean="0"/>
              <a:t> Effect of Intravenous </a:t>
            </a:r>
            <a:r>
              <a:rPr lang="en-US" dirty="0" err="1" smtClean="0"/>
              <a:t>Ketamine</a:t>
            </a:r>
            <a:r>
              <a:rPr lang="en-US" dirty="0" smtClean="0"/>
              <a:t> Administration on Blood Glucose Levels in Conscious Rabbits. </a:t>
            </a:r>
            <a:r>
              <a:rPr lang="en-US" b="1" dirty="0" smtClean="0"/>
              <a:t>Amer. J. </a:t>
            </a:r>
            <a:r>
              <a:rPr lang="en-US" b="1" dirty="0" err="1" smtClean="0"/>
              <a:t>Pharmacol</a:t>
            </a:r>
            <a:r>
              <a:rPr lang="en-US" b="1" dirty="0" smtClean="0"/>
              <a:t>. </a:t>
            </a:r>
            <a:r>
              <a:rPr lang="en-US" b="1" dirty="0" err="1" smtClean="0"/>
              <a:t>Toxicol</a:t>
            </a:r>
            <a:r>
              <a:rPr lang="en-US" b="1" dirty="0" smtClean="0"/>
              <a:t>. 4(2):38-45</a:t>
            </a:r>
            <a:endParaRPr lang="en-US" dirty="0" smtClean="0"/>
          </a:p>
          <a:p>
            <a:pPr>
              <a:buNone/>
            </a:pPr>
            <a:r>
              <a:rPr lang="en-US" dirty="0" smtClean="0"/>
              <a:t> </a:t>
            </a:r>
          </a:p>
          <a:p>
            <a:pPr lvl="0"/>
            <a:r>
              <a:rPr lang="en-GB" b="1" dirty="0" smtClean="0"/>
              <a:t>Suleiman I. </a:t>
            </a:r>
            <a:r>
              <a:rPr lang="en-GB" b="1" dirty="0" err="1" smtClean="0"/>
              <a:t>Sharif</a:t>
            </a:r>
            <a:r>
              <a:rPr lang="en-GB" b="1" baseline="30000" dirty="0" err="1" smtClean="0"/>
              <a:t>a</a:t>
            </a:r>
            <a:r>
              <a:rPr lang="en-GB" dirty="0" smtClean="0"/>
              <a:t>, </a:t>
            </a:r>
            <a:r>
              <a:rPr lang="en-GB" dirty="0" err="1" smtClean="0"/>
              <a:t>Hadeel</a:t>
            </a:r>
            <a:r>
              <a:rPr lang="en-GB" dirty="0" smtClean="0"/>
              <a:t> A. </a:t>
            </a:r>
            <a:r>
              <a:rPr lang="en-GB" dirty="0" err="1" smtClean="0"/>
              <a:t>Bustami</a:t>
            </a:r>
            <a:r>
              <a:rPr lang="en-GB" baseline="30000" dirty="0" err="1" smtClean="0"/>
              <a:t>a</a:t>
            </a:r>
            <a:r>
              <a:rPr lang="en-GB" dirty="0" smtClean="0"/>
              <a:t>, </a:t>
            </a:r>
            <a:r>
              <a:rPr lang="en-GB" dirty="0" err="1" smtClean="0"/>
              <a:t>Layal</a:t>
            </a:r>
            <a:r>
              <a:rPr lang="en-GB" dirty="0" smtClean="0"/>
              <a:t> I. </a:t>
            </a:r>
            <a:r>
              <a:rPr lang="en-GB" dirty="0" err="1" smtClean="0"/>
              <a:t>Haddad</a:t>
            </a:r>
            <a:r>
              <a:rPr lang="en-GB" baseline="30000" dirty="0" err="1" smtClean="0"/>
              <a:t>a</a:t>
            </a:r>
            <a:r>
              <a:rPr lang="en-GB" dirty="0" smtClean="0"/>
              <a:t>, </a:t>
            </a:r>
            <a:r>
              <a:rPr lang="en-GB" dirty="0" err="1" smtClean="0"/>
              <a:t>Deema</a:t>
            </a:r>
            <a:r>
              <a:rPr lang="en-GB" dirty="0" smtClean="0"/>
              <a:t> S. </a:t>
            </a:r>
            <a:r>
              <a:rPr lang="en-GB" dirty="0" err="1" smtClean="0"/>
              <a:t>Khalil</a:t>
            </a:r>
            <a:r>
              <a:rPr lang="en-GB" baseline="30000" dirty="0" err="1" smtClean="0"/>
              <a:t>a</a:t>
            </a:r>
            <a:r>
              <a:rPr lang="en-GB" dirty="0" smtClean="0"/>
              <a:t>, </a:t>
            </a:r>
            <a:r>
              <a:rPr lang="en-GB" dirty="0" err="1" smtClean="0"/>
              <a:t>Abduelmula</a:t>
            </a:r>
            <a:r>
              <a:rPr lang="en-GB" dirty="0" smtClean="0"/>
              <a:t> R. </a:t>
            </a:r>
            <a:r>
              <a:rPr lang="en-GB" dirty="0" err="1" smtClean="0"/>
              <a:t>Abduelkarem</a:t>
            </a:r>
            <a:r>
              <a:rPr lang="en-GB" baseline="30000" dirty="0" err="1" smtClean="0"/>
              <a:t>b</a:t>
            </a:r>
            <a:r>
              <a:rPr lang="en-GB" dirty="0" smtClean="0"/>
              <a:t> </a:t>
            </a:r>
            <a:r>
              <a:rPr lang="en-US" b="1" dirty="0" smtClean="0"/>
              <a:t>(2010)</a:t>
            </a:r>
            <a:r>
              <a:rPr lang="en-US" dirty="0" smtClean="0"/>
              <a:t> . Trends of in-home drug storage and use in different regions across the Northern United Arab Emirates.  </a:t>
            </a:r>
            <a:r>
              <a:rPr lang="en-US" b="1" dirty="0" smtClean="0"/>
              <a:t>Medical Principles &amp; Practice. 19:355-358</a:t>
            </a:r>
          </a:p>
          <a:p>
            <a:pPr lvl="0">
              <a:buNone/>
            </a:pPr>
            <a:endParaRPr lang="en-US" dirty="0" smtClean="0"/>
          </a:p>
          <a:p>
            <a:pPr lvl="0"/>
            <a:r>
              <a:rPr lang="en-US" dirty="0" err="1" smtClean="0"/>
              <a:t>Abduelkarem</a:t>
            </a:r>
            <a:r>
              <a:rPr lang="en-US" dirty="0" smtClean="0"/>
              <a:t>, AR, El-</a:t>
            </a:r>
            <a:r>
              <a:rPr lang="en-US" dirty="0" err="1" smtClean="0"/>
              <a:t>Shareif</a:t>
            </a:r>
            <a:r>
              <a:rPr lang="en-US" dirty="0" smtClean="0"/>
              <a:t>, HJ, </a:t>
            </a:r>
            <a:r>
              <a:rPr lang="en-US" b="1" dirty="0" smtClean="0"/>
              <a:t>Sharif SI.</a:t>
            </a:r>
            <a:r>
              <a:rPr lang="en-US" dirty="0" smtClean="0"/>
              <a:t> </a:t>
            </a:r>
            <a:r>
              <a:rPr lang="en-US" b="1" dirty="0" smtClean="0"/>
              <a:t>(2010).</a:t>
            </a:r>
            <a:r>
              <a:rPr lang="en-US" dirty="0" smtClean="0"/>
              <a:t> Prognostic indices for hospital mortality among Libyan diabetic patients. </a:t>
            </a:r>
            <a:r>
              <a:rPr lang="en-US" b="1" dirty="0" err="1" smtClean="0"/>
              <a:t>Pract</a:t>
            </a:r>
            <a:r>
              <a:rPr lang="en-US" b="1" dirty="0" smtClean="0"/>
              <a:t>. </a:t>
            </a:r>
            <a:r>
              <a:rPr lang="en-US" b="1" dirty="0" err="1" smtClean="0"/>
              <a:t>Diab</a:t>
            </a:r>
            <a:r>
              <a:rPr lang="en-US" b="1" dirty="0" smtClean="0"/>
              <a:t>. Int. 27(9): 392-395</a:t>
            </a:r>
          </a:p>
          <a:p>
            <a:pPr lvl="0">
              <a:buNone/>
            </a:pPr>
            <a:endParaRPr lang="en-US" dirty="0" smtClean="0"/>
          </a:p>
          <a:p>
            <a:pPr lvl="0"/>
            <a:r>
              <a:rPr lang="en-US" dirty="0" smtClean="0"/>
              <a:t>Abduelmula R. </a:t>
            </a:r>
            <a:r>
              <a:rPr lang="en-US" dirty="0" err="1" smtClean="0"/>
              <a:t>Abduelkarem</a:t>
            </a:r>
            <a:r>
              <a:rPr lang="en-US" dirty="0" smtClean="0"/>
              <a:t>, </a:t>
            </a:r>
            <a:r>
              <a:rPr lang="en-US" dirty="0" err="1" smtClean="0"/>
              <a:t>Hawa</a:t>
            </a:r>
            <a:r>
              <a:rPr lang="en-US" dirty="0" smtClean="0"/>
              <a:t> J. El-</a:t>
            </a:r>
            <a:r>
              <a:rPr lang="en-US" dirty="0" err="1" smtClean="0"/>
              <a:t>Shareif</a:t>
            </a:r>
            <a:r>
              <a:rPr lang="en-US" dirty="0" smtClean="0"/>
              <a:t> &amp; </a:t>
            </a:r>
            <a:r>
              <a:rPr lang="en-US" b="1" dirty="0" smtClean="0"/>
              <a:t>Suleiman I. Sharif</a:t>
            </a:r>
            <a:r>
              <a:rPr lang="en-US" dirty="0" smtClean="0"/>
              <a:t> </a:t>
            </a:r>
            <a:r>
              <a:rPr lang="en-US" b="1" dirty="0" smtClean="0"/>
              <a:t>(2011).</a:t>
            </a:r>
            <a:r>
              <a:rPr lang="en-US" dirty="0" smtClean="0"/>
              <a:t>Evaluation of risk factors in acute myocardial infarction patients admitted to coronary care unit, Tripoli medical Center, Libya. </a:t>
            </a:r>
            <a:r>
              <a:rPr lang="en-US" b="1" dirty="0" smtClean="0"/>
              <a:t>Eastern Mediterranean Health Journal</a:t>
            </a:r>
            <a:r>
              <a:rPr lang="en-US" b="1" i="1" dirty="0" smtClean="0"/>
              <a:t> </a:t>
            </a:r>
            <a:r>
              <a:rPr lang="en-US" b="1" dirty="0" smtClean="0"/>
              <a:t>18 (4):332-336</a:t>
            </a:r>
            <a:endParaRPr lang="en-US" dirty="0" smtClean="0"/>
          </a:p>
          <a:p>
            <a:pPr>
              <a:buNone/>
            </a:pPr>
            <a:r>
              <a:rPr lang="ar-AE" dirty="0" smtClean="0"/>
              <a:t> </a:t>
            </a:r>
            <a:endParaRPr lang="en-US" dirty="0" smtClean="0"/>
          </a:p>
          <a:p>
            <a:pPr lvl="0"/>
            <a:r>
              <a:rPr lang="en-US" dirty="0" smtClean="0"/>
              <a:t>Abduelmula </a:t>
            </a:r>
            <a:r>
              <a:rPr lang="en-US" dirty="0" err="1" smtClean="0"/>
              <a:t>Abduelkarem</a:t>
            </a:r>
            <a:r>
              <a:rPr lang="en-US" dirty="0" smtClean="0"/>
              <a:t> , </a:t>
            </a:r>
            <a:r>
              <a:rPr lang="en-US" dirty="0" err="1" smtClean="0"/>
              <a:t>Minar</a:t>
            </a:r>
            <a:r>
              <a:rPr lang="en-US" dirty="0" smtClean="0"/>
              <a:t> Dada , </a:t>
            </a:r>
            <a:r>
              <a:rPr lang="en-US" b="1" dirty="0" smtClean="0"/>
              <a:t>Suleiman Sharif  (2012). </a:t>
            </a:r>
            <a:r>
              <a:rPr lang="en-US" dirty="0" smtClean="0"/>
              <a:t>The Provision of Wound Management Services by Community Pharmacists in Dubai, United Arab Emirates.</a:t>
            </a:r>
            <a:r>
              <a:rPr lang="en-US" b="1" i="1" dirty="0" smtClean="0"/>
              <a:t> </a:t>
            </a:r>
            <a:r>
              <a:rPr lang="en-US" b="1" dirty="0" smtClean="0"/>
              <a:t>Jordan Journal of Pharmaceutical Sciences, 5(3), 194-202.</a:t>
            </a:r>
          </a:p>
          <a:p>
            <a:pPr lvl="0">
              <a:buNone/>
            </a:pPr>
            <a:endParaRPr lang="en-US" dirty="0" smtClean="0"/>
          </a:p>
          <a:p>
            <a:pPr lvl="0"/>
            <a:r>
              <a:rPr lang="en-US" dirty="0" smtClean="0"/>
              <a:t>Osama H. Mohamed Ibrahim, </a:t>
            </a:r>
            <a:r>
              <a:rPr lang="en-US" b="1" dirty="0" smtClean="0"/>
              <a:t>Suleiman El Sharif (2012).</a:t>
            </a:r>
            <a:r>
              <a:rPr lang="en-US" dirty="0" smtClean="0"/>
              <a:t> The impact of clinical pharmacist intervention on drug and antibiotic prescribing in a teaching hospital in Cairo. </a:t>
            </a:r>
            <a:r>
              <a:rPr lang="en-US" b="1" dirty="0" smtClean="0"/>
              <a:t>Pharmacology &amp; Pharmacy, 3: 458-461.</a:t>
            </a:r>
          </a:p>
          <a:p>
            <a:pPr lvl="0">
              <a:buNone/>
            </a:pPr>
            <a:endParaRPr lang="en-US" dirty="0" smtClean="0"/>
          </a:p>
          <a:p>
            <a:pPr lvl="0"/>
            <a:r>
              <a:rPr lang="en-US" b="1" dirty="0" smtClean="0"/>
              <a:t>Suleiman Ibrahim Sharif</a:t>
            </a:r>
            <a:r>
              <a:rPr lang="en-US" dirty="0" smtClean="0"/>
              <a:t>, Osama Hussein Mohamed Ibrahim, </a:t>
            </a:r>
            <a:r>
              <a:rPr lang="en-US" dirty="0" err="1" smtClean="0"/>
              <a:t>Laila</a:t>
            </a:r>
            <a:r>
              <a:rPr lang="en-US" dirty="0" smtClean="0"/>
              <a:t> </a:t>
            </a:r>
            <a:r>
              <a:rPr lang="en-US" dirty="0" err="1" smtClean="0"/>
              <a:t>Mousli</a:t>
            </a:r>
            <a:r>
              <a:rPr lang="en-US" dirty="0" smtClean="0"/>
              <a:t>, </a:t>
            </a:r>
            <a:r>
              <a:rPr lang="en-US" dirty="0" err="1" smtClean="0"/>
              <a:t>Riham</a:t>
            </a:r>
            <a:r>
              <a:rPr lang="en-US" dirty="0" smtClean="0"/>
              <a:t> </a:t>
            </a:r>
            <a:r>
              <a:rPr lang="en-US" dirty="0" err="1" smtClean="0"/>
              <a:t>Waisi</a:t>
            </a:r>
            <a:r>
              <a:rPr lang="en-US" dirty="0" smtClean="0"/>
              <a:t> </a:t>
            </a:r>
            <a:r>
              <a:rPr lang="en-US" b="1" dirty="0" smtClean="0"/>
              <a:t>(2012).</a:t>
            </a:r>
            <a:r>
              <a:rPr lang="en-US" dirty="0" smtClean="0"/>
              <a:t> Evaluation of self-medication among pharmacy students. </a:t>
            </a:r>
            <a:r>
              <a:rPr lang="en-US" b="1" dirty="0" smtClean="0"/>
              <a:t>American J. Pharmacology &amp; Toxicology, 7(4):135-140.</a:t>
            </a:r>
          </a:p>
          <a:p>
            <a:pPr lvl="0">
              <a:buNone/>
            </a:pPr>
            <a:endParaRPr lang="en-US" b="1" dirty="0" smtClean="0"/>
          </a:p>
          <a:p>
            <a:r>
              <a:rPr lang="en-US" b="1" dirty="0" smtClean="0"/>
              <a:t>Suleiman I. Sharif, </a:t>
            </a:r>
            <a:r>
              <a:rPr lang="en-US" dirty="0" err="1" smtClean="0"/>
              <a:t>Alya</a:t>
            </a:r>
            <a:r>
              <a:rPr lang="en-US" dirty="0" smtClean="0"/>
              <a:t> H. </a:t>
            </a:r>
            <a:r>
              <a:rPr lang="en-US" dirty="0" err="1" smtClean="0"/>
              <a:t>Alabdouli</a:t>
            </a:r>
            <a:r>
              <a:rPr lang="en-US" b="1" dirty="0" smtClean="0"/>
              <a:t> </a:t>
            </a:r>
            <a:r>
              <a:rPr lang="en-US" dirty="0" smtClean="0"/>
              <a:t>&amp; </a:t>
            </a:r>
            <a:r>
              <a:rPr lang="en-US" dirty="0" err="1" smtClean="0"/>
              <a:t>Rubian</a:t>
            </a:r>
            <a:r>
              <a:rPr lang="en-US" dirty="0" smtClean="0"/>
              <a:t> S. Sharif</a:t>
            </a:r>
            <a:r>
              <a:rPr lang="en-US" b="1" dirty="0" smtClean="0"/>
              <a:t> (2013). </a:t>
            </a:r>
            <a:r>
              <a:rPr lang="en-US" dirty="0" smtClean="0"/>
              <a:t>Drug Prescribing trends in a General Hospital in Sharjah, United Arab Emirates. </a:t>
            </a:r>
            <a:r>
              <a:rPr lang="en-US" b="1" dirty="0" smtClean="0"/>
              <a:t>American. J. Pharmacological Sciences. 1(1):6-9</a:t>
            </a:r>
            <a:endParaRPr lang="en-US" dirty="0" smtClean="0"/>
          </a:p>
          <a:p>
            <a:pPr lvl="0"/>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fontScale="47500" lnSpcReduction="20000"/>
          </a:bodyPr>
          <a:lstStyle/>
          <a:p>
            <a:pPr lvl="0"/>
            <a:r>
              <a:rPr lang="en-US" b="1" dirty="0" smtClean="0"/>
              <a:t>Suleiman Ibrahim Sharif</a:t>
            </a:r>
            <a:r>
              <a:rPr lang="en-US" dirty="0" smtClean="0"/>
              <a:t> &amp; </a:t>
            </a:r>
            <a:r>
              <a:rPr lang="en-US" dirty="0" err="1" smtClean="0"/>
              <a:t>Rubian</a:t>
            </a:r>
            <a:r>
              <a:rPr lang="en-US" dirty="0" smtClean="0"/>
              <a:t> Suleiman Sharif </a:t>
            </a:r>
            <a:r>
              <a:rPr lang="en-US" b="1" dirty="0" smtClean="0"/>
              <a:t>(2013).</a:t>
            </a:r>
            <a:r>
              <a:rPr lang="en-US" dirty="0" smtClean="0"/>
              <a:t> Antibiotics use with and without prescription in healthcare students. </a:t>
            </a:r>
            <a:r>
              <a:rPr lang="en-US" b="1" dirty="0" smtClean="0"/>
              <a:t>American J. Pharmacological Sciences. 1(1): 96-99.</a:t>
            </a:r>
            <a:endParaRPr lang="en-US" dirty="0" smtClean="0"/>
          </a:p>
          <a:p>
            <a:pPr>
              <a:buNone/>
            </a:pPr>
            <a:r>
              <a:rPr lang="en-US" b="1" dirty="0" smtClean="0"/>
              <a:t> </a:t>
            </a:r>
            <a:endParaRPr lang="en-US" dirty="0" smtClean="0"/>
          </a:p>
          <a:p>
            <a:pPr lvl="0"/>
            <a:r>
              <a:rPr lang="en-US" b="1" dirty="0" smtClean="0"/>
              <a:t>Suleiman Ibrahim Sharif</a:t>
            </a:r>
            <a:r>
              <a:rPr lang="en-US" dirty="0" smtClean="0"/>
              <a:t>, </a:t>
            </a:r>
            <a:r>
              <a:rPr lang="en-US" dirty="0" err="1" smtClean="0"/>
              <a:t>Rubian</a:t>
            </a:r>
            <a:r>
              <a:rPr lang="en-US" dirty="0" smtClean="0"/>
              <a:t> Suleiman Sharif</a:t>
            </a:r>
            <a:r>
              <a:rPr lang="en-US" b="1" dirty="0" smtClean="0"/>
              <a:t> (2014). </a:t>
            </a:r>
            <a:r>
              <a:rPr lang="en-US" dirty="0" smtClean="0"/>
              <a:t>Self-medication among non-healthcare students of the University of Sharjah, United Arab Emirates. </a:t>
            </a:r>
            <a:r>
              <a:rPr lang="en-US" b="1" dirty="0" smtClean="0"/>
              <a:t>Archives of Pharmacy Practice</a:t>
            </a:r>
            <a:r>
              <a:rPr lang="en-US" dirty="0" smtClean="0"/>
              <a:t> </a:t>
            </a:r>
            <a:r>
              <a:rPr lang="en-US" b="1" dirty="0" smtClean="0"/>
              <a:t>5(1): 35-41.</a:t>
            </a:r>
            <a:endParaRPr lang="en-US" dirty="0" smtClean="0"/>
          </a:p>
          <a:p>
            <a:pPr>
              <a:buNone/>
            </a:pPr>
            <a:r>
              <a:rPr lang="en-US" b="1" dirty="0" smtClean="0"/>
              <a:t> </a:t>
            </a:r>
            <a:endParaRPr lang="en-US" dirty="0" smtClean="0"/>
          </a:p>
          <a:p>
            <a:pPr lvl="0"/>
            <a:r>
              <a:rPr lang="en-US" b="1" dirty="0" smtClean="0"/>
              <a:t>Suleiman Ibrahim Sharif*, </a:t>
            </a:r>
            <a:r>
              <a:rPr lang="en-US" b="1" dirty="0" err="1" smtClean="0"/>
              <a:t>Manar</a:t>
            </a:r>
            <a:r>
              <a:rPr lang="en-US" b="1" dirty="0" smtClean="0"/>
              <a:t> Abdulla, </a:t>
            </a:r>
            <a:r>
              <a:rPr lang="en-US" b="1" dirty="0" err="1" smtClean="0"/>
              <a:t>Amal</a:t>
            </a:r>
            <a:r>
              <a:rPr lang="en-US" b="1" dirty="0" smtClean="0"/>
              <a:t> </a:t>
            </a:r>
            <a:r>
              <a:rPr lang="en-US" b="1" dirty="0" err="1" smtClean="0"/>
              <a:t>Yousif</a:t>
            </a:r>
            <a:r>
              <a:rPr lang="en-US" b="1" dirty="0" smtClean="0"/>
              <a:t>, </a:t>
            </a:r>
            <a:r>
              <a:rPr lang="en-US" b="1" dirty="0" err="1" smtClean="0"/>
              <a:t>Duaa</a:t>
            </a:r>
            <a:r>
              <a:rPr lang="en-US" b="1" dirty="0" smtClean="0"/>
              <a:t> Mohamed</a:t>
            </a:r>
            <a:r>
              <a:rPr lang="en-US" dirty="0" smtClean="0"/>
              <a:t> (2014). Interpretation of pharmaceutical pictograms by pharmacy and non-pharmacy university Students. </a:t>
            </a:r>
            <a:r>
              <a:rPr lang="en-US" b="1" dirty="0" smtClean="0"/>
              <a:t>Pharmacology &amp; Pharmacy, 5, 821-827. </a:t>
            </a:r>
          </a:p>
          <a:p>
            <a:pPr lvl="0">
              <a:buNone/>
            </a:pPr>
            <a:endParaRPr lang="en-US" dirty="0" smtClean="0"/>
          </a:p>
          <a:p>
            <a:pPr lvl="0"/>
            <a:r>
              <a:rPr lang="en-US" b="1" dirty="0" smtClean="0"/>
              <a:t>Suleiman I. Sharif* and Abduelmula R. </a:t>
            </a:r>
            <a:r>
              <a:rPr lang="en-US" b="1" dirty="0" err="1" smtClean="0"/>
              <a:t>Abduelkarem</a:t>
            </a:r>
            <a:r>
              <a:rPr lang="en-US" b="1" dirty="0" smtClean="0"/>
              <a:t> (2014). </a:t>
            </a:r>
            <a:r>
              <a:rPr lang="en-US" dirty="0" smtClean="0"/>
              <a:t>Three Days Analysis of a Pharmacist's Dispensing Behaviour: A Self-professional Ethics Learning Model for Pharmacy Students. </a:t>
            </a:r>
            <a:r>
              <a:rPr lang="en-US" dirty="0" err="1" smtClean="0"/>
              <a:t>Int</a:t>
            </a:r>
            <a:r>
              <a:rPr lang="en-US" dirty="0" smtClean="0"/>
              <a:t> J </a:t>
            </a:r>
            <a:r>
              <a:rPr lang="en-US" dirty="0" err="1" smtClean="0"/>
              <a:t>Pharma</a:t>
            </a:r>
            <a:r>
              <a:rPr lang="en-US" dirty="0" smtClean="0"/>
              <a:t> </a:t>
            </a:r>
            <a:r>
              <a:rPr lang="en-US" dirty="0" err="1" smtClean="0"/>
              <a:t>Sci</a:t>
            </a:r>
            <a:r>
              <a:rPr lang="en-US" dirty="0" smtClean="0"/>
              <a:t> Res 2014, 1: 103, </a:t>
            </a:r>
            <a:r>
              <a:rPr lang="en-US" u="sng" dirty="0" smtClean="0">
                <a:hlinkClick r:id="rId3"/>
              </a:rPr>
              <a:t>http://dx.doi.org/10.15344/2014/ijpsr/103</a:t>
            </a:r>
            <a:endParaRPr lang="en-US" dirty="0" smtClean="0"/>
          </a:p>
          <a:p>
            <a:pPr>
              <a:buNone/>
            </a:pPr>
            <a:r>
              <a:rPr lang="en-US" dirty="0" smtClean="0"/>
              <a:t> </a:t>
            </a:r>
          </a:p>
          <a:p>
            <a:pPr lvl="0"/>
            <a:r>
              <a:rPr lang="en-US" b="1" dirty="0" smtClean="0"/>
              <a:t>Suleiman I Sharif* and </a:t>
            </a:r>
            <a:r>
              <a:rPr lang="en-US" b="1" dirty="0" err="1" smtClean="0"/>
              <a:t>Rana</a:t>
            </a:r>
            <a:r>
              <a:rPr lang="en-US" b="1" dirty="0" smtClean="0"/>
              <a:t> Ibrahim</a:t>
            </a:r>
            <a:r>
              <a:rPr lang="en-US" dirty="0" smtClean="0"/>
              <a:t> (2014). Improving and Assessing Writing Skills and Practices of Pharmacy Students. J </a:t>
            </a:r>
            <a:r>
              <a:rPr lang="en-US" dirty="0" err="1" smtClean="0"/>
              <a:t>Pharma</a:t>
            </a:r>
            <a:r>
              <a:rPr lang="en-US" dirty="0" smtClean="0"/>
              <a:t> Care Health Sys 2014, 1:2</a:t>
            </a:r>
          </a:p>
          <a:p>
            <a:pPr>
              <a:buNone/>
            </a:pPr>
            <a:r>
              <a:rPr lang="en-US" dirty="0" smtClean="0"/>
              <a:t>           </a:t>
            </a:r>
            <a:r>
              <a:rPr lang="en-US" u="sng" dirty="0" smtClean="0">
                <a:hlinkClick r:id="rId4"/>
              </a:rPr>
              <a:t>http://dx.doi.org/10.4172/jpchs.1000e105</a:t>
            </a:r>
            <a:r>
              <a:rPr lang="en-US" dirty="0" smtClean="0"/>
              <a:t>.</a:t>
            </a:r>
          </a:p>
          <a:p>
            <a:pPr>
              <a:buNone/>
            </a:pPr>
            <a:r>
              <a:rPr lang="en-US" dirty="0" smtClean="0"/>
              <a:t> </a:t>
            </a:r>
          </a:p>
          <a:p>
            <a:pPr lvl="0"/>
            <a:r>
              <a:rPr lang="en-US" b="1" dirty="0" smtClean="0"/>
              <a:t>Suleiman Ibrahim Sharif* (2014). </a:t>
            </a:r>
            <a:r>
              <a:rPr lang="en-US" dirty="0" smtClean="0"/>
              <a:t>Team-Based Learning in Pharmaceutical Education. J </a:t>
            </a:r>
            <a:r>
              <a:rPr lang="en-US" dirty="0" err="1" smtClean="0"/>
              <a:t>Pharma</a:t>
            </a:r>
            <a:r>
              <a:rPr lang="en-US" dirty="0" smtClean="0"/>
              <a:t> Care Health Sys 2014, 1:1, </a:t>
            </a:r>
            <a:r>
              <a:rPr lang="en-US" u="sng" dirty="0" smtClean="0">
                <a:hlinkClick r:id="rId5"/>
              </a:rPr>
              <a:t>http://dx.doi.org/10.4172/jpchs.1000e103</a:t>
            </a:r>
            <a:r>
              <a:rPr lang="en-US" dirty="0" smtClean="0"/>
              <a:t>. </a:t>
            </a:r>
          </a:p>
          <a:p>
            <a:pPr>
              <a:buNone/>
            </a:pPr>
            <a:r>
              <a:rPr lang="en-US" dirty="0" smtClean="0"/>
              <a:t> </a:t>
            </a:r>
          </a:p>
          <a:p>
            <a:pPr lvl="0"/>
            <a:r>
              <a:rPr lang="en-US" dirty="0" smtClean="0"/>
              <a:t>SULEIMAN I. SHARIF &amp; RUBIAN S. SHARIF (2014). Choosing Pharmacy as a Major: Motivations and Influences. Pharmacy Education, 2014; 14 (1) </a:t>
            </a:r>
            <a:r>
              <a:rPr lang="en-US" smtClean="0"/>
              <a:t>116- 120</a:t>
            </a:r>
            <a:endParaRPr lang="en-US" dirty="0" smtClean="0"/>
          </a:p>
          <a:p>
            <a:pPr>
              <a:buNone/>
            </a:pPr>
            <a:r>
              <a:rPr lang="en-US" dirty="0" smtClean="0"/>
              <a:t> </a:t>
            </a:r>
          </a:p>
          <a:p>
            <a:pPr>
              <a:buNone/>
            </a:pPr>
            <a:r>
              <a:rPr lang="en-US" b="1" dirty="0" smtClean="0"/>
              <a:t> </a:t>
            </a:r>
            <a:endParaRPr lang="en-US" dirty="0" smtClean="0"/>
          </a:p>
          <a:p>
            <a:pPr>
              <a:buNone/>
            </a:pPr>
            <a:r>
              <a:rPr lang="en-US" dirty="0" smtClean="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429000"/>
          </a:xfrm>
        </p:spPr>
        <p:txBody>
          <a:bodyPr/>
          <a:lstStyle/>
          <a:p>
            <a:pPr>
              <a:buNone/>
            </a:pPr>
            <a:endParaRPr lang="en-US" dirty="0" smtClean="0"/>
          </a:p>
          <a:p>
            <a:pPr>
              <a:buNone/>
            </a:pPr>
            <a:endParaRPr lang="en-US" dirty="0" smtClean="0"/>
          </a:p>
          <a:p>
            <a:pPr>
              <a:buNone/>
            </a:pPr>
            <a:r>
              <a:rPr lang="en-US" dirty="0" smtClean="0"/>
              <a:t>                    </a:t>
            </a:r>
            <a:r>
              <a:rPr lang="en-US" sz="3200" b="1" dirty="0" smtClean="0"/>
              <a:t>Pharmaceutical Education</a:t>
            </a:r>
            <a:endParaRPr lang="en-US" sz="32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43</TotalTime>
  <Words>1466</Words>
  <Application>Microsoft Office PowerPoint</Application>
  <PresentationFormat>On-screen Show (4:3)</PresentationFormat>
  <Paragraphs>274</Paragraphs>
  <Slides>22</Slides>
  <Notes>19</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Apex</vt:lpstr>
      <vt:lpstr>PowerPoint Presentation</vt:lpstr>
      <vt:lpstr>PowerPoint Presentation</vt:lpstr>
      <vt:lpstr>Suleiman Ibrahim Sharif</vt:lpstr>
      <vt:lpstr>Biography</vt:lpstr>
      <vt:lpstr>Research Interests</vt:lpstr>
      <vt:lpstr>Recent Publications</vt:lpstr>
      <vt:lpstr>PowerPoint Presentation</vt:lpstr>
      <vt:lpstr>PowerPoint Presentation</vt:lpstr>
      <vt:lpstr>PowerPoint Presentation</vt:lpstr>
      <vt:lpstr> The Sharjah-College of Pharmacy: A ten years Journey to Success Submitted to GCC Pharmaceutical Congress, 14-17 September, 2014 – Dubai, UAE   </vt:lpstr>
      <vt:lpstr>PowerPoint Presentation</vt:lpstr>
      <vt:lpstr>Neuropharmacology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Suleiman Ibrahim Sharif</dc:title>
  <dc:creator>rakesh-m</dc:creator>
  <cp:lastModifiedBy>rakesh-m</cp:lastModifiedBy>
  <cp:revision>7</cp:revision>
  <dcterms:created xsi:type="dcterms:W3CDTF">2014-10-08T09:45:27Z</dcterms:created>
  <dcterms:modified xsi:type="dcterms:W3CDTF">2014-10-09T12:16:41Z</dcterms:modified>
</cp:coreProperties>
</file>