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6"/>
  </p:notesMasterIdLst>
  <p:sldIdLst>
    <p:sldId id="283" r:id="rId2"/>
    <p:sldId id="285" r:id="rId3"/>
    <p:sldId id="256" r:id="rId4"/>
    <p:sldId id="257" r:id="rId5"/>
    <p:sldId id="270" r:id="rId6"/>
    <p:sldId id="271" r:id="rId7"/>
    <p:sldId id="281" r:id="rId8"/>
    <p:sldId id="272" r:id="rId9"/>
    <p:sldId id="273" r:id="rId10"/>
    <p:sldId id="274" r:id="rId11"/>
    <p:sldId id="265" r:id="rId12"/>
    <p:sldId id="275" r:id="rId13"/>
    <p:sldId id="279" r:id="rId14"/>
    <p:sldId id="280" r:id="rId15"/>
    <p:sldId id="263" r:id="rId16"/>
    <p:sldId id="276" r:id="rId17"/>
    <p:sldId id="266" r:id="rId18"/>
    <p:sldId id="278" r:id="rId19"/>
    <p:sldId id="267" r:id="rId20"/>
    <p:sldId id="277" r:id="rId21"/>
    <p:sldId id="264" r:id="rId22"/>
    <p:sldId id="286" r:id="rId23"/>
    <p:sldId id="28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53469-6ECA-428A-A483-3FE6BBEAD1E1}" type="datetimeFigureOut">
              <a:rPr lang="en-US" smtClean="0"/>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AB3C4D-355C-4D8D-975F-92D652417DE7}" type="slidenum">
              <a:rPr lang="en-US" smtClean="0"/>
              <a:t>‹#›</a:t>
            </a:fld>
            <a:endParaRPr lang="en-US"/>
          </a:p>
        </p:txBody>
      </p:sp>
    </p:spTree>
    <p:extLst>
      <p:ext uri="{BB962C8B-B14F-4D97-AF65-F5344CB8AC3E}">
        <p14:creationId xmlns:p14="http://schemas.microsoft.com/office/powerpoint/2010/main" val="132764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6A39AD-11BB-4607-9CD9-C728696980DF}"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9E4A5-1E22-44D2-9CCA-68F76B6E54AB}"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9AD88F-4040-4AC8-A044-B9527DBC61D8}"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660D7-8F99-435D-BD09-468656782398}"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42F21-AA0A-4615-B6CF-CB57A1DFA150}"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EA04DC-720A-4705-99FA-3E1C8A88A1B0}" type="datetime1">
              <a:rPr lang="en-US" smtClean="0"/>
              <a:t>9/3/2014</a:t>
            </a:fld>
            <a:endParaRPr lang="en-US"/>
          </a:p>
        </p:txBody>
      </p:sp>
      <p:sp>
        <p:nvSpPr>
          <p:cNvPr id="6" name="Footer Placeholder 5"/>
          <p:cNvSpPr>
            <a:spLocks noGrp="1"/>
          </p:cNvSpPr>
          <p:nvPr>
            <p:ph type="ftr" sz="quarter" idx="11"/>
          </p:nvPr>
        </p:nvSpPr>
        <p:spPr/>
        <p:txBody>
          <a:bodyPr/>
          <a:lstStyle/>
          <a:p>
            <a:r>
              <a:rPr lang="en-US" smtClean="0"/>
              <a:t>Research Interest - SKP</a:t>
            </a:r>
            <a:endParaRPr lang="en-US"/>
          </a:p>
        </p:txBody>
      </p:sp>
      <p:sp>
        <p:nvSpPr>
          <p:cNvPr id="7" name="Slide Number Placeholder 6"/>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15D9EC-6EC6-44DE-AE6A-B4957E676C9E}" type="datetime1">
              <a:rPr lang="en-US" smtClean="0"/>
              <a:t>9/3/2014</a:t>
            </a:fld>
            <a:endParaRPr lang="en-US"/>
          </a:p>
        </p:txBody>
      </p:sp>
      <p:sp>
        <p:nvSpPr>
          <p:cNvPr id="8" name="Footer Placeholder 7"/>
          <p:cNvSpPr>
            <a:spLocks noGrp="1"/>
          </p:cNvSpPr>
          <p:nvPr>
            <p:ph type="ftr" sz="quarter" idx="11"/>
          </p:nvPr>
        </p:nvSpPr>
        <p:spPr/>
        <p:txBody>
          <a:bodyPr/>
          <a:lstStyle/>
          <a:p>
            <a:r>
              <a:rPr lang="en-US" smtClean="0"/>
              <a:t>Research Interest - SKP</a:t>
            </a:r>
            <a:endParaRPr lang="en-US"/>
          </a:p>
        </p:txBody>
      </p:sp>
      <p:sp>
        <p:nvSpPr>
          <p:cNvPr id="9" name="Slide Number Placeholder 8"/>
          <p:cNvSpPr>
            <a:spLocks noGrp="1"/>
          </p:cNvSpPr>
          <p:nvPr>
            <p:ph type="sldNum" sz="quarter" idx="12"/>
          </p:nvPr>
        </p:nvSpPr>
        <p:spPr/>
        <p:txBody>
          <a:bodyPr/>
          <a:lstStyle/>
          <a:p>
            <a:fld id="{04B3C770-B1A2-4504-999F-8BB9F755475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8F25F9-6410-4000-B06C-E771024BC5AE}" type="datetime1">
              <a:rPr lang="en-US" smtClean="0"/>
              <a:t>9/3/2014</a:t>
            </a:fld>
            <a:endParaRPr lang="en-US"/>
          </a:p>
        </p:txBody>
      </p:sp>
      <p:sp>
        <p:nvSpPr>
          <p:cNvPr id="4" name="Footer Placeholder 3"/>
          <p:cNvSpPr>
            <a:spLocks noGrp="1"/>
          </p:cNvSpPr>
          <p:nvPr>
            <p:ph type="ftr" sz="quarter" idx="11"/>
          </p:nvPr>
        </p:nvSpPr>
        <p:spPr/>
        <p:txBody>
          <a:bodyPr/>
          <a:lstStyle/>
          <a:p>
            <a:r>
              <a:rPr lang="en-US" smtClean="0"/>
              <a:t>Research Interest - SKP</a:t>
            </a:r>
            <a:endParaRPr lang="en-US"/>
          </a:p>
        </p:txBody>
      </p:sp>
      <p:sp>
        <p:nvSpPr>
          <p:cNvPr id="5" name="Slide Number Placeholder 4"/>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34AC4-2B50-43DA-A297-8CF7661E5C92}" type="datetime1">
              <a:rPr lang="en-US" smtClean="0"/>
              <a:t>9/3/2014</a:t>
            </a:fld>
            <a:endParaRPr lang="en-US"/>
          </a:p>
        </p:txBody>
      </p:sp>
      <p:sp>
        <p:nvSpPr>
          <p:cNvPr id="3" name="Footer Placeholder 2"/>
          <p:cNvSpPr>
            <a:spLocks noGrp="1"/>
          </p:cNvSpPr>
          <p:nvPr>
            <p:ph type="ftr" sz="quarter" idx="11"/>
          </p:nvPr>
        </p:nvSpPr>
        <p:spPr/>
        <p:txBody>
          <a:bodyPr/>
          <a:lstStyle/>
          <a:p>
            <a:r>
              <a:rPr lang="en-US" smtClean="0"/>
              <a:t>Research Interest - SKP</a:t>
            </a:r>
            <a:endParaRPr lang="en-US"/>
          </a:p>
        </p:txBody>
      </p:sp>
      <p:sp>
        <p:nvSpPr>
          <p:cNvPr id="4" name="Slide Number Placeholder 3"/>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065AE-B9D7-425E-A1DE-C1B326005196}" type="datetime1">
              <a:rPr lang="en-US" smtClean="0"/>
              <a:t>9/3/2014</a:t>
            </a:fld>
            <a:endParaRPr lang="en-US"/>
          </a:p>
        </p:txBody>
      </p:sp>
      <p:sp>
        <p:nvSpPr>
          <p:cNvPr id="6" name="Footer Placeholder 5"/>
          <p:cNvSpPr>
            <a:spLocks noGrp="1"/>
          </p:cNvSpPr>
          <p:nvPr>
            <p:ph type="ftr" sz="quarter" idx="11"/>
          </p:nvPr>
        </p:nvSpPr>
        <p:spPr/>
        <p:txBody>
          <a:bodyPr/>
          <a:lstStyle/>
          <a:p>
            <a:r>
              <a:rPr lang="en-US" smtClean="0"/>
              <a:t>Research Interest - SKP</a:t>
            </a:r>
            <a:endParaRPr lang="en-US"/>
          </a:p>
        </p:txBody>
      </p:sp>
      <p:sp>
        <p:nvSpPr>
          <p:cNvPr id="7" name="Slide Number Placeholder 6"/>
          <p:cNvSpPr>
            <a:spLocks noGrp="1"/>
          </p:cNvSpPr>
          <p:nvPr>
            <p:ph type="sldNum" sz="quarter" idx="12"/>
          </p:nvPr>
        </p:nvSpPr>
        <p:spPr/>
        <p:txBody>
          <a:bodyPr/>
          <a:lstStyle/>
          <a:p>
            <a:fld id="{04B3C770-B1A2-4504-999F-8BB9F755475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AD481-CCAD-4EED-8B33-10A6C2445691}" type="datetime1">
              <a:rPr lang="en-US" smtClean="0"/>
              <a:t>9/3/2014</a:t>
            </a:fld>
            <a:endParaRPr lang="en-US"/>
          </a:p>
        </p:txBody>
      </p:sp>
      <p:sp>
        <p:nvSpPr>
          <p:cNvPr id="6" name="Footer Placeholder 5"/>
          <p:cNvSpPr>
            <a:spLocks noGrp="1"/>
          </p:cNvSpPr>
          <p:nvPr>
            <p:ph type="ftr" sz="quarter" idx="11"/>
          </p:nvPr>
        </p:nvSpPr>
        <p:spPr/>
        <p:txBody>
          <a:bodyPr/>
          <a:lstStyle/>
          <a:p>
            <a:r>
              <a:rPr lang="en-US" smtClean="0"/>
              <a:t>Research Interest - SKP</a:t>
            </a:r>
            <a:endParaRPr lang="en-US"/>
          </a:p>
        </p:txBody>
      </p:sp>
      <p:sp>
        <p:nvSpPr>
          <p:cNvPr id="7" name="Slide Number Placeholder 6"/>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A34CE06-DE76-4ED6-8435-ACB5F973687E}" type="datetime1">
              <a:rPr lang="en-US" smtClean="0"/>
              <a:t>9/3/2014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Research Interest - SKP</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4B3C770-B1A2-4504-999F-8BB9F75547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umaira.khowaja@yahoo.com"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ubios.info/EJAIB112013.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ubios.info/EJAIB92012ABC13abstract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492767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Research Results has been </a:t>
            </a:r>
            <a:r>
              <a:rPr lang="x-none" sz="2400"/>
              <a:t>Published </a:t>
            </a:r>
            <a:r>
              <a:rPr lang="en-US" sz="2400" dirty="0"/>
              <a:t> as Abstract(s)</a:t>
            </a:r>
          </a:p>
        </p:txBody>
      </p:sp>
      <p:sp>
        <p:nvSpPr>
          <p:cNvPr id="3" name="Content Placeholder 2"/>
          <p:cNvSpPr>
            <a:spLocks noGrp="1"/>
          </p:cNvSpPr>
          <p:nvPr>
            <p:ph idx="1"/>
          </p:nvPr>
        </p:nvSpPr>
        <p:spPr/>
        <p:txBody>
          <a:bodyPr>
            <a:normAutofit/>
          </a:bodyPr>
          <a:lstStyle/>
          <a:p>
            <a:pPr lvl="0"/>
            <a:r>
              <a:rPr lang="x-none"/>
              <a:t>November 2011: </a:t>
            </a:r>
            <a:r>
              <a:rPr lang="x-none" b="1"/>
              <a:t>Abstract published</a:t>
            </a:r>
            <a:r>
              <a:rPr lang="x-none"/>
              <a:t> in abstract book of 15th National Health Science Assembly 2011, of a paper presented as first author on Topic </a:t>
            </a:r>
            <a:r>
              <a:rPr lang="x-none" b="1"/>
              <a:t>"Is Health a Human Right?"</a:t>
            </a:r>
            <a:r>
              <a:rPr lang="x-none"/>
              <a:t> held at Aga Khan University, Karachi, Pakistan.</a:t>
            </a:r>
            <a:endParaRPr lang="en-US" dirty="0"/>
          </a:p>
          <a:p>
            <a:pPr lvl="0"/>
            <a:r>
              <a:rPr lang="x-none"/>
              <a:t>May 2008:	</a:t>
            </a:r>
            <a:r>
              <a:rPr lang="x-none" b="1"/>
              <a:t>Abstract published</a:t>
            </a:r>
            <a:r>
              <a:rPr lang="x-none"/>
              <a:t> in abstract book of International Nurses Day Symposium 2008 Abstract book, of a paper presented as first author on Topic “</a:t>
            </a:r>
            <a:r>
              <a:rPr lang="x-none" b="1"/>
              <a:t>Anemia in Pregnant Pakistani women”</a:t>
            </a:r>
            <a:r>
              <a:rPr lang="x-none"/>
              <a:t>, in International Nurses Day Symposium 2008, held at Aga Khan University, Karachi, Pakistan.</a:t>
            </a:r>
            <a:endParaRPr lang="en-US" dirty="0"/>
          </a:p>
          <a:p>
            <a:endParaRPr lang="en-US" dirty="0"/>
          </a:p>
        </p:txBody>
      </p:sp>
      <p:sp>
        <p:nvSpPr>
          <p:cNvPr id="4" name="Date Placeholder 3"/>
          <p:cNvSpPr>
            <a:spLocks noGrp="1"/>
          </p:cNvSpPr>
          <p:nvPr>
            <p:ph type="dt" sz="half" idx="10"/>
          </p:nvPr>
        </p:nvSpPr>
        <p:spPr/>
        <p:txBody>
          <a:bodyPr/>
          <a:lstStyle/>
          <a:p>
            <a:fld id="{05CB0CEB-99B6-45F3-A649-271AC720A1AD}"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10</a:t>
            </a:fld>
            <a:endParaRPr lang="en-US"/>
          </a:p>
        </p:txBody>
      </p:sp>
    </p:spTree>
    <p:extLst>
      <p:ext uri="{BB962C8B-B14F-4D97-AF65-F5344CB8AC3E}">
        <p14:creationId xmlns:p14="http://schemas.microsoft.com/office/powerpoint/2010/main" val="83652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Understanding Underpinnings of Act of Violence against Polio workers: A Case study of Pakistan</a:t>
            </a:r>
            <a:endParaRPr lang="en-US" sz="24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100" b="1" dirty="0"/>
              <a:t>Background and context: </a:t>
            </a:r>
            <a:endParaRPr lang="en-US" sz="2100" dirty="0"/>
          </a:p>
          <a:p>
            <a:r>
              <a:rPr lang="en-US" sz="2100" dirty="0"/>
              <a:t>Community health care and social workers have the highest incidence of workplace violence of any industry. It is not new that the cases of targeted killing of health workers in Pakistan for political or so called religious reason are reported very frequently. Especially polio workers have been targeted at irregular intervals in the past. The purpose of this paper is to highlight the current situation of militant’s violent act against polio workers in Pakistan, to understand foundations of this act and to propose strategies for overcoming this issue.</a:t>
            </a:r>
          </a:p>
          <a:p>
            <a:pPr marL="0" indent="0">
              <a:buNone/>
            </a:pPr>
            <a:endParaRPr lang="en-US" sz="2100" dirty="0" smtClean="0"/>
          </a:p>
          <a:p>
            <a:pPr marL="0" indent="0">
              <a:buNone/>
            </a:pPr>
            <a:r>
              <a:rPr lang="en-US" sz="2100" b="1" dirty="0" smtClean="0"/>
              <a:t>Methodology</a:t>
            </a:r>
            <a:r>
              <a:rPr lang="en-US" sz="2100" b="1" dirty="0"/>
              <a:t>: </a:t>
            </a:r>
            <a:endParaRPr lang="en-US" sz="2100" dirty="0"/>
          </a:p>
          <a:p>
            <a:r>
              <a:rPr lang="en-US" sz="2100" dirty="0"/>
              <a:t>Case Study Description: in 2013 Pakistan has been the major contributor to confirmed cases of polio as compared to Nigeria and Afghanistan. As per WHO, Pakistan recorded 91 cases of polio last year, up from 58 in 2012. Polio eradication Campaigns have suffered major obstructions because of severe resistance and violence from community i.e. from refusal, verbal threat, kidnapping and more significantly to killing or loss of life. Since December 2012 more than 40 people including health and police guards have been killed during anti-polio immunization campaigns. These fatal attacks on polio workers have drawn attention of many concerned authorities including government and non-governmental agencies regarding safety and security of polio workers. Sadly it can be said that despite of all efforts the issue of overcoming violence act towards polio works is not sufficiently handled over the period of two years. </a:t>
            </a:r>
          </a:p>
          <a:p>
            <a:endParaRPr lang="en-US" dirty="0"/>
          </a:p>
        </p:txBody>
      </p:sp>
      <p:sp>
        <p:nvSpPr>
          <p:cNvPr id="4" name="Date Placeholder 3"/>
          <p:cNvSpPr>
            <a:spLocks noGrp="1"/>
          </p:cNvSpPr>
          <p:nvPr>
            <p:ph type="dt" sz="half" idx="10"/>
          </p:nvPr>
        </p:nvSpPr>
        <p:spPr/>
        <p:txBody>
          <a:bodyPr/>
          <a:lstStyle/>
          <a:p>
            <a:fld id="{9642857B-E431-4819-814D-A2B398A35D77}"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11</a:t>
            </a:fld>
            <a:endParaRPr lang="en-US"/>
          </a:p>
        </p:txBody>
      </p:sp>
    </p:spTree>
    <p:extLst>
      <p:ext uri="{BB962C8B-B14F-4D97-AF65-F5344CB8AC3E}">
        <p14:creationId xmlns:p14="http://schemas.microsoft.com/office/powerpoint/2010/main" val="36546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Understanding Underpinnings of Act of Violence against Polio workers: A Case study of Pakistan</a:t>
            </a:r>
            <a:endParaRPr lang="en-US" sz="2400"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Findings: </a:t>
            </a:r>
            <a:endParaRPr lang="en-US" dirty="0"/>
          </a:p>
          <a:p>
            <a:r>
              <a:rPr lang="en-US" dirty="0"/>
              <a:t>Polio workers began to face violent resistance from militants after it was revealed in 2011 that CIA had used a Pakistani doctor to run a fake hepatitis vaccination program to obtain DNA from Osama bin Laden’s suspected hideout. Militant groups perceive vaccination campaigns as a cover for spying and also misconception about polio drops leading to infertility. The factors that have aggravated this particular scenario include mainly the element of deception and covert data collection that had led to mistrust upon medical community. Religious and social perspectives are also of equal importance here. </a:t>
            </a:r>
          </a:p>
          <a:p>
            <a:pPr marL="0" indent="0">
              <a:buNone/>
            </a:pPr>
            <a:r>
              <a:rPr lang="en-US" dirty="0"/>
              <a:t> </a:t>
            </a:r>
          </a:p>
          <a:p>
            <a:pPr marL="0" indent="0">
              <a:buNone/>
            </a:pPr>
            <a:r>
              <a:rPr lang="en-US" b="1" dirty="0"/>
              <a:t>Implications and Recommendations:</a:t>
            </a:r>
            <a:endParaRPr lang="en-US" dirty="0"/>
          </a:p>
          <a:p>
            <a:r>
              <a:rPr lang="en-US" dirty="0"/>
              <a:t>First we must insist on zero tolerance of violence against health care workers in any setting either community or hospital. It is therefore strongly suggested that efforts should be made by government to clarify misconception at community level by using strategies of dialogue. Close monitoring of anti-polio immunization campaigns and security of workers is essential to ensure accountability. Steps should be taken to ensure that locals see polio eradication as a social problem and start taking ownership of its campaign. Forceful reinforcement, involvement of coercion and military strategies might not be right approach to handle this sensitive issue. Rather working directly with community leaders and members and clarify myths about polio vaccination can help stabilize this situation.  Introduction of better tools by incorporation of information technology like monitoring through SMS and global information system (GIS) needs to be implemented to determine accurate coverage and fake campaign identification at early level. </a:t>
            </a:r>
          </a:p>
          <a:p>
            <a:pPr marL="0" indent="0">
              <a:buNone/>
            </a:pPr>
            <a:endParaRPr lang="en-US" b="1" dirty="0" smtClean="0"/>
          </a:p>
          <a:p>
            <a:pPr marL="0" indent="0">
              <a:buNone/>
            </a:pPr>
            <a:r>
              <a:rPr lang="en-US" b="1" dirty="0" smtClean="0"/>
              <a:t>Key </a:t>
            </a:r>
            <a:r>
              <a:rPr lang="en-US" b="1" dirty="0"/>
              <a:t>words: </a:t>
            </a:r>
            <a:r>
              <a:rPr lang="en-US" dirty="0"/>
              <a:t>Polio Workers, Violence, Pakistan</a:t>
            </a:r>
          </a:p>
          <a:p>
            <a:endParaRPr lang="en-US" dirty="0"/>
          </a:p>
        </p:txBody>
      </p:sp>
      <p:sp>
        <p:nvSpPr>
          <p:cNvPr id="4" name="Date Placeholder 3"/>
          <p:cNvSpPr>
            <a:spLocks noGrp="1"/>
          </p:cNvSpPr>
          <p:nvPr>
            <p:ph type="dt" sz="half" idx="10"/>
          </p:nvPr>
        </p:nvSpPr>
        <p:spPr/>
        <p:txBody>
          <a:bodyPr/>
          <a:lstStyle/>
          <a:p>
            <a:fld id="{BE1DC7BD-F6BC-4A59-9360-7E1CCCCEF848}"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12</a:t>
            </a:fld>
            <a:endParaRPr lang="en-US"/>
          </a:p>
        </p:txBody>
      </p:sp>
    </p:spTree>
    <p:extLst>
      <p:ext uri="{BB962C8B-B14F-4D97-AF65-F5344CB8AC3E}">
        <p14:creationId xmlns:p14="http://schemas.microsoft.com/office/powerpoint/2010/main" val="164391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Bullying: Lateral or Horizontal Violence Experienced by Nurses</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Background and Objectives:</a:t>
            </a:r>
            <a:endParaRPr lang="en-US" dirty="0"/>
          </a:p>
          <a:p>
            <a:r>
              <a:rPr lang="en-US" dirty="0" smtClean="0"/>
              <a:t>Workplace </a:t>
            </a:r>
            <a:r>
              <a:rPr lang="en-US" dirty="0"/>
              <a:t>bullying occurs mainly in many professions and workplaces including nursing. In nursing literature, workplace bullying is often called as lateral or horizontal violence. Bullying is a common concept that is described as situations in which an individual is persistently treated in abusive manner over a period of time, with a feeling of not being able to counterattack or defend him or herself against the abuse. The common behaviors of bullying include but not limited to sabotage, infighting, scapegoating and excessive criticism. The purpose of this article is to examine available nursing literature on workplace bullying, to develop an understanding of scope of this issue in order to identify possible solutions.</a:t>
            </a:r>
          </a:p>
          <a:p>
            <a:endParaRPr lang="en-US" b="1" dirty="0" smtClean="0"/>
          </a:p>
          <a:p>
            <a:pPr marL="0" indent="0">
              <a:buNone/>
            </a:pPr>
            <a:r>
              <a:rPr lang="en-US" b="1" dirty="0" smtClean="0"/>
              <a:t>Methods</a:t>
            </a:r>
            <a:r>
              <a:rPr lang="en-US" b="1" dirty="0"/>
              <a:t>:</a:t>
            </a:r>
            <a:endParaRPr lang="en-US" dirty="0"/>
          </a:p>
          <a:p>
            <a:r>
              <a:rPr lang="en-US" b="1" dirty="0"/>
              <a:t> </a:t>
            </a:r>
            <a:r>
              <a:rPr lang="en-US" dirty="0" smtClean="0"/>
              <a:t>Comprehensive </a:t>
            </a:r>
            <a:r>
              <a:rPr lang="en-US" dirty="0"/>
              <a:t>literature review was carried out to explore the scope of bullying amongst nurses. Approximately 42 articles from last 10 years were retrieved through extensive searching, manual data extraction from periodical and electronic databases were accessed including Google Scholar, Elsevier (Science Direct), Research Online, </a:t>
            </a:r>
            <a:r>
              <a:rPr lang="en-US" dirty="0" err="1"/>
              <a:t>Pubmed</a:t>
            </a:r>
            <a:r>
              <a:rPr lang="en-US" dirty="0"/>
              <a:t> using </a:t>
            </a:r>
            <a:r>
              <a:rPr lang="en-US" dirty="0" err="1"/>
              <a:t>MeSH</a:t>
            </a:r>
            <a:r>
              <a:rPr lang="en-US" dirty="0"/>
              <a:t> terminology, CINAHL, journals and chapters on bullying amongst nurses. Two review authors independently assessed research article quality and extracted data.</a:t>
            </a:r>
          </a:p>
          <a:p>
            <a:endParaRPr lang="en-US" dirty="0"/>
          </a:p>
        </p:txBody>
      </p:sp>
      <p:sp>
        <p:nvSpPr>
          <p:cNvPr id="4" name="Date Placeholder 3"/>
          <p:cNvSpPr>
            <a:spLocks noGrp="1"/>
          </p:cNvSpPr>
          <p:nvPr>
            <p:ph type="dt" sz="half" idx="10"/>
          </p:nvPr>
        </p:nvSpPr>
        <p:spPr/>
        <p:txBody>
          <a:bodyPr/>
          <a:lstStyle/>
          <a:p>
            <a:fld id="{EDDA24B8-8C7D-45FD-B792-2B9866F96B45}"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13</a:t>
            </a:fld>
            <a:endParaRPr lang="en-US"/>
          </a:p>
        </p:txBody>
      </p:sp>
    </p:spTree>
    <p:extLst>
      <p:ext uri="{BB962C8B-B14F-4D97-AF65-F5344CB8AC3E}">
        <p14:creationId xmlns:p14="http://schemas.microsoft.com/office/powerpoint/2010/main" val="29031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Bullying: Lateral or Horizontal Violence Experienced by Nurses</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Findings:</a:t>
            </a:r>
            <a:endParaRPr lang="en-US" dirty="0"/>
          </a:p>
          <a:p>
            <a:r>
              <a:rPr lang="en-US" dirty="0" smtClean="0"/>
              <a:t>Literature </a:t>
            </a:r>
            <a:r>
              <a:rPr lang="en-US" dirty="0"/>
              <a:t>evidently highlights that workplace bullying amongst nurses is a common phenomenon yet complex in nature and it exists in at all levels in nursing. It can be comprehensively understood by considering individual, societal and organizational factors, norms and practices. There is negative impact on physical, psychological and emotional wellbeing of nurses that has experienced bullying at their workplace. Beside impact on wellbeing it has also shown that the performance of those nurses that have experienced bullying is greatly affected resulting in decreased positivity, less work motivation, inability to concentrate, diminished productivity, non-retention, lack of commitment to work, poor relationship with patients, supervisors and colleagues. Literature also suggests that bullied nurses had significantly higher levels of emotional exhaustion, lowered levels of mental health and depression as compared to non-bullied nurses.</a:t>
            </a:r>
          </a:p>
          <a:p>
            <a:endParaRPr lang="en-US" b="1" dirty="0" smtClean="0"/>
          </a:p>
          <a:p>
            <a:pPr marL="0" indent="0">
              <a:buNone/>
            </a:pPr>
            <a:r>
              <a:rPr lang="en-US" b="1" dirty="0" smtClean="0"/>
              <a:t>Implications</a:t>
            </a:r>
            <a:r>
              <a:rPr lang="en-US" b="1" dirty="0"/>
              <a:t>:</a:t>
            </a:r>
            <a:endParaRPr lang="en-US" dirty="0"/>
          </a:p>
          <a:p>
            <a:r>
              <a:rPr lang="en-US" dirty="0" smtClean="0"/>
              <a:t>The </a:t>
            </a:r>
            <a:r>
              <a:rPr lang="en-US" dirty="0"/>
              <a:t>phenomenon of bullying has important implications for nursing research since it is a critical issue and not much has been done to investigate strategies that might help overcoming this issue. It is suggested that effort at individual and administrative level is required to decrease the incidence of bullying.  Nurses in leadership position need to focus on reasons of occurrence of bullying and identifying ways to reduce it. They should be aware that bulling is preventable by ensuring fair system implementation. There is strong need that the Nurses who have experienced workplace bullying needs to identify ways to address this issue at their level. Ultimately the role of organization is central to reduce bullying. However, further investigation is needed on this issue to identify effective strategies especially in context to developing countries where health care delivery structure has many loop holes. </a:t>
            </a:r>
          </a:p>
          <a:p>
            <a:endParaRPr lang="en-US" dirty="0"/>
          </a:p>
          <a:p>
            <a:r>
              <a:rPr lang="en-US" dirty="0"/>
              <a:t> </a:t>
            </a:r>
            <a:r>
              <a:rPr lang="en-US" b="1" dirty="0"/>
              <a:t>Keywords: </a:t>
            </a:r>
            <a:r>
              <a:rPr lang="en-US" dirty="0"/>
              <a:t>Horizontal violence, lateral violence, Nursing, Workplace Bullying</a:t>
            </a:r>
          </a:p>
        </p:txBody>
      </p:sp>
      <p:sp>
        <p:nvSpPr>
          <p:cNvPr id="4" name="Date Placeholder 3"/>
          <p:cNvSpPr>
            <a:spLocks noGrp="1"/>
          </p:cNvSpPr>
          <p:nvPr>
            <p:ph type="dt" sz="half" idx="10"/>
          </p:nvPr>
        </p:nvSpPr>
        <p:spPr/>
        <p:txBody>
          <a:bodyPr/>
          <a:lstStyle/>
          <a:p>
            <a:fld id="{195AADBA-16EC-4D8B-B1F2-A7D409A377ED}"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14</a:t>
            </a:fld>
            <a:endParaRPr lang="en-US"/>
          </a:p>
        </p:txBody>
      </p:sp>
    </p:spTree>
    <p:extLst>
      <p:ext uri="{BB962C8B-B14F-4D97-AF65-F5344CB8AC3E}">
        <p14:creationId xmlns:p14="http://schemas.microsoft.com/office/powerpoint/2010/main" val="376668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Framework for Advancing Health Care in Pakistan</a:t>
            </a:r>
            <a:endParaRPr lang="en-US" sz="2400" dirty="0"/>
          </a:p>
        </p:txBody>
      </p:sp>
      <p:sp>
        <p:nvSpPr>
          <p:cNvPr id="3" name="Content Placeholder 2"/>
          <p:cNvSpPr>
            <a:spLocks noGrp="1"/>
          </p:cNvSpPr>
          <p:nvPr>
            <p:ph idx="1"/>
          </p:nvPr>
        </p:nvSpPr>
        <p:spPr/>
        <p:txBody>
          <a:bodyPr>
            <a:normAutofit/>
          </a:bodyPr>
          <a:lstStyle/>
          <a:p>
            <a:pPr marL="0" indent="0">
              <a:buNone/>
            </a:pPr>
            <a:r>
              <a:rPr lang="en-US" sz="1800" b="1" dirty="0" smtClean="0"/>
              <a:t>Introduction &amp; Background:</a:t>
            </a:r>
          </a:p>
          <a:p>
            <a:r>
              <a:rPr lang="en-US" sz="1800" dirty="0" smtClean="0"/>
              <a:t>Health </a:t>
            </a:r>
            <a:r>
              <a:rPr lang="en-US" sz="1800" dirty="0"/>
              <a:t>inequity is prevalent in developing </a:t>
            </a:r>
            <a:r>
              <a:rPr lang="en-US" sz="1800" dirty="0" smtClean="0"/>
              <a:t>countries and </a:t>
            </a:r>
            <a:r>
              <a:rPr lang="en-US" sz="1800" dirty="0"/>
              <a:t>despite of showing success in terms of </a:t>
            </a:r>
            <a:r>
              <a:rPr lang="en-US" sz="1800" dirty="0" smtClean="0"/>
              <a:t>national averages </a:t>
            </a:r>
            <a:r>
              <a:rPr lang="en-US" sz="1800" dirty="0"/>
              <a:t>health attainment in developing countries </a:t>
            </a:r>
            <a:r>
              <a:rPr lang="en-US" sz="1800" dirty="0" smtClean="0"/>
              <a:t>has not </a:t>
            </a:r>
            <a:r>
              <a:rPr lang="en-US" sz="1800" dirty="0"/>
              <a:t>reached up to the mark of desired </a:t>
            </a:r>
            <a:r>
              <a:rPr lang="en-US" sz="1800" dirty="0" smtClean="0"/>
              <a:t>outcome. Patterns </a:t>
            </a:r>
            <a:r>
              <a:rPr lang="en-US" sz="1800" dirty="0"/>
              <a:t>of these inequities can be seen in our </a:t>
            </a:r>
            <a:r>
              <a:rPr lang="en-US" sz="1800" dirty="0" smtClean="0"/>
              <a:t>country and </a:t>
            </a:r>
            <a:r>
              <a:rPr lang="en-US" sz="1800" dirty="0"/>
              <a:t>society in both the directions i.e. horizontal </a:t>
            </a:r>
            <a:r>
              <a:rPr lang="en-US" sz="1800" dirty="0" smtClean="0"/>
              <a:t>and vertical</a:t>
            </a:r>
            <a:r>
              <a:rPr lang="en-US" sz="1800" dirty="0"/>
              <a:t>. Inequity in the domain of health is vital as it </a:t>
            </a:r>
            <a:r>
              <a:rPr lang="en-US" sz="1800" dirty="0" smtClean="0"/>
              <a:t>is considered </a:t>
            </a:r>
            <a:r>
              <a:rPr lang="en-US" sz="1800" dirty="0"/>
              <a:t>as a significant factor for human life </a:t>
            </a:r>
            <a:r>
              <a:rPr lang="en-US" sz="1800" dirty="0" smtClean="0"/>
              <a:t>and development</a:t>
            </a:r>
            <a:r>
              <a:rPr lang="en-US" sz="1800" dirty="0"/>
              <a:t>. Moreover, these inequities in health </a:t>
            </a:r>
            <a:r>
              <a:rPr lang="en-US" sz="1800" dirty="0" smtClean="0"/>
              <a:t>lead to </a:t>
            </a:r>
            <a:r>
              <a:rPr lang="en-US" sz="1800" dirty="0"/>
              <a:t>other inequities prevalent in our society </a:t>
            </a:r>
            <a:r>
              <a:rPr lang="en-US" sz="1800" dirty="0" smtClean="0"/>
              <a:t>that contributes </a:t>
            </a:r>
            <a:r>
              <a:rPr lang="en-US" sz="1800" dirty="0"/>
              <a:t>again in health inequity. Therefore it can </a:t>
            </a:r>
            <a:r>
              <a:rPr lang="en-US" sz="1800" dirty="0" smtClean="0"/>
              <a:t>be said </a:t>
            </a:r>
            <a:r>
              <a:rPr lang="en-US" sz="1800" dirty="0"/>
              <a:t>that inequities in health are the consequences </a:t>
            </a:r>
            <a:r>
              <a:rPr lang="en-US" sz="1800" dirty="0" smtClean="0"/>
              <a:t>of various </a:t>
            </a:r>
            <a:r>
              <a:rPr lang="en-US" sz="1800" dirty="0"/>
              <a:t>factors i.e. Individual factor, social inequities</a:t>
            </a:r>
            <a:r>
              <a:rPr lang="en-US" sz="1800" dirty="0" smtClean="0"/>
              <a:t>, economical </a:t>
            </a:r>
            <a:r>
              <a:rPr lang="en-US" sz="1800" dirty="0"/>
              <a:t>inequities, cultural value and </a:t>
            </a:r>
            <a:r>
              <a:rPr lang="en-US" sz="1800" dirty="0" smtClean="0"/>
              <a:t>beliefs, environmental </a:t>
            </a:r>
            <a:r>
              <a:rPr lang="en-US" sz="1800" dirty="0"/>
              <a:t>conditions, system factors </a:t>
            </a:r>
            <a:r>
              <a:rPr lang="en-US" sz="1800" dirty="0" smtClean="0"/>
              <a:t>and discriminatory </a:t>
            </a:r>
            <a:r>
              <a:rPr lang="en-US" sz="1800" dirty="0"/>
              <a:t>beliefs. In order, to overcome </a:t>
            </a:r>
            <a:r>
              <a:rPr lang="en-US" sz="1800" dirty="0" smtClean="0"/>
              <a:t>these inequities </a:t>
            </a:r>
            <a:r>
              <a:rPr lang="en-US" sz="1800" dirty="0"/>
              <a:t>‘health equity’ is a perfect approach </a:t>
            </a:r>
            <a:r>
              <a:rPr lang="en-US" sz="1800" dirty="0" smtClean="0"/>
              <a:t>to address.</a:t>
            </a:r>
            <a:endParaRPr lang="en-US" sz="1800" dirty="0"/>
          </a:p>
        </p:txBody>
      </p:sp>
      <p:sp>
        <p:nvSpPr>
          <p:cNvPr id="4" name="Date Placeholder 3"/>
          <p:cNvSpPr>
            <a:spLocks noGrp="1"/>
          </p:cNvSpPr>
          <p:nvPr>
            <p:ph type="dt" sz="half" idx="10"/>
          </p:nvPr>
        </p:nvSpPr>
        <p:spPr/>
        <p:txBody>
          <a:bodyPr/>
          <a:lstStyle/>
          <a:p>
            <a:fld id="{C93E6637-71BA-4DE2-BCEE-95EDE92314B3}"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15</a:t>
            </a:fld>
            <a:endParaRPr lang="en-US"/>
          </a:p>
        </p:txBody>
      </p:sp>
    </p:spTree>
    <p:extLst>
      <p:ext uri="{BB962C8B-B14F-4D97-AF65-F5344CB8AC3E}">
        <p14:creationId xmlns:p14="http://schemas.microsoft.com/office/powerpoint/2010/main" val="101526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Framework for Advancing Health Care in Pakistan</a:t>
            </a:r>
          </a:p>
        </p:txBody>
      </p:sp>
      <p:sp>
        <p:nvSpPr>
          <p:cNvPr id="3" name="Content Placeholder 2"/>
          <p:cNvSpPr>
            <a:spLocks noGrp="1"/>
          </p:cNvSpPr>
          <p:nvPr>
            <p:ph idx="1"/>
          </p:nvPr>
        </p:nvSpPr>
        <p:spPr/>
        <p:txBody>
          <a:bodyPr>
            <a:normAutofit/>
          </a:bodyPr>
          <a:lstStyle/>
          <a:p>
            <a:r>
              <a:rPr lang="en-US" sz="1800" dirty="0"/>
              <a:t>In this paper a framework for advancing health </a:t>
            </a:r>
            <a:r>
              <a:rPr lang="en-US" sz="1800" dirty="0" smtClean="0"/>
              <a:t>equity is </a:t>
            </a:r>
            <a:r>
              <a:rPr lang="en-US" sz="1800" dirty="0"/>
              <a:t>discussed. In part I of this paper an attempt would </a:t>
            </a:r>
            <a:r>
              <a:rPr lang="en-US" sz="1800" dirty="0" smtClean="0"/>
              <a:t>be made </a:t>
            </a:r>
            <a:r>
              <a:rPr lang="en-US" sz="1800" dirty="0"/>
              <a:t>to understand health inequity and factors </a:t>
            </a:r>
            <a:r>
              <a:rPr lang="en-US" sz="1800" dirty="0" smtClean="0"/>
              <a:t>that contribute </a:t>
            </a:r>
            <a:r>
              <a:rPr lang="en-US" sz="1800" dirty="0"/>
              <a:t>and precipitate. In part II, solutions </a:t>
            </a:r>
            <a:r>
              <a:rPr lang="en-US" sz="1800" dirty="0" smtClean="0"/>
              <a:t>and recommendations </a:t>
            </a:r>
            <a:r>
              <a:rPr lang="en-US" sz="1800" dirty="0"/>
              <a:t>will be proposed and discussed </a:t>
            </a:r>
            <a:r>
              <a:rPr lang="en-US" sz="1800" dirty="0" smtClean="0"/>
              <a:t>that will </a:t>
            </a:r>
            <a:r>
              <a:rPr lang="en-US" sz="1800" dirty="0"/>
              <a:t>be effective for developing health equity in </a:t>
            </a:r>
            <a:r>
              <a:rPr lang="en-US" sz="1800" dirty="0" smtClean="0"/>
              <a:t>our country</a:t>
            </a:r>
            <a:r>
              <a:rPr lang="en-US" sz="1800" dirty="0"/>
              <a:t>. This part will focus two areas i.e</a:t>
            </a:r>
            <a:r>
              <a:rPr lang="en-US" sz="1800" dirty="0" smtClean="0"/>
              <a:t>. understanding </a:t>
            </a:r>
            <a:r>
              <a:rPr lang="en-US" sz="1800" dirty="0"/>
              <a:t>health system governance matrix </a:t>
            </a:r>
            <a:r>
              <a:rPr lang="en-US" sz="1800" dirty="0" smtClean="0"/>
              <a:t>of Pakistan</a:t>
            </a:r>
            <a:r>
              <a:rPr lang="en-US" sz="1800" dirty="0"/>
              <a:t>, its strengths and weaknesses at central </a:t>
            </a:r>
            <a:r>
              <a:rPr lang="en-US" sz="1800" dirty="0" smtClean="0"/>
              <a:t>and Ministry </a:t>
            </a:r>
            <a:r>
              <a:rPr lang="en-US" sz="1800" dirty="0"/>
              <a:t>Of Health (MOH) policy level; secondly</a:t>
            </a:r>
            <a:r>
              <a:rPr lang="en-US" sz="1800" dirty="0" smtClean="0"/>
              <a:t>, promotion </a:t>
            </a:r>
            <a:r>
              <a:rPr lang="en-US" sz="1800" dirty="0"/>
              <a:t>of public health and human rights </a:t>
            </a:r>
            <a:r>
              <a:rPr lang="en-US" sz="1800" dirty="0" smtClean="0"/>
              <a:t>in Pakistan</a:t>
            </a:r>
            <a:r>
              <a:rPr lang="en-US" sz="1800" dirty="0"/>
              <a:t>.</a:t>
            </a:r>
          </a:p>
          <a:p>
            <a:endParaRPr lang="en-US" sz="1800" b="1" dirty="0" smtClean="0"/>
          </a:p>
          <a:p>
            <a:r>
              <a:rPr lang="en-US" sz="1800" b="1" dirty="0" smtClean="0"/>
              <a:t>Key </a:t>
            </a:r>
            <a:r>
              <a:rPr lang="en-US" sz="1800" b="1" dirty="0"/>
              <a:t>Words</a:t>
            </a:r>
            <a:r>
              <a:rPr lang="en-US" sz="1800" dirty="0"/>
              <a:t>: Health equity, disparity, social justice</a:t>
            </a:r>
          </a:p>
          <a:p>
            <a:endParaRPr lang="en-US" sz="1800" dirty="0"/>
          </a:p>
        </p:txBody>
      </p:sp>
      <p:sp>
        <p:nvSpPr>
          <p:cNvPr id="4" name="Date Placeholder 3"/>
          <p:cNvSpPr>
            <a:spLocks noGrp="1"/>
          </p:cNvSpPr>
          <p:nvPr>
            <p:ph type="dt" sz="half" idx="10"/>
          </p:nvPr>
        </p:nvSpPr>
        <p:spPr/>
        <p:txBody>
          <a:bodyPr/>
          <a:lstStyle/>
          <a:p>
            <a:fld id="{BABA1D8A-0E4B-4914-924F-A063B9CB1861}"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16</a:t>
            </a:fld>
            <a:endParaRPr lang="en-US"/>
          </a:p>
        </p:txBody>
      </p:sp>
    </p:spTree>
    <p:extLst>
      <p:ext uri="{BB962C8B-B14F-4D97-AF65-F5344CB8AC3E}">
        <p14:creationId xmlns:p14="http://schemas.microsoft.com/office/powerpoint/2010/main" val="147119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2400" smtClean="0"/>
              <a:t>Religious fatwa by expert to guide medical practice: a way to enlighten or indistinct pathway</a:t>
            </a:r>
            <a:endParaRPr lang="en-US" sz="2400"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Background: </a:t>
            </a:r>
            <a:endParaRPr lang="en-US" b="1" dirty="0" smtClean="0"/>
          </a:p>
          <a:p>
            <a:r>
              <a:rPr lang="en-US" dirty="0" smtClean="0"/>
              <a:t>Autonomy </a:t>
            </a:r>
            <a:r>
              <a:rPr lang="en-US" dirty="0"/>
              <a:t>of vulnerable group and decision making capacity is controversial even if the decision is being made by weighing benefits verses risk associated with a particular treatment modality. The right to decide for the treatment in context to vulnerable population i.e. women and fetus is a big issue. Moreover, it is challenging to make a decision where religious and moral values and beliefs are conflicting. </a:t>
            </a:r>
            <a:endParaRPr lang="en-US" dirty="0" smtClean="0"/>
          </a:p>
          <a:p>
            <a:pPr marL="0" indent="0">
              <a:buNone/>
            </a:pPr>
            <a:endParaRPr lang="en-US" b="1" dirty="0" smtClean="0"/>
          </a:p>
          <a:p>
            <a:pPr marL="0" indent="0">
              <a:buNone/>
            </a:pPr>
            <a:r>
              <a:rPr lang="en-US" b="1" dirty="0" smtClean="0"/>
              <a:t>Method</a:t>
            </a:r>
            <a:r>
              <a:rPr lang="en-US" b="1" dirty="0"/>
              <a:t>: </a:t>
            </a:r>
            <a:endParaRPr lang="en-US" b="1" dirty="0" smtClean="0"/>
          </a:p>
          <a:p>
            <a:r>
              <a:rPr lang="en-US" dirty="0" smtClean="0"/>
              <a:t>Case </a:t>
            </a:r>
            <a:r>
              <a:rPr lang="en-US" dirty="0"/>
              <a:t>study: A 22 years old lady, 24 weeks pregnant </a:t>
            </a:r>
            <a:r>
              <a:rPr lang="en-US" dirty="0" err="1"/>
              <a:t>gravida</a:t>
            </a:r>
            <a:r>
              <a:rPr lang="en-US" dirty="0"/>
              <a:t> 2, </a:t>
            </a:r>
            <a:r>
              <a:rPr lang="en-US" dirty="0" err="1"/>
              <a:t>para</a:t>
            </a:r>
            <a:r>
              <a:rPr lang="en-US" dirty="0"/>
              <a:t> 1+0, was admitted in obstetric and gynecology ward of one of the secondary care hospital of Karachi for Termination of Pregnancy (TOP). At 22 weeks of gestation her ultrasound was done that reveals fetus having </a:t>
            </a:r>
            <a:r>
              <a:rPr lang="en-US" dirty="0" err="1"/>
              <a:t>anencephalopathy</a:t>
            </a:r>
            <a:r>
              <a:rPr lang="en-US" dirty="0"/>
              <a:t> and </a:t>
            </a:r>
            <a:r>
              <a:rPr lang="en-US" dirty="0" err="1"/>
              <a:t>spinabifida</a:t>
            </a:r>
            <a:r>
              <a:rPr lang="en-US" dirty="0"/>
              <a:t>. It was identified that her husband is not informed about her admission as he was not in favor of TOP. With the consensus of that lady her husband was called. During counseling three ultrasounds from different labs were shown by the patient’s husband but mentioning the same findings as well as a fatwa in which it was suggested that this pregnancy should be continued regardless of the ultrasound findings. The statement written in fatwa was supported by a </a:t>
            </a:r>
            <a:r>
              <a:rPr lang="en-US" dirty="0" err="1"/>
              <a:t>Quranic</a:t>
            </a:r>
            <a:r>
              <a:rPr lang="en-US" dirty="0"/>
              <a:t> verse of </a:t>
            </a:r>
            <a:r>
              <a:rPr lang="en-US" dirty="0" err="1"/>
              <a:t>sura</a:t>
            </a:r>
            <a:r>
              <a:rPr lang="en-US" dirty="0"/>
              <a:t> </a:t>
            </a:r>
            <a:r>
              <a:rPr lang="en-US" dirty="0" err="1"/>
              <a:t>Nisa</a:t>
            </a:r>
            <a:r>
              <a:rPr lang="en-US" dirty="0"/>
              <a:t>. </a:t>
            </a:r>
          </a:p>
        </p:txBody>
      </p:sp>
      <p:sp>
        <p:nvSpPr>
          <p:cNvPr id="4" name="Date Placeholder 3"/>
          <p:cNvSpPr>
            <a:spLocks noGrp="1"/>
          </p:cNvSpPr>
          <p:nvPr>
            <p:ph type="dt" sz="half" idx="10"/>
          </p:nvPr>
        </p:nvSpPr>
        <p:spPr/>
        <p:txBody>
          <a:bodyPr/>
          <a:lstStyle/>
          <a:p>
            <a:fld id="{C0D0068C-3D97-4FB9-BEAE-3ACBDF29E1CB}"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17</a:t>
            </a:fld>
            <a:endParaRPr lang="en-US"/>
          </a:p>
        </p:txBody>
      </p:sp>
    </p:spTree>
    <p:extLst>
      <p:ext uri="{BB962C8B-B14F-4D97-AF65-F5344CB8AC3E}">
        <p14:creationId xmlns:p14="http://schemas.microsoft.com/office/powerpoint/2010/main" val="76753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2400"/>
              <a:t>Religious fatwa by expert to guide medical practice: a way to enlighten or indistinct pathway</a:t>
            </a:r>
            <a:endParaRPr lang="en-US" sz="2400"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Results: </a:t>
            </a:r>
            <a:endParaRPr lang="en-US" b="1" dirty="0" smtClean="0"/>
          </a:p>
          <a:p>
            <a:r>
              <a:rPr lang="en-US" dirty="0" smtClean="0"/>
              <a:t>We </a:t>
            </a:r>
            <a:r>
              <a:rPr lang="en-US" dirty="0"/>
              <a:t>as a team tried to explain the reason for TOP to both parents, although, they understood but there was a genuine conflict between their religious, medical and moral values and beliefs. Finally, it was suggested by us to ask two questions by those fatwa makers i.e. what if fetus is abnormal, and what should be done if mother’s life is in danger? Later on, individual and couple counseling that was focused on multiple dimensions for family harmony and health. As a result, client was discharged without TOP and family conflict was settled to certain extent. </a:t>
            </a:r>
            <a:endParaRPr lang="en-US" dirty="0" smtClean="0"/>
          </a:p>
          <a:p>
            <a:pPr marL="0" indent="0">
              <a:buNone/>
            </a:pPr>
            <a:endParaRPr lang="en-US" b="1" dirty="0" smtClean="0"/>
          </a:p>
          <a:p>
            <a:pPr marL="0" indent="0">
              <a:buNone/>
            </a:pPr>
            <a:r>
              <a:rPr lang="en-US" b="1" dirty="0" smtClean="0"/>
              <a:t>Conclusion</a:t>
            </a:r>
            <a:r>
              <a:rPr lang="en-US" b="1" dirty="0"/>
              <a:t>: </a:t>
            </a:r>
            <a:endParaRPr lang="en-US" b="1" dirty="0" smtClean="0"/>
          </a:p>
          <a:p>
            <a:r>
              <a:rPr lang="en-US" dirty="0" smtClean="0"/>
              <a:t>These </a:t>
            </a:r>
            <a:r>
              <a:rPr lang="en-US" dirty="0"/>
              <a:t>types of clinical situations are very prevalent in many hospitals of a developing country like Pakistan. This case illustrates a conflict between religious and moral values and beliefs. Moreover, this depicts the power deferential and autonomy of women living in developing country in diverse perspective. Therefore, the concepts provided by west have a modified implication in this context. </a:t>
            </a:r>
            <a:endParaRPr lang="en-US" dirty="0" smtClean="0"/>
          </a:p>
          <a:p>
            <a:endParaRPr lang="en-US" dirty="0"/>
          </a:p>
          <a:p>
            <a:r>
              <a:rPr lang="en-US" b="1" dirty="0" smtClean="0"/>
              <a:t>Key </a:t>
            </a:r>
            <a:r>
              <a:rPr lang="en-US" b="1" dirty="0"/>
              <a:t>Words: </a:t>
            </a:r>
            <a:r>
              <a:rPr lang="en-US" dirty="0"/>
              <a:t>Women Right, Autonomy &amp; Religion. </a:t>
            </a:r>
          </a:p>
          <a:p>
            <a:endParaRPr lang="en-US" dirty="0"/>
          </a:p>
        </p:txBody>
      </p:sp>
      <p:sp>
        <p:nvSpPr>
          <p:cNvPr id="4" name="Date Placeholder 3"/>
          <p:cNvSpPr>
            <a:spLocks noGrp="1"/>
          </p:cNvSpPr>
          <p:nvPr>
            <p:ph type="dt" sz="half" idx="10"/>
          </p:nvPr>
        </p:nvSpPr>
        <p:spPr/>
        <p:txBody>
          <a:bodyPr/>
          <a:lstStyle/>
          <a:p>
            <a:fld id="{9904A891-8C72-4EED-9A4B-6C59257541F2}"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18</a:t>
            </a:fld>
            <a:endParaRPr lang="en-US"/>
          </a:p>
        </p:txBody>
      </p:sp>
    </p:spTree>
    <p:extLst>
      <p:ext uri="{BB962C8B-B14F-4D97-AF65-F5344CB8AC3E}">
        <p14:creationId xmlns:p14="http://schemas.microsoft.com/office/powerpoint/2010/main" val="107299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mtClean="0"/>
              <a:t>Research integrity and responsibility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Introduction:</a:t>
            </a:r>
          </a:p>
          <a:p>
            <a:r>
              <a:rPr lang="en-US" dirty="0" smtClean="0"/>
              <a:t>The </a:t>
            </a:r>
            <a:r>
              <a:rPr lang="en-US" dirty="0"/>
              <a:t>aim of the paper is to highlight the application of integrity within the field of research and the role of Bioethics in establishing a monitoring mechanism for research misconducts. </a:t>
            </a:r>
            <a:endParaRPr lang="en-US" dirty="0" smtClean="0"/>
          </a:p>
          <a:p>
            <a:pPr marL="0" indent="0">
              <a:buNone/>
            </a:pPr>
            <a:endParaRPr lang="en-US" b="1" dirty="0" smtClean="0"/>
          </a:p>
          <a:p>
            <a:pPr marL="0" indent="0">
              <a:buNone/>
            </a:pPr>
            <a:r>
              <a:rPr lang="en-US" b="1" dirty="0" smtClean="0"/>
              <a:t>Background</a:t>
            </a:r>
            <a:r>
              <a:rPr lang="en-US" b="1" dirty="0"/>
              <a:t>: </a:t>
            </a:r>
            <a:endParaRPr lang="en-US" b="1" dirty="0" smtClean="0"/>
          </a:p>
          <a:p>
            <a:r>
              <a:rPr lang="en-US" dirty="0" smtClean="0"/>
              <a:t>Research </a:t>
            </a:r>
            <a:r>
              <a:rPr lang="en-US" dirty="0"/>
              <a:t>integrity is very broad term which is further misrepresented into the negative attributes of data fabrication, falsification and plagiarism to attain authorship by the researcher. Nowadays, it is considered very crucial around the globe, still a lot has to be done in developed as well as developing countries. Although numerous misconducts are happening in research, various bioethics groups in diverse institutions have initiated steps to instill ethical standards. Many research studies have been done to signify the conflict of interest of academicians that they tend to opt for research misconduct to fulfill the criteria of achieving personal motives i.e. promotion, through mere means. However, it is a well established fact that no academician can necessarily be a good researcher. </a:t>
            </a:r>
            <a:endParaRPr lang="en-US" dirty="0" smtClean="0"/>
          </a:p>
          <a:p>
            <a:pPr marL="0" indent="0">
              <a:buNone/>
            </a:pPr>
            <a:endParaRPr lang="en-US" b="1" dirty="0" smtClean="0"/>
          </a:p>
          <a:p>
            <a:pPr marL="0" indent="0">
              <a:buNone/>
            </a:pPr>
            <a:r>
              <a:rPr lang="en-US" b="1" dirty="0" smtClean="0"/>
              <a:t>Method</a:t>
            </a:r>
            <a:r>
              <a:rPr lang="en-US" b="1" dirty="0"/>
              <a:t>: </a:t>
            </a:r>
            <a:endParaRPr lang="en-US" b="1" dirty="0" smtClean="0"/>
          </a:p>
          <a:p>
            <a:r>
              <a:rPr lang="en-US" dirty="0" smtClean="0"/>
              <a:t>To </a:t>
            </a:r>
            <a:r>
              <a:rPr lang="en-US" dirty="0"/>
              <a:t>analyze the issues related to research integrity and its magnitude, comprehensive literature review was carried out from March 15, 2012 to March 25, 2012. For extensive searching manual data extracted from periodical, electronic databases were accessed including Google Scholar, Pub Med, The Lancet (Commentary), Office of Research Integrity (ORI), Nature (Editorials), CINAHL and other Ethics related journals. </a:t>
            </a:r>
            <a:endParaRPr lang="en-US" dirty="0" smtClean="0"/>
          </a:p>
        </p:txBody>
      </p:sp>
      <p:sp>
        <p:nvSpPr>
          <p:cNvPr id="4" name="Date Placeholder 3"/>
          <p:cNvSpPr>
            <a:spLocks noGrp="1"/>
          </p:cNvSpPr>
          <p:nvPr>
            <p:ph type="dt" sz="half" idx="10"/>
          </p:nvPr>
        </p:nvSpPr>
        <p:spPr/>
        <p:txBody>
          <a:bodyPr/>
          <a:lstStyle/>
          <a:p>
            <a:fld id="{ED539CA6-1B4D-44A2-8431-78D0E7378E0A}"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19</a:t>
            </a:fld>
            <a:endParaRPr lang="en-US"/>
          </a:p>
        </p:txBody>
      </p:sp>
    </p:spTree>
    <p:extLst>
      <p:ext uri="{BB962C8B-B14F-4D97-AF65-F5344CB8AC3E}">
        <p14:creationId xmlns:p14="http://schemas.microsoft.com/office/powerpoint/2010/main" val="237791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42619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Research integrity and responsibility</a:t>
            </a:r>
            <a:endParaRPr lang="en-US" dirty="0"/>
          </a:p>
        </p:txBody>
      </p:sp>
      <p:sp>
        <p:nvSpPr>
          <p:cNvPr id="3" name="Content Placeholder 2"/>
          <p:cNvSpPr>
            <a:spLocks noGrp="1"/>
          </p:cNvSpPr>
          <p:nvPr>
            <p:ph idx="1"/>
          </p:nvPr>
        </p:nvSpPr>
        <p:spPr/>
        <p:txBody>
          <a:bodyPr>
            <a:normAutofit/>
          </a:bodyPr>
          <a:lstStyle/>
          <a:p>
            <a:pPr marL="0" indent="0">
              <a:buNone/>
            </a:pPr>
            <a:r>
              <a:rPr lang="en-US" sz="1600" b="1" dirty="0"/>
              <a:t>Conclusion:</a:t>
            </a:r>
            <a:r>
              <a:rPr lang="en-US" sz="1600" dirty="0"/>
              <a:t> </a:t>
            </a:r>
            <a:endParaRPr lang="en-US" sz="1600" dirty="0" smtClean="0"/>
          </a:p>
          <a:p>
            <a:r>
              <a:rPr lang="en-US" sz="1600" dirty="0" smtClean="0"/>
              <a:t>Clear </a:t>
            </a:r>
            <a:r>
              <a:rPr lang="en-US" sz="1600" dirty="0"/>
              <a:t>guidelines should be established to determine the criteria for authorship i.e. authorship should be limited to those individuals only who have provided their best into the research study. There is a strong need to create an insight of ethical standards implied in research ethics to tackle misconduct. The incidence of authorship will never persist if all researchers do their studies according to the perspective of research integrity. The role of institutional Ethics review committee is also very significant to speak on the issues of research misconduct which will indeed facilitate those investigators who carry out their research studies with sincerity. </a:t>
            </a:r>
            <a:endParaRPr lang="en-US" sz="1600" dirty="0" smtClean="0"/>
          </a:p>
          <a:p>
            <a:endParaRPr lang="en-US" sz="1600" dirty="0"/>
          </a:p>
          <a:p>
            <a:r>
              <a:rPr lang="en-US" sz="1600" b="1" dirty="0" smtClean="0"/>
              <a:t>Keywords</a:t>
            </a:r>
            <a:r>
              <a:rPr lang="en-US" sz="1600" b="1" dirty="0"/>
              <a:t>: </a:t>
            </a:r>
            <a:r>
              <a:rPr lang="en-US" sz="1600" dirty="0"/>
              <a:t>Research Integrity, Research Ethics, Misconduct. </a:t>
            </a:r>
          </a:p>
          <a:p>
            <a:endParaRPr lang="en-US" dirty="0"/>
          </a:p>
        </p:txBody>
      </p:sp>
      <p:sp>
        <p:nvSpPr>
          <p:cNvPr id="4" name="Date Placeholder 3"/>
          <p:cNvSpPr>
            <a:spLocks noGrp="1"/>
          </p:cNvSpPr>
          <p:nvPr>
            <p:ph type="dt" sz="half" idx="10"/>
          </p:nvPr>
        </p:nvSpPr>
        <p:spPr/>
        <p:txBody>
          <a:bodyPr/>
          <a:lstStyle/>
          <a:p>
            <a:fld id="{C379BB19-E338-49C7-AB89-03B8361A17C6}"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20</a:t>
            </a:fld>
            <a:endParaRPr lang="en-US"/>
          </a:p>
        </p:txBody>
      </p:sp>
    </p:spTree>
    <p:extLst>
      <p:ext uri="{BB962C8B-B14F-4D97-AF65-F5344CB8AC3E}">
        <p14:creationId xmlns:p14="http://schemas.microsoft.com/office/powerpoint/2010/main" val="784869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Is Health a Human Right</a:t>
            </a:r>
            <a:endParaRPr lang="en-US" dirty="0"/>
          </a:p>
        </p:txBody>
      </p:sp>
      <p:sp>
        <p:nvSpPr>
          <p:cNvPr id="3" name="Content Placeholder 2"/>
          <p:cNvSpPr>
            <a:spLocks noGrp="1"/>
          </p:cNvSpPr>
          <p:nvPr>
            <p:ph idx="1"/>
          </p:nvPr>
        </p:nvSpPr>
        <p:spPr/>
        <p:txBody>
          <a:bodyPr>
            <a:normAutofit lnSpcReduction="10000"/>
          </a:bodyPr>
          <a:lstStyle/>
          <a:p>
            <a:r>
              <a:rPr lang="en-US" dirty="0" smtClean="0"/>
              <a:t>“Is health a human right?” is a complicated question to answer simply in yes and no. This question is tricky one because there should be provision of sound and reasonable justification for either stance. </a:t>
            </a:r>
          </a:p>
          <a:p>
            <a:r>
              <a:rPr lang="en-US" dirty="0" smtClean="0"/>
              <a:t>In this paper an attempt will be made to explore and reflect on mentioned question. The flow of content will be such that first an effort will be made to understand what is right; followed by understanding if health is human right. Lastly, if it is, then should there be debate shift from is health human right to how much healthcare is human right?</a:t>
            </a:r>
          </a:p>
          <a:p>
            <a:endParaRPr lang="en-US" dirty="0" smtClean="0"/>
          </a:p>
          <a:p>
            <a:r>
              <a:rPr lang="en-US" b="1" dirty="0" smtClean="0"/>
              <a:t>Keywords: </a:t>
            </a:r>
            <a:r>
              <a:rPr lang="en-US" dirty="0" smtClean="0"/>
              <a:t>Health, Human Right, Healthcare</a:t>
            </a:r>
            <a:endParaRPr lang="en-US" dirty="0"/>
          </a:p>
        </p:txBody>
      </p:sp>
      <p:sp>
        <p:nvSpPr>
          <p:cNvPr id="4" name="Date Placeholder 3"/>
          <p:cNvSpPr>
            <a:spLocks noGrp="1"/>
          </p:cNvSpPr>
          <p:nvPr>
            <p:ph type="dt" sz="half" idx="10"/>
          </p:nvPr>
        </p:nvSpPr>
        <p:spPr/>
        <p:txBody>
          <a:bodyPr/>
          <a:lstStyle/>
          <a:p>
            <a:fld id="{D4CDB624-4EA4-4D28-9EC2-EA11B2CF183B}"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21</a:t>
            </a:fld>
            <a:endParaRPr lang="en-US"/>
          </a:p>
        </p:txBody>
      </p:sp>
    </p:spTree>
    <p:extLst>
      <p:ext uri="{BB962C8B-B14F-4D97-AF65-F5344CB8AC3E}">
        <p14:creationId xmlns:p14="http://schemas.microsoft.com/office/powerpoint/2010/main" val="384998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Journal of Clinical Research &amp; Bioethics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rPr>
              <a:t>Journal of Ecosystem &amp; </a:t>
            </a:r>
            <a:r>
              <a:rPr lang="en-US" sz="2000" dirty="0" err="1" smtClean="0">
                <a:solidFill>
                  <a:schemeClr val="bg2">
                    <a:lumMod val="50000"/>
                  </a:schemeClr>
                </a:solidFill>
              </a:rPr>
              <a:t>Ecography</a:t>
            </a:r>
            <a:endParaRPr lang="en-US" sz="2000" dirty="0" smtClean="0">
              <a:solidFill>
                <a:schemeClr val="bg2">
                  <a:lumMod val="50000"/>
                </a:schemeClr>
              </a:solidFill>
            </a:endParaRPr>
          </a:p>
          <a:p>
            <a:pPr marL="342900" indent="-342900">
              <a:buFont typeface="Wingdings" panose="05000000000000000000" pitchFamily="2" charset="2"/>
              <a:buChar char="Ø"/>
              <a:defRPr/>
            </a:pPr>
            <a:r>
              <a:rPr lang="en-US" sz="2000" dirty="0" smtClean="0">
                <a:solidFill>
                  <a:schemeClr val="bg2">
                    <a:lumMod val="50000"/>
                  </a:schemeClr>
                </a:solidFill>
              </a:rPr>
              <a:t>Oral </a:t>
            </a:r>
            <a:r>
              <a:rPr lang="en-US" sz="2000" dirty="0">
                <a:solidFill>
                  <a:schemeClr val="bg2">
                    <a:lumMod val="50000"/>
                  </a:schemeClr>
                </a:solidFill>
              </a:rPr>
              <a:t>Health and Dental Management</a:t>
            </a:r>
          </a:p>
          <a:p>
            <a:pPr marL="342900" indent="-342900">
              <a:buFont typeface="Wingdings" panose="05000000000000000000" pitchFamily="2" charset="2"/>
              <a:buChar char="Ø"/>
              <a:defRPr/>
            </a:pPr>
            <a:r>
              <a:rPr lang="en-US" sz="2000" dirty="0">
                <a:solidFill>
                  <a:schemeClr val="bg2">
                    <a:lumMod val="50000"/>
                  </a:schemeClr>
                </a:solidFill>
              </a:rPr>
              <a:t>Clinics in Mother and Child </a:t>
            </a:r>
            <a:r>
              <a:rPr lang="en-US" sz="2000" dirty="0" smtClean="0">
                <a:solidFill>
                  <a:schemeClr val="bg2">
                    <a:lumMod val="50000"/>
                  </a:schemeClr>
                </a:solidFill>
              </a:rPr>
              <a:t>Health</a:t>
            </a:r>
          </a:p>
          <a:p>
            <a:pPr>
              <a:defRPr/>
            </a:pPr>
            <a:endParaRPr lang="en-US" sz="2000" dirty="0">
              <a:solidFill>
                <a:schemeClr val="bg2">
                  <a:lumMod val="50000"/>
                </a:schemeClr>
              </a:solidFill>
            </a:endParaRPr>
          </a:p>
        </p:txBody>
      </p:sp>
      <p:pic>
        <p:nvPicPr>
          <p:cNvPr id="15367"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148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t> International Conference </a:t>
            </a:r>
            <a:r>
              <a:rPr lang="en-US" sz="2400" dirty="0" smtClean="0"/>
              <a:t>on Clinical Trials- July </a:t>
            </a:r>
            <a:r>
              <a:rPr lang="en-US" sz="2400" dirty="0"/>
              <a:t>27-29, 2015 Florida, USA </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smtClean="0"/>
              <a:t>Clinical Research &amp; Bioethics</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1891998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141035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Sumaira</a:t>
            </a:r>
            <a:r>
              <a:rPr lang="en-US" dirty="0" smtClean="0"/>
              <a:t> </a:t>
            </a:r>
            <a:r>
              <a:rPr lang="en-US" dirty="0" err="1" smtClean="0"/>
              <a:t>Khowaja-Punjwani</a:t>
            </a:r>
            <a:r>
              <a:rPr lang="en-US" dirty="0" smtClean="0"/>
              <a:t> (</a:t>
            </a:r>
            <a:r>
              <a:rPr lang="en-US" dirty="0" err="1" smtClean="0"/>
              <a:t>BScN</a:t>
            </a:r>
            <a:r>
              <a:rPr lang="en-US" dirty="0" smtClean="0"/>
              <a:t>* &amp; </a:t>
            </a:r>
            <a:r>
              <a:rPr lang="en-US" dirty="0" err="1" smtClean="0"/>
              <a:t>Mbeth</a:t>
            </a:r>
            <a:r>
              <a:rPr lang="en-US" dirty="0" smtClean="0"/>
              <a:t>**)</a:t>
            </a:r>
            <a:endParaRPr lang="en-US" dirty="0"/>
          </a:p>
        </p:txBody>
      </p:sp>
      <p:pic>
        <p:nvPicPr>
          <p:cNvPr id="1026" name="Picture 2" descr="D:\Passport size photo.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6674" y="792163"/>
            <a:ext cx="4025252" cy="5578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normAutofit fontScale="92500"/>
          </a:bodyPr>
          <a:lstStyle/>
          <a:p>
            <a:r>
              <a:rPr lang="en-US" b="1" dirty="0"/>
              <a:t>Manager Nursing Education</a:t>
            </a:r>
            <a:endParaRPr lang="en-US" dirty="0"/>
          </a:p>
          <a:p>
            <a:r>
              <a:rPr lang="en-US" dirty="0" err="1"/>
              <a:t>Afzaal</a:t>
            </a:r>
            <a:r>
              <a:rPr lang="en-US" dirty="0"/>
              <a:t> Memorial Thalassemia Foundation (AMTF)</a:t>
            </a:r>
          </a:p>
          <a:p>
            <a:r>
              <a:rPr lang="en-US" dirty="0"/>
              <a:t>Plot # ST-1C, Block - 10, Ayesha </a:t>
            </a:r>
            <a:r>
              <a:rPr lang="en-US" dirty="0" err="1"/>
              <a:t>Manzil</a:t>
            </a:r>
            <a:r>
              <a:rPr lang="en-US" dirty="0"/>
              <a:t>, </a:t>
            </a:r>
            <a:r>
              <a:rPr lang="en-US" dirty="0" err="1"/>
              <a:t>F.B.Area</a:t>
            </a:r>
            <a:endParaRPr lang="en-US" dirty="0"/>
          </a:p>
          <a:p>
            <a:r>
              <a:rPr lang="en-US" dirty="0" smtClean="0"/>
              <a:t>Karachi-75950</a:t>
            </a:r>
          </a:p>
          <a:p>
            <a:endParaRPr lang="en-US" dirty="0"/>
          </a:p>
          <a:p>
            <a:r>
              <a:rPr lang="en-US" dirty="0"/>
              <a:t>* The Aga Khan University Medical College &amp; Fogarty International Centre, NIH USA </a:t>
            </a:r>
          </a:p>
          <a:p>
            <a:r>
              <a:rPr lang="en-US" dirty="0"/>
              <a:t>** The Aga Khan University School of Nursing</a:t>
            </a:r>
          </a:p>
          <a:p>
            <a:r>
              <a:rPr lang="en-US" dirty="0"/>
              <a:t>         </a:t>
            </a:r>
          </a:p>
          <a:p>
            <a:r>
              <a:rPr lang="en-US" dirty="0"/>
              <a:t>Correspondence: </a:t>
            </a:r>
            <a:r>
              <a:rPr lang="en-US" u="sng" dirty="0">
                <a:hlinkClick r:id="rId3"/>
              </a:rPr>
              <a:t>sumaira.khowaja@yahoo.com</a:t>
            </a:r>
            <a:endParaRPr lang="en-US" dirty="0"/>
          </a:p>
          <a:p>
            <a:endParaRPr lang="en-US" dirty="0"/>
          </a:p>
        </p:txBody>
      </p:sp>
      <p:sp>
        <p:nvSpPr>
          <p:cNvPr id="8" name="Date Placeholder 7"/>
          <p:cNvSpPr>
            <a:spLocks noGrp="1"/>
          </p:cNvSpPr>
          <p:nvPr>
            <p:ph type="dt" sz="half" idx="10"/>
          </p:nvPr>
        </p:nvSpPr>
        <p:spPr/>
        <p:txBody>
          <a:bodyPr/>
          <a:lstStyle/>
          <a:p>
            <a:fld id="{4BFCE689-8C94-405D-878D-AC1A85F2178D}" type="datetime1">
              <a:rPr lang="en-US" smtClean="0"/>
              <a:t>9/3/2014</a:t>
            </a:fld>
            <a:endParaRPr lang="en-US"/>
          </a:p>
        </p:txBody>
      </p:sp>
      <p:sp>
        <p:nvSpPr>
          <p:cNvPr id="9" name="Footer Placeholder 8"/>
          <p:cNvSpPr>
            <a:spLocks noGrp="1"/>
          </p:cNvSpPr>
          <p:nvPr>
            <p:ph type="ftr" sz="quarter" idx="11"/>
          </p:nvPr>
        </p:nvSpPr>
        <p:spPr/>
        <p:txBody>
          <a:bodyPr/>
          <a:lstStyle/>
          <a:p>
            <a:r>
              <a:rPr lang="en-US" smtClean="0"/>
              <a:t>Research Interest - SKP</a:t>
            </a:r>
            <a:endParaRPr lang="en-US"/>
          </a:p>
        </p:txBody>
      </p:sp>
      <p:sp>
        <p:nvSpPr>
          <p:cNvPr id="10" name="Slide Number Placeholder 9"/>
          <p:cNvSpPr>
            <a:spLocks noGrp="1"/>
          </p:cNvSpPr>
          <p:nvPr>
            <p:ph type="sldNum" sz="quarter" idx="12"/>
          </p:nvPr>
        </p:nvSpPr>
        <p:spPr/>
        <p:txBody>
          <a:bodyPr/>
          <a:lstStyle/>
          <a:p>
            <a:fld id="{04B3C770-B1A2-4504-999F-8BB9F755475B}" type="slidenum">
              <a:rPr lang="en-US" smtClean="0"/>
              <a:t>3</a:t>
            </a:fld>
            <a:endParaRPr lang="en-US"/>
          </a:p>
        </p:txBody>
      </p:sp>
    </p:spTree>
    <p:extLst>
      <p:ext uri="{BB962C8B-B14F-4D97-AF65-F5344CB8AC3E}">
        <p14:creationId xmlns:p14="http://schemas.microsoft.com/office/powerpoint/2010/main" val="318900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 and Research Interest</a:t>
            </a:r>
            <a:endParaRPr lang="en-US" dirty="0"/>
          </a:p>
        </p:txBody>
      </p:sp>
      <p:sp>
        <p:nvSpPr>
          <p:cNvPr id="6" name="Content Placeholder 5"/>
          <p:cNvSpPr>
            <a:spLocks noGrp="1"/>
          </p:cNvSpPr>
          <p:nvPr>
            <p:ph idx="1"/>
          </p:nvPr>
        </p:nvSpPr>
        <p:spPr/>
        <p:txBody>
          <a:bodyPr/>
          <a:lstStyle/>
          <a:p>
            <a:r>
              <a:rPr lang="en-US" dirty="0" smtClean="0"/>
              <a:t>Ms. </a:t>
            </a:r>
            <a:r>
              <a:rPr lang="en-US" dirty="0" err="1" smtClean="0"/>
              <a:t>Sumaira</a:t>
            </a:r>
            <a:r>
              <a:rPr lang="en-US" dirty="0" smtClean="0"/>
              <a:t> </a:t>
            </a:r>
            <a:r>
              <a:rPr lang="en-US" dirty="0" err="1"/>
              <a:t>K</a:t>
            </a:r>
            <a:r>
              <a:rPr lang="en-US" dirty="0" err="1" smtClean="0"/>
              <a:t>howaja-Punjwani</a:t>
            </a:r>
            <a:r>
              <a:rPr lang="en-US" dirty="0" smtClean="0"/>
              <a:t> is Nurse Educationist by profession with interest and specialization in the field of Bioethics.</a:t>
            </a:r>
          </a:p>
          <a:p>
            <a:r>
              <a:rPr lang="en-US" dirty="0" smtClean="0"/>
              <a:t>Her research interests are primarily issues related to the field of Bioethics including </a:t>
            </a:r>
          </a:p>
          <a:p>
            <a:pPr lvl="1"/>
            <a:r>
              <a:rPr lang="en-US" dirty="0" smtClean="0"/>
              <a:t>Clinical ethics </a:t>
            </a:r>
          </a:p>
          <a:p>
            <a:pPr lvl="1"/>
            <a:r>
              <a:rPr lang="en-US" dirty="0" smtClean="0"/>
              <a:t>Research ethics</a:t>
            </a:r>
          </a:p>
          <a:p>
            <a:pPr lvl="1"/>
            <a:r>
              <a:rPr lang="en-US" dirty="0" smtClean="0"/>
              <a:t>Clinical ethical decision making</a:t>
            </a:r>
          </a:p>
          <a:p>
            <a:pPr lvl="1"/>
            <a:r>
              <a:rPr lang="en-US" dirty="0" smtClean="0"/>
              <a:t>End of life issues</a:t>
            </a:r>
          </a:p>
          <a:p>
            <a:pPr lvl="1"/>
            <a:r>
              <a:rPr lang="en-US" dirty="0" smtClean="0"/>
              <a:t>Informed consent: from theory to practice</a:t>
            </a:r>
            <a:endParaRPr lang="en-US" dirty="0"/>
          </a:p>
        </p:txBody>
      </p:sp>
      <p:sp>
        <p:nvSpPr>
          <p:cNvPr id="7" name="Date Placeholder 6"/>
          <p:cNvSpPr>
            <a:spLocks noGrp="1"/>
          </p:cNvSpPr>
          <p:nvPr>
            <p:ph type="dt" sz="half" idx="10"/>
          </p:nvPr>
        </p:nvSpPr>
        <p:spPr/>
        <p:txBody>
          <a:bodyPr/>
          <a:lstStyle/>
          <a:p>
            <a:fld id="{6F9C6DD0-8201-46F4-9623-9EAC5F7E0045}" type="datetime1">
              <a:rPr lang="en-US" smtClean="0"/>
              <a:t>9/3/2014</a:t>
            </a:fld>
            <a:endParaRPr lang="en-US"/>
          </a:p>
        </p:txBody>
      </p:sp>
      <p:sp>
        <p:nvSpPr>
          <p:cNvPr id="8" name="Footer Placeholder 7"/>
          <p:cNvSpPr>
            <a:spLocks noGrp="1"/>
          </p:cNvSpPr>
          <p:nvPr>
            <p:ph type="ftr" sz="quarter" idx="11"/>
          </p:nvPr>
        </p:nvSpPr>
        <p:spPr/>
        <p:txBody>
          <a:bodyPr/>
          <a:lstStyle/>
          <a:p>
            <a:r>
              <a:rPr lang="en-US" smtClean="0"/>
              <a:t>Research Interest - SKP</a:t>
            </a:r>
            <a:endParaRPr lang="en-US"/>
          </a:p>
        </p:txBody>
      </p:sp>
      <p:sp>
        <p:nvSpPr>
          <p:cNvPr id="9" name="Slide Number Placeholder 8"/>
          <p:cNvSpPr>
            <a:spLocks noGrp="1"/>
          </p:cNvSpPr>
          <p:nvPr>
            <p:ph type="sldNum" sz="quarter" idx="12"/>
          </p:nvPr>
        </p:nvSpPr>
        <p:spPr/>
        <p:txBody>
          <a:bodyPr/>
          <a:lstStyle/>
          <a:p>
            <a:fld id="{04B3C770-B1A2-4504-999F-8BB9F755475B}" type="slidenum">
              <a:rPr lang="en-US" smtClean="0"/>
              <a:t>4</a:t>
            </a:fld>
            <a:endParaRPr lang="en-US"/>
          </a:p>
        </p:txBody>
      </p:sp>
    </p:spTree>
    <p:extLst>
      <p:ext uri="{BB962C8B-B14F-4D97-AF65-F5344CB8AC3E}">
        <p14:creationId xmlns:p14="http://schemas.microsoft.com/office/powerpoint/2010/main" val="106999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Research Results has been Presented in </a:t>
            </a:r>
            <a:r>
              <a:rPr lang="x-none" sz="2400" smtClean="0"/>
              <a:t>International </a:t>
            </a:r>
            <a:r>
              <a:rPr lang="en-US" sz="2400" dirty="0" smtClean="0"/>
              <a:t>Conferences as </a:t>
            </a:r>
            <a:r>
              <a:rPr lang="x-none" sz="2400" smtClean="0"/>
              <a:t>Professional/Paper Presentation</a:t>
            </a:r>
            <a:r>
              <a:rPr lang="en-US" sz="2400" dirty="0" smtClean="0"/>
              <a:t>(</a:t>
            </a:r>
            <a:r>
              <a:rPr lang="x-none" sz="2400" smtClean="0"/>
              <a:t>s</a:t>
            </a:r>
            <a:r>
              <a:rPr lang="en-US" sz="2400" dirty="0" smtClean="0"/>
              <a:t>)</a:t>
            </a:r>
            <a:r>
              <a:rPr lang="x-none" sz="2400" smtClean="0"/>
              <a:t>:</a:t>
            </a:r>
            <a:endParaRPr lang="en-US" sz="2400" dirty="0"/>
          </a:p>
        </p:txBody>
      </p:sp>
      <p:sp>
        <p:nvSpPr>
          <p:cNvPr id="3" name="Content Placeholder 2"/>
          <p:cNvSpPr>
            <a:spLocks noGrp="1"/>
          </p:cNvSpPr>
          <p:nvPr>
            <p:ph idx="1"/>
          </p:nvPr>
        </p:nvSpPr>
        <p:spPr/>
        <p:txBody>
          <a:bodyPr>
            <a:normAutofit fontScale="92500" lnSpcReduction="20000"/>
          </a:bodyPr>
          <a:lstStyle/>
          <a:p>
            <a:pPr lvl="0"/>
            <a:r>
              <a:rPr lang="en-US" dirty="0"/>
              <a:t>May 2014: Paper accepted for Oral Presentation as </a:t>
            </a:r>
            <a:r>
              <a:rPr lang="en-US" b="1" dirty="0"/>
              <a:t>first author </a:t>
            </a:r>
            <a:r>
              <a:rPr lang="en-US" dirty="0"/>
              <a:t>on “Understanding Underpinnings of Act of Violence against Polio workers: A Case study of Pakistan”, in Fourth International Conference on Violence in Health Sector, to be held on October 22 to 24 2014 at Hyatt Regency Miami Hotel, Miami, USA.</a:t>
            </a:r>
          </a:p>
          <a:p>
            <a:pPr lvl="0"/>
            <a:r>
              <a:rPr lang="x-none"/>
              <a:t>August 2012: Presented paper as </a:t>
            </a:r>
            <a:r>
              <a:rPr lang="x-none" b="1"/>
              <a:t>first author</a:t>
            </a:r>
            <a:r>
              <a:rPr lang="x-none"/>
              <a:t> on “Religious Fatwa’s made by experts to guide medical practice: A way to enlighten or indistinct pathway”, in 13</a:t>
            </a:r>
            <a:r>
              <a:rPr lang="x-none" baseline="30000"/>
              <a:t>th</a:t>
            </a:r>
            <a:r>
              <a:rPr lang="x-none"/>
              <a:t> Asian Bioethics Conference of Asian Bioethics Association, held at Institute of Diplomacy and Foreign Relations, Kuala Lumpur, Malaysia.</a:t>
            </a:r>
            <a:endParaRPr lang="en-US" dirty="0"/>
          </a:p>
          <a:p>
            <a:pPr lvl="0"/>
            <a:r>
              <a:rPr lang="x-none"/>
              <a:t>August 2012: Presented paper as </a:t>
            </a:r>
            <a:r>
              <a:rPr lang="x-none" b="1"/>
              <a:t>second author</a:t>
            </a:r>
            <a:r>
              <a:rPr lang="x-none"/>
              <a:t> on “Research integrity and responsibility: Authorship”, in 13</a:t>
            </a:r>
            <a:r>
              <a:rPr lang="x-none" baseline="30000"/>
              <a:t>th</a:t>
            </a:r>
            <a:r>
              <a:rPr lang="x-none"/>
              <a:t> Asian Bioethics Conference of Asian Bioethics Association, held at Institute of Diplomacy and Foreign Relations, Kuala Lumpur, Malaysia</a:t>
            </a:r>
            <a:endParaRPr lang="en-US" dirty="0"/>
          </a:p>
          <a:p>
            <a:endParaRPr lang="en-US" dirty="0"/>
          </a:p>
        </p:txBody>
      </p:sp>
      <p:sp>
        <p:nvSpPr>
          <p:cNvPr id="4" name="Date Placeholder 3"/>
          <p:cNvSpPr>
            <a:spLocks noGrp="1"/>
          </p:cNvSpPr>
          <p:nvPr>
            <p:ph type="dt" sz="half" idx="10"/>
          </p:nvPr>
        </p:nvSpPr>
        <p:spPr/>
        <p:txBody>
          <a:bodyPr/>
          <a:lstStyle/>
          <a:p>
            <a:fld id="{CA78ECC1-DEB2-4247-A685-7D97BD5F6E2C}"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5</a:t>
            </a:fld>
            <a:endParaRPr lang="en-US"/>
          </a:p>
        </p:txBody>
      </p:sp>
    </p:spTree>
    <p:extLst>
      <p:ext uri="{BB962C8B-B14F-4D97-AF65-F5344CB8AC3E}">
        <p14:creationId xmlns:p14="http://schemas.microsoft.com/office/powerpoint/2010/main" val="257467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Research Results has been Presented in </a:t>
            </a:r>
            <a:r>
              <a:rPr lang="x-none" sz="2400"/>
              <a:t>International </a:t>
            </a:r>
            <a:r>
              <a:rPr lang="en-US" sz="2400" dirty="0"/>
              <a:t>Conferences as </a:t>
            </a:r>
            <a:r>
              <a:rPr lang="x-none" sz="2400" smtClean="0"/>
              <a:t>Professional/</a:t>
            </a:r>
            <a:r>
              <a:rPr lang="en-US" sz="2400" dirty="0" smtClean="0"/>
              <a:t> </a:t>
            </a:r>
            <a:r>
              <a:rPr lang="x-none" sz="2400" smtClean="0"/>
              <a:t>P</a:t>
            </a:r>
            <a:r>
              <a:rPr lang="en-US" sz="2400" dirty="0" err="1" smtClean="0"/>
              <a:t>oster</a:t>
            </a:r>
            <a:r>
              <a:rPr lang="x-none" sz="2400" smtClean="0"/>
              <a:t> </a:t>
            </a:r>
            <a:r>
              <a:rPr lang="x-none" sz="2400"/>
              <a:t>Presentation</a:t>
            </a:r>
            <a:r>
              <a:rPr lang="en-US" sz="2400" dirty="0"/>
              <a:t>(</a:t>
            </a:r>
            <a:r>
              <a:rPr lang="x-none" sz="2400"/>
              <a:t>s</a:t>
            </a:r>
            <a:r>
              <a:rPr lang="en-US" sz="2400" dirty="0"/>
              <a:t>)</a:t>
            </a:r>
            <a:r>
              <a:rPr lang="x-none" sz="2400"/>
              <a:t>:</a:t>
            </a:r>
            <a:endParaRPr lang="en-US" sz="2400" dirty="0"/>
          </a:p>
        </p:txBody>
      </p:sp>
      <p:sp>
        <p:nvSpPr>
          <p:cNvPr id="3" name="Content Placeholder 2"/>
          <p:cNvSpPr>
            <a:spLocks noGrp="1"/>
          </p:cNvSpPr>
          <p:nvPr>
            <p:ph idx="1"/>
          </p:nvPr>
        </p:nvSpPr>
        <p:spPr/>
        <p:txBody>
          <a:bodyPr/>
          <a:lstStyle/>
          <a:p>
            <a:pPr lvl="0"/>
            <a:r>
              <a:rPr lang="en-US" dirty="0"/>
              <a:t>May 2014: Paper accepted for Poster Presentation as </a:t>
            </a:r>
            <a:r>
              <a:rPr lang="en-US" b="1" dirty="0"/>
              <a:t>first author </a:t>
            </a:r>
            <a:r>
              <a:rPr lang="en-US" dirty="0"/>
              <a:t>on “Bullying: Lateral or Horizontal Violence Experienced by Nurses”, in Fourth International Conference on Violence in Health Sector, to be held on October 22 to 24 2014 at Hyatt Regency Miami Hotel, Miami, USA.</a:t>
            </a:r>
          </a:p>
          <a:p>
            <a:endParaRPr lang="en-US" dirty="0"/>
          </a:p>
        </p:txBody>
      </p:sp>
      <p:sp>
        <p:nvSpPr>
          <p:cNvPr id="4" name="Date Placeholder 3"/>
          <p:cNvSpPr>
            <a:spLocks noGrp="1"/>
          </p:cNvSpPr>
          <p:nvPr>
            <p:ph type="dt" sz="half" idx="10"/>
          </p:nvPr>
        </p:nvSpPr>
        <p:spPr/>
        <p:txBody>
          <a:bodyPr/>
          <a:lstStyle/>
          <a:p>
            <a:fld id="{5AEC6938-F7D9-44CB-9C35-F10AC9A61746}"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6</a:t>
            </a:fld>
            <a:endParaRPr lang="en-US"/>
          </a:p>
        </p:txBody>
      </p:sp>
    </p:spTree>
    <p:extLst>
      <p:ext uri="{BB962C8B-B14F-4D97-AF65-F5344CB8AC3E}">
        <p14:creationId xmlns:p14="http://schemas.microsoft.com/office/powerpoint/2010/main" val="141323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Research Results has been Presented in </a:t>
            </a:r>
            <a:r>
              <a:rPr lang="en-US" sz="2400" dirty="0" smtClean="0"/>
              <a:t>Nat</a:t>
            </a:r>
            <a:r>
              <a:rPr lang="x-none" sz="2400" smtClean="0"/>
              <a:t>ional </a:t>
            </a:r>
            <a:r>
              <a:rPr lang="en-US" sz="2400" dirty="0"/>
              <a:t>Conferences as </a:t>
            </a:r>
            <a:r>
              <a:rPr lang="x-none" sz="2400"/>
              <a:t>Professional/Paper Presentation</a:t>
            </a:r>
            <a:r>
              <a:rPr lang="en-US" sz="2400" dirty="0"/>
              <a:t>(</a:t>
            </a:r>
            <a:r>
              <a:rPr lang="x-none" sz="2400"/>
              <a:t>s</a:t>
            </a:r>
            <a:r>
              <a:rPr lang="en-US" sz="2400" dirty="0"/>
              <a:t>)</a:t>
            </a:r>
            <a:r>
              <a:rPr lang="x-none" sz="2400"/>
              <a:t>:</a:t>
            </a:r>
            <a:endParaRPr lang="en-US" sz="2400" dirty="0"/>
          </a:p>
        </p:txBody>
      </p:sp>
      <p:sp>
        <p:nvSpPr>
          <p:cNvPr id="3" name="Content Placeholder 2"/>
          <p:cNvSpPr>
            <a:spLocks noGrp="1"/>
          </p:cNvSpPr>
          <p:nvPr>
            <p:ph idx="1"/>
          </p:nvPr>
        </p:nvSpPr>
        <p:spPr/>
        <p:txBody>
          <a:bodyPr/>
          <a:lstStyle/>
          <a:p>
            <a:pPr lvl="0"/>
            <a:r>
              <a:rPr lang="en-US" dirty="0"/>
              <a:t>January 2014: Presented paper as </a:t>
            </a:r>
            <a:r>
              <a:rPr lang="en-US" b="1" dirty="0"/>
              <a:t>first author</a:t>
            </a:r>
            <a:r>
              <a:rPr lang="en-US" dirty="0"/>
              <a:t> on “Dimensions of Religious Fatwa in Shaping Medical Practice”, in 2</a:t>
            </a:r>
            <a:r>
              <a:rPr lang="en-US" baseline="30000" dirty="0"/>
              <a:t>nd</a:t>
            </a:r>
            <a:r>
              <a:rPr lang="en-US" dirty="0"/>
              <a:t> Biennial Conference, organized by The Indus Hospital, held at Karachi Marriott Hotel, Pakistan. </a:t>
            </a:r>
          </a:p>
          <a:p>
            <a:pPr lvl="0"/>
            <a:r>
              <a:rPr lang="x-none" smtClean="0"/>
              <a:t>May </a:t>
            </a:r>
            <a:r>
              <a:rPr lang="x-none"/>
              <a:t>2008:	Presented paper as </a:t>
            </a:r>
            <a:r>
              <a:rPr lang="x-none" b="1"/>
              <a:t>first author</a:t>
            </a:r>
            <a:r>
              <a:rPr lang="x-none"/>
              <a:t> on “Anemia in Pregnant Pakistani women”, in International Nurses Day Symposium 2008, held at Aga Khan University, Karachi, Pakistan.</a:t>
            </a:r>
            <a:endParaRPr lang="en-US" dirty="0"/>
          </a:p>
          <a:p>
            <a:endParaRPr lang="en-US" dirty="0"/>
          </a:p>
        </p:txBody>
      </p:sp>
      <p:sp>
        <p:nvSpPr>
          <p:cNvPr id="4" name="Date Placeholder 3"/>
          <p:cNvSpPr>
            <a:spLocks noGrp="1"/>
          </p:cNvSpPr>
          <p:nvPr>
            <p:ph type="dt" sz="half" idx="10"/>
          </p:nvPr>
        </p:nvSpPr>
        <p:spPr/>
        <p:txBody>
          <a:bodyPr/>
          <a:lstStyle/>
          <a:p>
            <a:fld id="{F1F0758C-5D59-4992-80F2-DE302A8F9291}"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7</a:t>
            </a:fld>
            <a:endParaRPr lang="en-US"/>
          </a:p>
        </p:txBody>
      </p:sp>
    </p:spTree>
    <p:extLst>
      <p:ext uri="{BB962C8B-B14F-4D97-AF65-F5344CB8AC3E}">
        <p14:creationId xmlns:p14="http://schemas.microsoft.com/office/powerpoint/2010/main" val="313995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Research Results has been </a:t>
            </a:r>
            <a:r>
              <a:rPr lang="x-none" sz="2400" smtClean="0"/>
              <a:t>Published </a:t>
            </a:r>
            <a:r>
              <a:rPr lang="en-US" sz="2400" dirty="0" smtClean="0"/>
              <a:t> as </a:t>
            </a:r>
            <a:r>
              <a:rPr lang="x-none" sz="2400" smtClean="0"/>
              <a:t>Article</a:t>
            </a:r>
            <a:r>
              <a:rPr lang="en-US" sz="2400" dirty="0" smtClean="0"/>
              <a:t>(</a:t>
            </a:r>
            <a:r>
              <a:rPr lang="x-none" sz="2400" smtClean="0"/>
              <a:t>s</a:t>
            </a:r>
            <a:r>
              <a:rPr lang="en-US" sz="2400" dirty="0" smtClean="0"/>
              <a:t>)</a:t>
            </a:r>
            <a:r>
              <a:rPr lang="x-none" sz="2400" smtClean="0"/>
              <a:t>:</a:t>
            </a:r>
            <a:endParaRPr lang="en-US" sz="2400" dirty="0"/>
          </a:p>
        </p:txBody>
      </p:sp>
      <p:sp>
        <p:nvSpPr>
          <p:cNvPr id="3" name="Content Placeholder 2"/>
          <p:cNvSpPr>
            <a:spLocks noGrp="1"/>
          </p:cNvSpPr>
          <p:nvPr>
            <p:ph idx="1"/>
          </p:nvPr>
        </p:nvSpPr>
        <p:spPr/>
        <p:txBody>
          <a:bodyPr>
            <a:normAutofit/>
          </a:bodyPr>
          <a:lstStyle/>
          <a:p>
            <a:pPr lvl="0"/>
            <a:r>
              <a:rPr lang="en-US" dirty="0" smtClean="0"/>
              <a:t>November </a:t>
            </a:r>
            <a:r>
              <a:rPr lang="en-US" dirty="0"/>
              <a:t>2013:</a:t>
            </a:r>
            <a:r>
              <a:rPr lang="en-US" b="1" dirty="0"/>
              <a:t> “Framework for Advancing Health Care in Pakistan”. </a:t>
            </a:r>
            <a:r>
              <a:rPr lang="en-US" dirty="0" err="1"/>
              <a:t>Eubios</a:t>
            </a:r>
            <a:r>
              <a:rPr lang="en-US" dirty="0"/>
              <a:t> </a:t>
            </a:r>
            <a:r>
              <a:rPr lang="x-none"/>
              <a:t>Journal of Asian and International Bioethics</a:t>
            </a:r>
            <a:r>
              <a:rPr lang="en-US" dirty="0"/>
              <a:t>; vol.23, No. 6. November 2013, </a:t>
            </a:r>
            <a:r>
              <a:rPr lang="en-US" dirty="0" err="1"/>
              <a:t>pg</a:t>
            </a:r>
            <a:r>
              <a:rPr lang="en-US" dirty="0"/>
              <a:t> # 207-211. URL: </a:t>
            </a:r>
            <a:r>
              <a:rPr lang="x-none" u="sng">
                <a:hlinkClick r:id="rId2"/>
              </a:rPr>
              <a:t>http://www.eubios.info/EJAIB112013.pdf</a:t>
            </a:r>
            <a:r>
              <a:rPr lang="en-US" dirty="0"/>
              <a:t>  </a:t>
            </a:r>
          </a:p>
          <a:p>
            <a:pPr lvl="0"/>
            <a:r>
              <a:rPr lang="x-none"/>
              <a:t>June 2011: </a:t>
            </a:r>
            <a:r>
              <a:rPr lang="x-none" b="1"/>
              <a:t>“Is Health a Human Right”.</a:t>
            </a:r>
            <a:r>
              <a:rPr lang="x-none"/>
              <a:t> Pakistan Journal of Medical Ethics; vol. 12, No. 1. June 2011, pg 8-9</a:t>
            </a:r>
            <a:r>
              <a:rPr lang="x-none" smtClean="0"/>
              <a:t>.</a:t>
            </a:r>
            <a:endParaRPr lang="en-US" dirty="0"/>
          </a:p>
        </p:txBody>
      </p:sp>
      <p:sp>
        <p:nvSpPr>
          <p:cNvPr id="4" name="Date Placeholder 3"/>
          <p:cNvSpPr>
            <a:spLocks noGrp="1"/>
          </p:cNvSpPr>
          <p:nvPr>
            <p:ph type="dt" sz="half" idx="10"/>
          </p:nvPr>
        </p:nvSpPr>
        <p:spPr/>
        <p:txBody>
          <a:bodyPr/>
          <a:lstStyle/>
          <a:p>
            <a:fld id="{4B1553A0-92FC-4DED-B7DE-4432133DEEC6}"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8</a:t>
            </a:fld>
            <a:endParaRPr lang="en-US"/>
          </a:p>
        </p:txBody>
      </p:sp>
    </p:spTree>
    <p:extLst>
      <p:ext uri="{BB962C8B-B14F-4D97-AF65-F5344CB8AC3E}">
        <p14:creationId xmlns:p14="http://schemas.microsoft.com/office/powerpoint/2010/main" val="345979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Research Results has been </a:t>
            </a:r>
            <a:r>
              <a:rPr lang="x-none" sz="2400"/>
              <a:t>Published </a:t>
            </a:r>
            <a:r>
              <a:rPr lang="en-US" sz="2400" dirty="0"/>
              <a:t> as </a:t>
            </a:r>
            <a:r>
              <a:rPr lang="en-US" sz="2400" dirty="0" smtClean="0"/>
              <a:t>Abstract(s)</a:t>
            </a:r>
            <a:endParaRPr lang="en-US" sz="2400" dirty="0"/>
          </a:p>
        </p:txBody>
      </p:sp>
      <p:sp>
        <p:nvSpPr>
          <p:cNvPr id="3" name="Content Placeholder 2"/>
          <p:cNvSpPr>
            <a:spLocks noGrp="1"/>
          </p:cNvSpPr>
          <p:nvPr>
            <p:ph idx="1"/>
          </p:nvPr>
        </p:nvSpPr>
        <p:spPr/>
        <p:txBody>
          <a:bodyPr>
            <a:normAutofit lnSpcReduction="10000"/>
          </a:bodyPr>
          <a:lstStyle/>
          <a:p>
            <a:pPr lvl="0"/>
            <a:r>
              <a:rPr lang="x-none"/>
              <a:t>September 2012: Abstract published in</a:t>
            </a:r>
            <a:r>
              <a:rPr lang="x-none" b="1"/>
              <a:t> </a:t>
            </a:r>
            <a:r>
              <a:rPr lang="x-none"/>
              <a:t>Eubios Journal of Asian and International Bioethics 22 (September 2012) pg 194 on Topic </a:t>
            </a:r>
            <a:r>
              <a:rPr lang="x-none" b="1"/>
              <a:t>“Religious fatwa by expert to guide medical practice: a way to enlighten or indistinct pathway”</a:t>
            </a:r>
            <a:r>
              <a:rPr lang="x-none"/>
              <a:t> URL:</a:t>
            </a:r>
            <a:r>
              <a:rPr lang="x-none" b="1"/>
              <a:t> </a:t>
            </a:r>
            <a:r>
              <a:rPr lang="x-none" u="sng">
                <a:hlinkClick r:id="rId2"/>
              </a:rPr>
              <a:t>http://www.eubios.info/EJAIB92012ABC13abstracts.pdf</a:t>
            </a:r>
            <a:endParaRPr lang="en-US" dirty="0"/>
          </a:p>
          <a:p>
            <a:pPr lvl="0"/>
            <a:r>
              <a:rPr lang="x-none"/>
              <a:t>September 2012: Abstract published</a:t>
            </a:r>
            <a:r>
              <a:rPr lang="x-none" b="1"/>
              <a:t> </a:t>
            </a:r>
            <a:r>
              <a:rPr lang="x-none"/>
              <a:t>in Eubios Journal of Asian and International Bioethics 22 (September 2012) pg 183 on Topic </a:t>
            </a:r>
            <a:r>
              <a:rPr lang="x-none" b="1"/>
              <a:t>“Research integrity and responsibility” </a:t>
            </a:r>
            <a:r>
              <a:rPr lang="x-none"/>
              <a:t>URL:</a:t>
            </a:r>
            <a:r>
              <a:rPr lang="x-none" b="1"/>
              <a:t> </a:t>
            </a:r>
            <a:r>
              <a:rPr lang="x-none" u="sng">
                <a:hlinkClick r:id="rId2"/>
              </a:rPr>
              <a:t>http://www.eubios.info/EJAIB92012ABC13abstracts.pdf</a:t>
            </a:r>
            <a:endParaRPr lang="en-US" dirty="0"/>
          </a:p>
          <a:p>
            <a:pPr lvl="0"/>
            <a:r>
              <a:rPr lang="x-none"/>
              <a:t>Abstract accepted for Publication in Journal of Pakistan Medical Association</a:t>
            </a:r>
            <a:r>
              <a:rPr lang="x-none" b="1"/>
              <a:t> </a:t>
            </a:r>
            <a:r>
              <a:rPr lang="x-none"/>
              <a:t>on topic</a:t>
            </a:r>
            <a:r>
              <a:rPr lang="x-none" b="1"/>
              <a:t> “Is Health a Human Right”.</a:t>
            </a:r>
            <a:r>
              <a:rPr lang="x-none"/>
              <a:t> </a:t>
            </a:r>
            <a:endParaRPr lang="en-US" dirty="0"/>
          </a:p>
          <a:p>
            <a:endParaRPr lang="en-US" dirty="0"/>
          </a:p>
        </p:txBody>
      </p:sp>
      <p:sp>
        <p:nvSpPr>
          <p:cNvPr id="4" name="Date Placeholder 3"/>
          <p:cNvSpPr>
            <a:spLocks noGrp="1"/>
          </p:cNvSpPr>
          <p:nvPr>
            <p:ph type="dt" sz="half" idx="10"/>
          </p:nvPr>
        </p:nvSpPr>
        <p:spPr/>
        <p:txBody>
          <a:bodyPr/>
          <a:lstStyle/>
          <a:p>
            <a:fld id="{E81A73F3-7CA0-4680-9E8A-7BA2B2B35A03}"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9</a:t>
            </a:fld>
            <a:endParaRPr lang="en-US"/>
          </a:p>
        </p:txBody>
      </p:sp>
    </p:spTree>
    <p:extLst>
      <p:ext uri="{BB962C8B-B14F-4D97-AF65-F5344CB8AC3E}">
        <p14:creationId xmlns:p14="http://schemas.microsoft.com/office/powerpoint/2010/main" val="2618436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107</TotalTime>
  <Words>3094</Words>
  <Application>Microsoft Office PowerPoint</Application>
  <PresentationFormat>On-screen Show (4:3)</PresentationFormat>
  <Paragraphs>181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PowerPoint Presentation</vt:lpstr>
      <vt:lpstr>PowerPoint Presentation</vt:lpstr>
      <vt:lpstr>Sumaira Khowaja-Punjwani (BScN* &amp; Mbeth**)</vt:lpstr>
      <vt:lpstr>Introduction and Research Interest</vt:lpstr>
      <vt:lpstr>The Research Results has been Presented in International Conferences as Professional/Paper Presentation(s):</vt:lpstr>
      <vt:lpstr>The Research Results has been Presented in International Conferences as Professional/ Poster Presentation(s):</vt:lpstr>
      <vt:lpstr>The Research Results has been Presented in National Conferences as Professional/Paper Presentation(s):</vt:lpstr>
      <vt:lpstr>The Research Results has been Published  as Article(s):</vt:lpstr>
      <vt:lpstr>The Research Results has been Published  as Abstract(s)</vt:lpstr>
      <vt:lpstr>The Research Results has been Published  as Abstract(s)</vt:lpstr>
      <vt:lpstr>Understanding Underpinnings of Act of Violence against Polio workers: A Case study of Pakistan</vt:lpstr>
      <vt:lpstr>Understanding Underpinnings of Act of Violence against Polio workers: A Case study of Pakistan</vt:lpstr>
      <vt:lpstr>Bullying: Lateral or Horizontal Violence Experienced by Nurses</vt:lpstr>
      <vt:lpstr>Bullying: Lateral or Horizontal Violence Experienced by Nurses</vt:lpstr>
      <vt:lpstr>Framework for Advancing Health Care in Pakistan</vt:lpstr>
      <vt:lpstr>Framework for Advancing Health Care in Pakistan</vt:lpstr>
      <vt:lpstr>Religious fatwa by expert to guide medical practice: a way to enlighten or indistinct pathway</vt:lpstr>
      <vt:lpstr>Religious fatwa by expert to guide medical practice: a way to enlighten or indistinct pathway</vt:lpstr>
      <vt:lpstr>Research integrity and responsibility</vt:lpstr>
      <vt:lpstr>Research integrity and responsibility</vt:lpstr>
      <vt:lpstr>Is Health a Human Right</vt:lpstr>
      <vt:lpstr>PowerPoint Presentation</vt:lpstr>
      <vt:lpstr>PowerPoint Presentation</vt:lpstr>
      <vt:lpstr>PowerPoint Presentation</vt:lpstr>
    </vt:vector>
  </TitlesOfParts>
  <Company>AMTF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Sumaira Khowaja-Punjwani (BScN* &amp; Mbeth**)</dc:title>
  <dc:creator>Sumaira Punjwani</dc:creator>
  <cp:lastModifiedBy>Anchal Singh</cp:lastModifiedBy>
  <cp:revision>24</cp:revision>
  <dcterms:created xsi:type="dcterms:W3CDTF">2014-08-20T08:07:10Z</dcterms:created>
  <dcterms:modified xsi:type="dcterms:W3CDTF">2014-09-03T10:07:25Z</dcterms:modified>
</cp:coreProperties>
</file>