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4"/>
  </p:notesMasterIdLst>
  <p:sldIdLst>
    <p:sldId id="345" r:id="rId2"/>
    <p:sldId id="346" r:id="rId3"/>
    <p:sldId id="256" r:id="rId4"/>
    <p:sldId id="257" r:id="rId5"/>
    <p:sldId id="341" r:id="rId6"/>
    <p:sldId id="260" r:id="rId7"/>
    <p:sldId id="333" r:id="rId8"/>
    <p:sldId id="334" r:id="rId9"/>
    <p:sldId id="335" r:id="rId10"/>
    <p:sldId id="347" r:id="rId11"/>
    <p:sldId id="348" r:id="rId12"/>
    <p:sldId id="34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656" y="-27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A46A11-D320-4319-BB19-6AF34A8AC94B}" type="datetimeFigureOut">
              <a:rPr lang="en-US" smtClean="0"/>
              <a:t>12/4/2015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CE54FC7-E7F6-46BE-91CA-F07215B68C83}" type="slidenum">
              <a:rPr lang="en-US" smtClean="0"/>
              <a:t>‹#›</a:t>
            </a:fld>
            <a:endParaRPr lang="en-US"/>
          </a:p>
        </p:txBody>
      </p:sp>
    </p:spTree>
    <p:extLst>
      <p:ext uri="{BB962C8B-B14F-4D97-AF65-F5344CB8AC3E}">
        <p14:creationId xmlns:p14="http://schemas.microsoft.com/office/powerpoint/2010/main" val="2421474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CE54FC7-E7F6-46BE-91CA-F07215B68C83}" type="slidenum">
              <a:rPr lang="en-US" smtClean="0"/>
              <a:t>3</a:t>
            </a:fld>
            <a:endParaRPr lang="en-US"/>
          </a:p>
        </p:txBody>
      </p:sp>
    </p:spTree>
    <p:extLst>
      <p:ext uri="{BB962C8B-B14F-4D97-AF65-F5344CB8AC3E}">
        <p14:creationId xmlns:p14="http://schemas.microsoft.com/office/powerpoint/2010/main" val="933886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0897EF42-4468-45B4-839B-0223E8CED2DD}" type="datetimeFigureOut">
              <a:rPr lang="en-US" smtClean="0"/>
              <a:t>12/4/2015</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97EF42-4468-45B4-839B-0223E8CED2DD}"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897EF42-4468-45B4-839B-0223E8CED2DD}" type="datetimeFigureOut">
              <a:rPr lang="en-US" smtClean="0"/>
              <a:t>12/4/2015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F925245-6EC2-4710-A17C-F03DBAEE8AC6}"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897EF42-4468-45B4-839B-0223E8CED2DD}" type="datetimeFigureOut">
              <a:rPr lang="en-US" smtClean="0"/>
              <a:t>12/4/2015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97EF42-4468-45B4-839B-0223E8CED2DD}" type="datetimeFigureOut">
              <a:rPr lang="en-US" smtClean="0"/>
              <a:t>12/4/2015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97EF42-4468-45B4-839B-0223E8CED2DD}" type="datetimeFigureOut">
              <a:rPr lang="en-US" smtClean="0"/>
              <a:t>12/4/2015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897EF42-4468-45B4-839B-0223E8CED2DD}"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F925245-6EC2-4710-A17C-F03DBAEE8AC6}"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897EF42-4468-45B4-839B-0223E8CED2DD}" type="datetimeFigureOut">
              <a:rPr lang="en-US" smtClean="0"/>
              <a:t>12/4/2015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DF925245-6EC2-4710-A17C-F03DBAEE8AC6}"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897EF42-4468-45B4-839B-0223E8CED2DD}" type="datetimeFigureOut">
              <a:rPr lang="en-US" smtClean="0"/>
              <a:t>12/4/2015</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F925245-6EC2-4710-A17C-F03DBAEE8AC6}"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4" Type="http://schemas.openxmlformats.org/officeDocument/2006/relationships/hyperlink" Target="http://omicsonline.org/membership.php"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omicsonline.org/Submitmanuscript.php"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Users\rakesh-s\Desktop\spring-ppt-template-green-blue-nature-plants-backgrounds-wallpapers-960x35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50" y="0"/>
            <a:ext cx="9137650" cy="2849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Subtitle 2"/>
          <p:cNvSpPr txBox="1">
            <a:spLocks/>
          </p:cNvSpPr>
          <p:nvPr/>
        </p:nvSpPr>
        <p:spPr>
          <a:xfrm>
            <a:off x="2133600" y="819563"/>
            <a:ext cx="6556375" cy="758347"/>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Font typeface="Arial" panose="020B0604020202020204" pitchFamily="34" charset="0"/>
              <a:buNone/>
              <a:defRPr/>
            </a:pPr>
            <a:r>
              <a:rPr lang="en-US" sz="5400" smtClean="0">
                <a:solidFill>
                  <a:schemeClr val="accent6"/>
                </a:solidFill>
                <a:latin typeface="Stencil" panose="040409050D0802020404" pitchFamily="82" charset="0"/>
              </a:rPr>
              <a:t>OMICS international</a:t>
            </a:r>
            <a:endParaRPr lang="en-US" sz="5400" dirty="0">
              <a:solidFill>
                <a:schemeClr val="accent6"/>
              </a:solidFill>
              <a:latin typeface="Stencil" panose="040409050D0802020404" pitchFamily="82" charset="0"/>
            </a:endParaRPr>
          </a:p>
        </p:txBody>
      </p:sp>
      <p:sp>
        <p:nvSpPr>
          <p:cNvPr id="3076" name="Rectangle 8"/>
          <p:cNvSpPr>
            <a:spLocks noChangeArrowheads="1"/>
          </p:cNvSpPr>
          <p:nvPr/>
        </p:nvSpPr>
        <p:spPr bwMode="auto">
          <a:xfrm>
            <a:off x="2209800" y="6372225"/>
            <a:ext cx="5019675"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p>
            <a:r>
              <a:rPr lang="en-US" altLang="en-US" sz="2000">
                <a:solidFill>
                  <a:srgbClr val="7030A0"/>
                </a:solidFill>
                <a:cs typeface="Arial" pitchFamily="34" charset="0"/>
              </a:rPr>
              <a:t>Contact us at: contact.omics@omicsonline.org</a:t>
            </a:r>
          </a:p>
        </p:txBody>
      </p:sp>
      <p:sp>
        <p:nvSpPr>
          <p:cNvPr id="2" name="Folded Corner 1"/>
          <p:cNvSpPr/>
          <p:nvPr/>
        </p:nvSpPr>
        <p:spPr>
          <a:xfrm>
            <a:off x="6350" y="2849563"/>
            <a:ext cx="9137650" cy="3922712"/>
          </a:xfrm>
          <a:prstGeom prst="foldedCorner">
            <a:avLst/>
          </a:prstGeom>
        </p:spPr>
        <p:style>
          <a:lnRef idx="1">
            <a:schemeClr val="accent5"/>
          </a:lnRef>
          <a:fillRef idx="2">
            <a:schemeClr val="accent5"/>
          </a:fillRef>
          <a:effectRef idx="1">
            <a:schemeClr val="accent5"/>
          </a:effectRef>
          <a:fontRef idx="minor">
            <a:schemeClr val="dk1"/>
          </a:fontRef>
        </p:style>
        <p:txBody>
          <a:bodyPr anchor="ctr"/>
          <a:lstStyle/>
          <a:p>
            <a:pPr>
              <a:defRPr/>
            </a:pPr>
            <a:r>
              <a:rPr lang="en-US" sz="2200" dirty="0">
                <a:solidFill>
                  <a:srgbClr val="0070C0"/>
                </a:solidFill>
                <a:latin typeface="Nyala" panose="02000504070300020003" pitchFamily="2" charset="0"/>
              </a:rPr>
              <a:t>OMICS </a:t>
            </a:r>
            <a:r>
              <a:rPr lang="en-US" sz="2200" dirty="0" smtClean="0">
                <a:solidFill>
                  <a:srgbClr val="0070C0"/>
                </a:solidFill>
                <a:latin typeface="Nyala" panose="02000504070300020003" pitchFamily="2" charset="0"/>
              </a:rPr>
              <a:t>International </a:t>
            </a:r>
            <a:r>
              <a:rPr lang="en-US" sz="2200" dirty="0">
                <a:solidFill>
                  <a:srgbClr val="0070C0"/>
                </a:solidFill>
                <a:latin typeface="Nyala" panose="02000504070300020003" pitchFamily="2" charset="0"/>
              </a:rPr>
              <a:t>through its Open Access Initiative is committed to make genuine and reliable contributions to the scientific community. OMICS International hosts over </a:t>
            </a:r>
            <a:r>
              <a:rPr lang="en-US" sz="2200" b="1" dirty="0" smtClean="0">
                <a:solidFill>
                  <a:srgbClr val="0070C0"/>
                </a:solidFill>
                <a:latin typeface="Nyala" panose="02000504070300020003" pitchFamily="2" charset="0"/>
              </a:rPr>
              <a:t>700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leading-edge peer reviewed Open Access Journals and organizes over </a:t>
            </a:r>
            <a:r>
              <a:rPr lang="en-US" sz="2200" b="1" dirty="0" smtClean="0">
                <a:solidFill>
                  <a:srgbClr val="0070C0"/>
                </a:solidFill>
                <a:latin typeface="Nyala" panose="02000504070300020003" pitchFamily="2" charset="0"/>
              </a:rPr>
              <a:t>1000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International Conferences annually all over the world. OMICS International journals have over </a:t>
            </a:r>
            <a:r>
              <a:rPr lang="en-US" sz="2200" b="1" dirty="0" smtClean="0">
                <a:solidFill>
                  <a:srgbClr val="0070C0"/>
                </a:solidFill>
                <a:latin typeface="Nyala" panose="02000504070300020003" pitchFamily="2" charset="0"/>
              </a:rPr>
              <a:t>10 </a:t>
            </a:r>
            <a:r>
              <a:rPr lang="en-US" sz="2200" b="1" dirty="0">
                <a:solidFill>
                  <a:srgbClr val="0070C0"/>
                </a:solidFill>
                <a:latin typeface="Nyala" panose="02000504070300020003" pitchFamily="2" charset="0"/>
              </a:rPr>
              <a:t>million</a:t>
            </a:r>
            <a:r>
              <a:rPr lang="en-US" sz="2200" dirty="0">
                <a:solidFill>
                  <a:srgbClr val="0070C0"/>
                </a:solidFill>
                <a:latin typeface="Nyala" panose="02000504070300020003" pitchFamily="2" charset="0"/>
              </a:rPr>
              <a:t> readers and the fame and success of the same can be attributed to the strong editorial board which contains over </a:t>
            </a:r>
            <a:r>
              <a:rPr lang="en-US" sz="2200" b="1" dirty="0" smtClean="0">
                <a:solidFill>
                  <a:srgbClr val="0070C0"/>
                </a:solidFill>
                <a:latin typeface="Nyala" panose="02000504070300020003" pitchFamily="2" charset="0"/>
              </a:rPr>
              <a:t>50000</a:t>
            </a:r>
            <a:r>
              <a:rPr lang="en-US" sz="2200" dirty="0" smtClean="0">
                <a:solidFill>
                  <a:srgbClr val="0070C0"/>
                </a:solidFill>
                <a:latin typeface="Nyala" panose="02000504070300020003" pitchFamily="2" charset="0"/>
              </a:rPr>
              <a:t> </a:t>
            </a:r>
            <a:r>
              <a:rPr lang="en-US" sz="2200" dirty="0">
                <a:solidFill>
                  <a:srgbClr val="0070C0"/>
                </a:solidFill>
                <a:latin typeface="Nyala" panose="02000504070300020003" pitchFamily="2" charset="0"/>
              </a:rPr>
              <a:t>eminent personalities that ensure a rapid, quality and quick review process. OMICS International signed an agreement with more than </a:t>
            </a:r>
            <a:r>
              <a:rPr lang="en-US" sz="2200" b="1" dirty="0">
                <a:solidFill>
                  <a:srgbClr val="0070C0"/>
                </a:solidFill>
                <a:latin typeface="Nyala" panose="02000504070300020003" pitchFamily="2" charset="0"/>
              </a:rPr>
              <a:t>1000</a:t>
            </a:r>
            <a:r>
              <a:rPr lang="en-US" sz="2200" dirty="0">
                <a:solidFill>
                  <a:srgbClr val="0070C0"/>
                </a:solidFill>
                <a:latin typeface="Nyala" panose="02000504070300020003" pitchFamily="2" charset="0"/>
              </a:rPr>
              <a:t> International Societies to make healthcare information Open Access.</a:t>
            </a:r>
          </a:p>
        </p:txBody>
      </p:sp>
      <p:pic>
        <p:nvPicPr>
          <p:cNvPr id="7" name="Picture 2" descr="C:\Users\pramoda-e\Desktop\OMICS logo.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914400"/>
            <a:ext cx="2133600" cy="19351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5797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a:p>
        </p:txBody>
      </p:sp>
      <p:sp>
        <p:nvSpPr>
          <p:cNvPr id="3" name="Content Placeholder 2"/>
          <p:cNvSpPr>
            <a:spLocks noGrp="1"/>
          </p:cNvSpPr>
          <p:nvPr>
            <p:ph idx="1"/>
          </p:nvPr>
        </p:nvSpPr>
        <p:spPr/>
        <p:txBody>
          <a:bodyPr/>
          <a:lstStyle/>
          <a:p>
            <a:pPr>
              <a:defRPr/>
            </a:pPr>
            <a:endParaRPr lang="en-US"/>
          </a:p>
        </p:txBody>
      </p:sp>
      <p:pic>
        <p:nvPicPr>
          <p:cNvPr id="1536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625" y="0"/>
            <a:ext cx="9191625" cy="6958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itle 1"/>
          <p:cNvSpPr txBox="1">
            <a:spLocks/>
          </p:cNvSpPr>
          <p:nvPr/>
        </p:nvSpPr>
        <p:spPr>
          <a:xfrm>
            <a:off x="623887" y="225425"/>
            <a:ext cx="8229600" cy="1143000"/>
          </a:xfrm>
          <a:prstGeom prst="rect">
            <a:avLst/>
          </a:prstGeom>
        </p:spPr>
        <p:style>
          <a:lnRef idx="1">
            <a:schemeClr val="accent3"/>
          </a:lnRef>
          <a:fillRef idx="2">
            <a:schemeClr val="accent3"/>
          </a:fillRef>
          <a:effectRef idx="1">
            <a:schemeClr val="accent3"/>
          </a:effectRef>
          <a:fontRef idx="minor">
            <a:schemeClr val="dk1"/>
          </a:fontRef>
        </p:style>
        <p:txBody>
          <a:bodyPr anchor="ctr">
            <a:normAutofit fontScale="82500" lnSpcReduction="10000"/>
          </a:bodyPr>
          <a:lstStyle>
            <a:lvl1pPr algn="ctr" defTabSz="914400" rtl="0" eaLnBrk="1" latinLnBrk="0" hangingPunct="1">
              <a:spcBef>
                <a:spcPct val="0"/>
              </a:spcBef>
              <a:buNone/>
              <a:defRPr sz="4400" kern="1200">
                <a:solidFill>
                  <a:schemeClr val="dk1"/>
                </a:solidFill>
                <a:latin typeface="+mn-lt"/>
                <a:ea typeface="+mn-ea"/>
                <a:cs typeface="+mn-cs"/>
              </a:defRPr>
            </a:lvl1pPr>
            <a:lvl2pPr>
              <a:defRPr>
                <a:solidFill>
                  <a:schemeClr val="dk1"/>
                </a:solidFill>
                <a:latin typeface="+mn-lt"/>
                <a:ea typeface="+mn-ea"/>
                <a:cs typeface="+mn-cs"/>
              </a:defRPr>
            </a:lvl2pPr>
            <a:lvl3pPr>
              <a:defRPr>
                <a:solidFill>
                  <a:schemeClr val="dk1"/>
                </a:solidFill>
                <a:latin typeface="+mn-lt"/>
                <a:ea typeface="+mn-ea"/>
                <a:cs typeface="+mn-cs"/>
              </a:defRPr>
            </a:lvl3pPr>
            <a:lvl4pPr>
              <a:defRPr>
                <a:solidFill>
                  <a:schemeClr val="dk1"/>
                </a:solidFill>
                <a:latin typeface="+mn-lt"/>
                <a:ea typeface="+mn-ea"/>
                <a:cs typeface="+mn-cs"/>
              </a:defRPr>
            </a:lvl4pPr>
            <a:lvl5pPr>
              <a:defRPr>
                <a:solidFill>
                  <a:schemeClr val="dk1"/>
                </a:solidFill>
                <a:latin typeface="+mn-lt"/>
                <a:ea typeface="+mn-ea"/>
                <a:cs typeface="+mn-cs"/>
              </a:defRPr>
            </a:lvl5pPr>
            <a:lvl6pPr>
              <a:defRPr>
                <a:solidFill>
                  <a:schemeClr val="dk1"/>
                </a:solidFill>
                <a:latin typeface="+mn-lt"/>
                <a:ea typeface="+mn-ea"/>
                <a:cs typeface="+mn-cs"/>
              </a:defRPr>
            </a:lvl6pPr>
            <a:lvl7pPr>
              <a:defRPr>
                <a:solidFill>
                  <a:schemeClr val="dk1"/>
                </a:solidFill>
                <a:latin typeface="+mn-lt"/>
                <a:ea typeface="+mn-ea"/>
                <a:cs typeface="+mn-cs"/>
              </a:defRPr>
            </a:lvl7pPr>
            <a:lvl8pPr>
              <a:defRPr>
                <a:solidFill>
                  <a:schemeClr val="dk1"/>
                </a:solidFill>
                <a:latin typeface="+mn-lt"/>
                <a:ea typeface="+mn-ea"/>
                <a:cs typeface="+mn-cs"/>
              </a:defRPr>
            </a:lvl8pPr>
            <a:lvl9pPr>
              <a:defRPr>
                <a:solidFill>
                  <a:schemeClr val="dk1"/>
                </a:solidFill>
                <a:latin typeface="+mn-lt"/>
                <a:ea typeface="+mn-ea"/>
                <a:cs typeface="+mn-cs"/>
              </a:defRPr>
            </a:lvl9pPr>
          </a:lstStyle>
          <a:p>
            <a:pPr>
              <a:defRPr/>
            </a:pPr>
            <a:r>
              <a:rPr lang="en-US" dirty="0" smtClean="0"/>
              <a:t>Journal of Air &amp; Water Borne Diseases</a:t>
            </a:r>
          </a:p>
          <a:p>
            <a:pPr>
              <a:defRPr/>
            </a:pPr>
            <a:r>
              <a:rPr lang="en-US" dirty="0" smtClean="0"/>
              <a:t>Related Journals</a:t>
            </a:r>
            <a:endParaRPr lang="en-US" dirty="0"/>
          </a:p>
        </p:txBody>
      </p:sp>
      <p:sp>
        <p:nvSpPr>
          <p:cNvPr id="7" name="Vertical Scroll 6"/>
          <p:cNvSpPr/>
          <p:nvPr/>
        </p:nvSpPr>
        <p:spPr>
          <a:xfrm>
            <a:off x="-108826" y="1627188"/>
            <a:ext cx="5864225" cy="5486400"/>
          </a:xfrm>
          <a:prstGeom prst="verticalScroll">
            <a:avLst/>
          </a:prstGeom>
        </p:spPr>
        <p:style>
          <a:lnRef idx="1">
            <a:schemeClr val="accent3"/>
          </a:lnRef>
          <a:fillRef idx="3">
            <a:schemeClr val="accent3"/>
          </a:fillRef>
          <a:effectRef idx="2">
            <a:schemeClr val="accent3"/>
          </a:effectRef>
          <a:fontRef idx="minor">
            <a:schemeClr val="lt1"/>
          </a:fontRef>
        </p:style>
        <p:txBody>
          <a:bodyPr anchor="ctr"/>
          <a:lstStyle/>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Bacteriology &amp; </a:t>
            </a:r>
            <a:r>
              <a:rPr lang="en-US" sz="2800" dirty="0" smtClean="0">
                <a:solidFill>
                  <a:schemeClr val="bg1"/>
                </a:solidFill>
                <a:latin typeface="Estrangelo Edessa" panose="03080600000000000000" pitchFamily="66" charset="0"/>
                <a:cs typeface="Estrangelo Edessa" panose="03080600000000000000" pitchFamily="66" charset="0"/>
              </a:rPr>
              <a:t>Parasitology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Medical Microbiology &amp; </a:t>
            </a:r>
            <a:r>
              <a:rPr lang="en-IN" sz="2800" dirty="0" smtClean="0">
                <a:solidFill>
                  <a:schemeClr val="bg1"/>
                </a:solidFill>
                <a:latin typeface="Estrangelo Edessa" panose="03080600000000000000" pitchFamily="66" charset="0"/>
                <a:cs typeface="Estrangelo Edessa" panose="03080600000000000000" pitchFamily="66" charset="0"/>
              </a:rPr>
              <a:t>Diagnosis</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Microbial &amp; Biochemical </a:t>
            </a:r>
            <a:r>
              <a:rPr lang="en-IN" sz="2800" dirty="0" smtClean="0">
                <a:solidFill>
                  <a:schemeClr val="bg1"/>
                </a:solidFill>
                <a:latin typeface="Estrangelo Edessa" panose="03080600000000000000" pitchFamily="66" charset="0"/>
                <a:cs typeface="Estrangelo Edessa" panose="03080600000000000000" pitchFamily="66" charset="0"/>
              </a:rPr>
              <a:t>Technology</a:t>
            </a:r>
          </a:p>
          <a:p>
            <a:pPr marL="342900" indent="-342900">
              <a:buFont typeface="Wingdings" panose="05000000000000000000" pitchFamily="2" charset="2"/>
              <a:buChar char="Ø"/>
              <a:defRPr/>
            </a:pPr>
            <a:r>
              <a:rPr lang="en-IN" sz="2800" dirty="0">
                <a:solidFill>
                  <a:schemeClr val="bg1"/>
                </a:solidFill>
                <a:latin typeface="Estrangelo Edessa" panose="03080600000000000000" pitchFamily="66" charset="0"/>
                <a:cs typeface="Estrangelo Edessa" panose="03080600000000000000" pitchFamily="66" charset="0"/>
              </a:rPr>
              <a:t>Journal of Plant Pathology &amp; </a:t>
            </a:r>
            <a:r>
              <a:rPr lang="en-IN" sz="2800" dirty="0" smtClean="0">
                <a:solidFill>
                  <a:schemeClr val="bg1"/>
                </a:solidFill>
                <a:latin typeface="Estrangelo Edessa" panose="03080600000000000000" pitchFamily="66" charset="0"/>
                <a:cs typeface="Estrangelo Edessa" panose="03080600000000000000" pitchFamily="66" charset="0"/>
              </a:rPr>
              <a:t>Microbiology</a:t>
            </a:r>
          </a:p>
          <a:p>
            <a:pPr marL="342900" indent="-342900">
              <a:buFont typeface="Wingdings" panose="05000000000000000000" pitchFamily="2" charset="2"/>
              <a:buChar char="Ø"/>
              <a:defRPr/>
            </a:pPr>
            <a:r>
              <a:rPr lang="en-US" sz="2800" dirty="0">
                <a:solidFill>
                  <a:schemeClr val="bg1"/>
                </a:solidFill>
                <a:latin typeface="Estrangelo Edessa" panose="03080600000000000000" pitchFamily="66" charset="0"/>
                <a:cs typeface="Estrangelo Edessa" panose="03080600000000000000" pitchFamily="66" charset="0"/>
              </a:rPr>
              <a:t>Journal of Vaccines &amp; Vaccination</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3861048"/>
            <a:ext cx="3561407" cy="2996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667915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1" descr="C:\Users\rakesh-s\Desktop\speak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962400"/>
            <a:ext cx="9144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Horizontal Scroll 5"/>
          <p:cNvSpPr/>
          <p:nvPr/>
        </p:nvSpPr>
        <p:spPr>
          <a:xfrm>
            <a:off x="346075" y="914400"/>
            <a:ext cx="8229600" cy="3429000"/>
          </a:xfrm>
          <a:prstGeom prst="horizontalScroll">
            <a:avLst/>
          </a:prstGeom>
        </p:spPr>
        <p:style>
          <a:lnRef idx="3">
            <a:schemeClr val="lt1"/>
          </a:lnRef>
          <a:fillRef idx="1">
            <a:schemeClr val="accent2"/>
          </a:fillRef>
          <a:effectRef idx="1">
            <a:schemeClr val="accent2"/>
          </a:effectRef>
          <a:fontRef idx="minor">
            <a:schemeClr val="lt1"/>
          </a:fontRef>
        </p:style>
        <p:txBody>
          <a:bodyPr anchor="ctr"/>
          <a:lstStyle/>
          <a:p>
            <a:pPr marL="285750" indent="-285750">
              <a:buFont typeface="Wingdings" panose="05000000000000000000" pitchFamily="2" charset="2"/>
              <a:buChar char="Ø"/>
              <a:defRPr/>
            </a:pPr>
            <a:r>
              <a:rPr lang="en-IN" dirty="0"/>
              <a:t>Allergy Conference </a:t>
            </a:r>
            <a:endParaRPr lang="en-IN" dirty="0" smtClean="0"/>
          </a:p>
          <a:p>
            <a:pPr marL="285750" indent="-285750">
              <a:buFont typeface="Wingdings" panose="05000000000000000000" pitchFamily="2" charset="2"/>
              <a:buChar char="Ø"/>
              <a:defRPr/>
            </a:pPr>
            <a:r>
              <a:rPr lang="en-IN" dirty="0"/>
              <a:t>4th Bacteriology and Infectious Diseases </a:t>
            </a:r>
            <a:r>
              <a:rPr lang="en-IN" dirty="0" smtClean="0"/>
              <a:t>Conference</a:t>
            </a:r>
          </a:p>
          <a:p>
            <a:pPr marL="285750" indent="-285750">
              <a:buFont typeface="Wingdings" panose="05000000000000000000" pitchFamily="2" charset="2"/>
              <a:buChar char="Ø"/>
              <a:defRPr/>
            </a:pPr>
            <a:r>
              <a:rPr lang="en-IN" dirty="0"/>
              <a:t>2nd Infectious Diseases Congress</a:t>
            </a:r>
            <a:endParaRPr lang="en-US" dirty="0" smtClean="0"/>
          </a:p>
        </p:txBody>
      </p:sp>
      <p:sp>
        <p:nvSpPr>
          <p:cNvPr id="7" name="Double Wave 6"/>
          <p:cNvSpPr/>
          <p:nvPr/>
        </p:nvSpPr>
        <p:spPr>
          <a:xfrm>
            <a:off x="183356" y="1330"/>
            <a:ext cx="8777288" cy="1435100"/>
          </a:xfrm>
          <a:prstGeom prst="doubleWave">
            <a:avLst/>
          </a:prstGeom>
        </p:spPr>
        <p:style>
          <a:lnRef idx="1">
            <a:schemeClr val="accent5"/>
          </a:lnRef>
          <a:fillRef idx="2">
            <a:schemeClr val="accent5"/>
          </a:fillRef>
          <a:effectRef idx="1">
            <a:schemeClr val="accent5"/>
          </a:effectRef>
          <a:fontRef idx="minor">
            <a:schemeClr val="dk1"/>
          </a:fontRef>
        </p:style>
        <p:txBody>
          <a:bodyPr anchor="ctr"/>
          <a:lstStyle/>
          <a:p>
            <a:pPr algn="ctr">
              <a:defRPr/>
            </a:pPr>
            <a:r>
              <a:rPr lang="en-US" sz="3600" dirty="0" smtClean="0"/>
              <a:t>Journal </a:t>
            </a:r>
            <a:r>
              <a:rPr lang="en-US" sz="3600" dirty="0"/>
              <a:t>of Air &amp; Water Borne </a:t>
            </a:r>
            <a:r>
              <a:rPr lang="en-US" sz="3600" dirty="0" smtClean="0"/>
              <a:t>Diseases</a:t>
            </a:r>
          </a:p>
          <a:p>
            <a:pPr algn="ctr">
              <a:defRPr/>
            </a:pPr>
            <a:r>
              <a:rPr lang="en-US" sz="3600" dirty="0" smtClean="0"/>
              <a:t>Related Conferences</a:t>
            </a:r>
            <a:endParaRPr lang="en-US" sz="3600" dirty="0"/>
          </a:p>
        </p:txBody>
      </p:sp>
    </p:spTree>
    <p:extLst>
      <p:ext uri="{BB962C8B-B14F-4D97-AF65-F5344CB8AC3E}">
        <p14:creationId xmlns:p14="http://schemas.microsoft.com/office/powerpoint/2010/main" val="34393870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endParaRPr lang="en-US" dirty="0"/>
          </a:p>
        </p:txBody>
      </p:sp>
      <p:sp>
        <p:nvSpPr>
          <p:cNvPr id="3" name="Content Placeholder 2"/>
          <p:cNvSpPr>
            <a:spLocks noGrp="1"/>
          </p:cNvSpPr>
          <p:nvPr>
            <p:ph idx="1"/>
          </p:nvPr>
        </p:nvSpPr>
        <p:spPr/>
        <p:txBody>
          <a:bodyPr/>
          <a:lstStyle/>
          <a:p>
            <a:pPr>
              <a:defRPr/>
            </a:pPr>
            <a:endParaRPr lang="en-US" dirty="0"/>
          </a:p>
        </p:txBody>
      </p:sp>
      <p:pic>
        <p:nvPicPr>
          <p:cNvPr id="17412" name="Picture 2" descr="C:\Users\rakesh-s\Desktop\2-2nd-dec.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434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7413" name="Picture 3" descr="C:\Users\rakesh-s\Desktop\membership.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4191000"/>
            <a:ext cx="91440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1600200" y="0"/>
            <a:ext cx="7086600" cy="830262"/>
          </a:xfrm>
          <a:prstGeom prst="rect">
            <a:avLst/>
          </a:prstGeom>
        </p:spPr>
        <p:txBody>
          <a:bodyPr>
            <a:spAutoFit/>
          </a:bodyPr>
          <a:lstStyle/>
          <a:p>
            <a:pPr>
              <a:defRPr/>
            </a:pPr>
            <a:r>
              <a:rPr lang="en-US" sz="2400" b="1" dirty="0">
                <a:solidFill>
                  <a:schemeClr val="accent5">
                    <a:lumMod val="10000"/>
                  </a:schemeClr>
                </a:solidFill>
                <a:latin typeface="Andalus" panose="02020603050405020304" pitchFamily="18" charset="-78"/>
                <a:cs typeface="Andalus" panose="02020603050405020304" pitchFamily="18" charset="-78"/>
              </a:rPr>
              <a:t>OMICS International </a:t>
            </a:r>
            <a:r>
              <a:rPr lang="en-US" sz="2400" b="1" dirty="0" smtClean="0">
                <a:solidFill>
                  <a:schemeClr val="accent5">
                    <a:lumMod val="10000"/>
                  </a:schemeClr>
                </a:solidFill>
                <a:latin typeface="Andalus" panose="02020603050405020304" pitchFamily="18" charset="-78"/>
                <a:cs typeface="Andalus" panose="02020603050405020304" pitchFamily="18" charset="-78"/>
              </a:rPr>
              <a:t>Open </a:t>
            </a:r>
            <a:r>
              <a:rPr lang="en-US" sz="2400" b="1" dirty="0">
                <a:solidFill>
                  <a:schemeClr val="accent5">
                    <a:lumMod val="10000"/>
                  </a:schemeClr>
                </a:solidFill>
                <a:latin typeface="Andalus" panose="02020603050405020304" pitchFamily="18" charset="-78"/>
                <a:cs typeface="Andalus" panose="02020603050405020304" pitchFamily="18" charset="-78"/>
              </a:rPr>
              <a:t>Access Membership</a:t>
            </a:r>
            <a:br>
              <a:rPr lang="en-US" sz="2400" b="1" dirty="0">
                <a:solidFill>
                  <a:schemeClr val="accent5">
                    <a:lumMod val="10000"/>
                  </a:schemeClr>
                </a:solidFill>
                <a:latin typeface="Andalus" panose="02020603050405020304" pitchFamily="18" charset="-78"/>
                <a:cs typeface="Andalus" panose="02020603050405020304" pitchFamily="18" charset="-78"/>
              </a:rPr>
            </a:br>
            <a:endParaRPr lang="en-US" sz="2400" dirty="0">
              <a:solidFill>
                <a:schemeClr val="accent5">
                  <a:lumMod val="10000"/>
                </a:schemeClr>
              </a:solidFill>
              <a:latin typeface="Andalus" panose="02020603050405020304" pitchFamily="18" charset="-78"/>
              <a:cs typeface="Andalus" panose="02020603050405020304" pitchFamily="18" charset="-78"/>
            </a:endParaRPr>
          </a:p>
        </p:txBody>
      </p:sp>
      <p:sp>
        <p:nvSpPr>
          <p:cNvPr id="7" name="Teardrop 6"/>
          <p:cNvSpPr/>
          <p:nvPr/>
        </p:nvSpPr>
        <p:spPr>
          <a:xfrm>
            <a:off x="1295400" y="630238"/>
            <a:ext cx="7696200" cy="3560762"/>
          </a:xfrm>
          <a:prstGeom prst="teardrop">
            <a:avLst/>
          </a:prstGeom>
          <a:solidFill>
            <a:schemeClr val="accent3">
              <a:lumMod val="75000"/>
            </a:schemeClr>
          </a:solidFill>
        </p:spPr>
        <p:style>
          <a:lnRef idx="1">
            <a:schemeClr val="accent5"/>
          </a:lnRef>
          <a:fillRef idx="2">
            <a:schemeClr val="accent5"/>
          </a:fillRef>
          <a:effectRef idx="1">
            <a:schemeClr val="accent5"/>
          </a:effectRef>
          <a:fontRef idx="minor">
            <a:schemeClr val="dk1"/>
          </a:fontRef>
        </p:style>
        <p:txBody>
          <a:bodyPr anchor="ctr"/>
          <a:lstStyle/>
          <a:p>
            <a:pPr>
              <a:defRPr/>
            </a:pPr>
            <a:r>
              <a:rPr lang="en-US" sz="1800" dirty="0">
                <a:latin typeface="Calisto MT" panose="02040603050505030304" pitchFamily="18" charset="0"/>
              </a:rPr>
              <a:t>OMICS </a:t>
            </a:r>
            <a:r>
              <a:rPr lang="en-US" sz="1800" dirty="0" smtClean="0">
                <a:latin typeface="Calisto MT" panose="02040603050505030304" pitchFamily="18" charset="0"/>
              </a:rPr>
              <a:t>International </a:t>
            </a:r>
            <a:r>
              <a:rPr lang="en-US" sz="1800" dirty="0">
                <a:latin typeface="Calisto MT" panose="02040603050505030304" pitchFamily="18" charset="0"/>
              </a:rPr>
              <a:t>Open Access Membership enables academic and research institutions, funders and corporations to actively encourage open access in scholarly communication and the dissemination of research published by their authors.</a:t>
            </a:r>
          </a:p>
          <a:p>
            <a:pPr>
              <a:defRPr/>
            </a:pPr>
            <a:r>
              <a:rPr lang="en-US" sz="1800" dirty="0">
                <a:latin typeface="Calisto MT" panose="02040603050505030304" pitchFamily="18" charset="0"/>
              </a:rPr>
              <a:t>For more details and benefits, click on the link below:</a:t>
            </a:r>
          </a:p>
          <a:p>
            <a:pPr>
              <a:defRPr/>
            </a:pPr>
            <a:r>
              <a:rPr lang="en-US" sz="1800" dirty="0">
                <a:solidFill>
                  <a:schemeClr val="accent4">
                    <a:lumMod val="10000"/>
                  </a:schemeClr>
                </a:solidFill>
                <a:latin typeface="Calisto MT" panose="02040603050505030304" pitchFamily="18" charset="0"/>
                <a:hlinkClick r:id="rId4"/>
              </a:rPr>
              <a:t>http://omicsonline.org/membership.php</a:t>
            </a:r>
            <a:r>
              <a:rPr lang="en-US" sz="1800" dirty="0">
                <a:solidFill>
                  <a:schemeClr val="accent4">
                    <a:lumMod val="10000"/>
                  </a:schemeClr>
                </a:solidFill>
                <a:latin typeface="Calisto MT" panose="02040603050505030304" pitchFamily="18" charset="0"/>
              </a:rPr>
              <a:t> </a:t>
            </a:r>
          </a:p>
        </p:txBody>
      </p:sp>
    </p:spTree>
    <p:extLst>
      <p:ext uri="{BB962C8B-B14F-4D97-AF65-F5344CB8AC3E}">
        <p14:creationId xmlns:p14="http://schemas.microsoft.com/office/powerpoint/2010/main" val="293024932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rakesh-s\Desktop\blue_light_background_04_vector_18188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663"/>
            <a:ext cx="9144000" cy="6926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lowchart: Display 4"/>
          <p:cNvSpPr/>
          <p:nvPr/>
        </p:nvSpPr>
        <p:spPr>
          <a:xfrm>
            <a:off x="14288" y="381000"/>
            <a:ext cx="9129712" cy="5410200"/>
          </a:xfrm>
          <a:prstGeom prst="flowChartDisplay">
            <a:avLst/>
          </a:prstGeom>
        </p:spPr>
        <p:style>
          <a:lnRef idx="2">
            <a:schemeClr val="accent2"/>
          </a:lnRef>
          <a:fillRef idx="1">
            <a:schemeClr val="lt1"/>
          </a:fillRef>
          <a:effectRef idx="0">
            <a:schemeClr val="accent2"/>
          </a:effectRef>
          <a:fontRef idx="minor">
            <a:schemeClr val="dk1"/>
          </a:fontRef>
        </p:style>
        <p:txBody>
          <a:bodyPr anchor="ctr"/>
          <a:lstStyle/>
          <a:p>
            <a:pPr algn="ctr">
              <a:defRPr/>
            </a:pPr>
            <a:r>
              <a:rPr lang="en-IN" sz="2000" dirty="0">
                <a:solidFill>
                  <a:schemeClr val="bg2">
                    <a:lumMod val="10000"/>
                  </a:schemeClr>
                </a:solidFill>
                <a:latin typeface="Centaur" panose="02030504050205020304" pitchFamily="18" charset="0"/>
              </a:rPr>
              <a:t>OMICS International </a:t>
            </a:r>
            <a:r>
              <a:rPr lang="en-IN" sz="2000" dirty="0" smtClean="0">
                <a:solidFill>
                  <a:schemeClr val="bg2">
                    <a:lumMod val="10000"/>
                  </a:schemeClr>
                </a:solidFill>
                <a:latin typeface="Centaur" panose="02030504050205020304" pitchFamily="18" charset="0"/>
              </a:rPr>
              <a:t>welcomes </a:t>
            </a:r>
            <a:r>
              <a:rPr lang="en-IN" sz="2000" dirty="0">
                <a:solidFill>
                  <a:schemeClr val="bg2">
                    <a:lumMod val="10000"/>
                  </a:schemeClr>
                </a:solidFill>
                <a:latin typeface="Centaur" panose="02030504050205020304" pitchFamily="18" charset="0"/>
              </a:rPr>
              <a:t>submissions that are original and technically so as to serve both the developing world and developed countries in the best possible way.</a:t>
            </a:r>
          </a:p>
          <a:p>
            <a:pPr algn="ctr">
              <a:defRPr/>
            </a:pPr>
            <a:r>
              <a:rPr lang="en-US" sz="2000" dirty="0">
                <a:solidFill>
                  <a:schemeClr val="bg2">
                    <a:lumMod val="10000"/>
                  </a:schemeClr>
                </a:solidFill>
                <a:latin typeface="Centaur" panose="02030504050205020304" pitchFamily="18" charset="0"/>
              </a:rPr>
              <a:t>OMICS Journals  are poised in excellence by publishing high quality research. </a:t>
            </a:r>
            <a:r>
              <a:rPr lang="en-IN" sz="2000" dirty="0">
                <a:solidFill>
                  <a:schemeClr val="bg2">
                    <a:lumMod val="10000"/>
                  </a:schemeClr>
                </a:solidFill>
                <a:latin typeface="Centaur" panose="02030504050205020304" pitchFamily="18" charset="0"/>
              </a:rPr>
              <a:t>OMICS International follows an Editorial Manager® System peer review process and boasts of a strong and active editorial board.</a:t>
            </a:r>
            <a:endParaRPr lang="en-US" sz="2000" dirty="0">
              <a:solidFill>
                <a:schemeClr val="bg2">
                  <a:lumMod val="10000"/>
                </a:schemeClr>
              </a:solidFill>
              <a:latin typeface="Centaur" panose="02030504050205020304" pitchFamily="18" charset="0"/>
            </a:endParaRPr>
          </a:p>
          <a:p>
            <a:pPr algn="ctr">
              <a:defRPr/>
            </a:pPr>
            <a:r>
              <a:rPr lang="en-US" sz="2000" dirty="0">
                <a:solidFill>
                  <a:schemeClr val="bg2">
                    <a:lumMod val="10000"/>
                  </a:schemeClr>
                </a:solidFill>
                <a:latin typeface="Centaur" panose="02030504050205020304" pitchFamily="18" charset="0"/>
              </a:rPr>
              <a:t>Editors and reviewers are experts in their field and provide anonymous, unbiased and detailed reviews of all submissions.</a:t>
            </a:r>
          </a:p>
          <a:p>
            <a:pPr algn="ctr">
              <a:defRPr/>
            </a:pPr>
            <a:r>
              <a:rPr lang="en-IN" sz="2000" dirty="0">
                <a:solidFill>
                  <a:schemeClr val="bg2">
                    <a:lumMod val="10000"/>
                  </a:schemeClr>
                </a:solidFill>
                <a:latin typeface="Centaur" panose="02030504050205020304" pitchFamily="18" charset="0"/>
              </a:rPr>
              <a:t>The journal gives the options of multiple language translations for all the articles and all archived articles are available in HTML, XML, PDF and audio formats. Also, all the published articles are archived in repositories and indexing services like DOAJ, CAS, Google Scholar, Scientific Commons, Index Copernicus, EBSCO, HINARI and GALE.</a:t>
            </a:r>
            <a:endParaRPr lang="en-US" sz="2000" dirty="0">
              <a:solidFill>
                <a:schemeClr val="bg2">
                  <a:lumMod val="10000"/>
                </a:schemeClr>
              </a:solidFill>
              <a:latin typeface="Centaur" panose="02030504050205020304" pitchFamily="18" charset="0"/>
            </a:endParaRPr>
          </a:p>
          <a:p>
            <a:pPr>
              <a:defRPr/>
            </a:pPr>
            <a:endParaRPr lang="en-US" sz="2000" dirty="0"/>
          </a:p>
        </p:txBody>
      </p:sp>
      <p:sp>
        <p:nvSpPr>
          <p:cNvPr id="6" name="Rectangle 5"/>
          <p:cNvSpPr/>
          <p:nvPr/>
        </p:nvSpPr>
        <p:spPr>
          <a:xfrm>
            <a:off x="319088" y="5910263"/>
            <a:ext cx="7010400" cy="922337"/>
          </a:xfrm>
          <a:prstGeom prst="rect">
            <a:avLst/>
          </a:prstGeom>
        </p:spPr>
        <p:style>
          <a:lnRef idx="2">
            <a:schemeClr val="dk1"/>
          </a:lnRef>
          <a:fillRef idx="1">
            <a:schemeClr val="lt1"/>
          </a:fillRef>
          <a:effectRef idx="0">
            <a:schemeClr val="dk1"/>
          </a:effectRef>
          <a:fontRef idx="minor">
            <a:schemeClr val="dk1"/>
          </a:fontRef>
        </p:style>
        <p:txBody>
          <a:bodyPr>
            <a:spAutoFit/>
          </a:bodyPr>
          <a:lstStyle/>
          <a:p>
            <a:pPr>
              <a:defRPr/>
            </a:pPr>
            <a:r>
              <a:rPr lang="en-US" b="1" dirty="0">
                <a:solidFill>
                  <a:srgbClr val="0070C0"/>
                </a:solidFill>
                <a:latin typeface="Microsoft YaHei" panose="020B0503020204020204" pitchFamily="34" charset="-122"/>
                <a:ea typeface="Microsoft YaHei" panose="020B0503020204020204" pitchFamily="34" charset="-122"/>
              </a:rPr>
              <a:t>For more details please visit our website: </a:t>
            </a:r>
            <a:r>
              <a:rPr lang="en-US" b="1" dirty="0">
                <a:solidFill>
                  <a:schemeClr val="accent5">
                    <a:lumMod val="10000"/>
                  </a:schemeClr>
                </a:solidFill>
                <a:latin typeface="Microsoft YaHei" panose="020B0503020204020204" pitchFamily="34" charset="-122"/>
                <a:ea typeface="Microsoft YaHei" panose="020B0503020204020204" pitchFamily="34" charset="-122"/>
                <a:hlinkClick r:id="rId3"/>
              </a:rPr>
              <a:t>http://omicsonline.org/Submitmanuscript.php</a:t>
            </a:r>
            <a:r>
              <a:rPr lang="en-US" b="1" dirty="0">
                <a:solidFill>
                  <a:schemeClr val="accent5">
                    <a:lumMod val="10000"/>
                  </a:schemeClr>
                </a:solidFill>
                <a:latin typeface="Microsoft YaHei" panose="020B0503020204020204" pitchFamily="34" charset="-122"/>
                <a:ea typeface="Microsoft YaHei" panose="020B0503020204020204" pitchFamily="34" charset="-122"/>
              </a:rPr>
              <a:t> </a:t>
            </a:r>
          </a:p>
          <a:p>
            <a:pPr>
              <a:defRPr/>
            </a:pPr>
            <a:endParaRPr lang="en-US" dirty="0">
              <a:solidFill>
                <a:srgbClr val="0070C0"/>
              </a:solidFill>
              <a:latin typeface="Microsoft YaHei" panose="020B0503020204020204" pitchFamily="34" charset="-122"/>
              <a:ea typeface="Microsoft YaHei" panose="020B0503020204020204" pitchFamily="34" charset="-122"/>
            </a:endParaRPr>
          </a:p>
        </p:txBody>
      </p:sp>
      <p:sp>
        <p:nvSpPr>
          <p:cNvPr id="7" name="Title 1"/>
          <p:cNvSpPr txBox="1">
            <a:spLocks/>
          </p:cNvSpPr>
          <p:nvPr/>
        </p:nvSpPr>
        <p:spPr>
          <a:xfrm>
            <a:off x="319088" y="41275"/>
            <a:ext cx="8534400" cy="831850"/>
          </a:xfrm>
          <a:prstGeom prst="rect">
            <a:avLst/>
          </a:prstGeom>
        </p:spPr>
        <p:txBody>
          <a:bodyPr anchor="ctr">
            <a:normAutofit fontScale="9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defRPr/>
            </a:pPr>
            <a:r>
              <a:rPr lang="en-US" sz="3200" b="1" dirty="0" smtClean="0">
                <a:solidFill>
                  <a:schemeClr val="accent4">
                    <a:lumMod val="10000"/>
                  </a:schemeClr>
                </a:solidFill>
                <a:latin typeface="Baskerville Old Face" panose="02020602080505020303" pitchFamily="18" charset="0"/>
              </a:rPr>
              <a:t>OMICS Journals are welcoming Submissions</a:t>
            </a:r>
            <a:r>
              <a:rPr lang="en-US" sz="3200" b="1" dirty="0" smtClean="0">
                <a:solidFill>
                  <a:schemeClr val="accent4">
                    <a:lumMod val="10000"/>
                  </a:schemeClr>
                </a:solidFill>
              </a:rPr>
              <a:t/>
            </a:r>
            <a:br>
              <a:rPr lang="en-US" sz="3200" b="1" dirty="0" smtClean="0">
                <a:solidFill>
                  <a:schemeClr val="accent4">
                    <a:lumMod val="10000"/>
                  </a:schemeClr>
                </a:solidFill>
              </a:rPr>
            </a:br>
            <a:endParaRPr lang="en-US" sz="3200" dirty="0">
              <a:solidFill>
                <a:schemeClr val="accent4">
                  <a:lumMod val="10000"/>
                </a:schemeClr>
              </a:solidFill>
            </a:endParaRPr>
          </a:p>
        </p:txBody>
      </p:sp>
    </p:spTree>
    <p:extLst>
      <p:ext uri="{BB962C8B-B14F-4D97-AF65-F5344CB8AC3E}">
        <p14:creationId xmlns:p14="http://schemas.microsoft.com/office/powerpoint/2010/main" val="1515215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228600" y="1716437"/>
            <a:ext cx="5210503" cy="5196166"/>
          </a:xfrm>
          <a:prstGeom prst="rect">
            <a:avLst/>
          </a:prstGeom>
        </p:spPr>
        <p:txBody>
          <a:bodyPr wrap="square">
            <a:spAutoFit/>
          </a:bodyPr>
          <a:lstStyle/>
          <a:p>
            <a:pPr>
              <a:lnSpc>
                <a:spcPct val="150000"/>
              </a:lnSpc>
            </a:pPr>
            <a:r>
              <a:rPr lang="en-IN" sz="2800" b="1" dirty="0"/>
              <a:t>Sung </a:t>
            </a:r>
            <a:r>
              <a:rPr lang="en-IN" sz="2800" b="1" dirty="0" err="1"/>
              <a:t>Kyun</a:t>
            </a:r>
            <a:r>
              <a:rPr lang="en-IN" sz="2800" b="1" dirty="0"/>
              <a:t> Park </a:t>
            </a:r>
          </a:p>
          <a:p>
            <a:pPr>
              <a:lnSpc>
                <a:spcPct val="150000"/>
              </a:lnSpc>
            </a:pPr>
            <a:r>
              <a:rPr lang="en-IN" sz="2800" b="1" dirty="0"/>
              <a:t>Departments of Epidemiology </a:t>
            </a:r>
            <a:r>
              <a:rPr lang="en-IN" sz="2800" b="1" dirty="0" smtClean="0"/>
              <a:t> and Environmental Health Sciences</a:t>
            </a:r>
            <a:endParaRPr lang="en-IN" sz="2800" b="1" dirty="0"/>
          </a:p>
          <a:p>
            <a:pPr>
              <a:lnSpc>
                <a:spcPct val="150000"/>
              </a:lnSpc>
            </a:pPr>
            <a:r>
              <a:rPr lang="en-IN" sz="2800" b="1" dirty="0"/>
              <a:t>University of Michigan</a:t>
            </a:r>
          </a:p>
          <a:p>
            <a:pPr>
              <a:lnSpc>
                <a:spcPct val="150000"/>
              </a:lnSpc>
            </a:pPr>
            <a:r>
              <a:rPr lang="en-IN" sz="2800" b="1" dirty="0"/>
              <a:t>USA</a:t>
            </a:r>
          </a:p>
          <a:p>
            <a:pPr>
              <a:lnSpc>
                <a:spcPct val="150000"/>
              </a:lnSpc>
            </a:pPr>
            <a:r>
              <a:rPr lang="en-IN" sz="2800" b="1" dirty="0"/>
              <a:t>Tel: </a:t>
            </a:r>
            <a:r>
              <a:rPr lang="en-IN" sz="2800" b="1" dirty="0" smtClean="0"/>
              <a:t>734-936-1719</a:t>
            </a:r>
            <a:endParaRPr lang="en-IN" sz="2800" b="1" dirty="0"/>
          </a:p>
        </p:txBody>
      </p:sp>
      <p:sp>
        <p:nvSpPr>
          <p:cNvPr id="5" name="Rectangle 4"/>
          <p:cNvSpPr/>
          <p:nvPr/>
        </p:nvSpPr>
        <p:spPr>
          <a:xfrm>
            <a:off x="2343807" y="1246566"/>
            <a:ext cx="3886200" cy="523220"/>
          </a:xfrm>
          <a:prstGeom prst="rect">
            <a:avLst/>
          </a:prstGeom>
        </p:spPr>
        <p:txBody>
          <a:bodyPr wrap="square">
            <a:spAutoFit/>
          </a:bodyPr>
          <a:lstStyle/>
          <a:p>
            <a:pPr algn="ctr"/>
            <a:r>
              <a:rPr lang="en-US" sz="2800" b="1" dirty="0" smtClean="0">
                <a:latin typeface="Times New Roman" pitchFamily="18" charset="0"/>
                <a:cs typeface="Times New Roman" pitchFamily="18" charset="0"/>
              </a:rPr>
              <a:t>Editorial Board</a:t>
            </a:r>
          </a:p>
        </p:txBody>
      </p:sp>
      <p:sp>
        <p:nvSpPr>
          <p:cNvPr id="7" name="TextBox 6"/>
          <p:cNvSpPr txBox="1"/>
          <p:nvPr/>
        </p:nvSpPr>
        <p:spPr>
          <a:xfrm>
            <a:off x="6248400" y="4267200"/>
            <a:ext cx="2209800" cy="369332"/>
          </a:xfrm>
          <a:prstGeom prst="rect">
            <a:avLst/>
          </a:prstGeom>
          <a:noFill/>
        </p:spPr>
        <p:txBody>
          <a:bodyPr wrap="square" rtlCol="0">
            <a:spAutoFit/>
          </a:bodyPr>
          <a:lstStyle/>
          <a:p>
            <a:endParaRPr lang="en-US" dirty="0"/>
          </a:p>
        </p:txBody>
      </p:sp>
      <p:pic>
        <p:nvPicPr>
          <p:cNvPr id="1026" name="Picture 2" descr="C:\Users\manjula-p\Desktop\AWBD header.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9595"/>
            <a:ext cx="9144000" cy="1209605"/>
          </a:xfrm>
          <a:prstGeom prst="rect">
            <a:avLst/>
          </a:prstGeom>
          <a:noFill/>
          <a:extLst>
            <a:ext uri="{909E8E84-426E-40DD-AFC4-6F175D3DCCD1}">
              <a14:hiddenFill xmlns:a14="http://schemas.microsoft.com/office/drawing/2010/main">
                <a:solidFill>
                  <a:srgbClr val="FFFFFF"/>
                </a:solidFill>
              </a14:hiddenFill>
            </a:ext>
          </a:extLst>
        </p:spPr>
      </p:pic>
      <p:pic>
        <p:nvPicPr>
          <p:cNvPr id="2" name="Picture 2" descr="Sung Kyun Park"/>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867400" y="2286000"/>
            <a:ext cx="2634341" cy="368808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5487367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18393" y="2398216"/>
            <a:ext cx="8763000" cy="3785652"/>
          </a:xfrm>
          <a:prstGeom prst="rect">
            <a:avLst/>
          </a:prstGeom>
        </p:spPr>
        <p:txBody>
          <a:bodyPr wrap="square">
            <a:spAutoFit/>
          </a:bodyPr>
          <a:lstStyle/>
          <a:p>
            <a:pPr marL="342900" indent="-342900" algn="just">
              <a:buFont typeface="Arial" pitchFamily="34" charset="0"/>
              <a:buChar char="•"/>
            </a:pPr>
            <a:r>
              <a:rPr lang="en-IN" sz="2400" dirty="0" err="1"/>
              <a:t>Dr.</a:t>
            </a:r>
            <a:r>
              <a:rPr lang="en-IN" sz="2400" dirty="0"/>
              <a:t> Park is an Assistant Professor of Epidemiology and Environmental Health Sciences at the University of Michigan School of Public Health. </a:t>
            </a:r>
            <a:r>
              <a:rPr lang="en-IN" sz="2400" dirty="0" err="1"/>
              <a:t>Dr.</a:t>
            </a:r>
            <a:r>
              <a:rPr lang="en-IN" sz="2400" dirty="0"/>
              <a:t> Park received his M.P.H in Environmental Health from Seoul National University in 2000 and a doctoral degree (Sc.D.) in Environmental Epidemiology from the Harvard School of Public Health in 2005. </a:t>
            </a:r>
            <a:r>
              <a:rPr lang="en-IN" sz="2400" dirty="0" err="1"/>
              <a:t>Dr.</a:t>
            </a:r>
            <a:r>
              <a:rPr lang="en-IN" sz="2400" dirty="0"/>
              <a:t> Parks research focuses on health effects of environmental exposures, such as air pollution, heavy metals, </a:t>
            </a:r>
            <a:r>
              <a:rPr lang="en-IN" sz="2400" dirty="0" err="1"/>
              <a:t>bisphenol</a:t>
            </a:r>
            <a:r>
              <a:rPr lang="en-IN" sz="2400" dirty="0"/>
              <a:t>-A, and noise, in aging populations. He has a specific interest in gene-environment and nutrient-environment interactions. </a:t>
            </a:r>
            <a:endParaRPr lang="en-US" sz="2200" dirty="0">
              <a:latin typeface="Times New Roman" pitchFamily="18" charset="0"/>
              <a:cs typeface="Times New Roman" pitchFamily="18" charset="0"/>
            </a:endParaRPr>
          </a:p>
        </p:txBody>
      </p:sp>
      <p:sp>
        <p:nvSpPr>
          <p:cNvPr id="6" name="Rectangle 5"/>
          <p:cNvSpPr/>
          <p:nvPr/>
        </p:nvSpPr>
        <p:spPr>
          <a:xfrm>
            <a:off x="297717" y="1705718"/>
            <a:ext cx="1569661" cy="461665"/>
          </a:xfrm>
          <a:prstGeom prst="rect">
            <a:avLst/>
          </a:prstGeom>
          <a:noFill/>
        </p:spPr>
        <p:txBody>
          <a:bodyPr vert="horz" lIns="91440" tIns="45720" rIns="91440" bIns="45720" rtlCol="0" anchor="ctr">
            <a:normAutofit/>
          </a:bodyPr>
          <a:lstStyle/>
          <a:p>
            <a:pPr algn="ctr">
              <a:spcBef>
                <a:spcPct val="0"/>
              </a:spcBef>
            </a:pPr>
            <a:r>
              <a:rPr lang="en-US" sz="2400" b="1" dirty="0">
                <a:solidFill>
                  <a:srgbClr val="FF0000"/>
                </a:solidFill>
                <a:latin typeface="Times New Roman" pitchFamily="18" charset="0"/>
                <a:ea typeface="+mj-ea"/>
                <a:cs typeface="Times New Roman" pitchFamily="18" charset="0"/>
              </a:rPr>
              <a:t>Biography</a:t>
            </a:r>
          </a:p>
        </p:txBody>
      </p:sp>
      <p:sp>
        <p:nvSpPr>
          <p:cNvPr id="8" name="Rectangle 7"/>
          <p:cNvSpPr/>
          <p:nvPr/>
        </p:nvSpPr>
        <p:spPr>
          <a:xfrm>
            <a:off x="8001000" y="6368534"/>
            <a:ext cx="838200" cy="369332"/>
          </a:xfrm>
          <a:prstGeom prst="rect">
            <a:avLst/>
          </a:prstGeom>
        </p:spPr>
        <p:txBody>
          <a:bodyPr wrap="square">
            <a:spAutoFit/>
          </a:bodyPr>
          <a:lstStyle/>
          <a:p>
            <a:r>
              <a:rPr lang="en-US" b="1" dirty="0" smtClean="0"/>
              <a:t>&gt; &gt; &gt;</a:t>
            </a:r>
            <a:endParaRPr lang="en-US" b="1" dirty="0"/>
          </a:p>
        </p:txBody>
      </p:sp>
      <p:pic>
        <p:nvPicPr>
          <p:cNvPr id="9"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78576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2286000"/>
            <a:ext cx="8001000" cy="2677656"/>
          </a:xfrm>
          <a:prstGeom prst="rect">
            <a:avLst/>
          </a:prstGeom>
        </p:spPr>
        <p:txBody>
          <a:bodyPr wrap="square">
            <a:spAutoFit/>
          </a:bodyPr>
          <a:lstStyle/>
          <a:p>
            <a:pPr marL="342900" indent="-342900" algn="just">
              <a:buFont typeface="Arial" pitchFamily="34" charset="0"/>
              <a:buChar char="•"/>
            </a:pPr>
            <a:r>
              <a:rPr lang="en-IN" sz="2400" dirty="0"/>
              <a:t>He is also working on the effects of noise and heavy metals on hearing loss and cardio-metabolic diseases using data from the National Health and Nutrition Examination Survey (NHANES) and the Korea National Health and Nutrition Examination Survey (KNHANES). </a:t>
            </a:r>
            <a:r>
              <a:rPr lang="en-IN" sz="2400" dirty="0" err="1"/>
              <a:t>Dr.</a:t>
            </a:r>
            <a:r>
              <a:rPr lang="en-IN" sz="2400" dirty="0"/>
              <a:t> Park is also interested in epidemiologic methods of life-course data analysis.</a:t>
            </a:r>
            <a:endParaRPr lang="en-US" sz="2400" dirty="0">
              <a:latin typeface="Times New Roman" pitchFamily="18" charset="0"/>
              <a:cs typeface="Times New Roman" pitchFamily="18" charset="0"/>
            </a:endParaRPr>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02175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15310" y="1595735"/>
            <a:ext cx="1808508" cy="461665"/>
          </a:xfrm>
          <a:prstGeom prst="rect">
            <a:avLst/>
          </a:prstGeom>
          <a:noFill/>
        </p:spPr>
        <p:txBody>
          <a:bodyPr vert="horz" lIns="91440" tIns="45720" rIns="91440" bIns="45720" rtlCol="0" anchor="ctr">
            <a:normAutofit/>
          </a:bodyPr>
          <a:lstStyle/>
          <a:p>
            <a:pPr algn="ctr">
              <a:spcBef>
                <a:spcPct val="0"/>
              </a:spcBef>
            </a:pPr>
            <a:endParaRPr lang="en-US" sz="2400" b="1" dirty="0">
              <a:solidFill>
                <a:srgbClr val="FF0000"/>
              </a:solidFill>
              <a:latin typeface="Times New Roman" pitchFamily="18" charset="0"/>
              <a:ea typeface="+mj-ea"/>
              <a:cs typeface="Times New Roman" pitchFamily="18" charset="0"/>
            </a:endParaRPr>
          </a:p>
        </p:txBody>
      </p:sp>
      <p:sp>
        <p:nvSpPr>
          <p:cNvPr id="3" name="Rectangle 2"/>
          <p:cNvSpPr/>
          <p:nvPr/>
        </p:nvSpPr>
        <p:spPr>
          <a:xfrm>
            <a:off x="278524" y="2879393"/>
            <a:ext cx="8534400" cy="1538883"/>
          </a:xfrm>
          <a:prstGeom prst="rect">
            <a:avLst/>
          </a:prstGeom>
        </p:spPr>
        <p:txBody>
          <a:bodyPr wrap="square">
            <a:spAutoFit/>
          </a:bodyPr>
          <a:lstStyle/>
          <a:p>
            <a:r>
              <a:rPr lang="en-IN" sz="2400" dirty="0"/>
              <a:t>Park research interest include Epidemiologic research of health effects of air pollution, heavy metals and </a:t>
            </a:r>
            <a:r>
              <a:rPr lang="en-IN" sz="2400" dirty="0" err="1"/>
              <a:t>bisphenol</a:t>
            </a:r>
            <a:r>
              <a:rPr lang="en-IN" sz="2400" dirty="0"/>
              <a:t>-A, Gene-Environment Interaction, Nutrition-Environment Interaction.</a:t>
            </a:r>
            <a:endParaRPr lang="en-US" sz="2200" dirty="0">
              <a:latin typeface="Times New Roman" pitchFamily="18" charset="0"/>
              <a:cs typeface="Times New Roman" pitchFamily="18" charset="0"/>
            </a:endParaRPr>
          </a:p>
          <a:p>
            <a:endParaRPr lang="en-US" sz="2200" dirty="0">
              <a:latin typeface="Times New Roman" pitchFamily="18" charset="0"/>
              <a:cs typeface="Times New Roman" pitchFamily="18" charset="0"/>
            </a:endParaRPr>
          </a:p>
        </p:txBody>
      </p:sp>
      <p:pic>
        <p:nvPicPr>
          <p:cNvPr id="5"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56511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581807"/>
            <a:ext cx="7772400" cy="3416320"/>
          </a:xfrm>
          <a:prstGeom prst="rect">
            <a:avLst/>
          </a:prstGeom>
        </p:spPr>
        <p:txBody>
          <a:bodyPr wrap="square">
            <a:spAutoFit/>
          </a:bodyPr>
          <a:lstStyle/>
          <a:p>
            <a:r>
              <a:rPr lang="en-IN" sz="2400" b="1" dirty="0"/>
              <a:t>Urinary </a:t>
            </a:r>
            <a:r>
              <a:rPr lang="en-IN" sz="2400" b="1" dirty="0" err="1"/>
              <a:t>Bisphenol</a:t>
            </a:r>
            <a:r>
              <a:rPr lang="en-IN" sz="2400" b="1" dirty="0"/>
              <a:t> A and Type-2 Diabetes in U.S. Adults: Data from NHANES </a:t>
            </a:r>
            <a:r>
              <a:rPr lang="en-IN" sz="2400" b="1" dirty="0" smtClean="0"/>
              <a:t>2003-2008</a:t>
            </a:r>
          </a:p>
          <a:p>
            <a:r>
              <a:rPr lang="en-US" sz="2400" dirty="0"/>
              <a:t>Monica K. Silver, Marie S. O'Neill, </a:t>
            </a:r>
            <a:r>
              <a:rPr lang="en-US" sz="2400" dirty="0" err="1"/>
              <a:t>MaryFran</a:t>
            </a:r>
            <a:r>
              <a:rPr lang="en-US" sz="2400" dirty="0"/>
              <a:t> R. Sowers , Sung </a:t>
            </a:r>
            <a:r>
              <a:rPr lang="en-US" sz="2400" dirty="0" err="1"/>
              <a:t>Kyun</a:t>
            </a:r>
            <a:r>
              <a:rPr lang="en-US" sz="2400" dirty="0"/>
              <a:t> Park </a:t>
            </a:r>
            <a:r>
              <a:rPr lang="en-US" sz="2400" dirty="0" smtClean="0"/>
              <a:t>.</a:t>
            </a:r>
          </a:p>
          <a:p>
            <a:endParaRPr lang="en-US" sz="2400" dirty="0"/>
          </a:p>
          <a:p>
            <a:r>
              <a:rPr lang="en-IN" sz="2400" b="1" dirty="0"/>
              <a:t>Cadmium exposure and cardiovascular disease in the 2005 Korea National Health and Nutrition Examination </a:t>
            </a:r>
            <a:r>
              <a:rPr lang="en-IN" sz="2400" b="1" dirty="0" smtClean="0"/>
              <a:t>Survey</a:t>
            </a:r>
          </a:p>
          <a:p>
            <a:r>
              <a:rPr lang="en-US" sz="2400" dirty="0" err="1"/>
              <a:t>Mi</a:t>
            </a:r>
            <a:r>
              <a:rPr lang="en-US" sz="2400" dirty="0"/>
              <a:t>-Sun </a:t>
            </a:r>
            <a:r>
              <a:rPr lang="en-US" sz="2400" dirty="0" smtClean="0"/>
              <a:t>Lee, </a:t>
            </a:r>
            <a:r>
              <a:rPr lang="en-US" sz="2400" dirty="0" smtClean="0"/>
              <a:t>Sung </a:t>
            </a:r>
            <a:r>
              <a:rPr lang="en-US" sz="2400" dirty="0" err="1"/>
              <a:t>Kyun</a:t>
            </a:r>
            <a:r>
              <a:rPr lang="en-US" sz="2400" dirty="0"/>
              <a:t> </a:t>
            </a:r>
            <a:r>
              <a:rPr lang="en-US" sz="2400" dirty="0" smtClean="0"/>
              <a:t>Park, </a:t>
            </a:r>
            <a:r>
              <a:rPr lang="en-US" sz="2400" dirty="0" smtClean="0"/>
              <a:t>Howard </a:t>
            </a:r>
            <a:r>
              <a:rPr lang="en-US" sz="2400" dirty="0"/>
              <a:t>Hub</a:t>
            </a:r>
            <a:r>
              <a:rPr lang="en-US" sz="2400" dirty="0" smtClean="0"/>
              <a:t>, </a:t>
            </a:r>
            <a:r>
              <a:rPr lang="en-US" sz="2400" dirty="0" err="1"/>
              <a:t>Sundong</a:t>
            </a:r>
            <a:r>
              <a:rPr lang="en-US" sz="2400" dirty="0"/>
              <a:t> </a:t>
            </a:r>
            <a:r>
              <a:rPr lang="en-US" sz="2400" dirty="0" smtClean="0"/>
              <a:t>Lee.</a:t>
            </a:r>
            <a:endParaRPr lang="en-US" sz="2400" dirty="0"/>
          </a:p>
        </p:txBody>
      </p:sp>
      <p:sp>
        <p:nvSpPr>
          <p:cNvPr id="3" name="Rectangle 2"/>
          <p:cNvSpPr/>
          <p:nvPr/>
        </p:nvSpPr>
        <p:spPr>
          <a:xfrm>
            <a:off x="990600" y="914400"/>
            <a:ext cx="1402948" cy="369332"/>
          </a:xfrm>
          <a:prstGeom prst="rect">
            <a:avLst/>
          </a:prstGeom>
        </p:spPr>
        <p:txBody>
          <a:bodyPr wrap="none">
            <a:spAutoFit/>
          </a:bodyPr>
          <a:lstStyle/>
          <a:p>
            <a:pPr algn="ctr">
              <a:spcBef>
                <a:spcPct val="0"/>
              </a:spcBef>
            </a:pPr>
            <a:r>
              <a:rPr lang="en-US" b="1" dirty="0">
                <a:solidFill>
                  <a:srgbClr val="FF0000"/>
                </a:solidFill>
                <a:latin typeface="Times New Roman" pitchFamily="18" charset="0"/>
                <a:cs typeface="Times New Roman" pitchFamily="18" charset="0"/>
              </a:rPr>
              <a:t>Publications</a:t>
            </a:r>
          </a:p>
        </p:txBody>
      </p:sp>
    </p:spTree>
    <p:extLst>
      <p:ext uri="{BB962C8B-B14F-4D97-AF65-F5344CB8AC3E}">
        <p14:creationId xmlns:p14="http://schemas.microsoft.com/office/powerpoint/2010/main" val="35893175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97221" y="1981200"/>
            <a:ext cx="8875986" cy="4524315"/>
          </a:xfrm>
          <a:prstGeom prst="rect">
            <a:avLst/>
          </a:prstGeom>
          <a:noFill/>
        </p:spPr>
        <p:txBody>
          <a:bodyPr wrap="square" rtlCol="0">
            <a:spAutoFit/>
          </a:bodyPr>
          <a:lstStyle/>
          <a:p>
            <a:r>
              <a:rPr lang="en-IN" sz="2400" b="1" dirty="0"/>
              <a:t>Biomarkers of Lead Exposure and DNA Methylation within </a:t>
            </a:r>
            <a:r>
              <a:rPr lang="en-IN" sz="2400" b="1" dirty="0" err="1" smtClean="0"/>
              <a:t>Retrotransposons</a:t>
            </a:r>
            <a:endParaRPr lang="en-IN" sz="2400" b="1" dirty="0" smtClean="0"/>
          </a:p>
          <a:p>
            <a:r>
              <a:rPr lang="en-IN" sz="2400" dirty="0" err="1"/>
              <a:t>Bollati</a:t>
            </a:r>
            <a:r>
              <a:rPr lang="en-IN" sz="2400" dirty="0"/>
              <a:t>, </a:t>
            </a:r>
            <a:r>
              <a:rPr lang="en-IN" sz="2400" dirty="0" err="1" smtClean="0"/>
              <a:t>Valentina</a:t>
            </a:r>
            <a:r>
              <a:rPr lang="en-IN" sz="2400" dirty="0" smtClean="0"/>
              <a:t>, </a:t>
            </a:r>
            <a:r>
              <a:rPr lang="en-IN" sz="2400" dirty="0" err="1" smtClean="0"/>
              <a:t>Tarantini</a:t>
            </a:r>
            <a:r>
              <a:rPr lang="en-IN" sz="2400" dirty="0"/>
              <a:t>, </a:t>
            </a:r>
            <a:r>
              <a:rPr lang="en-IN" sz="2400" dirty="0" err="1" smtClean="0"/>
              <a:t>Letizia</a:t>
            </a:r>
            <a:r>
              <a:rPr lang="en-IN" sz="2400" dirty="0" smtClean="0"/>
              <a:t>,  </a:t>
            </a:r>
            <a:r>
              <a:rPr lang="en-IN" sz="2400" dirty="0"/>
              <a:t>Hu, </a:t>
            </a:r>
            <a:r>
              <a:rPr lang="en-IN" sz="2400" dirty="0" smtClean="0"/>
              <a:t>Howard, Schwartz</a:t>
            </a:r>
            <a:r>
              <a:rPr lang="en-IN" sz="2400" dirty="0"/>
              <a:t>, Joel </a:t>
            </a:r>
            <a:r>
              <a:rPr lang="en-IN" sz="2400" dirty="0" smtClean="0"/>
              <a:t>David, Wright</a:t>
            </a:r>
            <a:r>
              <a:rPr lang="en-IN" sz="2400" dirty="0"/>
              <a:t>, Rosalind </a:t>
            </a:r>
            <a:r>
              <a:rPr lang="en-IN" sz="2400" dirty="0" smtClean="0"/>
              <a:t>Jo,  </a:t>
            </a:r>
            <a:r>
              <a:rPr lang="en-IN" sz="2400" dirty="0"/>
              <a:t>Park, Sung </a:t>
            </a:r>
            <a:r>
              <a:rPr lang="en-IN" sz="2400" dirty="0" err="1" smtClean="0"/>
              <a:t>Kyun</a:t>
            </a:r>
            <a:r>
              <a:rPr lang="en-IN" sz="2400" dirty="0" smtClean="0"/>
              <a:t>, Sparrow</a:t>
            </a:r>
            <a:r>
              <a:rPr lang="en-IN" sz="2400" dirty="0"/>
              <a:t>, </a:t>
            </a:r>
            <a:r>
              <a:rPr lang="en-IN" sz="2400" dirty="0" smtClean="0"/>
              <a:t>David, </a:t>
            </a:r>
            <a:r>
              <a:rPr lang="en-IN" sz="2400" dirty="0" err="1" smtClean="0"/>
              <a:t>Vokonas</a:t>
            </a:r>
            <a:r>
              <a:rPr lang="en-IN" sz="2400" dirty="0"/>
              <a:t>, </a:t>
            </a:r>
            <a:r>
              <a:rPr lang="en-IN" sz="2400" dirty="0" err="1"/>
              <a:t>Pantel</a:t>
            </a:r>
            <a:r>
              <a:rPr lang="en-IN" sz="2400" dirty="0"/>
              <a:t> </a:t>
            </a:r>
            <a:r>
              <a:rPr lang="en-IN" sz="2400" dirty="0" smtClean="0"/>
              <a:t>S, </a:t>
            </a:r>
            <a:r>
              <a:rPr lang="en-IN" sz="2400" dirty="0" err="1" smtClean="0"/>
              <a:t>Baccarelli</a:t>
            </a:r>
            <a:r>
              <a:rPr lang="en-IN" sz="2400" dirty="0"/>
              <a:t>, </a:t>
            </a:r>
            <a:r>
              <a:rPr lang="en-IN" sz="2400" dirty="0" smtClean="0"/>
              <a:t>Andrea, Wright</a:t>
            </a:r>
            <a:r>
              <a:rPr lang="en-IN" sz="2400" dirty="0"/>
              <a:t>, Robert O.</a:t>
            </a:r>
            <a:endParaRPr lang="en-US" sz="2400" dirty="0" smtClean="0"/>
          </a:p>
          <a:p>
            <a:endParaRPr lang="en-US" sz="2400" dirty="0"/>
          </a:p>
          <a:p>
            <a:r>
              <a:rPr lang="en-IN" sz="2400" b="1" dirty="0"/>
              <a:t>Particulate air pollution, metabolic syndrome, and heart rate variability: the multi-ethnic study of atherosclerosis (MESA</a:t>
            </a:r>
            <a:r>
              <a:rPr lang="en-IN" sz="2400" b="1" dirty="0" smtClean="0"/>
              <a:t>).</a:t>
            </a:r>
          </a:p>
          <a:p>
            <a:r>
              <a:rPr lang="en-US" sz="2400" dirty="0"/>
              <a:t>Park, </a:t>
            </a:r>
            <a:r>
              <a:rPr lang="en-US" sz="2400" dirty="0" smtClean="0"/>
              <a:t>SK, </a:t>
            </a:r>
            <a:r>
              <a:rPr lang="en-US" sz="2400" dirty="0" err="1" smtClean="0"/>
              <a:t>Auchincloss</a:t>
            </a:r>
            <a:r>
              <a:rPr lang="en-US" sz="2400" dirty="0"/>
              <a:t>, </a:t>
            </a:r>
            <a:r>
              <a:rPr lang="en-US" sz="2400" dirty="0" smtClean="0"/>
              <a:t>AH,  </a:t>
            </a:r>
            <a:r>
              <a:rPr lang="en-US" sz="2400" dirty="0"/>
              <a:t>O'Neill, </a:t>
            </a:r>
            <a:r>
              <a:rPr lang="en-US" sz="2400" dirty="0" smtClean="0"/>
              <a:t>MS, </a:t>
            </a:r>
            <a:r>
              <a:rPr lang="en-US" sz="2400" dirty="0" err="1"/>
              <a:t>Prineas</a:t>
            </a:r>
            <a:r>
              <a:rPr lang="en-US" sz="2400" dirty="0"/>
              <a:t>, </a:t>
            </a:r>
            <a:r>
              <a:rPr lang="en-US" sz="2400" dirty="0" smtClean="0"/>
              <a:t>R,  </a:t>
            </a:r>
            <a:r>
              <a:rPr lang="en-US" sz="2400" dirty="0"/>
              <a:t>Correa, </a:t>
            </a:r>
            <a:r>
              <a:rPr lang="en-US" sz="2400" dirty="0" smtClean="0"/>
              <a:t>JC,  Keeler, Barr</a:t>
            </a:r>
            <a:r>
              <a:rPr lang="en-US" sz="2400" dirty="0"/>
              <a:t>, </a:t>
            </a:r>
            <a:r>
              <a:rPr lang="en-US" sz="2400" dirty="0" smtClean="0"/>
              <a:t>RG, Kaufman</a:t>
            </a:r>
            <a:r>
              <a:rPr lang="en-US" sz="2400" dirty="0"/>
              <a:t>, </a:t>
            </a:r>
            <a:r>
              <a:rPr lang="en-US" sz="2400" dirty="0" smtClean="0"/>
              <a:t>JD, </a:t>
            </a:r>
            <a:r>
              <a:rPr lang="en-US" sz="2400" dirty="0" err="1" smtClean="0"/>
              <a:t>Diez</a:t>
            </a:r>
            <a:r>
              <a:rPr lang="en-US" sz="2400" dirty="0" smtClean="0"/>
              <a:t>-Roux</a:t>
            </a:r>
            <a:r>
              <a:rPr lang="en-US" sz="2400" dirty="0"/>
              <a:t>, Ana V. </a:t>
            </a:r>
          </a:p>
          <a:p>
            <a:endParaRPr lang="en-US" sz="2400" dirty="0"/>
          </a:p>
        </p:txBody>
      </p:sp>
      <p:sp>
        <p:nvSpPr>
          <p:cNvPr id="7" name="TextBox 6"/>
          <p:cNvSpPr txBox="1"/>
          <p:nvPr/>
        </p:nvSpPr>
        <p:spPr>
          <a:xfrm>
            <a:off x="5486400" y="4557770"/>
            <a:ext cx="2514600" cy="369332"/>
          </a:xfrm>
          <a:prstGeom prst="rect">
            <a:avLst/>
          </a:prstGeom>
          <a:noFill/>
        </p:spPr>
        <p:txBody>
          <a:bodyPr wrap="square" rtlCol="0">
            <a:spAutoFit/>
          </a:bodyPr>
          <a:lstStyle/>
          <a:p>
            <a:endParaRPr lang="en-US" dirty="0"/>
          </a:p>
        </p:txBody>
      </p:sp>
      <p:pic>
        <p:nvPicPr>
          <p:cNvPr id="4" name="Picture 2" descr="C:\Users\manjula-p\Desktop\AWBD header.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595"/>
            <a:ext cx="9144000" cy="16668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00279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38200" y="1066800"/>
            <a:ext cx="7239000" cy="5816977"/>
          </a:xfrm>
          <a:prstGeom prst="rect">
            <a:avLst/>
          </a:prstGeom>
          <a:noFill/>
        </p:spPr>
        <p:txBody>
          <a:bodyPr wrap="square" rtlCol="0">
            <a:spAutoFit/>
          </a:bodyPr>
          <a:lstStyle/>
          <a:p>
            <a:r>
              <a:rPr lang="en-US" sz="2400" b="1" dirty="0" smtClean="0"/>
              <a:t> </a:t>
            </a:r>
            <a:r>
              <a:rPr lang="en-IN" sz="2400" b="1" dirty="0"/>
              <a:t>HFE Genotype, Particulate Air Pollution, and Heart Rate Variability</a:t>
            </a:r>
          </a:p>
          <a:p>
            <a:r>
              <a:rPr lang="en-IN" sz="2400" b="1" dirty="0"/>
              <a:t>A Gene-Environment </a:t>
            </a:r>
            <a:r>
              <a:rPr lang="en-IN" sz="2400" b="1" dirty="0" smtClean="0"/>
              <a:t>Interaction</a:t>
            </a:r>
          </a:p>
          <a:p>
            <a:r>
              <a:rPr lang="en-US" sz="2400" dirty="0"/>
              <a:t>Sung </a:t>
            </a:r>
            <a:r>
              <a:rPr lang="en-US" sz="2400" dirty="0" err="1"/>
              <a:t>Kyun</a:t>
            </a:r>
            <a:r>
              <a:rPr lang="en-US" sz="2400" dirty="0"/>
              <a:t> Park, </a:t>
            </a:r>
            <a:r>
              <a:rPr lang="en-US" sz="2400" dirty="0" smtClean="0"/>
              <a:t>Marie </a:t>
            </a:r>
            <a:r>
              <a:rPr lang="en-US" sz="2400" dirty="0"/>
              <a:t>S. </a:t>
            </a:r>
            <a:r>
              <a:rPr lang="en-US" sz="2400" dirty="0" smtClean="0"/>
              <a:t>O’Neill, Robert </a:t>
            </a:r>
            <a:r>
              <a:rPr lang="en-US" sz="2400" dirty="0"/>
              <a:t>O. </a:t>
            </a:r>
            <a:r>
              <a:rPr lang="en-US" sz="2400" dirty="0" smtClean="0"/>
              <a:t>Wright, Howard </a:t>
            </a:r>
            <a:r>
              <a:rPr lang="en-US" sz="2400" dirty="0"/>
              <a:t>Hu, </a:t>
            </a:r>
            <a:r>
              <a:rPr lang="en-US" sz="2400" dirty="0" err="1" smtClean="0"/>
              <a:t>Pantel</a:t>
            </a:r>
            <a:r>
              <a:rPr lang="en-US" sz="2400" dirty="0" smtClean="0"/>
              <a:t> </a:t>
            </a:r>
            <a:r>
              <a:rPr lang="en-US" sz="2400" dirty="0"/>
              <a:t>S. </a:t>
            </a:r>
            <a:r>
              <a:rPr lang="en-US" sz="2400" dirty="0" err="1"/>
              <a:t>Vokonas</a:t>
            </a:r>
            <a:r>
              <a:rPr lang="en-US" sz="2400" dirty="0"/>
              <a:t>, </a:t>
            </a:r>
            <a:r>
              <a:rPr lang="en-US" sz="2400" dirty="0" smtClean="0"/>
              <a:t>David </a:t>
            </a:r>
            <a:r>
              <a:rPr lang="en-US" sz="2400" dirty="0"/>
              <a:t>Sparrow, </a:t>
            </a:r>
            <a:r>
              <a:rPr lang="en-US" sz="2400" dirty="0" smtClean="0"/>
              <a:t>Helen </a:t>
            </a:r>
            <a:r>
              <a:rPr lang="en-US" sz="2400" dirty="0" err="1"/>
              <a:t>Suh</a:t>
            </a:r>
            <a:r>
              <a:rPr lang="en-US" sz="2400" dirty="0"/>
              <a:t>, </a:t>
            </a:r>
            <a:r>
              <a:rPr lang="en-US" sz="2400" dirty="0" smtClean="0"/>
              <a:t>Joel Schwartz</a:t>
            </a:r>
            <a:r>
              <a:rPr lang="en-US" sz="2400" dirty="0"/>
              <a:t>.</a:t>
            </a:r>
            <a:endParaRPr lang="en-US" sz="2400" dirty="0" smtClean="0"/>
          </a:p>
          <a:p>
            <a:endParaRPr lang="en-US" sz="2400" dirty="0"/>
          </a:p>
          <a:p>
            <a:r>
              <a:rPr lang="en-IN" sz="2400" b="1" dirty="0"/>
              <a:t>Traffic-related Particles Are Associated with Elevated </a:t>
            </a:r>
            <a:r>
              <a:rPr lang="en-IN" sz="2400" b="1" dirty="0" err="1"/>
              <a:t>Homocysteine</a:t>
            </a:r>
            <a:endParaRPr lang="en-IN" sz="2400" b="1" dirty="0"/>
          </a:p>
          <a:p>
            <a:r>
              <a:rPr lang="en-IN" sz="2400" dirty="0" smtClean="0"/>
              <a:t>Sung </a:t>
            </a:r>
            <a:r>
              <a:rPr lang="en-IN" sz="2400" dirty="0" err="1"/>
              <a:t>Kyun</a:t>
            </a:r>
            <a:r>
              <a:rPr lang="en-IN" sz="2400" dirty="0"/>
              <a:t> </a:t>
            </a:r>
            <a:r>
              <a:rPr lang="en-IN" sz="2400" dirty="0" smtClean="0"/>
              <a:t>Park,</a:t>
            </a:r>
            <a:r>
              <a:rPr lang="en-IN" sz="2400" dirty="0"/>
              <a:t> Marie S. </a:t>
            </a:r>
            <a:r>
              <a:rPr lang="en-IN" sz="2400" dirty="0" smtClean="0"/>
              <a:t>O'Neill,</a:t>
            </a:r>
            <a:r>
              <a:rPr lang="en-IN" sz="2400" dirty="0"/>
              <a:t> </a:t>
            </a:r>
            <a:r>
              <a:rPr lang="en-IN" sz="2400" dirty="0" err="1"/>
              <a:t>Pantel</a:t>
            </a:r>
            <a:r>
              <a:rPr lang="en-IN" sz="2400" dirty="0"/>
              <a:t> S. </a:t>
            </a:r>
            <a:r>
              <a:rPr lang="en-IN" sz="2400" dirty="0" err="1" smtClean="0"/>
              <a:t>Vokonas</a:t>
            </a:r>
            <a:r>
              <a:rPr lang="en-IN" sz="2400" dirty="0" smtClean="0"/>
              <a:t>,</a:t>
            </a:r>
            <a:r>
              <a:rPr lang="en-IN" sz="2400" dirty="0"/>
              <a:t> David </a:t>
            </a:r>
            <a:r>
              <a:rPr lang="en-IN" sz="2400" dirty="0" smtClean="0"/>
              <a:t>Sparrow,</a:t>
            </a:r>
            <a:r>
              <a:rPr lang="en-IN" sz="2400" dirty="0"/>
              <a:t> </a:t>
            </a:r>
            <a:r>
              <a:rPr lang="en-IN" sz="2400" dirty="0" err="1"/>
              <a:t>Avron</a:t>
            </a:r>
            <a:r>
              <a:rPr lang="en-IN" sz="2400" dirty="0"/>
              <a:t> Spiro, </a:t>
            </a:r>
            <a:r>
              <a:rPr lang="en-IN" sz="2400" dirty="0" smtClean="0"/>
              <a:t>III,</a:t>
            </a:r>
            <a:r>
              <a:rPr lang="en-IN" sz="2400" dirty="0"/>
              <a:t> Katherine L. </a:t>
            </a:r>
            <a:r>
              <a:rPr lang="en-IN" sz="2400" dirty="0" smtClean="0"/>
              <a:t>Tucker,</a:t>
            </a:r>
            <a:r>
              <a:rPr lang="en-IN" sz="2400" dirty="0"/>
              <a:t> Helen </a:t>
            </a:r>
            <a:r>
              <a:rPr lang="en-IN" sz="2400" dirty="0" err="1" smtClean="0"/>
              <a:t>Suh</a:t>
            </a:r>
            <a:r>
              <a:rPr lang="en-IN" sz="2400" dirty="0" smtClean="0"/>
              <a:t>,</a:t>
            </a:r>
            <a:r>
              <a:rPr lang="en-IN" sz="2400" dirty="0"/>
              <a:t> Howard </a:t>
            </a:r>
            <a:r>
              <a:rPr lang="en-IN" sz="2400" dirty="0" smtClean="0"/>
              <a:t>Hu</a:t>
            </a:r>
            <a:r>
              <a:rPr lang="en-IN" sz="2400" baseline="30000" dirty="0"/>
              <a:t> </a:t>
            </a:r>
            <a:r>
              <a:rPr lang="en-IN" sz="2400" dirty="0" smtClean="0"/>
              <a:t>and</a:t>
            </a:r>
            <a:r>
              <a:rPr lang="en-IN" sz="2400" dirty="0"/>
              <a:t> Joel </a:t>
            </a:r>
            <a:r>
              <a:rPr lang="en-IN" sz="2400" dirty="0" smtClean="0"/>
              <a:t>Schwartz</a:t>
            </a:r>
            <a:r>
              <a:rPr lang="en-IN" sz="2400" baseline="30000" dirty="0"/>
              <a:t>.</a:t>
            </a:r>
            <a:r>
              <a:rPr lang="en-IN" sz="2400" dirty="0"/>
              <a:t/>
            </a:r>
            <a:br>
              <a:rPr lang="en-IN" sz="2400" dirty="0"/>
            </a:br>
            <a:r>
              <a:rPr lang="en-IN" sz="2400" dirty="0"/>
              <a:t/>
            </a:r>
            <a:br>
              <a:rPr lang="en-IN" sz="2400" dirty="0"/>
            </a:br>
            <a:r>
              <a:rPr lang="en-IN" sz="2400" dirty="0"/>
              <a:t/>
            </a:r>
            <a:br>
              <a:rPr lang="en-IN" sz="2400" dirty="0"/>
            </a:br>
            <a:endParaRPr lang="en-US" dirty="0"/>
          </a:p>
          <a:p>
            <a:endParaRPr lang="en-US" dirty="0"/>
          </a:p>
        </p:txBody>
      </p:sp>
    </p:spTree>
    <p:extLst>
      <p:ext uri="{BB962C8B-B14F-4D97-AF65-F5344CB8AC3E}">
        <p14:creationId xmlns:p14="http://schemas.microsoft.com/office/powerpoint/2010/main" val="123293336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965</TotalTime>
  <Words>712</Words>
  <Application>Microsoft Office PowerPoint</Application>
  <PresentationFormat>On-screen Show (4:3)</PresentationFormat>
  <Paragraphs>54</Paragraphs>
  <Slides>12</Slides>
  <Notes>1</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Flow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Vinay Chandra Vipperla</dc:creator>
  <cp:lastModifiedBy>Manjula Podila</cp:lastModifiedBy>
  <cp:revision>77</cp:revision>
  <dcterms:created xsi:type="dcterms:W3CDTF">2014-10-01T07:08:05Z</dcterms:created>
  <dcterms:modified xsi:type="dcterms:W3CDTF">2015-12-04T08:00:05Z</dcterms:modified>
</cp:coreProperties>
</file>