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345" r:id="rId2"/>
    <p:sldId id="346" r:id="rId3"/>
    <p:sldId id="256" r:id="rId4"/>
    <p:sldId id="257" r:id="rId5"/>
    <p:sldId id="341" r:id="rId6"/>
    <p:sldId id="260" r:id="rId7"/>
    <p:sldId id="333" r:id="rId8"/>
    <p:sldId id="334" r:id="rId9"/>
    <p:sldId id="335" r:id="rId10"/>
    <p:sldId id="347" r:id="rId11"/>
    <p:sldId id="348" r:id="rId12"/>
    <p:sldId id="34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83356" y="133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a:t>
            </a:r>
            <a:r>
              <a:rPr lang="en-US" sz="3600" dirty="0"/>
              <a:t>of Air &amp; Water Borne </a:t>
            </a:r>
            <a:r>
              <a:rPr lang="en-US" sz="3600" dirty="0" smtClean="0"/>
              <a:t>Diseases</a:t>
            </a:r>
          </a:p>
          <a:p>
            <a:pPr algn="ctr">
              <a:defRPr/>
            </a:pP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716437"/>
            <a:ext cx="5210503" cy="5196166"/>
          </a:xfrm>
          <a:prstGeom prst="rect">
            <a:avLst/>
          </a:prstGeom>
        </p:spPr>
        <p:txBody>
          <a:bodyPr wrap="square">
            <a:spAutoFit/>
          </a:bodyPr>
          <a:lstStyle/>
          <a:p>
            <a:pPr>
              <a:lnSpc>
                <a:spcPct val="150000"/>
              </a:lnSpc>
            </a:pPr>
            <a:r>
              <a:rPr lang="en-IN" sz="2800" b="1" dirty="0"/>
              <a:t>Sung </a:t>
            </a:r>
            <a:r>
              <a:rPr lang="en-IN" sz="2800" b="1" dirty="0" err="1"/>
              <a:t>Kyun</a:t>
            </a:r>
            <a:r>
              <a:rPr lang="en-IN" sz="2800" b="1" dirty="0"/>
              <a:t> Park </a:t>
            </a:r>
          </a:p>
          <a:p>
            <a:pPr>
              <a:lnSpc>
                <a:spcPct val="150000"/>
              </a:lnSpc>
            </a:pPr>
            <a:r>
              <a:rPr lang="en-IN" sz="2800" b="1" dirty="0"/>
              <a:t>Departments of Epidemiology </a:t>
            </a:r>
            <a:r>
              <a:rPr lang="en-IN" sz="2800" b="1" dirty="0" smtClean="0"/>
              <a:t> and Environmental Health Sciences</a:t>
            </a:r>
            <a:endParaRPr lang="en-IN" sz="2800" b="1" dirty="0"/>
          </a:p>
          <a:p>
            <a:pPr>
              <a:lnSpc>
                <a:spcPct val="150000"/>
              </a:lnSpc>
            </a:pPr>
            <a:r>
              <a:rPr lang="en-IN" sz="2800" b="1" dirty="0"/>
              <a:t>University of Michigan</a:t>
            </a:r>
          </a:p>
          <a:p>
            <a:pPr>
              <a:lnSpc>
                <a:spcPct val="150000"/>
              </a:lnSpc>
            </a:pPr>
            <a:r>
              <a:rPr lang="en-IN" sz="2800" b="1" dirty="0"/>
              <a:t>USA</a:t>
            </a:r>
          </a:p>
          <a:p>
            <a:pPr>
              <a:lnSpc>
                <a:spcPct val="150000"/>
              </a:lnSpc>
            </a:pPr>
            <a:r>
              <a:rPr lang="en-IN" sz="2800" b="1" dirty="0"/>
              <a:t>Tel: </a:t>
            </a:r>
            <a:r>
              <a:rPr lang="en-IN" sz="2800" b="1" dirty="0" smtClean="0"/>
              <a:t>734-936-1719</a:t>
            </a:r>
            <a:endParaRPr lang="en-IN" sz="2800" b="1" dirty="0"/>
          </a:p>
        </p:txBody>
      </p:sp>
      <p:sp>
        <p:nvSpPr>
          <p:cNvPr id="5" name="Rectangle 4"/>
          <p:cNvSpPr/>
          <p:nvPr/>
        </p:nvSpPr>
        <p:spPr>
          <a:xfrm>
            <a:off x="2343807" y="1246566"/>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Sung Kyun Par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2286000"/>
            <a:ext cx="2634341" cy="3688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785652"/>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Park is an Assistant Professor of Epidemiology and Environmental Health Sciences at the University of Michigan School of Public Health. </a:t>
            </a:r>
            <a:r>
              <a:rPr lang="en-IN" sz="2400" dirty="0" err="1"/>
              <a:t>Dr.</a:t>
            </a:r>
            <a:r>
              <a:rPr lang="en-IN" sz="2400" dirty="0"/>
              <a:t> Park received his M.P.H in Environmental Health from Seoul National University in 2000 and a doctoral degree (Sc.D.) in Environmental Epidemiology from the Harvard School of Public Health in 2005. </a:t>
            </a:r>
            <a:r>
              <a:rPr lang="en-IN" sz="2400" dirty="0" err="1"/>
              <a:t>Dr.</a:t>
            </a:r>
            <a:r>
              <a:rPr lang="en-IN" sz="2400" dirty="0"/>
              <a:t> Parks research focuses on health effects of environmental exposures, such as air pollution, heavy metals, </a:t>
            </a:r>
            <a:r>
              <a:rPr lang="en-IN" sz="2400" dirty="0" err="1"/>
              <a:t>bisphenol</a:t>
            </a:r>
            <a:r>
              <a:rPr lang="en-IN" sz="2400" dirty="0"/>
              <a:t>-A, and noise, in aging populations. He has a specific interest in gene-environment and nutrient-environment interactions.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2677656"/>
          </a:xfrm>
          <a:prstGeom prst="rect">
            <a:avLst/>
          </a:prstGeom>
        </p:spPr>
        <p:txBody>
          <a:bodyPr wrap="square">
            <a:spAutoFit/>
          </a:bodyPr>
          <a:lstStyle/>
          <a:p>
            <a:pPr marL="342900" indent="-342900" algn="just">
              <a:buFont typeface="Arial" pitchFamily="34" charset="0"/>
              <a:buChar char="•"/>
            </a:pPr>
            <a:r>
              <a:rPr lang="en-IN" sz="2400" dirty="0"/>
              <a:t>He is also working on the effects of noise and heavy metals on hearing loss and cardio-metabolic diseases using data from the National Health and Nutrition Examination Survey (NHANES) and the Korea National Health and Nutrition Examination Survey (KNHANES). </a:t>
            </a:r>
            <a:r>
              <a:rPr lang="en-IN" sz="2400" dirty="0" err="1"/>
              <a:t>Dr.</a:t>
            </a:r>
            <a:r>
              <a:rPr lang="en-IN" sz="2400" dirty="0"/>
              <a:t> Park is also interested in epidemiologic methods of life-course data analysis.</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278524" y="2879393"/>
            <a:ext cx="8534400" cy="1538883"/>
          </a:xfrm>
          <a:prstGeom prst="rect">
            <a:avLst/>
          </a:prstGeom>
        </p:spPr>
        <p:txBody>
          <a:bodyPr wrap="square">
            <a:spAutoFit/>
          </a:bodyPr>
          <a:lstStyle/>
          <a:p>
            <a:r>
              <a:rPr lang="en-IN" sz="2400" dirty="0"/>
              <a:t>Park research interest include Epidemiologic research of health effects of air pollution, heavy metals and </a:t>
            </a:r>
            <a:r>
              <a:rPr lang="en-IN" sz="2400" dirty="0" err="1"/>
              <a:t>bisphenol</a:t>
            </a:r>
            <a:r>
              <a:rPr lang="en-IN" sz="2400" dirty="0"/>
              <a:t>-A, Gene-Environment Interaction, Nutrition-Environment Interaction.</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81807"/>
            <a:ext cx="7772400" cy="3416320"/>
          </a:xfrm>
          <a:prstGeom prst="rect">
            <a:avLst/>
          </a:prstGeom>
        </p:spPr>
        <p:txBody>
          <a:bodyPr wrap="square">
            <a:spAutoFit/>
          </a:bodyPr>
          <a:lstStyle/>
          <a:p>
            <a:r>
              <a:rPr lang="en-IN" sz="2400" b="1" dirty="0"/>
              <a:t>Urinary </a:t>
            </a:r>
            <a:r>
              <a:rPr lang="en-IN" sz="2400" b="1" dirty="0" err="1"/>
              <a:t>Bisphenol</a:t>
            </a:r>
            <a:r>
              <a:rPr lang="en-IN" sz="2400" b="1" dirty="0"/>
              <a:t> A and Type-2 Diabetes in U.S. Adults: Data from NHANES </a:t>
            </a:r>
            <a:r>
              <a:rPr lang="en-IN" sz="2400" b="1" dirty="0" smtClean="0"/>
              <a:t>2003-2008</a:t>
            </a:r>
          </a:p>
          <a:p>
            <a:r>
              <a:rPr lang="en-US" sz="2400" dirty="0"/>
              <a:t>Monica K. Silver, Marie S. O'Neill, </a:t>
            </a:r>
            <a:r>
              <a:rPr lang="en-US" sz="2400" dirty="0" err="1"/>
              <a:t>MaryFran</a:t>
            </a:r>
            <a:r>
              <a:rPr lang="en-US" sz="2400" dirty="0"/>
              <a:t> R. Sowers , Sung </a:t>
            </a:r>
            <a:r>
              <a:rPr lang="en-US" sz="2400" dirty="0" err="1"/>
              <a:t>Kyun</a:t>
            </a:r>
            <a:r>
              <a:rPr lang="en-US" sz="2400" dirty="0"/>
              <a:t> Park </a:t>
            </a:r>
            <a:r>
              <a:rPr lang="en-US" sz="2400" dirty="0" smtClean="0"/>
              <a:t>.</a:t>
            </a:r>
          </a:p>
          <a:p>
            <a:endParaRPr lang="en-US" sz="2400" dirty="0"/>
          </a:p>
          <a:p>
            <a:r>
              <a:rPr lang="en-IN" sz="2400" b="1" dirty="0"/>
              <a:t>Cadmium exposure and cardiovascular disease in the 2005 Korea National Health and Nutrition Examination </a:t>
            </a:r>
            <a:r>
              <a:rPr lang="en-IN" sz="2400" b="1" dirty="0" smtClean="0"/>
              <a:t>Survey</a:t>
            </a:r>
          </a:p>
          <a:p>
            <a:r>
              <a:rPr lang="en-US" sz="2400" dirty="0" err="1"/>
              <a:t>Mi</a:t>
            </a:r>
            <a:r>
              <a:rPr lang="en-US" sz="2400" dirty="0"/>
              <a:t>-Sun </a:t>
            </a:r>
            <a:r>
              <a:rPr lang="en-US" sz="2400" dirty="0" smtClean="0"/>
              <a:t>Lee, </a:t>
            </a:r>
            <a:r>
              <a:rPr lang="en-US" sz="2400" dirty="0" smtClean="0"/>
              <a:t>Sung </a:t>
            </a:r>
            <a:r>
              <a:rPr lang="en-US" sz="2400" dirty="0" err="1"/>
              <a:t>Kyun</a:t>
            </a:r>
            <a:r>
              <a:rPr lang="en-US" sz="2400" dirty="0"/>
              <a:t> </a:t>
            </a:r>
            <a:r>
              <a:rPr lang="en-US" sz="2400" dirty="0" smtClean="0"/>
              <a:t>Park, </a:t>
            </a:r>
            <a:r>
              <a:rPr lang="en-US" sz="2400" dirty="0" smtClean="0"/>
              <a:t>Howard </a:t>
            </a:r>
            <a:r>
              <a:rPr lang="en-US" sz="2400" dirty="0"/>
              <a:t>Hub</a:t>
            </a:r>
            <a:r>
              <a:rPr lang="en-US" sz="2400" dirty="0" smtClean="0"/>
              <a:t>, </a:t>
            </a:r>
            <a:r>
              <a:rPr lang="en-US" sz="2400" dirty="0" err="1"/>
              <a:t>Sundong</a:t>
            </a:r>
            <a:r>
              <a:rPr lang="en-US" sz="2400" dirty="0"/>
              <a:t> </a:t>
            </a:r>
            <a:r>
              <a:rPr lang="en-US" sz="2400" dirty="0" smtClean="0"/>
              <a:t>Lee.</a:t>
            </a:r>
            <a:endParaRPr lang="en-US" sz="2400" dirty="0"/>
          </a:p>
        </p:txBody>
      </p:sp>
      <p:sp>
        <p:nvSpPr>
          <p:cNvPr id="3" name="Rectangle 2"/>
          <p:cNvSpPr/>
          <p:nvPr/>
        </p:nvSpPr>
        <p:spPr>
          <a:xfrm>
            <a:off x="990600" y="914400"/>
            <a:ext cx="1402948" cy="369332"/>
          </a:xfrm>
          <a:prstGeom prst="rect">
            <a:avLst/>
          </a:prstGeom>
        </p:spPr>
        <p:txBody>
          <a:bodyPr wrap="none">
            <a:spAutoFit/>
          </a:bodyPr>
          <a:lstStyle/>
          <a:p>
            <a:pPr algn="ctr">
              <a:spcBef>
                <a:spcPct val="0"/>
              </a:spcBef>
            </a:pPr>
            <a:r>
              <a:rPr lang="en-US" b="1" dirty="0">
                <a:solidFill>
                  <a:srgbClr val="FF0000"/>
                </a:solidFill>
                <a:latin typeface="Times New Roman" pitchFamily="18" charset="0"/>
                <a:cs typeface="Times New Roman" pitchFamily="18" charset="0"/>
              </a:rPr>
              <a:t>Publications</a:t>
            </a:r>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524315"/>
          </a:xfrm>
          <a:prstGeom prst="rect">
            <a:avLst/>
          </a:prstGeom>
          <a:noFill/>
        </p:spPr>
        <p:txBody>
          <a:bodyPr wrap="square" rtlCol="0">
            <a:spAutoFit/>
          </a:bodyPr>
          <a:lstStyle/>
          <a:p>
            <a:r>
              <a:rPr lang="en-IN" sz="2400" b="1" dirty="0"/>
              <a:t>Biomarkers of Lead Exposure and DNA Methylation within </a:t>
            </a:r>
            <a:r>
              <a:rPr lang="en-IN" sz="2400" b="1" dirty="0" err="1" smtClean="0"/>
              <a:t>Retrotransposons</a:t>
            </a:r>
            <a:endParaRPr lang="en-IN" sz="2400" b="1" dirty="0" smtClean="0"/>
          </a:p>
          <a:p>
            <a:r>
              <a:rPr lang="en-IN" sz="2400" dirty="0" err="1"/>
              <a:t>Bollati</a:t>
            </a:r>
            <a:r>
              <a:rPr lang="en-IN" sz="2400" dirty="0"/>
              <a:t>, </a:t>
            </a:r>
            <a:r>
              <a:rPr lang="en-IN" sz="2400" dirty="0" err="1" smtClean="0"/>
              <a:t>Valentina</a:t>
            </a:r>
            <a:r>
              <a:rPr lang="en-IN" sz="2400" dirty="0" smtClean="0"/>
              <a:t>, </a:t>
            </a:r>
            <a:r>
              <a:rPr lang="en-IN" sz="2400" dirty="0" err="1" smtClean="0"/>
              <a:t>Tarantini</a:t>
            </a:r>
            <a:r>
              <a:rPr lang="en-IN" sz="2400" dirty="0"/>
              <a:t>, </a:t>
            </a:r>
            <a:r>
              <a:rPr lang="en-IN" sz="2400" dirty="0" err="1" smtClean="0"/>
              <a:t>Letizia</a:t>
            </a:r>
            <a:r>
              <a:rPr lang="en-IN" sz="2400" dirty="0" smtClean="0"/>
              <a:t>,  </a:t>
            </a:r>
            <a:r>
              <a:rPr lang="en-IN" sz="2400" dirty="0"/>
              <a:t>Hu, </a:t>
            </a:r>
            <a:r>
              <a:rPr lang="en-IN" sz="2400" dirty="0" smtClean="0"/>
              <a:t>Howard, Schwartz</a:t>
            </a:r>
            <a:r>
              <a:rPr lang="en-IN" sz="2400" dirty="0"/>
              <a:t>, Joel </a:t>
            </a:r>
            <a:r>
              <a:rPr lang="en-IN" sz="2400" dirty="0" smtClean="0"/>
              <a:t>David, Wright</a:t>
            </a:r>
            <a:r>
              <a:rPr lang="en-IN" sz="2400" dirty="0"/>
              <a:t>, Rosalind </a:t>
            </a:r>
            <a:r>
              <a:rPr lang="en-IN" sz="2400" dirty="0" smtClean="0"/>
              <a:t>Jo,  </a:t>
            </a:r>
            <a:r>
              <a:rPr lang="en-IN" sz="2400" dirty="0"/>
              <a:t>Park, Sung </a:t>
            </a:r>
            <a:r>
              <a:rPr lang="en-IN" sz="2400" dirty="0" err="1" smtClean="0"/>
              <a:t>Kyun</a:t>
            </a:r>
            <a:r>
              <a:rPr lang="en-IN" sz="2400" dirty="0" smtClean="0"/>
              <a:t>, Sparrow</a:t>
            </a:r>
            <a:r>
              <a:rPr lang="en-IN" sz="2400" dirty="0"/>
              <a:t>, </a:t>
            </a:r>
            <a:r>
              <a:rPr lang="en-IN" sz="2400" dirty="0" smtClean="0"/>
              <a:t>David, </a:t>
            </a:r>
            <a:r>
              <a:rPr lang="en-IN" sz="2400" dirty="0" err="1" smtClean="0"/>
              <a:t>Vokonas</a:t>
            </a:r>
            <a:r>
              <a:rPr lang="en-IN" sz="2400" dirty="0"/>
              <a:t>, </a:t>
            </a:r>
            <a:r>
              <a:rPr lang="en-IN" sz="2400" dirty="0" err="1"/>
              <a:t>Pantel</a:t>
            </a:r>
            <a:r>
              <a:rPr lang="en-IN" sz="2400" dirty="0"/>
              <a:t> </a:t>
            </a:r>
            <a:r>
              <a:rPr lang="en-IN" sz="2400" dirty="0" smtClean="0"/>
              <a:t>S, </a:t>
            </a:r>
            <a:r>
              <a:rPr lang="en-IN" sz="2400" dirty="0" err="1" smtClean="0"/>
              <a:t>Baccarelli</a:t>
            </a:r>
            <a:r>
              <a:rPr lang="en-IN" sz="2400" dirty="0"/>
              <a:t>, </a:t>
            </a:r>
            <a:r>
              <a:rPr lang="en-IN" sz="2400" dirty="0" smtClean="0"/>
              <a:t>Andrea, Wright</a:t>
            </a:r>
            <a:r>
              <a:rPr lang="en-IN" sz="2400" dirty="0"/>
              <a:t>, Robert O.</a:t>
            </a:r>
            <a:endParaRPr lang="en-US" sz="2400" dirty="0" smtClean="0"/>
          </a:p>
          <a:p>
            <a:endParaRPr lang="en-US" sz="2400" dirty="0"/>
          </a:p>
          <a:p>
            <a:r>
              <a:rPr lang="en-IN" sz="2400" b="1" dirty="0"/>
              <a:t>Particulate air pollution, metabolic syndrome, and heart rate variability: the multi-ethnic study of atherosclerosis (MESA</a:t>
            </a:r>
            <a:r>
              <a:rPr lang="en-IN" sz="2400" b="1" dirty="0" smtClean="0"/>
              <a:t>).</a:t>
            </a:r>
          </a:p>
          <a:p>
            <a:r>
              <a:rPr lang="en-US" sz="2400" dirty="0"/>
              <a:t>Park, </a:t>
            </a:r>
            <a:r>
              <a:rPr lang="en-US" sz="2400" dirty="0" smtClean="0"/>
              <a:t>SK, </a:t>
            </a:r>
            <a:r>
              <a:rPr lang="en-US" sz="2400" dirty="0" err="1" smtClean="0"/>
              <a:t>Auchincloss</a:t>
            </a:r>
            <a:r>
              <a:rPr lang="en-US" sz="2400" dirty="0"/>
              <a:t>, </a:t>
            </a:r>
            <a:r>
              <a:rPr lang="en-US" sz="2400" dirty="0" smtClean="0"/>
              <a:t>AH,  </a:t>
            </a:r>
            <a:r>
              <a:rPr lang="en-US" sz="2400" dirty="0"/>
              <a:t>O'Neill, </a:t>
            </a:r>
            <a:r>
              <a:rPr lang="en-US" sz="2400" dirty="0" smtClean="0"/>
              <a:t>MS, </a:t>
            </a:r>
            <a:r>
              <a:rPr lang="en-US" sz="2400" dirty="0" err="1"/>
              <a:t>Prineas</a:t>
            </a:r>
            <a:r>
              <a:rPr lang="en-US" sz="2400" dirty="0"/>
              <a:t>, </a:t>
            </a:r>
            <a:r>
              <a:rPr lang="en-US" sz="2400" dirty="0" smtClean="0"/>
              <a:t>R,  </a:t>
            </a:r>
            <a:r>
              <a:rPr lang="en-US" sz="2400" dirty="0"/>
              <a:t>Correa, </a:t>
            </a:r>
            <a:r>
              <a:rPr lang="en-US" sz="2400" dirty="0" smtClean="0"/>
              <a:t>JC,  Keeler, Barr</a:t>
            </a:r>
            <a:r>
              <a:rPr lang="en-US" sz="2400" dirty="0"/>
              <a:t>, </a:t>
            </a:r>
            <a:r>
              <a:rPr lang="en-US" sz="2400" dirty="0" smtClean="0"/>
              <a:t>RG, Kaufman</a:t>
            </a:r>
            <a:r>
              <a:rPr lang="en-US" sz="2400" dirty="0"/>
              <a:t>, </a:t>
            </a:r>
            <a:r>
              <a:rPr lang="en-US" sz="2400" dirty="0" smtClean="0"/>
              <a:t>JD, </a:t>
            </a:r>
            <a:r>
              <a:rPr lang="en-US" sz="2400" dirty="0" err="1" smtClean="0"/>
              <a:t>Diez</a:t>
            </a:r>
            <a:r>
              <a:rPr lang="en-US" sz="2400" dirty="0" smtClean="0"/>
              <a:t>-Roux</a:t>
            </a:r>
            <a:r>
              <a:rPr lang="en-US" sz="2400" dirty="0"/>
              <a:t>, Ana V. </a:t>
            </a:r>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1066800"/>
            <a:ext cx="7239000" cy="5816977"/>
          </a:xfrm>
          <a:prstGeom prst="rect">
            <a:avLst/>
          </a:prstGeom>
          <a:noFill/>
        </p:spPr>
        <p:txBody>
          <a:bodyPr wrap="square" rtlCol="0">
            <a:spAutoFit/>
          </a:bodyPr>
          <a:lstStyle/>
          <a:p>
            <a:r>
              <a:rPr lang="en-US" sz="2400" b="1" dirty="0" smtClean="0"/>
              <a:t> </a:t>
            </a:r>
            <a:r>
              <a:rPr lang="en-IN" sz="2400" b="1" dirty="0"/>
              <a:t>HFE Genotype, Particulate Air Pollution, and Heart Rate Variability</a:t>
            </a:r>
          </a:p>
          <a:p>
            <a:r>
              <a:rPr lang="en-IN" sz="2400" b="1" dirty="0"/>
              <a:t>A Gene-Environment </a:t>
            </a:r>
            <a:r>
              <a:rPr lang="en-IN" sz="2400" b="1" dirty="0" smtClean="0"/>
              <a:t>Interaction</a:t>
            </a:r>
          </a:p>
          <a:p>
            <a:r>
              <a:rPr lang="en-US" sz="2400" dirty="0"/>
              <a:t>Sung </a:t>
            </a:r>
            <a:r>
              <a:rPr lang="en-US" sz="2400" dirty="0" err="1"/>
              <a:t>Kyun</a:t>
            </a:r>
            <a:r>
              <a:rPr lang="en-US" sz="2400" dirty="0"/>
              <a:t> Park, </a:t>
            </a:r>
            <a:r>
              <a:rPr lang="en-US" sz="2400" dirty="0" smtClean="0"/>
              <a:t>Marie </a:t>
            </a:r>
            <a:r>
              <a:rPr lang="en-US" sz="2400" dirty="0"/>
              <a:t>S. </a:t>
            </a:r>
            <a:r>
              <a:rPr lang="en-US" sz="2400" dirty="0" smtClean="0"/>
              <a:t>O’Neill, Robert </a:t>
            </a:r>
            <a:r>
              <a:rPr lang="en-US" sz="2400" dirty="0"/>
              <a:t>O. </a:t>
            </a:r>
            <a:r>
              <a:rPr lang="en-US" sz="2400" dirty="0" smtClean="0"/>
              <a:t>Wright, Howard </a:t>
            </a:r>
            <a:r>
              <a:rPr lang="en-US" sz="2400" dirty="0"/>
              <a:t>Hu, </a:t>
            </a:r>
            <a:r>
              <a:rPr lang="en-US" sz="2400" dirty="0" err="1" smtClean="0"/>
              <a:t>Pantel</a:t>
            </a:r>
            <a:r>
              <a:rPr lang="en-US" sz="2400" dirty="0" smtClean="0"/>
              <a:t> </a:t>
            </a:r>
            <a:r>
              <a:rPr lang="en-US" sz="2400" dirty="0"/>
              <a:t>S. </a:t>
            </a:r>
            <a:r>
              <a:rPr lang="en-US" sz="2400" dirty="0" err="1"/>
              <a:t>Vokonas</a:t>
            </a:r>
            <a:r>
              <a:rPr lang="en-US" sz="2400" dirty="0"/>
              <a:t>, </a:t>
            </a:r>
            <a:r>
              <a:rPr lang="en-US" sz="2400" dirty="0" smtClean="0"/>
              <a:t>David </a:t>
            </a:r>
            <a:r>
              <a:rPr lang="en-US" sz="2400" dirty="0"/>
              <a:t>Sparrow, </a:t>
            </a:r>
            <a:r>
              <a:rPr lang="en-US" sz="2400" dirty="0" smtClean="0"/>
              <a:t>Helen </a:t>
            </a:r>
            <a:r>
              <a:rPr lang="en-US" sz="2400" dirty="0" err="1"/>
              <a:t>Suh</a:t>
            </a:r>
            <a:r>
              <a:rPr lang="en-US" sz="2400" dirty="0"/>
              <a:t>, </a:t>
            </a:r>
            <a:r>
              <a:rPr lang="en-US" sz="2400" dirty="0" smtClean="0"/>
              <a:t>Joel Schwartz</a:t>
            </a:r>
            <a:r>
              <a:rPr lang="en-US" sz="2400" dirty="0"/>
              <a:t>.</a:t>
            </a:r>
            <a:endParaRPr lang="en-US" sz="2400" dirty="0" smtClean="0"/>
          </a:p>
          <a:p>
            <a:endParaRPr lang="en-US" sz="2400" dirty="0"/>
          </a:p>
          <a:p>
            <a:r>
              <a:rPr lang="en-IN" sz="2400" b="1" dirty="0"/>
              <a:t>Traffic-related Particles Are Associated with Elevated </a:t>
            </a:r>
            <a:r>
              <a:rPr lang="en-IN" sz="2400" b="1" dirty="0" err="1"/>
              <a:t>Homocysteine</a:t>
            </a:r>
            <a:endParaRPr lang="en-IN" sz="2400" b="1" dirty="0"/>
          </a:p>
          <a:p>
            <a:r>
              <a:rPr lang="en-IN" sz="2400" dirty="0" smtClean="0"/>
              <a:t>Sung </a:t>
            </a:r>
            <a:r>
              <a:rPr lang="en-IN" sz="2400" dirty="0" err="1"/>
              <a:t>Kyun</a:t>
            </a:r>
            <a:r>
              <a:rPr lang="en-IN" sz="2400" dirty="0"/>
              <a:t> </a:t>
            </a:r>
            <a:r>
              <a:rPr lang="en-IN" sz="2400" dirty="0" smtClean="0"/>
              <a:t>Park,</a:t>
            </a:r>
            <a:r>
              <a:rPr lang="en-IN" sz="2400" dirty="0"/>
              <a:t> Marie S. </a:t>
            </a:r>
            <a:r>
              <a:rPr lang="en-IN" sz="2400" dirty="0" smtClean="0"/>
              <a:t>O'Neill,</a:t>
            </a:r>
            <a:r>
              <a:rPr lang="en-IN" sz="2400" dirty="0"/>
              <a:t> </a:t>
            </a:r>
            <a:r>
              <a:rPr lang="en-IN" sz="2400" dirty="0" err="1"/>
              <a:t>Pantel</a:t>
            </a:r>
            <a:r>
              <a:rPr lang="en-IN" sz="2400" dirty="0"/>
              <a:t> S. </a:t>
            </a:r>
            <a:r>
              <a:rPr lang="en-IN" sz="2400" dirty="0" err="1" smtClean="0"/>
              <a:t>Vokonas</a:t>
            </a:r>
            <a:r>
              <a:rPr lang="en-IN" sz="2400" dirty="0" smtClean="0"/>
              <a:t>,</a:t>
            </a:r>
            <a:r>
              <a:rPr lang="en-IN" sz="2400" dirty="0"/>
              <a:t> David </a:t>
            </a:r>
            <a:r>
              <a:rPr lang="en-IN" sz="2400" dirty="0" smtClean="0"/>
              <a:t>Sparrow,</a:t>
            </a:r>
            <a:r>
              <a:rPr lang="en-IN" sz="2400" dirty="0"/>
              <a:t> </a:t>
            </a:r>
            <a:r>
              <a:rPr lang="en-IN" sz="2400" dirty="0" err="1"/>
              <a:t>Avron</a:t>
            </a:r>
            <a:r>
              <a:rPr lang="en-IN" sz="2400" dirty="0"/>
              <a:t> Spiro, </a:t>
            </a:r>
            <a:r>
              <a:rPr lang="en-IN" sz="2400" dirty="0" smtClean="0"/>
              <a:t>III,</a:t>
            </a:r>
            <a:r>
              <a:rPr lang="en-IN" sz="2400" dirty="0"/>
              <a:t> Katherine L. </a:t>
            </a:r>
            <a:r>
              <a:rPr lang="en-IN" sz="2400" dirty="0" smtClean="0"/>
              <a:t>Tucker,</a:t>
            </a:r>
            <a:r>
              <a:rPr lang="en-IN" sz="2400" dirty="0"/>
              <a:t> Helen </a:t>
            </a:r>
            <a:r>
              <a:rPr lang="en-IN" sz="2400" dirty="0" err="1" smtClean="0"/>
              <a:t>Suh</a:t>
            </a:r>
            <a:r>
              <a:rPr lang="en-IN" sz="2400" dirty="0" smtClean="0"/>
              <a:t>,</a:t>
            </a:r>
            <a:r>
              <a:rPr lang="en-IN" sz="2400" dirty="0"/>
              <a:t> Howard </a:t>
            </a:r>
            <a:r>
              <a:rPr lang="en-IN" sz="2400" dirty="0" smtClean="0"/>
              <a:t>Hu</a:t>
            </a:r>
            <a:r>
              <a:rPr lang="en-IN" sz="2400" baseline="30000" dirty="0"/>
              <a:t> </a:t>
            </a:r>
            <a:r>
              <a:rPr lang="en-IN" sz="2400" dirty="0" smtClean="0"/>
              <a:t>and</a:t>
            </a:r>
            <a:r>
              <a:rPr lang="en-IN" sz="2400" dirty="0"/>
              <a:t> Joel </a:t>
            </a:r>
            <a:r>
              <a:rPr lang="en-IN" sz="2400" dirty="0" smtClean="0"/>
              <a:t>Schwartz</a:t>
            </a:r>
            <a:r>
              <a:rPr lang="en-IN" sz="2400" baseline="30000" dirty="0"/>
              <a:t>.</a:t>
            </a:r>
            <a:r>
              <a:rPr lang="en-IN" sz="2400" dirty="0"/>
              <a:t/>
            </a:r>
            <a:br>
              <a:rPr lang="en-IN" sz="2400" dirty="0"/>
            </a:br>
            <a:r>
              <a:rPr lang="en-IN" sz="2400" dirty="0"/>
              <a:t/>
            </a:r>
            <a:br>
              <a:rPr lang="en-IN" sz="2400" dirty="0"/>
            </a:br>
            <a:r>
              <a:rPr lang="en-IN" sz="2400" dirty="0"/>
              <a:t/>
            </a:r>
            <a:br>
              <a:rPr lang="en-IN" sz="2400" dirty="0"/>
            </a:br>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965</TotalTime>
  <Words>712</Words>
  <Application>Microsoft Office PowerPoint</Application>
  <PresentationFormat>On-screen Show (4:3)</PresentationFormat>
  <Paragraphs>54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77</cp:revision>
  <dcterms:created xsi:type="dcterms:W3CDTF">2014-10-01T07:08:05Z</dcterms:created>
  <dcterms:modified xsi:type="dcterms:W3CDTF">2015-12-04T08:00:05Z</dcterms:modified>
</cp:coreProperties>
</file>