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85" r:id="rId4"/>
    <p:sldId id="259" r:id="rId5"/>
    <p:sldId id="260" r:id="rId6"/>
    <p:sldId id="289" r:id="rId7"/>
    <p:sldId id="261" r:id="rId8"/>
    <p:sldId id="286" r:id="rId9"/>
    <p:sldId id="287" r:id="rId10"/>
    <p:sldId id="288" r:id="rId11"/>
    <p:sldId id="28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0A04327-1C9E-4F93-8747-D7EE245DBABB}" type="datetimeFigureOut">
              <a:rPr lang="en-US" smtClean="0"/>
              <a:t>10/13/2015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2D39BF-FD37-4A4D-9E22-1E7A7B24E25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0A04327-1C9E-4F93-8747-D7EE245DBABB}" type="datetimeFigureOut">
              <a:rPr lang="en-US" smtClean="0"/>
              <a:t>10/13/2015</a:t>
            </a:fld>
            <a:endParaRPr lang="en-US"/>
          </a:p>
        </p:txBody>
      </p:sp>
      <p:sp>
        <p:nvSpPr>
          <p:cNvPr id="27" name="Slide Number Placeholder 26"/>
          <p:cNvSpPr>
            <a:spLocks noGrp="1"/>
          </p:cNvSpPr>
          <p:nvPr>
            <p:ph type="sldNum" sz="quarter" idx="11"/>
          </p:nvPr>
        </p:nvSpPr>
        <p:spPr/>
        <p:txBody>
          <a:bodyPr rtlCol="0"/>
          <a:lstStyle/>
          <a:p>
            <a:fld id="{AD2D39BF-FD37-4A4D-9E22-1E7A7B24E254}"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0A04327-1C9E-4F93-8747-D7EE245DBABB}" type="datetimeFigureOut">
              <a:rPr lang="en-US" smtClean="0"/>
              <a:t>10/13/2015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D2D39BF-FD37-4A4D-9E22-1E7A7B24E2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04327-1C9E-4F93-8747-D7EE245DBABB}"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A04327-1C9E-4F93-8747-D7EE245DBABB}"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0A04327-1C9E-4F93-8747-D7EE245DBABB}" type="datetimeFigureOut">
              <a:rPr lang="en-US" smtClean="0"/>
              <a:t>10/13/2015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2D39BF-FD37-4A4D-9E22-1E7A7B24E25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8149" y="5638800"/>
            <a:ext cx="7543800" cy="646331"/>
          </a:xfrm>
          <a:prstGeom prst="rect">
            <a:avLst/>
          </a:prstGeom>
          <a:noFill/>
        </p:spPr>
        <p:txBody>
          <a:bodyPr wrap="square" rtlCol="0">
            <a:spAutoFit/>
          </a:bodyPr>
          <a:lstStyle/>
          <a:p>
            <a:pPr algn="ctr"/>
            <a:r>
              <a:rPr lang="en-US" b="1" dirty="0" smtClean="0"/>
              <a:t>Executive Editor</a:t>
            </a:r>
          </a:p>
          <a:p>
            <a:pPr algn="ctr"/>
            <a:r>
              <a:rPr lang="en-US" b="1" dirty="0" smtClean="0"/>
              <a:t>Journal of Oral Hygiene &amp; Health</a:t>
            </a:r>
            <a:endParaRPr lang="en-US" b="1" dirty="0"/>
          </a:p>
        </p:txBody>
      </p:sp>
      <p:sp>
        <p:nvSpPr>
          <p:cNvPr id="8" name="Rectangle 7"/>
          <p:cNvSpPr/>
          <p:nvPr/>
        </p:nvSpPr>
        <p:spPr>
          <a:xfrm>
            <a:off x="2439219" y="4267200"/>
            <a:ext cx="422263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Sunit</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Jurel</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436155"/>
            <a:ext cx="1734911"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295820"/>
            <a:ext cx="2590800" cy="2569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0262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066800"/>
          </a:xfrm>
        </p:spPr>
        <p:txBody>
          <a:bodyPr/>
          <a:lstStyle/>
          <a:p>
            <a:r>
              <a:rPr lang="en-IN" b="1" dirty="0"/>
              <a:t>Dental implant</a:t>
            </a:r>
            <a:endParaRPr lang="en-IN" dirty="0"/>
          </a:p>
        </p:txBody>
      </p:sp>
      <p:sp>
        <p:nvSpPr>
          <p:cNvPr id="3" name="Content Placeholder 2"/>
          <p:cNvSpPr>
            <a:spLocks noGrp="1"/>
          </p:cNvSpPr>
          <p:nvPr>
            <p:ph idx="1"/>
          </p:nvPr>
        </p:nvSpPr>
        <p:spPr>
          <a:xfrm>
            <a:off x="457200" y="1752600"/>
            <a:ext cx="8229600" cy="4821936"/>
          </a:xfrm>
        </p:spPr>
        <p:txBody>
          <a:bodyPr/>
          <a:lstStyle/>
          <a:p>
            <a:r>
              <a:rPr lang="en-IN" dirty="0">
                <a:latin typeface="Arabic Typesetting" pitchFamily="66" charset="-78"/>
                <a:cs typeface="Arabic Typesetting" pitchFamily="66" charset="-78"/>
              </a:rPr>
              <a:t>Planning the position and number of implants is key to the long-term health of the prosthetic since biomechanical forces created during chewing can be significant</a:t>
            </a:r>
            <a:r>
              <a:rPr lang="en-IN" dirty="0" smtClean="0">
                <a:latin typeface="Arabic Typesetting" pitchFamily="66" charset="-78"/>
                <a:cs typeface="Arabic Typesetting" pitchFamily="66" charset="-78"/>
              </a:rPr>
              <a:t>.</a:t>
            </a:r>
          </a:p>
          <a:p>
            <a:r>
              <a:rPr lang="en-IN" dirty="0">
                <a:latin typeface="Arabic Typesetting" pitchFamily="66" charset="-78"/>
                <a:cs typeface="Arabic Typesetting" pitchFamily="66" charset="-78"/>
              </a:rPr>
              <a:t>The position of implants is determined by the position and angle of adjacent teeth, lab simulations or by using computed tomography with CAD/CAM simulations and surgical guides called stents.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4251" y="4191000"/>
            <a:ext cx="3263999" cy="2466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9939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pic>
        <p:nvPicPr>
          <p:cNvPr id="2355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Oral Health &amp; Hygiene</a:t>
            </a:r>
            <a:endParaRPr lang="en-US" dirty="0"/>
          </a:p>
        </p:txBody>
      </p:sp>
      <p:sp>
        <p:nvSpPr>
          <p:cNvPr id="7" name="Vertical Scroll 6"/>
          <p:cNvSpPr/>
          <p:nvPr/>
        </p:nvSpPr>
        <p:spPr>
          <a:xfrm>
            <a:off x="-117186"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smtClean="0">
                <a:solidFill>
                  <a:schemeClr val="accent2">
                    <a:lumMod val="20000"/>
                    <a:lumOff val="80000"/>
                  </a:schemeClr>
                </a:solidFill>
              </a:rPr>
              <a:t>Oral Cancer </a:t>
            </a:r>
            <a:endParaRPr lang="en-US" sz="2000" dirty="0">
              <a:solidFill>
                <a:schemeClr val="accent2">
                  <a:lumMod val="20000"/>
                  <a:lumOff val="80000"/>
                </a:schemeClr>
              </a:solidFill>
            </a:endParaRPr>
          </a:p>
          <a:p>
            <a:pPr marL="342900" indent="-342900">
              <a:buFont typeface="Wingdings" panose="05000000000000000000" pitchFamily="2" charset="2"/>
              <a:buChar char="Ø"/>
              <a:defRPr/>
            </a:pPr>
            <a:r>
              <a:rPr lang="en-US" sz="2000" u="sng" dirty="0" smtClean="0">
                <a:solidFill>
                  <a:schemeClr val="accent2">
                    <a:lumMod val="20000"/>
                    <a:lumOff val="80000"/>
                  </a:schemeClr>
                </a:solidFill>
              </a:rPr>
              <a:t>Oral Health</a:t>
            </a:r>
            <a:endParaRPr lang="en-US" sz="2000" u="sng" dirty="0">
              <a:solidFill>
                <a:schemeClr val="accent2">
                  <a:lumMod val="20000"/>
                  <a:lumOff val="80000"/>
                </a:schemeClr>
              </a:solidFill>
            </a:endParaRPr>
          </a:p>
          <a:p>
            <a:pPr marL="342900" indent="-342900">
              <a:buFont typeface="Wingdings" panose="05000000000000000000" pitchFamily="2" charset="2"/>
              <a:buChar char="Ø"/>
              <a:defRPr/>
            </a:pPr>
            <a:r>
              <a:rPr lang="en-US" sz="2000" u="sng" dirty="0">
                <a:solidFill>
                  <a:schemeClr val="accent2">
                    <a:lumMod val="20000"/>
                    <a:lumOff val="80000"/>
                  </a:schemeClr>
                </a:solidFill>
              </a:rPr>
              <a:t>Dentistry </a:t>
            </a:r>
            <a:endParaRPr lang="en-US" sz="2000" u="sng" dirty="0" smtClean="0">
              <a:solidFill>
                <a:schemeClr val="accent2">
                  <a:lumMod val="20000"/>
                  <a:lumOff val="80000"/>
                </a:schemeClr>
              </a:solidFill>
            </a:endParaRPr>
          </a:p>
          <a:p>
            <a:pPr marL="342900" indent="-342900">
              <a:buFont typeface="Wingdings" panose="05000000000000000000" pitchFamily="2" charset="2"/>
              <a:buChar char="Ø"/>
              <a:defRPr/>
            </a:pPr>
            <a:r>
              <a:rPr lang="en-US" sz="2000" u="sng" dirty="0" smtClean="0">
                <a:solidFill>
                  <a:schemeClr val="accent2">
                    <a:lumMod val="20000"/>
                    <a:lumOff val="80000"/>
                  </a:schemeClr>
                </a:solidFill>
              </a:rPr>
              <a:t>Dental Bonding</a:t>
            </a:r>
          </a:p>
          <a:p>
            <a:pPr marL="342900" indent="-342900">
              <a:buFont typeface="Wingdings" panose="05000000000000000000" pitchFamily="2" charset="2"/>
              <a:buChar char="Ø"/>
              <a:defRPr/>
            </a:pPr>
            <a:r>
              <a:rPr lang="en-US" sz="2000" u="sng" dirty="0">
                <a:solidFill>
                  <a:schemeClr val="accent2">
                    <a:lumMod val="20000"/>
                    <a:lumOff val="80000"/>
                  </a:schemeClr>
                </a:solidFill>
              </a:rPr>
              <a:t>Dental </a:t>
            </a:r>
            <a:r>
              <a:rPr lang="en-US" sz="2000" u="sng" dirty="0" smtClean="0">
                <a:solidFill>
                  <a:schemeClr val="accent2">
                    <a:lumMod val="20000"/>
                    <a:lumOff val="80000"/>
                  </a:schemeClr>
                </a:solidFill>
              </a:rPr>
              <a:t>caries</a:t>
            </a:r>
          </a:p>
          <a:p>
            <a:pPr marL="342900" indent="-342900">
              <a:buFont typeface="Wingdings" panose="05000000000000000000" pitchFamily="2" charset="2"/>
              <a:buChar char="Ø"/>
              <a:defRPr/>
            </a:pPr>
            <a:r>
              <a:rPr lang="en-US" sz="2000" u="sng" dirty="0">
                <a:solidFill>
                  <a:schemeClr val="accent2">
                    <a:lumMod val="20000"/>
                    <a:lumOff val="80000"/>
                  </a:schemeClr>
                </a:solidFill>
              </a:rPr>
              <a:t>Dental implant</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2556" y="4327694"/>
            <a:ext cx="3559043" cy="2368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6292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38200"/>
          </a:xfrm>
        </p:spPr>
        <p:txBody>
          <a:bodyPr/>
          <a:lstStyle/>
          <a:p>
            <a:r>
              <a:rPr lang="en-US" dirty="0" smtClean="0"/>
              <a:t>Biography</a:t>
            </a:r>
            <a:endParaRPr lang="en-US" dirty="0"/>
          </a:p>
        </p:txBody>
      </p:sp>
      <p:sp>
        <p:nvSpPr>
          <p:cNvPr id="3" name="Content Placeholder 2"/>
          <p:cNvSpPr>
            <a:spLocks noGrp="1"/>
          </p:cNvSpPr>
          <p:nvPr>
            <p:ph idx="1"/>
          </p:nvPr>
        </p:nvSpPr>
        <p:spPr>
          <a:xfrm>
            <a:off x="304800" y="1295400"/>
            <a:ext cx="8382000" cy="5279136"/>
          </a:xfrm>
        </p:spPr>
        <p:txBody>
          <a:bodyPr>
            <a:noAutofit/>
          </a:bodyPr>
          <a:lstStyle/>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Sunit</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kumar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jurel</a:t>
            </a:r>
            <a:r>
              <a:rPr lang="en-IN" sz="2000" dirty="0">
                <a:latin typeface="Times New Roman" pitchFamily="18" charset="0"/>
                <a:cs typeface="Times New Roman" pitchFamily="18" charset="0"/>
              </a:rPr>
              <a:t> is working as assistant professor in faculty of dental sciences upgraded </a:t>
            </a:r>
            <a:r>
              <a:rPr lang="en-IN" sz="2000" dirty="0" err="1">
                <a:latin typeface="Times New Roman" pitchFamily="18" charset="0"/>
                <a:cs typeface="Times New Roman" pitchFamily="18" charset="0"/>
              </a:rPr>
              <a:t>kgmc</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lucknow</a:t>
            </a:r>
            <a:r>
              <a:rPr lang="en-IN" sz="2000" dirty="0">
                <a:latin typeface="Times New Roman" pitchFamily="18" charset="0"/>
                <a:cs typeface="Times New Roman" pitchFamily="18" charset="0"/>
              </a:rPr>
              <a:t>(</a:t>
            </a:r>
            <a:r>
              <a:rPr lang="en-IN" sz="2000" dirty="0" err="1">
                <a:latin typeface="Times New Roman" pitchFamily="18" charset="0"/>
                <a:cs typeface="Times New Roman" pitchFamily="18" charset="0"/>
              </a:rPr>
              <a:t>u.p</a:t>
            </a:r>
            <a:r>
              <a:rPr lang="en-IN" sz="2000" dirty="0">
                <a:latin typeface="Times New Roman" pitchFamily="18" charset="0"/>
                <a:cs typeface="Times New Roman" pitchFamily="18" charset="0"/>
              </a:rPr>
              <a:t>) He has got fellowship of fellowship of academy of general education, fellowship of </a:t>
            </a:r>
            <a:r>
              <a:rPr lang="en-IN" sz="2000" dirty="0" err="1">
                <a:latin typeface="Times New Roman" pitchFamily="18" charset="0"/>
                <a:cs typeface="Times New Roman" pitchFamily="18" charset="0"/>
              </a:rPr>
              <a:t>pierre</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fauchard</a:t>
            </a:r>
            <a:r>
              <a:rPr lang="en-IN" sz="2000" dirty="0">
                <a:latin typeface="Times New Roman" pitchFamily="18" charset="0"/>
                <a:cs typeface="Times New Roman" pitchFamily="18" charset="0"/>
              </a:rPr>
              <a:t> academy and fellowship of international college of dentists. He is a researcher and an </a:t>
            </a:r>
            <a:r>
              <a:rPr lang="en-IN" sz="2000" dirty="0" err="1">
                <a:latin typeface="Times New Roman" pitchFamily="18" charset="0"/>
                <a:cs typeface="Times New Roman" pitchFamily="18" charset="0"/>
              </a:rPr>
              <a:t>acdemician</a:t>
            </a:r>
            <a:r>
              <a:rPr lang="en-IN" sz="2000" dirty="0" smtClean="0">
                <a:latin typeface="Times New Roman" pitchFamily="18" charset="0"/>
                <a:cs typeface="Times New Roman" pitchFamily="18" charset="0"/>
              </a:rPr>
              <a:t>.</a:t>
            </a:r>
          </a:p>
          <a:p>
            <a:pPr marL="109728" indent="0">
              <a:buNone/>
            </a:pPr>
            <a:endParaRPr lang="en-IN"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He is in editorial board of various national and international journals and has got many publications in national and international journals to his credit</a:t>
            </a:r>
            <a:r>
              <a:rPr lang="en-IN" sz="2000" dirty="0" smtClean="0">
                <a:latin typeface="Times New Roman" pitchFamily="18" charset="0"/>
                <a:cs typeface="Times New Roman" pitchFamily="18" charset="0"/>
              </a:rPr>
              <a:t>.</a:t>
            </a:r>
          </a:p>
          <a:p>
            <a:pPr marL="109728" indent="0">
              <a:buNone/>
            </a:pPr>
            <a:endParaRPr lang="en-IN" sz="2000" dirty="0" smtClean="0">
              <a:latin typeface="Times New Roman" pitchFamily="18" charset="0"/>
              <a:cs typeface="Times New Roman" pitchFamily="18" charset="0"/>
            </a:endParaRPr>
          </a:p>
          <a:p>
            <a:r>
              <a:rPr lang="en-IN" sz="2000" dirty="0">
                <a:latin typeface="Times New Roman" pitchFamily="18" charset="0"/>
                <a:cs typeface="Times New Roman" pitchFamily="18" charset="0"/>
              </a:rPr>
              <a:t>He has been recently selected for IPS JPS international scientific exchange programme.</a:t>
            </a:r>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22306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443841"/>
            <a:ext cx="8077200" cy="4093428"/>
          </a:xfrm>
          <a:prstGeom prst="rect">
            <a:avLst/>
          </a:prstGeom>
        </p:spPr>
        <p:txBody>
          <a:bodyPr wrap="square">
            <a:spAutoFit/>
          </a:bodyPr>
          <a:lstStyle/>
          <a:p>
            <a:pPr marL="342900" indent="-342900">
              <a:buFont typeface="Arial" pitchFamily="34" charset="0"/>
              <a:buChar char="•"/>
            </a:pPr>
            <a:r>
              <a:rPr lang="en-IN" sz="2000" dirty="0" smtClean="0"/>
              <a:t>Ergonomics </a:t>
            </a:r>
            <a:r>
              <a:rPr lang="en-IN" sz="2000" dirty="0"/>
              <a:t>and Tobacco Cessation initiatives are two of her interests in the curriculum.  In 2009, Susan was the dental consultant for an episode of the HBO TREME series.  Susan has been a peer reviewer for DIMENSIONS since 2004 and she has written articles for the journal since 2009. </a:t>
            </a:r>
            <a:r>
              <a:rPr lang="en-IN" sz="2000" dirty="0" err="1"/>
              <a:t>Ms.</a:t>
            </a:r>
            <a:r>
              <a:rPr lang="en-IN" sz="2000" dirty="0"/>
              <a:t> Parker learn from the ADA Evidence Panel and Susan has been an ADA evidence-based reviewer since 2010</a:t>
            </a:r>
            <a:r>
              <a:rPr lang="en-IN" sz="2000" dirty="0" smtClean="0"/>
              <a:t>.</a:t>
            </a:r>
          </a:p>
          <a:p>
            <a:pPr marL="342900" indent="-342900">
              <a:buFont typeface="Arial" pitchFamily="34" charset="0"/>
              <a:buChar char="•"/>
            </a:pPr>
            <a:endParaRPr lang="en-IN" sz="2000" dirty="0" smtClean="0"/>
          </a:p>
          <a:p>
            <a:pPr marL="342900" indent="-342900">
              <a:buFont typeface="Arial" pitchFamily="34" charset="0"/>
              <a:buChar char="•"/>
            </a:pPr>
            <a:r>
              <a:rPr lang="en-IN" sz="2000" dirty="0" smtClean="0"/>
              <a:t>She </a:t>
            </a:r>
            <a:r>
              <a:rPr lang="en-IN" sz="2000" dirty="0"/>
              <a:t>currently has seven critical summaries published on the site and two plain language summaries.  Susan has worked on IRB study regarding pregnancy outcomes of mothers with periodontal disease and she is presently working on another IRB study about the ‘special populations’ group in dentistry.</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261453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Research Interest</a:t>
            </a:r>
            <a:endParaRPr lang="en-US" dirty="0"/>
          </a:p>
        </p:txBody>
      </p:sp>
      <p:sp>
        <p:nvSpPr>
          <p:cNvPr id="3" name="Content Placeholder 2"/>
          <p:cNvSpPr>
            <a:spLocks noGrp="1"/>
          </p:cNvSpPr>
          <p:nvPr>
            <p:ph idx="1"/>
          </p:nvPr>
        </p:nvSpPr>
        <p:spPr/>
        <p:txBody>
          <a:bodyPr>
            <a:normAutofit/>
          </a:bodyPr>
          <a:lstStyle/>
          <a:p>
            <a:pPr marL="109728" indent="0">
              <a:buNone/>
            </a:pPr>
            <a:r>
              <a:rPr lang="en-IN" sz="4000" dirty="0">
                <a:latin typeface="Arabic Typesetting" pitchFamily="66" charset="-78"/>
                <a:cs typeface="Arabic Typesetting" pitchFamily="66" charset="-78"/>
              </a:rPr>
              <a:t>Interested in Gingivitis studies, oral </a:t>
            </a:r>
            <a:r>
              <a:rPr lang="en-IN" sz="4000" dirty="0" err="1">
                <a:latin typeface="Arabic Typesetting" pitchFamily="66" charset="-78"/>
                <a:cs typeface="Arabic Typesetting" pitchFamily="66" charset="-78"/>
              </a:rPr>
              <a:t>implantology</a:t>
            </a:r>
            <a:r>
              <a:rPr lang="en-IN" sz="4000" dirty="0">
                <a:latin typeface="Arabic Typesetting" pitchFamily="66" charset="-78"/>
                <a:cs typeface="Arabic Typesetting" pitchFamily="66" charset="-78"/>
              </a:rPr>
              <a:t>, Forensic </a:t>
            </a:r>
            <a:r>
              <a:rPr lang="en-IN" sz="4000" dirty="0" err="1">
                <a:latin typeface="Arabic Typesetting" pitchFamily="66" charset="-78"/>
                <a:cs typeface="Arabic Typesetting" pitchFamily="66" charset="-78"/>
              </a:rPr>
              <a:t>dontics</a:t>
            </a:r>
            <a:r>
              <a:rPr lang="en-IN" sz="4000" dirty="0">
                <a:latin typeface="Arabic Typesetting" pitchFamily="66" charset="-78"/>
                <a:cs typeface="Arabic Typesetting" pitchFamily="66" charset="-78"/>
              </a:rPr>
              <a:t>, Effect of oral appliances in obstructive sleep apnoea patients with type-II diabetes mellitus</a:t>
            </a:r>
            <a:endParaRPr lang="en-US" sz="4000" dirty="0"/>
          </a:p>
        </p:txBody>
      </p:sp>
    </p:spTree>
    <p:extLst>
      <p:ext uri="{BB962C8B-B14F-4D97-AF65-F5344CB8AC3E}">
        <p14:creationId xmlns:p14="http://schemas.microsoft.com/office/powerpoint/2010/main" val="3469655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62000"/>
          </a:xfrm>
        </p:spPr>
        <p:txBody>
          <a:bodyPr/>
          <a:lstStyle/>
          <a:p>
            <a:r>
              <a:rPr lang="en-US" dirty="0" smtClean="0"/>
              <a:t>Recent Publications</a:t>
            </a:r>
            <a:endParaRPr lang="en-US" dirty="0"/>
          </a:p>
        </p:txBody>
      </p:sp>
      <p:sp>
        <p:nvSpPr>
          <p:cNvPr id="3" name="Content Placeholder 2"/>
          <p:cNvSpPr>
            <a:spLocks noGrp="1"/>
          </p:cNvSpPr>
          <p:nvPr>
            <p:ph idx="1"/>
          </p:nvPr>
        </p:nvSpPr>
        <p:spPr>
          <a:xfrm>
            <a:off x="152400" y="1752600"/>
            <a:ext cx="8839200" cy="4419600"/>
          </a:xfrm>
        </p:spPr>
        <p:txBody>
          <a:bodyPr>
            <a:normAutofit lnSpcReduction="10000"/>
          </a:bodyPr>
          <a:lstStyle/>
          <a:p>
            <a:r>
              <a:rPr lang="en-IN" sz="3000" dirty="0">
                <a:latin typeface="Arabic Typesetting" pitchFamily="66" charset="-78"/>
                <a:cs typeface="Arabic Typesetting" pitchFamily="66" charset="-78"/>
              </a:rPr>
              <a:t>Gupta DS, </a:t>
            </a:r>
            <a:r>
              <a:rPr lang="en-IN" sz="3000" dirty="0" err="1">
                <a:latin typeface="Arabic Typesetting" pitchFamily="66" charset="-78"/>
                <a:cs typeface="Arabic Typesetting" pitchFamily="66" charset="-78"/>
              </a:rPr>
              <a:t>Bumb</a:t>
            </a:r>
            <a:r>
              <a:rPr lang="en-IN" sz="3000" dirty="0">
                <a:latin typeface="Arabic Typesetting" pitchFamily="66" charset="-78"/>
                <a:cs typeface="Arabic Typesetting" pitchFamily="66" charset="-78"/>
              </a:rPr>
              <a:t> SS, </a:t>
            </a:r>
            <a:r>
              <a:rPr lang="en-IN" sz="3000" dirty="0" err="1">
                <a:latin typeface="Arabic Typesetting" pitchFamily="66" charset="-78"/>
                <a:cs typeface="Arabic Typesetting" pitchFamily="66" charset="-78"/>
              </a:rPr>
              <a:t>Jurel</a:t>
            </a:r>
            <a:r>
              <a:rPr lang="en-IN" sz="3000" dirty="0">
                <a:latin typeface="Arabic Typesetting" pitchFamily="66" charset="-78"/>
                <a:cs typeface="Arabic Typesetting" pitchFamily="66" charset="-78"/>
              </a:rPr>
              <a:t> SK, </a:t>
            </a:r>
            <a:r>
              <a:rPr lang="en-IN" sz="3000" dirty="0" err="1">
                <a:latin typeface="Arabic Typesetting" pitchFamily="66" charset="-78"/>
                <a:cs typeface="Arabic Typesetting" pitchFamily="66" charset="-78"/>
              </a:rPr>
              <a:t>Srivastava</a:t>
            </a:r>
            <a:r>
              <a:rPr lang="en-IN" sz="3000" dirty="0">
                <a:latin typeface="Arabic Typesetting" pitchFamily="66" charset="-78"/>
                <a:cs typeface="Arabic Typesetting" pitchFamily="66" charset="-78"/>
              </a:rPr>
              <a:t> </a:t>
            </a:r>
            <a:r>
              <a:rPr lang="en-IN" sz="3000" dirty="0" smtClean="0">
                <a:latin typeface="Arabic Typesetting" pitchFamily="66" charset="-78"/>
                <a:cs typeface="Arabic Typesetting" pitchFamily="66" charset="-78"/>
              </a:rPr>
              <a:t>S (2014</a:t>
            </a:r>
            <a:r>
              <a:rPr lang="en-IN" sz="3000" dirty="0">
                <a:latin typeface="Arabic Typesetting" pitchFamily="66" charset="-78"/>
                <a:cs typeface="Arabic Typesetting" pitchFamily="66" charset="-78"/>
              </a:rPr>
              <a:t>) Unusual pathology of unusual location: a case of a palatal </a:t>
            </a:r>
            <a:r>
              <a:rPr lang="en-IN" sz="3000" dirty="0" err="1" smtClean="0">
                <a:latin typeface="Arabic Typesetting" pitchFamily="66" charset="-78"/>
                <a:cs typeface="Arabic Typesetting" pitchFamily="66" charset="-78"/>
              </a:rPr>
              <a:t>sialolith</a:t>
            </a:r>
            <a:r>
              <a:rPr lang="en-IN" sz="3000" dirty="0">
                <a:latin typeface="Arabic Typesetting" pitchFamily="66" charset="-78"/>
                <a:cs typeface="Arabic Typesetting" pitchFamily="66" charset="-78"/>
              </a:rPr>
              <a:t>. BMJ Case Rep. 2014 Oct 17;2014. </a:t>
            </a:r>
            <a:r>
              <a:rPr lang="en-IN" sz="3000" dirty="0" err="1">
                <a:latin typeface="Arabic Typesetting" pitchFamily="66" charset="-78"/>
                <a:cs typeface="Arabic Typesetting" pitchFamily="66" charset="-78"/>
              </a:rPr>
              <a:t>pii</a:t>
            </a:r>
            <a:r>
              <a:rPr lang="en-IN" sz="3000" dirty="0">
                <a:latin typeface="Arabic Typesetting" pitchFamily="66" charset="-78"/>
                <a:cs typeface="Arabic Typesetting" pitchFamily="66" charset="-78"/>
              </a:rPr>
              <a:t>: bcr2014206830. </a:t>
            </a:r>
            <a:r>
              <a:rPr lang="en-IN" sz="3000" dirty="0" err="1">
                <a:latin typeface="Arabic Typesetting" pitchFamily="66" charset="-78"/>
                <a:cs typeface="Arabic Typesetting" pitchFamily="66" charset="-78"/>
              </a:rPr>
              <a:t>doi</a:t>
            </a:r>
            <a:r>
              <a:rPr lang="en-IN" sz="3000" dirty="0">
                <a:latin typeface="Arabic Typesetting" pitchFamily="66" charset="-78"/>
                <a:cs typeface="Arabic Typesetting" pitchFamily="66" charset="-78"/>
              </a:rPr>
              <a:t>: 10.1136/bcr-2014-206830</a:t>
            </a:r>
            <a:r>
              <a:rPr lang="en-IN" sz="3000" dirty="0" smtClean="0">
                <a:latin typeface="Arabic Typesetting" pitchFamily="66" charset="-78"/>
                <a:cs typeface="Arabic Typesetting" pitchFamily="66" charset="-78"/>
              </a:rPr>
              <a:t>.</a:t>
            </a:r>
          </a:p>
          <a:p>
            <a:r>
              <a:rPr lang="en-IN" sz="3000" dirty="0">
                <a:latin typeface="Arabic Typesetting" pitchFamily="66" charset="-78"/>
                <a:cs typeface="Arabic Typesetting" pitchFamily="66" charset="-78"/>
              </a:rPr>
              <a:t>Singh RD, </a:t>
            </a:r>
            <a:r>
              <a:rPr lang="en-IN" sz="3000" dirty="0" err="1">
                <a:latin typeface="Arabic Typesetting" pitchFamily="66" charset="-78"/>
                <a:cs typeface="Arabic Typesetting" pitchFamily="66" charset="-78"/>
              </a:rPr>
              <a:t>Jurel</a:t>
            </a:r>
            <a:r>
              <a:rPr lang="en-IN" sz="3000" dirty="0">
                <a:latin typeface="Arabic Typesetting" pitchFamily="66" charset="-78"/>
                <a:cs typeface="Arabic Typesetting" pitchFamily="66" charset="-78"/>
              </a:rPr>
              <a:t> SK, </a:t>
            </a:r>
            <a:r>
              <a:rPr lang="en-IN" sz="3000" dirty="0" err="1">
                <a:latin typeface="Arabic Typesetting" pitchFamily="66" charset="-78"/>
                <a:cs typeface="Arabic Typesetting" pitchFamily="66" charset="-78"/>
              </a:rPr>
              <a:t>Tripathi</a:t>
            </a:r>
            <a:r>
              <a:rPr lang="en-IN" sz="3000" dirty="0">
                <a:latin typeface="Arabic Typesetting" pitchFamily="66" charset="-78"/>
                <a:cs typeface="Arabic Typesetting" pitchFamily="66" charset="-78"/>
              </a:rPr>
              <a:t> S, </a:t>
            </a:r>
            <a:r>
              <a:rPr lang="en-IN" sz="3000" dirty="0" err="1">
                <a:latin typeface="Arabic Typesetting" pitchFamily="66" charset="-78"/>
                <a:cs typeface="Arabic Typesetting" pitchFamily="66" charset="-78"/>
              </a:rPr>
              <a:t>Agrawal</a:t>
            </a:r>
            <a:r>
              <a:rPr lang="en-IN" sz="3000" dirty="0">
                <a:latin typeface="Arabic Typesetting" pitchFamily="66" charset="-78"/>
                <a:cs typeface="Arabic Typesetting" pitchFamily="66" charset="-78"/>
              </a:rPr>
              <a:t> KK, </a:t>
            </a:r>
            <a:r>
              <a:rPr lang="en-IN" sz="3000" dirty="0" err="1">
                <a:latin typeface="Arabic Typesetting" pitchFamily="66" charset="-78"/>
                <a:cs typeface="Arabic Typesetting" pitchFamily="66" charset="-78"/>
              </a:rPr>
              <a:t>Kumari</a:t>
            </a:r>
            <a:r>
              <a:rPr lang="en-IN" sz="3000" dirty="0">
                <a:latin typeface="Arabic Typesetting" pitchFamily="66" charset="-78"/>
                <a:cs typeface="Arabic Typesetting" pitchFamily="66" charset="-78"/>
              </a:rPr>
              <a:t> R (2014) Mercury and other biomedical waste management practices among dental practitioners in </a:t>
            </a:r>
            <a:r>
              <a:rPr lang="en-IN" sz="3000" dirty="0" smtClean="0">
                <a:latin typeface="Arabic Typesetting" pitchFamily="66" charset="-78"/>
                <a:cs typeface="Arabic Typesetting" pitchFamily="66" charset="-78"/>
              </a:rPr>
              <a:t>India</a:t>
            </a:r>
            <a:r>
              <a:rPr lang="en-IN" sz="3000" dirty="0">
                <a:latin typeface="Arabic Typesetting" pitchFamily="66" charset="-78"/>
                <a:cs typeface="Arabic Typesetting" pitchFamily="66" charset="-78"/>
              </a:rPr>
              <a:t>. Biomed Res Int. 2014;2014:272750. </a:t>
            </a:r>
            <a:r>
              <a:rPr lang="en-IN" sz="3000" dirty="0" err="1">
                <a:latin typeface="Arabic Typesetting" pitchFamily="66" charset="-78"/>
                <a:cs typeface="Arabic Typesetting" pitchFamily="66" charset="-78"/>
              </a:rPr>
              <a:t>doi</a:t>
            </a:r>
            <a:r>
              <a:rPr lang="en-IN" sz="3000" dirty="0">
                <a:latin typeface="Arabic Typesetting" pitchFamily="66" charset="-78"/>
                <a:cs typeface="Arabic Typesetting" pitchFamily="66" charset="-78"/>
              </a:rPr>
              <a:t>: 10.1155/2014/272750. </a:t>
            </a:r>
            <a:r>
              <a:rPr lang="en-IN" sz="3000" dirty="0" err="1">
                <a:latin typeface="Arabic Typesetting" pitchFamily="66" charset="-78"/>
                <a:cs typeface="Arabic Typesetting" pitchFamily="66" charset="-78"/>
              </a:rPr>
              <a:t>Epub</a:t>
            </a:r>
            <a:r>
              <a:rPr lang="en-IN" sz="3000" dirty="0">
                <a:latin typeface="Arabic Typesetting" pitchFamily="66" charset="-78"/>
                <a:cs typeface="Arabic Typesetting" pitchFamily="66" charset="-78"/>
              </a:rPr>
              <a:t> 2014 Aug 4</a:t>
            </a:r>
            <a:r>
              <a:rPr lang="en-IN" sz="3000" dirty="0" smtClean="0">
                <a:latin typeface="Arabic Typesetting" pitchFamily="66" charset="-78"/>
                <a:cs typeface="Arabic Typesetting" pitchFamily="66" charset="-78"/>
              </a:rPr>
              <a:t>.</a:t>
            </a:r>
          </a:p>
          <a:p>
            <a:r>
              <a:rPr lang="sv-SE" sz="3000" dirty="0">
                <a:latin typeface="Arabic Typesetting" pitchFamily="66" charset="-78"/>
                <a:cs typeface="Arabic Typesetting" pitchFamily="66" charset="-78"/>
              </a:rPr>
              <a:t>Jurel SK, Gupta DS, Singh RD, Singh M, Srivastava </a:t>
            </a:r>
            <a:r>
              <a:rPr lang="sv-SE" sz="3000" dirty="0" smtClean="0">
                <a:latin typeface="Arabic Typesetting" pitchFamily="66" charset="-78"/>
                <a:cs typeface="Arabic Typesetting" pitchFamily="66" charset="-78"/>
              </a:rPr>
              <a:t>S (2014</a:t>
            </a:r>
            <a:r>
              <a:rPr lang="sv-SE" sz="3000" dirty="0">
                <a:latin typeface="Arabic Typesetting" pitchFamily="66" charset="-78"/>
                <a:cs typeface="Arabic Typesetting" pitchFamily="66" charset="-78"/>
              </a:rPr>
              <a:t>) Genes and oral </a:t>
            </a:r>
            <a:r>
              <a:rPr lang="sv-SE" sz="3000" dirty="0" smtClean="0">
                <a:latin typeface="Arabic Typesetting" pitchFamily="66" charset="-78"/>
                <a:cs typeface="Arabic Typesetting" pitchFamily="66" charset="-78"/>
              </a:rPr>
              <a:t>cancer. </a:t>
            </a:r>
            <a:r>
              <a:rPr lang="en-IN" sz="3000" dirty="0">
                <a:latin typeface="Arabic Typesetting" pitchFamily="66" charset="-78"/>
                <a:cs typeface="Arabic Typesetting" pitchFamily="66" charset="-78"/>
              </a:rPr>
              <a:t>Indian J Hum Genet. 2014 Jan;20(1):4-9. </a:t>
            </a:r>
            <a:r>
              <a:rPr lang="en-IN" sz="3000" dirty="0" err="1">
                <a:latin typeface="Arabic Typesetting" pitchFamily="66" charset="-78"/>
                <a:cs typeface="Arabic Typesetting" pitchFamily="66" charset="-78"/>
              </a:rPr>
              <a:t>doi</a:t>
            </a:r>
            <a:r>
              <a:rPr lang="en-IN" sz="3000" dirty="0">
                <a:latin typeface="Arabic Typesetting" pitchFamily="66" charset="-78"/>
                <a:cs typeface="Arabic Typesetting" pitchFamily="66" charset="-78"/>
              </a:rPr>
              <a:t>: 10.4103/0971-6866.132745. Review.</a:t>
            </a:r>
            <a:endParaRPr lang="en-IN" sz="3000" dirty="0" smtClean="0">
              <a:latin typeface="Arabic Typesetting" pitchFamily="66" charset="-78"/>
              <a:cs typeface="Arabic Typesetting" pitchFamily="66" charset="-78"/>
            </a:endParaRPr>
          </a:p>
        </p:txBody>
      </p:sp>
    </p:spTree>
    <p:extLst>
      <p:ext uri="{BB962C8B-B14F-4D97-AF65-F5344CB8AC3E}">
        <p14:creationId xmlns:p14="http://schemas.microsoft.com/office/powerpoint/2010/main" val="2428541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62000"/>
          </a:xfrm>
        </p:spPr>
        <p:txBody>
          <a:bodyPr/>
          <a:lstStyle/>
          <a:p>
            <a:r>
              <a:rPr lang="en-US" dirty="0" smtClean="0"/>
              <a:t>Recent Publications</a:t>
            </a:r>
            <a:endParaRPr lang="en-US" dirty="0"/>
          </a:p>
        </p:txBody>
      </p:sp>
      <p:sp>
        <p:nvSpPr>
          <p:cNvPr id="3" name="Content Placeholder 2"/>
          <p:cNvSpPr>
            <a:spLocks noGrp="1"/>
          </p:cNvSpPr>
          <p:nvPr>
            <p:ph idx="1"/>
          </p:nvPr>
        </p:nvSpPr>
        <p:spPr>
          <a:xfrm>
            <a:off x="152400" y="1752600"/>
            <a:ext cx="8839200" cy="4419600"/>
          </a:xfrm>
        </p:spPr>
        <p:txBody>
          <a:bodyPr>
            <a:normAutofit lnSpcReduction="10000"/>
          </a:bodyPr>
          <a:lstStyle/>
          <a:p>
            <a:r>
              <a:rPr lang="en-IN" sz="3000" dirty="0" err="1">
                <a:latin typeface="Arabic Typesetting" pitchFamily="66" charset="-78"/>
                <a:cs typeface="Arabic Typesetting" pitchFamily="66" charset="-78"/>
              </a:rPr>
              <a:t>Aggarwal</a:t>
            </a:r>
            <a:r>
              <a:rPr lang="en-IN" sz="3000" dirty="0">
                <a:latin typeface="Arabic Typesetting" pitchFamily="66" charset="-78"/>
                <a:cs typeface="Arabic Typesetting" pitchFamily="66" charset="-78"/>
              </a:rPr>
              <a:t> H, </a:t>
            </a:r>
            <a:r>
              <a:rPr lang="en-IN" sz="3000" dirty="0" err="1">
                <a:latin typeface="Arabic Typesetting" pitchFamily="66" charset="-78"/>
                <a:cs typeface="Arabic Typesetting" pitchFamily="66" charset="-78"/>
              </a:rPr>
              <a:t>Jurel</a:t>
            </a:r>
            <a:r>
              <a:rPr lang="en-IN" sz="3000" dirty="0">
                <a:latin typeface="Arabic Typesetting" pitchFamily="66" charset="-78"/>
                <a:cs typeface="Arabic Typesetting" pitchFamily="66" charset="-78"/>
              </a:rPr>
              <a:t> SK, Kumar P, Chand </a:t>
            </a:r>
            <a:r>
              <a:rPr lang="en-IN" sz="3000" dirty="0" smtClean="0">
                <a:latin typeface="Arabic Typesetting" pitchFamily="66" charset="-78"/>
                <a:cs typeface="Arabic Typesetting" pitchFamily="66" charset="-78"/>
              </a:rPr>
              <a:t>P (</a:t>
            </a:r>
            <a:r>
              <a:rPr lang="en-IN" sz="3000" dirty="0">
                <a:latin typeface="Arabic Typesetting" pitchFamily="66" charset="-78"/>
                <a:cs typeface="Arabic Typesetting" pitchFamily="66" charset="-78"/>
              </a:rPr>
              <a:t>2014) Rehabilitating mandibular resection with guide flange prosthesis. J </a:t>
            </a:r>
            <a:r>
              <a:rPr lang="en-IN" sz="3000" dirty="0" err="1">
                <a:latin typeface="Arabic Typesetting" pitchFamily="66" charset="-78"/>
                <a:cs typeface="Arabic Typesetting" pitchFamily="66" charset="-78"/>
              </a:rPr>
              <a:t>Coll</a:t>
            </a:r>
            <a:r>
              <a:rPr lang="en-IN" sz="3000" dirty="0">
                <a:latin typeface="Arabic Typesetting" pitchFamily="66" charset="-78"/>
                <a:cs typeface="Arabic Typesetting" pitchFamily="66" charset="-78"/>
              </a:rPr>
              <a:t> Physicians </a:t>
            </a:r>
            <a:r>
              <a:rPr lang="en-IN" sz="3000" dirty="0" err="1">
                <a:latin typeface="Arabic Typesetting" pitchFamily="66" charset="-78"/>
                <a:cs typeface="Arabic Typesetting" pitchFamily="66" charset="-78"/>
              </a:rPr>
              <a:t>Surg</a:t>
            </a:r>
            <a:r>
              <a:rPr lang="en-IN" sz="3000" dirty="0">
                <a:latin typeface="Arabic Typesetting" pitchFamily="66" charset="-78"/>
                <a:cs typeface="Arabic Typesetting" pitchFamily="66" charset="-78"/>
              </a:rPr>
              <a:t> Pak. 2014 May;24 </a:t>
            </a:r>
            <a:r>
              <a:rPr lang="en-IN" sz="3000" dirty="0" err="1">
                <a:latin typeface="Arabic Typesetting" pitchFamily="66" charset="-78"/>
                <a:cs typeface="Arabic Typesetting" pitchFamily="66" charset="-78"/>
              </a:rPr>
              <a:t>Suppl</a:t>
            </a:r>
            <a:r>
              <a:rPr lang="en-IN" sz="3000" dirty="0">
                <a:latin typeface="Arabic Typesetting" pitchFamily="66" charset="-78"/>
                <a:cs typeface="Arabic Typesetting" pitchFamily="66" charset="-78"/>
              </a:rPr>
              <a:t> 2:S135-7. </a:t>
            </a:r>
            <a:r>
              <a:rPr lang="en-IN" sz="3000" dirty="0" err="1">
                <a:latin typeface="Arabic Typesetting" pitchFamily="66" charset="-78"/>
                <a:cs typeface="Arabic Typesetting" pitchFamily="66" charset="-78"/>
              </a:rPr>
              <a:t>doi</a:t>
            </a:r>
            <a:r>
              <a:rPr lang="en-IN" sz="3000" dirty="0">
                <a:latin typeface="Arabic Typesetting" pitchFamily="66" charset="-78"/>
                <a:cs typeface="Arabic Typesetting" pitchFamily="66" charset="-78"/>
              </a:rPr>
              <a:t>: </a:t>
            </a:r>
            <a:r>
              <a:rPr lang="en-IN" sz="3000" dirty="0" smtClean="0">
                <a:latin typeface="Arabic Typesetting" pitchFamily="66" charset="-78"/>
                <a:cs typeface="Arabic Typesetting" pitchFamily="66" charset="-78"/>
              </a:rPr>
              <a:t>05.2014/JCPSP.S135S137.</a:t>
            </a:r>
          </a:p>
          <a:p>
            <a:r>
              <a:rPr lang="en-IN" sz="3000" dirty="0">
                <a:latin typeface="Arabic Typesetting" pitchFamily="66" charset="-78"/>
                <a:cs typeface="Arabic Typesetting" pitchFamily="66" charset="-78"/>
              </a:rPr>
              <a:t>Kumar P, </a:t>
            </a:r>
            <a:r>
              <a:rPr lang="en-IN" sz="3000" dirty="0" err="1">
                <a:latin typeface="Arabic Typesetting" pitchFamily="66" charset="-78"/>
                <a:cs typeface="Arabic Typesetting" pitchFamily="66" charset="-78"/>
              </a:rPr>
              <a:t>Aggrawal</a:t>
            </a:r>
            <a:r>
              <a:rPr lang="en-IN" sz="3000" dirty="0">
                <a:latin typeface="Arabic Typesetting" pitchFamily="66" charset="-78"/>
                <a:cs typeface="Arabic Typesetting" pitchFamily="66" charset="-78"/>
              </a:rPr>
              <a:t> H, Singh RD, Chand P, </a:t>
            </a:r>
            <a:r>
              <a:rPr lang="en-IN" sz="3000" dirty="0" err="1">
                <a:latin typeface="Arabic Typesetting" pitchFamily="66" charset="-78"/>
                <a:cs typeface="Arabic Typesetting" pitchFamily="66" charset="-78"/>
              </a:rPr>
              <a:t>Jurel</a:t>
            </a:r>
            <a:r>
              <a:rPr lang="en-IN" sz="3000" dirty="0">
                <a:latin typeface="Arabic Typesetting" pitchFamily="66" charset="-78"/>
                <a:cs typeface="Arabic Typesetting" pitchFamily="66" charset="-78"/>
              </a:rPr>
              <a:t> SK, </a:t>
            </a:r>
            <a:r>
              <a:rPr lang="en-IN" sz="3000" dirty="0" err="1">
                <a:latin typeface="Arabic Typesetting" pitchFamily="66" charset="-78"/>
                <a:cs typeface="Arabic Typesetting" pitchFamily="66" charset="-78"/>
              </a:rPr>
              <a:t>Alvi</a:t>
            </a:r>
            <a:r>
              <a:rPr lang="en-IN" sz="3000" dirty="0">
                <a:latin typeface="Arabic Typesetting" pitchFamily="66" charset="-78"/>
                <a:cs typeface="Arabic Typesetting" pitchFamily="66" charset="-78"/>
              </a:rPr>
              <a:t> HA, Gupta </a:t>
            </a:r>
            <a:r>
              <a:rPr lang="en-IN" sz="3000" dirty="0" smtClean="0">
                <a:latin typeface="Arabic Typesetting" pitchFamily="66" charset="-78"/>
                <a:cs typeface="Arabic Typesetting" pitchFamily="66" charset="-78"/>
              </a:rPr>
              <a:t>SK (</a:t>
            </a:r>
            <a:r>
              <a:rPr lang="en-IN" sz="3000" dirty="0">
                <a:latin typeface="Arabic Typesetting" pitchFamily="66" charset="-78"/>
                <a:cs typeface="Arabic Typesetting" pitchFamily="66" charset="-78"/>
              </a:rPr>
              <a:t>2014) A simplified approach for placing the iris disc on a custom made ocular prosthesis: report of four cases. J Indian </a:t>
            </a:r>
            <a:r>
              <a:rPr lang="en-IN" sz="3000" dirty="0" err="1">
                <a:latin typeface="Arabic Typesetting" pitchFamily="66" charset="-78"/>
                <a:cs typeface="Arabic Typesetting" pitchFamily="66" charset="-78"/>
              </a:rPr>
              <a:t>Prosthodont</a:t>
            </a:r>
            <a:r>
              <a:rPr lang="en-IN" sz="3000" dirty="0">
                <a:latin typeface="Arabic Typesetting" pitchFamily="66" charset="-78"/>
                <a:cs typeface="Arabic Typesetting" pitchFamily="66" charset="-78"/>
              </a:rPr>
              <a:t> Soc. 2014 Mar;14(1):124-7. </a:t>
            </a:r>
            <a:r>
              <a:rPr lang="en-IN" sz="3000" dirty="0" err="1">
                <a:latin typeface="Arabic Typesetting" pitchFamily="66" charset="-78"/>
                <a:cs typeface="Arabic Typesetting" pitchFamily="66" charset="-78"/>
              </a:rPr>
              <a:t>doi</a:t>
            </a:r>
            <a:r>
              <a:rPr lang="en-IN" sz="3000" dirty="0">
                <a:latin typeface="Arabic Typesetting" pitchFamily="66" charset="-78"/>
                <a:cs typeface="Arabic Typesetting" pitchFamily="66" charset="-78"/>
              </a:rPr>
              <a:t>: 10.1007/s13191-012-0179-9. </a:t>
            </a:r>
            <a:r>
              <a:rPr lang="en-IN" sz="3000" dirty="0" err="1">
                <a:latin typeface="Arabic Typesetting" pitchFamily="66" charset="-78"/>
                <a:cs typeface="Arabic Typesetting" pitchFamily="66" charset="-78"/>
              </a:rPr>
              <a:t>Epub</a:t>
            </a:r>
            <a:r>
              <a:rPr lang="en-IN" sz="3000" dirty="0">
                <a:latin typeface="Arabic Typesetting" pitchFamily="66" charset="-78"/>
                <a:cs typeface="Arabic Typesetting" pitchFamily="66" charset="-78"/>
              </a:rPr>
              <a:t> 2012 Oct 18.</a:t>
            </a:r>
            <a:endParaRPr lang="en-IN" sz="3000" dirty="0" smtClean="0">
              <a:latin typeface="Arabic Typesetting" pitchFamily="66" charset="-78"/>
              <a:cs typeface="Arabic Typesetting" pitchFamily="66" charset="-78"/>
            </a:endParaRPr>
          </a:p>
          <a:p>
            <a:r>
              <a:rPr lang="en-IN" sz="3000" dirty="0">
                <a:latin typeface="Arabic Typesetting" pitchFamily="66" charset="-78"/>
                <a:cs typeface="Arabic Typesetting" pitchFamily="66" charset="-78"/>
              </a:rPr>
              <a:t>Sharma S, Gupta DS, Pal US, </a:t>
            </a:r>
            <a:r>
              <a:rPr lang="en-IN" sz="3000" dirty="0" err="1">
                <a:latin typeface="Arabic Typesetting" pitchFamily="66" charset="-78"/>
                <a:cs typeface="Arabic Typesetting" pitchFamily="66" charset="-78"/>
              </a:rPr>
              <a:t>Jurel</a:t>
            </a:r>
            <a:r>
              <a:rPr lang="en-IN" sz="3000" dirty="0">
                <a:latin typeface="Arabic Typesetting" pitchFamily="66" charset="-78"/>
                <a:cs typeface="Arabic Typesetting" pitchFamily="66" charset="-78"/>
              </a:rPr>
              <a:t> </a:t>
            </a:r>
            <a:r>
              <a:rPr lang="en-IN" sz="3000" dirty="0" smtClean="0">
                <a:latin typeface="Arabic Typesetting" pitchFamily="66" charset="-78"/>
                <a:cs typeface="Arabic Typesetting" pitchFamily="66" charset="-78"/>
              </a:rPr>
              <a:t>SK </a:t>
            </a:r>
            <a:r>
              <a:rPr lang="sv-SE" sz="3000" dirty="0" smtClean="0">
                <a:latin typeface="Arabic Typesetting" pitchFamily="66" charset="-78"/>
                <a:cs typeface="Arabic Typesetting" pitchFamily="66" charset="-78"/>
              </a:rPr>
              <a:t>(2014</a:t>
            </a:r>
            <a:r>
              <a:rPr lang="sv-SE" sz="3000" dirty="0">
                <a:latin typeface="Arabic Typesetting" pitchFamily="66" charset="-78"/>
                <a:cs typeface="Arabic Typesetting" pitchFamily="66" charset="-78"/>
              </a:rPr>
              <a:t>) </a:t>
            </a:r>
            <a:r>
              <a:rPr lang="en-IN" sz="3000" dirty="0">
                <a:latin typeface="Arabic Typesetting" pitchFamily="66" charset="-78"/>
                <a:cs typeface="Arabic Typesetting" pitchFamily="66" charset="-78"/>
              </a:rPr>
              <a:t>Etiological factors of </a:t>
            </a:r>
            <a:r>
              <a:rPr lang="en-IN" sz="3000" dirty="0" err="1">
                <a:latin typeface="Arabic Typesetting" pitchFamily="66" charset="-78"/>
                <a:cs typeface="Arabic Typesetting" pitchFamily="66" charset="-78"/>
              </a:rPr>
              <a:t>temporomandibular</a:t>
            </a:r>
            <a:r>
              <a:rPr lang="en-IN" sz="3000" dirty="0">
                <a:latin typeface="Arabic Typesetting" pitchFamily="66" charset="-78"/>
                <a:cs typeface="Arabic Typesetting" pitchFamily="66" charset="-78"/>
              </a:rPr>
              <a:t> joint </a:t>
            </a:r>
            <a:r>
              <a:rPr lang="en-IN" sz="3000" dirty="0" smtClean="0">
                <a:latin typeface="Arabic Typesetting" pitchFamily="66" charset="-78"/>
                <a:cs typeface="Arabic Typesetting" pitchFamily="66" charset="-78"/>
              </a:rPr>
              <a:t>disorders</a:t>
            </a:r>
            <a:r>
              <a:rPr lang="en-IN" sz="3000" dirty="0">
                <a:latin typeface="Arabic Typesetting" pitchFamily="66" charset="-78"/>
                <a:cs typeface="Arabic Typesetting" pitchFamily="66" charset="-78"/>
              </a:rPr>
              <a:t>. </a:t>
            </a:r>
            <a:r>
              <a:rPr lang="en-IN" sz="3000" dirty="0" err="1">
                <a:latin typeface="Arabic Typesetting" pitchFamily="66" charset="-78"/>
                <a:cs typeface="Arabic Typesetting" pitchFamily="66" charset="-78"/>
              </a:rPr>
              <a:t>Natl</a:t>
            </a:r>
            <a:r>
              <a:rPr lang="en-IN" sz="3000" dirty="0">
                <a:latin typeface="Arabic Typesetting" pitchFamily="66" charset="-78"/>
                <a:cs typeface="Arabic Typesetting" pitchFamily="66" charset="-78"/>
              </a:rPr>
              <a:t> J </a:t>
            </a:r>
            <a:r>
              <a:rPr lang="en-IN" sz="3000" dirty="0" err="1">
                <a:latin typeface="Arabic Typesetting" pitchFamily="66" charset="-78"/>
                <a:cs typeface="Arabic Typesetting" pitchFamily="66" charset="-78"/>
              </a:rPr>
              <a:t>Maxillofac</a:t>
            </a:r>
            <a:r>
              <a:rPr lang="en-IN" sz="3000" dirty="0">
                <a:latin typeface="Arabic Typesetting" pitchFamily="66" charset="-78"/>
                <a:cs typeface="Arabic Typesetting" pitchFamily="66" charset="-78"/>
              </a:rPr>
              <a:t> Surg. 2011 Jul;2(2):116-9. </a:t>
            </a:r>
            <a:r>
              <a:rPr lang="en-IN" sz="3000" dirty="0" err="1">
                <a:latin typeface="Arabic Typesetting" pitchFamily="66" charset="-78"/>
                <a:cs typeface="Arabic Typesetting" pitchFamily="66" charset="-78"/>
              </a:rPr>
              <a:t>doi</a:t>
            </a:r>
            <a:r>
              <a:rPr lang="en-IN" sz="3000" dirty="0">
                <a:latin typeface="Arabic Typesetting" pitchFamily="66" charset="-78"/>
                <a:cs typeface="Arabic Typesetting" pitchFamily="66" charset="-78"/>
              </a:rPr>
              <a:t>: 10.4103/0975-5950.94463.</a:t>
            </a:r>
            <a:endParaRPr lang="en-IN" sz="3000" dirty="0" smtClean="0">
              <a:latin typeface="Arabic Typesetting" pitchFamily="66" charset="-78"/>
              <a:cs typeface="Arabic Typesetting" pitchFamily="66" charset="-78"/>
            </a:endParaRPr>
          </a:p>
        </p:txBody>
      </p:sp>
    </p:spTree>
    <p:extLst>
      <p:ext uri="{BB962C8B-B14F-4D97-AF65-F5344CB8AC3E}">
        <p14:creationId xmlns:p14="http://schemas.microsoft.com/office/powerpoint/2010/main" val="1419803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fontScale="90000"/>
          </a:bodyPr>
          <a:lstStyle/>
          <a:p>
            <a:r>
              <a:rPr lang="en-IN" b="1" dirty="0"/>
              <a:t>Dental implant</a:t>
            </a:r>
          </a:p>
        </p:txBody>
      </p:sp>
      <p:sp>
        <p:nvSpPr>
          <p:cNvPr id="3" name="Content Placeholder 2"/>
          <p:cNvSpPr>
            <a:spLocks noGrp="1"/>
          </p:cNvSpPr>
          <p:nvPr>
            <p:ph idx="1"/>
          </p:nvPr>
        </p:nvSpPr>
        <p:spPr>
          <a:xfrm>
            <a:off x="304800" y="1752600"/>
            <a:ext cx="8382000" cy="2286000"/>
          </a:xfrm>
        </p:spPr>
        <p:txBody>
          <a:bodyPr>
            <a:normAutofit fontScale="92500" lnSpcReduction="10000"/>
          </a:bodyPr>
          <a:lstStyle/>
          <a:p>
            <a:pPr>
              <a:buFont typeface="Arial" pitchFamily="34" charset="0"/>
              <a:buChar char="•"/>
            </a:pPr>
            <a:r>
              <a:rPr lang="en-IN" dirty="0">
                <a:latin typeface="Arabic Typesetting" pitchFamily="66" charset="-78"/>
                <a:cs typeface="Arabic Typesetting" pitchFamily="66" charset="-78"/>
              </a:rPr>
              <a:t>A dental implant (also known as an </a:t>
            </a:r>
            <a:r>
              <a:rPr lang="en-IN" dirty="0" err="1">
                <a:latin typeface="Arabic Typesetting" pitchFamily="66" charset="-78"/>
                <a:cs typeface="Arabic Typesetting" pitchFamily="66" charset="-78"/>
              </a:rPr>
              <a:t>endosseous</a:t>
            </a:r>
            <a:r>
              <a:rPr lang="en-IN" dirty="0">
                <a:latin typeface="Arabic Typesetting" pitchFamily="66" charset="-78"/>
                <a:cs typeface="Arabic Typesetting" pitchFamily="66" charset="-78"/>
              </a:rPr>
              <a:t> implant or fixture) is a surgical component that interfaces with the bone of the jaw or skull to support a dental prosthesis such as a crown, bridge, denture, facial prosthesis or to act as an orthodontic anchor</a:t>
            </a:r>
            <a:r>
              <a:rPr lang="en-IN" dirty="0" smtClean="0">
                <a:latin typeface="Arabic Typesetting" pitchFamily="66" charset="-78"/>
                <a:cs typeface="Arabic Typesetting" pitchFamily="66" charset="-78"/>
              </a:rPr>
              <a:t>.</a:t>
            </a:r>
          </a:p>
          <a:p>
            <a:pPr>
              <a:buFont typeface="Arial" pitchFamily="34" charset="0"/>
              <a:buChar char="•"/>
            </a:pPr>
            <a:r>
              <a:rPr lang="en-IN" dirty="0">
                <a:latin typeface="Arabic Typesetting" pitchFamily="66" charset="-78"/>
                <a:cs typeface="Arabic Typesetting" pitchFamily="66" charset="-78"/>
              </a:rPr>
              <a:t>The basis for modern dental implants is a biologic process called </a:t>
            </a:r>
            <a:r>
              <a:rPr lang="en-IN" dirty="0" err="1">
                <a:latin typeface="Arabic Typesetting" pitchFamily="66" charset="-78"/>
                <a:cs typeface="Arabic Typesetting" pitchFamily="66" charset="-78"/>
              </a:rPr>
              <a:t>osseointegration</a:t>
            </a:r>
            <a:r>
              <a:rPr lang="en-IN" dirty="0">
                <a:latin typeface="Arabic Typesetting" pitchFamily="66" charset="-78"/>
                <a:cs typeface="Arabic Typesetting" pitchFamily="66" charset="-78"/>
              </a:rPr>
              <a:t> where materials, such as titanium, form an intimate bond to bone.</a:t>
            </a:r>
            <a:endParaRPr lang="en-US" dirty="0" smtClean="0">
              <a:latin typeface="Arabic Typesetting" pitchFamily="66" charset="-78"/>
              <a:cs typeface="Arabic Typesetting" pitchFamily="66" charset="-78"/>
            </a:endParaRPr>
          </a:p>
        </p:txBody>
      </p:sp>
      <p:sp>
        <p:nvSpPr>
          <p:cNvPr id="5" name="AutoShape 2"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4"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6"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4" name="AutoShape 2" descr="data:image/jpeg;base64,/9j/4AAQSkZJRgABAQAAAQABAAD/2wCEAAkGBxQSEhUUEhQUFRUUEhUUFBUUDxQUFRQUFBUWFxQUFBQYHCggGBolHBQUITEhJSkrLi4uFx8zODMsNygtLisBCgoKDg0OGhAQGiwkICQsLCwsLCwsLCwsLCwsLCwsLCwsLCwsLCwsLCwsLCwsLCwsLCwsLCwsLCwsLCwsLCwsLP/AABEIAJQBVQMBIgACEQEDEQH/xAAcAAACAwEBAQEAAAAAAAAAAAADBAACBQYBBwj/xAA3EAABBAEDAwIEBQMDBAMAAAABAAIDESEEEjEFQVFhcRMigZEGMqHB8BRCsVLR4SQzgpIVI0P/xAAZAQADAQEBAAAAAAAAAAAAAAABAgMABAX/xAAjEQADAQADAQEAAgIDAAAAAAAAAQIRAxIhMUETYSJRI5Hw/9oADAMBAAIRAxEAPwDkYHJ6OVIMCJuXGjtY67UJeTUpaSVLuciAZdNa9Y20KJicjakbGSPWNVwF6Gq1JdGwrtR9Pp7KrG2ytfRRIOg9R3p+noLVjaloAnI1pQtM8MYQZdKD2TRXoRaRtOe6l0feDhcD1fpzoncGvZfYWNvCV1nTWSAhzQhOodWfGWPTMcq6br/4Q226L/1XIOaWmiKI7KirS8NM2+macykgGgBZK6LpvSW8kHHd3f2CV/DOmqIHu839OAul2gUG8Vn3v9VzXbbwNMNpYgOBS0tO1JwBaECaTnoZgblGmaORwqablElVU/CL+gQExA20IJrRMtyy+mYOePC4P8Z/hoOaZYhThlzR3H+6+j6iCm36rNmjta0Nxcjh6jifwVJ/0wHh77+9/uukibaxdNovgPlaPyuk3tHiwA79QtjSPtQVe4X5PXo9p8LqNN1BhY0EGw3lcvGn4JCBXYqsX1Oep0b1dElw7lXf/wBsC/ZBhdghFeBtQdGwmgprtx7J+KcvNluFnDignmzbYzXcUjFfgKQr1KcuU0ZLWONZIpKHKdH/AG6WV69M5xYY8rVm62IuLGjlz2gfUha8rVmax21zHDlp3D/xo/so2/PSsfTa6DICX+ziK9b4+6AOUDoUu17XHi/moditHXQ7XnGCTVCh9FZPYTEpZQANUVw216thj4iGqrgrkoT3KmgwDIqNUe5eMK2hwaiCbjSsITbAgxkECsGrxoR2NSDItp4lsaNqQiC1dIxKwsehCaYgxBMMCdEzwRkmky+LaAppvzBG1cgPHZFL9F0XYpMKVbRZwCAd14z2pYwq4B2DS5DrnQ2ucTVFdU9Z2uN2pW8WluNtMV0EG0Bo7AAJ3Tuz5SDXHsntG2v3XNvpZoehCehSkITkQV5I0N6c0ryBBjRi1U0lhRqf6eaJPokmhMsNBGX6Boe1ElxD3WUW5TpPypdhsp69FXhz/UdNczcAndQBNA7sAFD0JIweQSP1Tf4ldtLXNxRWT0mRzppS4/nIc33r5q/RcLaV4diluNN6FOxJJmE7ErEWNtbhXrCgGMqzRYRYp5GrMbzajW9kXYlSZmKUmn1sHlLvbRTEo+RUlAZmynKxesSU5o7kH9VsSlc71sf/AGRk9ja5+av8WX4Z2jX0LPlW5HLuZR7LH0RH3taenNYXRxvwla9LvYOxr3FKIzo/S/qoqkz8/velpZF7I9KSPWHRYuRoUq0p3ThYI3EE2wIETUw1ZmRcIzCghFhFlIOPacZWzp24WfpoqWnE4AIYBsYYjNes7+sAKZZO08FZMXBxr0QyWkS6kWN1opgwNapI5F+I0MotO7sbwi6mCMhnwiXEst99j4CHU2mYTaS1WLXQaLp4eDkNPr/hZ/X9BsIzaFS+o00u2GPAxPwBLhlfZNaZcuF2ORlNMKVaEeJVTJtDkabcBSTZwiMKomTaDwtsoj25pe6RndUbbn/VH4gDD2YS7WpxxHCE9oHdM6QqTOc/FcoDAFidC1ILs8glv0OUf8U6zc9rR5XPdIm2zgHhzq9l5l12t0j1eLi/4sZ9B2/8eyZjKDGLaPRXYuzdWnA0PMkJCM04S+nfiinNPRFFOvRGewn5k66Pg/RIflcMp5pxzgcKkIShbWt+YBC1RoUjPO54S+vPzH0Rf6zIztQcFcr1mRxmaBw0C/f+ErpOpSbWhYkem3lxd3K8/kfa+p28K6rsPabU1TuR/MLbY66K57TsoEepW508/IDVeipw008YnLKzUaAJICiHFJXCi7FSObGfneR6We5Xe5BJTlEg8S0dOFnQrS06BsHY0YIDCihywEgib0Lc5SrUaF9JGUUmy6QAJDV60hFYwuSuv05AW9BiMzUdXpJwdfeHc4SXUG5WU8EKkpMW9R9M0PWQ4ZIWtp+oNqwbC+PR6p/AJytn8OdRdHJtcSWu8pKnDSux9W00hmNN+/Ye6LKPhv2hwJaORxfhc9oOoOjJ2nlNwP3HlK2FQbLtbG3Y6yXHL/8AYJPrvU2PraEu6E3jKBPpDyUHTwMxO6NwR74Q7uEsx5aU305poNbnc6gPUrzXaNzXOttbXFpyK3Dx6IONWhTx4MafUD+dk5LWCFzheQtPp2vDxtvI7KP9DOf1GxH+VECzxMQixykqiom5ZswvqP3KvG9sbbPJSjHfKEm55cjd9V59FmdNB+uaVj6/WG8cIE2pzQQ3vsZXHe39OrjhSZ2t0O5zXji/m9Fl/wBO0PGc7siu2KIPvf2C39VqKj2jlxv6DusR0Vm6HuefumXGjph0zqema3Av2KePoud0T+R/LC2dPNYyn49XjOXlnHpqacWm2sWdFMfKYZq6V1mHM0wrjXKa08uCfCQmks2F62XCaWhWh7S/mtK6w/Mfdewaivsgyuta6/xMl6ZfUvmKzmzll13JH0IorS1RyVi6ltmvBXJCynX+zuhasNJhs35z9+y1NFx79lh6V1c8LX07/CdL3ROSc8NIKIUUn1XquqRz4fnYqm1FXlLpHwtEnoXJFqbgSM2D0SZY1C08afjjWwpMFGNTETMq0caJtRK4bHTGBF6npxsPskdBIj6/VfKtvhy1L7HC9W01ErElOaXVdR+a1hPgG5TmvS1RqAwxDCI6K3tryEebT0MIfTmkyD3RuvDcUHYxAN234C02Hxx5WdC2yCfC0WNU16UXGXbIRwULUzPITLWL0x2m6hyV+DPQn7Wh/O12R5B5Wtr4PiNEm6JrRuDQXjcQSXBtC8gGsrG0fytd3og0e48ILprs1WTgcC+yKfVYc1w3WoW6j8rjz4ysOTVlr7BojhPdU1YDT5xn0pct/UbiSudrszr45ydZ9D6X1MTNzQeOfVaUb18yZqngWw/MF234T6mNRGLI3t/MEyRDkjPTqi/5QAhHCjnKj3JrIShHUNF33QZRhFlNlC1rSK8EY9lBLTrlfEIuNlehoAtUPKvtwrTJ1YetdlaUD7bjBAysqkzppfsRS3X0hyxqNJ79vfjwfP8AlDZ1Adz+qzJtVUUppxDG52kkjOHEdm5q1xeo6m7c0h3bNcA5x6pWn+Ep40/GfTP60DvymYNcx2ARfuuB/wDli9o22aGUnoOoESgGwQfmBvCSu0+oM8Cr6fT2yq3xFn6Sfc0G0WWXCb76Q648B6iS7SOxFnkVWkopHTCxEaxPaSWvXyCk2g81jyie6bA0tNmKXC8SUEuFEPTncHwsFe0qhEYF1jYWY1PaaNAiYtHTtSjJDumYmwlo1feiMlo5EvXocJRXIaELpzSBrtQrF9BZGrmsqVXhlGsFJlZmpwVpdlla0WUifpTqR0t4Wz0fptfM76BJ9H6cSdzuOy6WJqb6NM4g8DU+wJWIJyNOhaLBqibD2g1Xb6fdLyijj+eEzJr0jDk+oQJX00jbknk+OwCtu7+qLqnNPkCvdTYrWM5DrBGx2aLcV55yPt+q57QsJ3emVtdZhO9987ilumQUT6j9wkhrS9r/ABK6YbXNJFg/Y0cp3oLnabWAHDZTx6Emkzp9LZAH8tMdUjcfhu5+G/ZxxwQb+gRvxNk59fV/p3W9R7kCF9tB9Ar2lZzJYwO3ueLSusl3OJ4HAWjqWgRbjyTQ9PVZYCCWeHVxLfQccdnml45tI5iQjCVVF09B1fCq0o5jpCe1Zgfpg9V174XvsFzJY9hAeW97zjIHjuuc6nBIwMc6Mta9jZGGrBY+9pJF80ec4XX9bgD4jjIyFyel6gY3HeHSM2OYGGQhrbujWRi3dv7isv8ATJuc9SFNNrnMr14XU6HT/GZNO54eIRGGPMjG0Cc/FBpzh81A+hx55XV6U7d9tzmro5PZp/a6Uc1wAJoBxrkWS2jlvIGRlPqx6SabpYfR/wAN6y7HbNLahjMjiB/a0uP0XL/hv8l+i6rpMm2GSQ/3HaPZuT/n9FGJ8NzLK8M51km/KbhjPhD0EBe4NHLjn08la+pjAc0MPbbfkp+OPNHus8F3aYhoN/KewPjyFWXTubdjsDyDg8FaM3SZBYFn24P1SrtOW0XZzW3d832VKklNp/ondcFeI7oacRW6vFqKXUpqPhwRo0EI8SuIhuELQhCRhT8KARgKBRqtSzGkZhcjlyRY9GMiXRup7M7CydRynXvSkjLKhZaJwGXIml0O425MafSjkp5rVph/odReKOkwxqqwIzGquC6Fh9R/AmYpLsZFWW1WD6+iF/aP08eoV4n7eQPy1R+1j1WE+kY8o7Ql4VpaWJrmmzRzncB2uqPt/hCfQW0hYRZo497v2Xgbj2RHtPBzXqhDCWnguaZP4i0wsPH9wzjuMFYuwtqwR3z+i658QcKPm8+O6w/xFZdd37KLrPSnH7kgGSbf2RItU55DHZG7dwLuq59lmfHptE2bu/HstzoeldK/eQfUnuVO+VvxFP4lCdM6KLgD0TMTSUeHSk8BFncGgBvY2T5V0vDgdeiPVZbIbVbRkeqVghJz4V9SdxJPdEjB2Umn16dM+SkUI8okbQBZyPCam1bXxhpbTm9x4RNF07ewvLgGtNf4/wB1Vf0I6xe+GbPTj8oIXjNKT2KddM0kDaKGMd12eigiDBto2P1VJjsS5ef+NLw+Za2HBC43q2gq6GCvqXXekuFvDcZsVwuT1elB5UblpnVxWrRwc4ecV2ryKrsDwfUI+ny1zSwFznNqQ3ua1v8Aa0dr8rrI9A3NiwO3dGj6bGDujYa7b+UmtoPaZfwr02Atjqjff08WtFk5LWt/taPuTklXbqXiP4djYTZoZPpfhDbGs1+IWVr7UO6DUFjrHivutKOzsOT82AOa7pbo3THTOoYAy5x4AC0Ndr2tcWRYYAGg9zXJtXlYtZLkadYvptajqO1oeLDarb/qdf7eVjSkvla7Fk7q7V/wsp2pvGS0diSvXTBxsk0OADlF3okcHU0tHOBuLskuUSn9SRj4RqhX5ga8muV6h2C+Pfw+IgI0aEiMTGQ5EU/CVnRJ6EoBHGlXQmFEWZkUcV6HqjlfZhTLJnjlGBQIjQgVTCxFHYhMCIwpgDUaZYPVKxJsPxXk81lARhrBaAOQePRE1L9xGK2srjmr8IDHEfRMAlxJHNE549aQB8Fi6qxz/MrQ6dExt7hyMVXP7dlns5Tcbkq+6NfzDV6pC1rzt/KQ0t+oCzHtWvK9r4WOB+Zlt9aGQf8AKySbTcqIcW5hUNIXr4WvHzNB9UYMtFY1coWwEPTox/8Am3/1C1YBtFAAfRBYEWMHuVSfCVNv6NfHcRXZK6htBGYPH19ErqDZx9E7egifRN4tW02o285WgyJsbCX/AJj+UePUrJk5tNnU6ZarwsTlHg1BAIvBSdozOEExqnwuDn6rp42BjmOaSWACwHd/JC5QEWn4RjDvpf6qsMhyxp0kWreZCH0WPNAVxfquV/EOgEcrmgUO3sUaXWPbY3WL+y14epQahv8A1Ap4Fbh3VHlLCUzXE+yXn9HGxRgK9rfb0yJzsSCicXz6WlDpGtkLdwIBoO7e6l/GdP8ALLM7ZfZbfTOikgvltkYFknBPoEvDK2N94dXFjH2U6j1Z8v5nWBw0YATSpkSndeT/ANj+s6u0R/Cibsb3Pc+659z1WSW0aPaQNrDbQRI45bng+izboeONca8DwSvZuhDMyUKP6ZV3RuhaQQ0nc00eWluQQfGUoycc7juo5JqvGRypp5QB8SQ7jZpr2Eh1D/X+yxmv/f7HZdQ553OeGEjjOR5/yosqeS/mNDdZADuAPTsFENMo8PlSuxeUrNTkEMRlNxOSTCmIygOPsKLuSrHK+9YyCOK9D0EuVmOSMrIdoRGhUYjNSj6ehFaFVrUQLB0YiKZYUoxyM1ywGMAq5dj2/VADl64/RAyRI3J1nCzWFORuQQ1IdjeVAO5/4QGuTLcov0m1gSNHYxKq7ZFJyI50dAVrSrXlHjaP7j9uVkmxHOfSxJOAmWxtjbudReeB/p9SgGWvy49e6XLlWUkbrpWaybPKWc1MlyGSiys+CxCiIQqEUlwppGFMxm8BKtK9E9Jp8BS0akjbRO7PiksQqGUnNKjno6BSy/xF6JkvuUDkdHcoIZLVN6o96C+VY2BXyUqnWn8tnaTZbdX7pKTUUkZtXm0NHUaa2qnvKW/rgG1m7sHdgDuNqzZJyRhCDCeUGxp41npou1vr+iiTDAohoeiOVUC9UXQeYgjExGoogMHaVYFRRAKIVeNeqJGVQywo7FFEowZqu1RRYyPQcozXKKLDIuCvXOwoogwoowpuMqKJUMw7CmIyoomEYcFWCiizERdqKxeqLIFHhKoVFEQHhQ3KKLBQFzyMLwuUUSlAT3Uq/EIz4UUTBSKGYnlVLlFFkHPTxpUtRRMgMWmebSWolK8UQKSJSvJKtHEFFEpR+BnCgqhRRBmk9pRRRAY//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2" descr="data:image/jpeg;base64,/9j/4AAQSkZJRgABAQAAAQABAAD/2wCEAAkGBhAQEA8NDxAPDw8NDw0ODg8PDQ4PDw8NFRAVFBQQFBUXGyYeFxkjGRISIC8gIycpLCwsFR4xNTAqNSYrLCkBCQoKDgwOGA8PFCocHB0sMDUqLCkpKSkxKSwpKikvLCkpLCwpKS8tKSwsKSkpKSwpKSksKSkpKSwpLCwsLCwpLP/AABEIALcBEwMBIgACEQEDEQH/xAAcAAEBAAIDAQEAAAAAAAAAAAAAAQIFAwQGBwj/xAA4EAACAgEDAgMFBgUDBQAAAAAAAQIRAwQSIQUxBkFREyJhcZEHFIGhwdEjMkJS4WKx8DNyc7Lx/8QAGgEBAQADAQEAAAAAAAAAAAAAAAECAwUGBP/EACQRAQACAgEEAgIDAAAAAAAAAAABAgMRIQQFEjEiYTJxQVGR/9oADAMBAAIRAxEAPwD7gCFAhSFsIWQACNgpAAAAAhQOtq9VtXHf19DW/fMnnJnQ13WVjnNyTlByfbuvkckep6eW3+LCDkrjGclCT/BnAzdRbJfVbev4dSuCaViZr7/lsI6yV93R3seqvv8AsaV54rvOFLz3xr52dXXeLNJguMsm+dL3Ma3Pntz2X1M8PUXrPM/6wth8vxh6tSvkHU6PneTBiyyW15IqdeifKR3Dt1ncRLn2jU6QMBlRAAAIUgCyWVogAjKQogKQCMFIwBAAAACu0ACCAAIAAAQpGAAAEMckqTfomzJHX6jkrFkf+lr68GF58azLKkbtEPn3X875+r/E8J1jNdXzTfLfkuKPX+Is19lSpRuu7Xc8P1F+9+f58nkcfyvt7CvGN11Pl8UnxV2vkbbFk3zilzUYRXfl0aXHI9B4Y0+/UYYeUsuNfhuR9Xhu0MJt41mX3PR4tmPHD+yEI/SKRzAHpo4jTyM8zsABUQFIAIUgAjKQCApCgQpABAwAMTIxAoIArtFICC0QAIAEAAAKMAAQ13X8lYWv7mkbJml8SZklBP8A1Nr8KPk6y3jhtL6OmrvLV898RaxNKC4STb+Mn5nkuoZoOGz+qL9OGb7rEuXwqb9eTyuq5k+3d8nmcNdy9TaNV4cOJHtPs7wueswryjJ5Hx/bFs8nHSuMYzf9XCXZ16nv/sq096iU/wCzFL6tpfudDBHllr+3zdTbWG0/T6mAD0Ly4AQICwwAAIAAAEIUgEYAKBAxYAxKQAAArtkAIAAAAACACgFAAAeX8WZfer0guPi7PUHiPFeb+JkfpS+iOZ3O+sOv7l0O318sv6eD6nLl3xtfn3VK+x5rLPlPzb4deZ6vrOWLlBSSbcbm13cmq7/ijzWphCORxVuMXz7yVnDwPQ2nawy7rc90pUlF2kkfT/snw+7qJ/8Ajgvzf7Hy7Cl6efHy9D7F9mOCtJOf9+aVfKMUv3On0cbyw+Dr51hl7AAh3HnVIAEAAAIUgAAlhRkKQIhC2QAQpAIACgCAK7YAIAAAAEAAABYIUCM+ddf1PvTk0nbnafz7n0HUz2wnL0jJ/kfMOu5e/P0Xn8Th92t+NXY7XX5Wl5PW5Gra4afH1Xkaabt9+b7/ALm11r47+fr8P8o18tO6U21738q3e8/ic/FxDtX9s9PHlet9v1PuHgTBs0GH/V7Sf1k/2PimDA4ySl3pOrtq/U+9eHsOzS6aHphx382r/U6nb4+cy5PcrfCsfbYAA7DhgAYAllIAIUjIABABCkKhRAQAAQAAQqgAA7bAshBQQAUgIBSWUAQAAdPrE2sGRrvSX1aTPl3X5U5Jvntw7s+k+I5tYJV5tJ/mfJ+sZ+WvzT7nne6TvNEfTv8Aa6/CZ+2l187SXxb9Ph+h0MeOTdLv+3mdvUztpX5V/wA9TqRXNJP8PQ+anp07Nj0+5tQ7pyt+rb45/wCeZ9/wY9sYx/tjGP0SR8Q8I43PU4cVfz5sVv0ipWfcr/P/AGOx2+OLS4Xc7fKsKCFR03KCMpAFkAIBCkAEZSBCyMAohbIRsKWBZAgAZJFVCFAHZBAmQUAAGQMEAAjYCTpN969Dr6LXRzRco3SlKDT4aknTOjj6jPFkyQ1OTBtyT3aRKcYZJY2v5NrfLTvlGy08oVcNqTt+7Xd93wBr8XR53q/a6iebHqJrJhhNJfd0o1si13VqzwvWPC+6Trlc1LG1/wCrPpsuz+VHmNdptspKDpS7LyTPmz9NTLzaH0Yeovi/GXzLWeGsseVTripXF19DWvp2fG7ranabUl29D6nk1MlxOKkuVfkzqSxYpv8A6KUu6biqPhnoderPvjuU65hqfs56HL7zDPJPbjU5J1xe2l8+59Us0fhvDSnPtVRXFfFm55fPG2lSp3Z0cOKMVdQ52bNOW3lLMtmNkbfNd1ffjk3NLOyWSwAJYZCikACAIQCsgJYVSMEYAEsAWymJCjPcgYFA7IMbFmIysWY2LAysGNjcBTihqoSk8dptK+6fnyvmcn+fTg62DSrHdJU25bqSdvuwNb4g6Lpszw6jLjWTJo5vJhanKLjKuV7vdfA1Oi6lOMdRuUZOsk9PeWGOcoRuVNLvFevoaHrXTuoQz5MkYVpZZcmRTxzjJVL+px3W/k0ep6bqtNHHbniy5MTjinJYalGco3t2JNxvnhfE1+5bPUOt4E8XS1vtoTjslBXFOSd09smq5rs+fU2usjzfozz0c6wazQ6j7tiwx1ryYJzxSXE5Rbg5JpWntXZceZ6PVy72uafKTa/wWPTGfbTZ5cc+dnWUvPu/yMtdqEnzx8+Doz1HmmvSvj62Ta6eg6J4u0Pu6b7xjjnc80Hjm3CTnCVSq/LlU/PyPS3258+f2Pzr1/pWXPB9TXtMGSDeKWGUnt2xlUMvFd/NM9T9lP2ka7UZJ6HUQeolFfwM0oyg1taTjkkk+EvNq74MoYzD7DJP1D/+ksSl5maK5EslnDqtTsUXsnk3ThCsaTcU3W9217q8wOewSzr59fjhOGOclGWW1jUuFNr+lP1+AHYsWY2UBYsjACyJglgZGNggFJYABkIxYACwUc24KRg2SyDlcjFSJZAM7G4wbCYFbdp3xTTjSpvyd+Rk8hgcc8iTSfeV1w64V8vyIND4z6lm0uL71iiszi3BYJN41kck0vfSaTvnlUeB614/nhjhz45PDqZSSy4ci35Iya5xzW1cqrXPPFUb37VPErxYcenxyUY5ckVlyq/djfZcVx3d+h8f0fVcuKWTVQ1TnsypRjkipPLJPmSXLSUW6ZrnlsiH0DF9qebVScM+l02XDBrHlxxU1lxaimlPHNvzlXlxf4n0bp08mXTYMuoj7LJLHGWSG7c4323fGqs+MeDOvyjm9pqtNKWLM3PHqOHDHOUb96o02/i+LZ9h6X13DnisTcY5JRT9m5K9nbdH1iarZJrbUsvDddw13iXSzeKLhLDOUclpT3e5Fp81/U+3HB5V4t387lJ3bX8ifHZpdl8D03XPvWnluWP7xp/Srkvk0m/yPO6nrOnn2jlw5G+Y7ZSjL1XCu/iZeUMdO9gypLbSSrbXlz+h4zHpdR07rGDUaLHCX3qOWMMU5OOFZZRrIpy8ly5J/JHoFq1LylFLm5LbXyR5T7QdVWPTwhKSvI3cLctu25SXNlrbng8X3XD4ixrBLLmlD2mGKWpx4JPKoZ9ik8cXVvuq+Z3emdSjnxQzqM8anFNwyxUckPhJeTPgvhvwlmz4dmbXzno8ssGWMMbcll2JpKe7lJLik/8AY+t6fPj9msL5hSW11/KuIq/OqX0NzDT0sMsW9yfLjdblzG+HXp8TKM+/wPKdD6Zi00nOE5yW148ant/h4dzksafdxt3TN9HWp+n+QjLU9XxY7U8kE04qnOMXy6v3nXr9GZax4Jxh7V4pRclLHucacr4cX5vldjiyLHNNThCSl3UoRkn800XDjxxUYqMax37NKEUoLtUaXCrjgDu2WzrY50qcnJ88ur/IyWby5+nBRzWLOL2iHtAOWyWce8bwM7FmG4bgMgYbhuAysGG4WBlQMdwA7FEoyIAobSiwJQothAY7SSx2mn2aafyOQWB5DxJ9m2l1vs1N5cccSaSxyq0/Pm+Tz2u+x7RQjHHDJkgm1Gbkllk4/lS7cn08xcfh+Rjr+l8nj8nhLBDR/dsSisShVtb8c4xlualjvltpq+GeB8ReCNXjmtf0m9kousML3Y0+XsUuY/gfX9J1GM8ubAsc4ex2rdKLUJf9p3JQXp347E8YlYtMPinTfEOqjqMGo1ssspx00oY45JQxpZZNKTkuFu4dRN9qMmeUZZHinGKUpSnKSjFRUW2+/PY9j4l8F6XXw9nnjLhtxlBpST/U8Vn+w6NOOPqGqjBprY23Fr0dPk02wzM+22Mka9PG6rxLihbbi7SXLSXa/m/wRw6HBk1ObDq5PasblsxuPFVtv6Hs9B9h2LFJSc1NrtJpt/R8HptJ4Fhj83KvWv0NtccV5Yzfbz3T8e2MYxSil2SSSXyX4s2EJNdjfLw6lwkR9Eo2MNtPp889q3cOuUpOSX4vudmGskduXSqOKXT2E2yx9RZ2IdRZ0npGjF4WgNrHXnLHXGlUWjHLiUklK2lKMly1yuz4IN+tQm0/NXXfg5VqDRxzs5I6lgbn25lHOaeOoORap+X48/QI2qzp9qZl7U1kdUZS1SSv0/Eo2PtBvOitR5GazgdzeFM6yymSmB2NwOD2hQNgmWzCy2Bk2DCxYGaKYJiwM7Otr1lcP4Esccm6DvJFyi4X7y482vM5rJYGe46b02T2/tVNezcFFwak26/JHZ3DcQZbiNmNksoybJZNxLAyBjY3BGRi0RtiwrCWJHHLTI57JYHTnpDglol6GykY7QjVT0ZxS0ht5QMHiCtO9MYPAbeWE4pYANZ7JkcTYSwHHLAEdK32X1/Qz3s5pYTD2QGKynLDMcfsxGAHJg10ZScFe6KTdxaVfM7ftUqtpN9ue7OrFGGp0cMqSmn7r3RabTUq7pk5VsYzB56fh1ttrUZUm7q2/wBQTleHsrIpgGSLuJvAAu4biAC2NxAAbG4ACORNwAEsbgAG4bgAG4OQAEsWAERsWQALI2ABjZGAFYtHG4gAYOBxSgAEYuJwLSVkeXfkpx2PHuTxd73JVxIADmoqQAFAAH//2Q=="/>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4136756"/>
            <a:ext cx="4457700" cy="2568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920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r>
              <a:rPr lang="en-IN" b="1" dirty="0"/>
              <a:t>Dental implant</a:t>
            </a:r>
            <a:endParaRPr lang="en-IN" dirty="0"/>
          </a:p>
        </p:txBody>
      </p:sp>
      <p:sp>
        <p:nvSpPr>
          <p:cNvPr id="3" name="Content Placeholder 2"/>
          <p:cNvSpPr>
            <a:spLocks noGrp="1"/>
          </p:cNvSpPr>
          <p:nvPr>
            <p:ph idx="1"/>
          </p:nvPr>
        </p:nvSpPr>
        <p:spPr>
          <a:xfrm>
            <a:off x="457200" y="1752600"/>
            <a:ext cx="8229600" cy="4821936"/>
          </a:xfrm>
        </p:spPr>
        <p:txBody>
          <a:bodyPr>
            <a:normAutofit/>
          </a:bodyPr>
          <a:lstStyle/>
          <a:p>
            <a:r>
              <a:rPr lang="en-IN" dirty="0">
                <a:latin typeface="Arabic Typesetting" pitchFamily="66" charset="-78"/>
                <a:cs typeface="Arabic Typesetting" pitchFamily="66" charset="-78"/>
              </a:rPr>
              <a:t>The implant fixture is first placed, so that it is likely to </a:t>
            </a:r>
            <a:r>
              <a:rPr lang="en-IN" dirty="0" err="1">
                <a:latin typeface="Arabic Typesetting" pitchFamily="66" charset="-78"/>
                <a:cs typeface="Arabic Typesetting" pitchFamily="66" charset="-78"/>
              </a:rPr>
              <a:t>osseointegrate</a:t>
            </a:r>
            <a:r>
              <a:rPr lang="en-IN" dirty="0">
                <a:latin typeface="Arabic Typesetting" pitchFamily="66" charset="-78"/>
                <a:cs typeface="Arabic Typesetting" pitchFamily="66" charset="-78"/>
              </a:rPr>
              <a:t>, then a dental prosthetic is added</a:t>
            </a:r>
            <a:r>
              <a:rPr lang="en-IN" dirty="0" smtClean="0">
                <a:latin typeface="Arabic Typesetting" pitchFamily="66" charset="-78"/>
                <a:cs typeface="Arabic Typesetting" pitchFamily="66" charset="-78"/>
              </a:rPr>
              <a:t>.</a:t>
            </a:r>
          </a:p>
          <a:p>
            <a:r>
              <a:rPr lang="en-IN" dirty="0">
                <a:latin typeface="Arabic Typesetting" pitchFamily="66" charset="-78"/>
                <a:cs typeface="Arabic Typesetting" pitchFamily="66" charset="-78"/>
              </a:rPr>
              <a:t>A variable amount of healing time is required for </a:t>
            </a:r>
            <a:r>
              <a:rPr lang="en-IN" dirty="0" err="1">
                <a:latin typeface="Arabic Typesetting" pitchFamily="66" charset="-78"/>
                <a:cs typeface="Arabic Typesetting" pitchFamily="66" charset="-78"/>
              </a:rPr>
              <a:t>osseointegration</a:t>
            </a:r>
            <a:r>
              <a:rPr lang="en-IN" dirty="0">
                <a:latin typeface="Arabic Typesetting" pitchFamily="66" charset="-78"/>
                <a:cs typeface="Arabic Typesetting" pitchFamily="66" charset="-78"/>
              </a:rPr>
              <a:t> before either the dental prosthetic (a tooth, bridge or denture) is attached to the implant or an abutment is placed which will hold a dental prosthetic.</a:t>
            </a:r>
            <a:endParaRPr lang="en-IN" dirty="0" smtClean="0">
              <a:latin typeface="Arabic Typesetting" pitchFamily="66" charset="-78"/>
              <a:cs typeface="Arabic Typesetting" pitchFamily="66" charset="-78"/>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4001530"/>
            <a:ext cx="3533775" cy="2646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4197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IN" b="1" dirty="0"/>
              <a:t>Dental implant</a:t>
            </a:r>
            <a:endParaRPr lang="en-IN" dirty="0"/>
          </a:p>
        </p:txBody>
      </p:sp>
      <p:sp>
        <p:nvSpPr>
          <p:cNvPr id="3" name="Content Placeholder 2"/>
          <p:cNvSpPr>
            <a:spLocks noGrp="1"/>
          </p:cNvSpPr>
          <p:nvPr>
            <p:ph idx="1"/>
          </p:nvPr>
        </p:nvSpPr>
        <p:spPr>
          <a:xfrm>
            <a:off x="457200" y="1600200"/>
            <a:ext cx="8229600" cy="4974336"/>
          </a:xfrm>
        </p:spPr>
        <p:txBody>
          <a:bodyPr/>
          <a:lstStyle/>
          <a:p>
            <a:r>
              <a:rPr lang="en-IN" dirty="0">
                <a:latin typeface="Arabic Typesetting" pitchFamily="66" charset="-78"/>
                <a:cs typeface="Arabic Typesetting" pitchFamily="66" charset="-78"/>
              </a:rPr>
              <a:t>Success or failure of implants depends on the health of the person receiving it, drugs which impact the chances of </a:t>
            </a:r>
            <a:r>
              <a:rPr lang="en-IN" dirty="0" err="1">
                <a:latin typeface="Arabic Typesetting" pitchFamily="66" charset="-78"/>
                <a:cs typeface="Arabic Typesetting" pitchFamily="66" charset="-78"/>
              </a:rPr>
              <a:t>osseointegration</a:t>
            </a:r>
            <a:r>
              <a:rPr lang="en-IN" dirty="0">
                <a:latin typeface="Arabic Typesetting" pitchFamily="66" charset="-78"/>
                <a:cs typeface="Arabic Typesetting" pitchFamily="66" charset="-78"/>
              </a:rPr>
              <a:t> and the health of the tissues in the mouth</a:t>
            </a:r>
            <a:r>
              <a:rPr lang="en-IN" dirty="0" smtClean="0">
                <a:latin typeface="Arabic Typesetting" pitchFamily="66" charset="-78"/>
                <a:cs typeface="Arabic Typesetting" pitchFamily="66" charset="-78"/>
              </a:rPr>
              <a:t>.</a:t>
            </a:r>
          </a:p>
          <a:p>
            <a:r>
              <a:rPr lang="en-IN" dirty="0">
                <a:latin typeface="Arabic Typesetting" pitchFamily="66" charset="-78"/>
                <a:cs typeface="Arabic Typesetting" pitchFamily="66" charset="-78"/>
              </a:rPr>
              <a:t> The amount of stress that will be put on the implant and fixture during normal function is also evaluated.</a:t>
            </a:r>
            <a:endParaRPr lang="en-IN"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802912"/>
            <a:ext cx="3676650" cy="277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36986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758</TotalTime>
  <Words>679</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Urban</vt:lpstr>
      <vt:lpstr>PowerPoint Presentation</vt:lpstr>
      <vt:lpstr>Biography</vt:lpstr>
      <vt:lpstr>PowerPoint Presentation</vt:lpstr>
      <vt:lpstr>Research Interest</vt:lpstr>
      <vt:lpstr>Recent Publications</vt:lpstr>
      <vt:lpstr>Recent Publications</vt:lpstr>
      <vt:lpstr>Dental implant</vt:lpstr>
      <vt:lpstr>Dental implant</vt:lpstr>
      <vt:lpstr>Dental implant</vt:lpstr>
      <vt:lpstr>Dental implant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Shua Ram</dc:creator>
  <cp:lastModifiedBy>rahul-s</cp:lastModifiedBy>
  <cp:revision>48</cp:revision>
  <dcterms:created xsi:type="dcterms:W3CDTF">2014-10-15T12:46:57Z</dcterms:created>
  <dcterms:modified xsi:type="dcterms:W3CDTF">2015-10-13T14:02:03Z</dcterms:modified>
</cp:coreProperties>
</file>