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0" r:id="rId2"/>
    <p:sldId id="331" r:id="rId3"/>
    <p:sldId id="264" r:id="rId4"/>
    <p:sldId id="258" r:id="rId5"/>
    <p:sldId id="326" r:id="rId6"/>
    <p:sldId id="335" r:id="rId7"/>
    <p:sldId id="336" r:id="rId8"/>
    <p:sldId id="333" r:id="rId9"/>
    <p:sldId id="33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193566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226462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925610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96977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554304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47EC17-62CB-413B-9BA3-AB7EE584A314}"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3627572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47EC17-62CB-413B-9BA3-AB7EE584A314}" type="datetimeFigureOut">
              <a:rPr lang="en-US" smtClean="0"/>
              <a:t>10/29/2015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3166023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47EC17-62CB-413B-9BA3-AB7EE584A314}" type="datetimeFigureOut">
              <a:rPr lang="en-US" smtClean="0"/>
              <a:t>10/29/2015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4243538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7EC17-62CB-413B-9BA3-AB7EE584A314}" type="datetimeFigureOut">
              <a:rPr lang="en-US" smtClean="0"/>
              <a:t>10/29/2015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2128795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7EC17-62CB-413B-9BA3-AB7EE584A314}"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2573429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7EC17-62CB-413B-9BA3-AB7EE584A314}"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573671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7EC17-62CB-413B-9BA3-AB7EE584A314}" type="datetimeFigureOut">
              <a:rPr lang="en-US" smtClean="0"/>
              <a:t>10/29/2015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BEAC9-7C09-4AFD-8E07-945639C5BD61}" type="slidenum">
              <a:rPr lang="en-US" smtClean="0"/>
              <a:t>‹#›</a:t>
            </a:fld>
            <a:endParaRPr lang="en-US"/>
          </a:p>
        </p:txBody>
      </p:sp>
    </p:spTree>
    <p:extLst>
      <p:ext uri="{BB962C8B-B14F-4D97-AF65-F5344CB8AC3E}">
        <p14:creationId xmlns:p14="http://schemas.microsoft.com/office/powerpoint/2010/main" val="4118376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555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988951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4419600"/>
            <a:ext cx="7635299" cy="1477328"/>
          </a:xfrm>
          <a:prstGeom prst="rect">
            <a:avLst/>
          </a:prstGeom>
        </p:spPr>
        <p:txBody>
          <a:bodyPr wrap="square">
            <a:spAutoFit/>
          </a:bodyPr>
          <a:lstStyle/>
          <a:p>
            <a:r>
              <a:rPr lang="en-IN" b="1" dirty="0">
                <a:latin typeface="Times New Roman" pitchFamily="18" charset="0"/>
                <a:cs typeface="Times New Roman" pitchFamily="18" charset="0"/>
              </a:rPr>
              <a:t>Suresh Kumar </a:t>
            </a:r>
            <a:r>
              <a:rPr lang="en-IN" b="1" dirty="0" err="1">
                <a:latin typeface="Times New Roman" pitchFamily="18" charset="0"/>
                <a:cs typeface="Times New Roman" pitchFamily="18" charset="0"/>
              </a:rPr>
              <a:t>Dhattarwal</a:t>
            </a:r>
            <a:endParaRPr lang="en-IN" b="1" dirty="0">
              <a:latin typeface="Times New Roman" pitchFamily="18" charset="0"/>
              <a:cs typeface="Times New Roman" pitchFamily="18" charset="0"/>
            </a:endParaRPr>
          </a:p>
          <a:p>
            <a:r>
              <a:rPr lang="en-IN" dirty="0">
                <a:latin typeface="Times New Roman" pitchFamily="18" charset="0"/>
                <a:cs typeface="Times New Roman" pitchFamily="18" charset="0"/>
              </a:rPr>
              <a:t>Professor</a:t>
            </a:r>
          </a:p>
          <a:p>
            <a:r>
              <a:rPr lang="en-IN" dirty="0">
                <a:latin typeface="Times New Roman" pitchFamily="18" charset="0"/>
                <a:cs typeface="Times New Roman" pitchFamily="18" charset="0"/>
              </a:rPr>
              <a:t>Department of Forensic Medicine</a:t>
            </a:r>
          </a:p>
          <a:p>
            <a:r>
              <a:rPr lang="en-IN" dirty="0">
                <a:latin typeface="Times New Roman" pitchFamily="18" charset="0"/>
                <a:cs typeface="Times New Roman" pitchFamily="18" charset="0"/>
              </a:rPr>
              <a:t>Post Graduate Institute of Medical Sciences</a:t>
            </a:r>
          </a:p>
          <a:p>
            <a:r>
              <a:rPr lang="en-IN" dirty="0">
                <a:latin typeface="Times New Roman" pitchFamily="18" charset="0"/>
                <a:cs typeface="Times New Roman" pitchFamily="18" charset="0"/>
              </a:rPr>
              <a:t>India</a:t>
            </a:r>
            <a:endParaRPr lang="en-US" dirty="0" smtClean="0">
              <a:latin typeface="Times New Roman" pitchFamily="18" charset="0"/>
              <a:cs typeface="Times New Roman" pitchFamily="18" charset="0"/>
            </a:endParaRPr>
          </a:p>
        </p:txBody>
      </p:sp>
      <p:sp>
        <p:nvSpPr>
          <p:cNvPr id="4" name="Rectangle 3"/>
          <p:cNvSpPr/>
          <p:nvPr/>
        </p:nvSpPr>
        <p:spPr>
          <a:xfrm>
            <a:off x="2286000" y="1905000"/>
            <a:ext cx="6552477" cy="1754326"/>
          </a:xfrm>
          <a:prstGeom prst="rect">
            <a:avLst/>
          </a:prstGeom>
        </p:spPr>
        <p:txBody>
          <a:bodyPr wrap="square">
            <a:spAutoFit/>
          </a:bodyPr>
          <a:lstStyle/>
          <a:p>
            <a:r>
              <a:rPr lang="en-US" sz="3600" b="1" i="1" dirty="0" smtClean="0">
                <a:latin typeface="Times New Roman" pitchFamily="18" charset="0"/>
                <a:cs typeface="Times New Roman" pitchFamily="18" charset="0"/>
              </a:rPr>
              <a:t>Editor</a:t>
            </a:r>
          </a:p>
          <a:p>
            <a:r>
              <a:rPr lang="en-IN" sz="3600" b="1" i="1" dirty="0" smtClean="0">
                <a:solidFill>
                  <a:srgbClr val="7030A0"/>
                </a:solidFill>
                <a:latin typeface="Times New Roman" pitchFamily="18" charset="0"/>
                <a:cs typeface="Times New Roman" pitchFamily="18" charset="0"/>
              </a:rPr>
              <a:t>JBR </a:t>
            </a:r>
            <a:r>
              <a:rPr lang="en-IN" sz="3600" b="1" i="1" dirty="0">
                <a:solidFill>
                  <a:srgbClr val="7030A0"/>
                </a:solidFill>
                <a:latin typeface="Times New Roman" pitchFamily="18" charset="0"/>
                <a:cs typeface="Times New Roman" pitchFamily="18" charset="0"/>
              </a:rPr>
              <a:t>Journal of Interdisciplinary Medicine and Dental Science</a:t>
            </a:r>
            <a:endParaRPr lang="en-US" sz="3600" i="1" dirty="0">
              <a:solidFill>
                <a:srgbClr val="7030A0"/>
              </a:solidFill>
              <a:latin typeface="Times New Roman" pitchFamily="18" charset="0"/>
              <a:cs typeface="Times New Roman" pitchFamily="18" charset="0"/>
            </a:endParaRPr>
          </a:p>
        </p:txBody>
      </p:sp>
      <p:pic>
        <p:nvPicPr>
          <p:cNvPr id="1026"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Suresh Kumar Dhattarw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918855"/>
            <a:ext cx="1295400" cy="181356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ost Graduate Institute of Medical Scienc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7891" y="4586763"/>
            <a:ext cx="1314450" cy="1143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331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447800"/>
            <a:ext cx="8382000" cy="5262979"/>
          </a:xfrm>
          <a:prstGeom prst="rect">
            <a:avLst/>
          </a:prstGeom>
        </p:spPr>
        <p:txBody>
          <a:bodyPr wrap="square">
            <a:spAutoFit/>
          </a:bodyPr>
          <a:lstStyle/>
          <a:p>
            <a:r>
              <a:rPr lang="en-US" sz="3600" b="1" i="1" dirty="0" smtClean="0">
                <a:solidFill>
                  <a:srgbClr val="7030A0"/>
                </a:solidFill>
                <a:latin typeface="Times New Roman" pitchFamily="18" charset="0"/>
                <a:cs typeface="Times New Roman" pitchFamily="18" charset="0"/>
              </a:rPr>
              <a:t>Biography:</a:t>
            </a:r>
          </a:p>
          <a:p>
            <a:endParaRPr lang="en-US" sz="1200" b="1" i="1" dirty="0" smtClean="0">
              <a:solidFill>
                <a:srgbClr val="7030A0"/>
              </a:solidFill>
              <a:latin typeface="Times New Roman" pitchFamily="18" charset="0"/>
              <a:cs typeface="Times New Roman" pitchFamily="18" charset="0"/>
            </a:endParaRPr>
          </a:p>
          <a:p>
            <a:r>
              <a:rPr lang="en-IN" sz="2400" dirty="0">
                <a:latin typeface="Times New Roman" pitchFamily="18" charset="0"/>
                <a:cs typeface="Times New Roman" pitchFamily="18" charset="0"/>
              </a:rPr>
              <a:t>Suresh Kumar </a:t>
            </a:r>
            <a:r>
              <a:rPr lang="en-IN" sz="2400" dirty="0" err="1">
                <a:latin typeface="Times New Roman" pitchFamily="18" charset="0"/>
                <a:cs typeface="Times New Roman" pitchFamily="18" charset="0"/>
              </a:rPr>
              <a:t>Dhattarwal</a:t>
            </a:r>
            <a:r>
              <a:rPr lang="en-IN" sz="2400" dirty="0">
                <a:latin typeface="Times New Roman" pitchFamily="18" charset="0"/>
                <a:cs typeface="Times New Roman" pitchFamily="18" charset="0"/>
              </a:rPr>
              <a:t> is currently working as Professor in Post Graduate Institute of Medical Sciences. He is having memberships from Indian Academy of Forensic Medicine, I.M.A. Academy of Medical Specialties, Indian Medical Association and association for the Promotion of DNA Finger Printing and other DNA Technologies. He is an executive member for North Chapter of Indian Academy of Forensic Medicine. He received State I.M.A. Award, Haryana </a:t>
            </a:r>
            <a:r>
              <a:rPr lang="en-IN" sz="2400" dirty="0" err="1">
                <a:latin typeface="Times New Roman" pitchFamily="18" charset="0"/>
                <a:cs typeface="Times New Roman" pitchFamily="18" charset="0"/>
              </a:rPr>
              <a:t>Chiktsa</a:t>
            </a:r>
            <a:r>
              <a:rPr lang="en-IN" sz="2400" dirty="0">
                <a:latin typeface="Times New Roman" pitchFamily="18" charset="0"/>
                <a:cs typeface="Times New Roman" pitchFamily="18" charset="0"/>
              </a:rPr>
              <a:t> Rattan Award and Bharat </a:t>
            </a:r>
            <a:r>
              <a:rPr lang="en-IN" sz="2400" dirty="0" err="1">
                <a:latin typeface="Times New Roman" pitchFamily="18" charset="0"/>
                <a:cs typeface="Times New Roman" pitchFamily="18" charset="0"/>
              </a:rPr>
              <a:t>Vidya</a:t>
            </a: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Saraswati</a:t>
            </a: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Puraskar</a:t>
            </a:r>
            <a:r>
              <a:rPr lang="en-IN" sz="2400" dirty="0">
                <a:latin typeface="Times New Roman" pitchFamily="18" charset="0"/>
                <a:cs typeface="Times New Roman" pitchFamily="18" charset="0"/>
              </a:rPr>
              <a:t>. He is presently acting as an editor for Haryana Medical Journal and associate editor for Medico Legal Update which is an International Journal Published by World Information’s Syndicate.</a:t>
            </a:r>
            <a:endParaRPr lang="en-US" sz="2400" dirty="0" smtClean="0">
              <a:latin typeface="Times New Roman" pitchFamily="18" charset="0"/>
              <a:cs typeface="Times New Roman" pitchFamily="18" charset="0"/>
            </a:endParaRPr>
          </a:p>
        </p:txBody>
      </p:sp>
      <p:pic>
        <p:nvPicPr>
          <p:cNvPr id="4"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2122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905000"/>
            <a:ext cx="6934200" cy="4247317"/>
          </a:xfrm>
          <a:prstGeom prst="rect">
            <a:avLst/>
          </a:prstGeom>
        </p:spPr>
        <p:txBody>
          <a:bodyPr wrap="square">
            <a:spAutoFit/>
          </a:bodyPr>
          <a:lstStyle/>
          <a:p>
            <a:r>
              <a:rPr lang="en-US" sz="5400" b="1" i="1" dirty="0" smtClean="0">
                <a:solidFill>
                  <a:srgbClr val="7030A0"/>
                </a:solidFill>
                <a:latin typeface="Times New Roman" pitchFamily="18" charset="0"/>
                <a:cs typeface="Times New Roman" pitchFamily="18" charset="0"/>
              </a:rPr>
              <a:t>Research </a:t>
            </a:r>
            <a:r>
              <a:rPr lang="en-US" sz="5400" b="1" i="1" dirty="0">
                <a:solidFill>
                  <a:srgbClr val="7030A0"/>
                </a:solidFill>
                <a:latin typeface="Times New Roman" pitchFamily="18" charset="0"/>
                <a:cs typeface="Times New Roman" pitchFamily="18" charset="0"/>
              </a:rPr>
              <a:t>Interest</a:t>
            </a:r>
            <a:r>
              <a:rPr lang="en-US" sz="5400" b="1" i="1" dirty="0" smtClean="0">
                <a:solidFill>
                  <a:srgbClr val="7030A0"/>
                </a:solidFill>
                <a:latin typeface="Times New Roman" pitchFamily="18" charset="0"/>
                <a:cs typeface="Times New Roman" pitchFamily="18" charset="0"/>
              </a:rPr>
              <a:t>:</a:t>
            </a:r>
          </a:p>
          <a:p>
            <a:pPr marL="571500" indent="-571500">
              <a:buFont typeface="Arial" pitchFamily="34" charset="0"/>
              <a:buChar char="•"/>
            </a:pPr>
            <a:r>
              <a:rPr lang="en-IN" sz="3600" dirty="0">
                <a:latin typeface="Times New Roman" pitchFamily="18" charset="0"/>
                <a:cs typeface="Times New Roman" pitchFamily="18" charset="0"/>
              </a:rPr>
              <a:t>Forensic Medicine</a:t>
            </a:r>
          </a:p>
          <a:p>
            <a:pPr marL="571500" indent="-571500">
              <a:buFont typeface="Arial" pitchFamily="34" charset="0"/>
              <a:buChar char="•"/>
            </a:pPr>
            <a:r>
              <a:rPr lang="en-IN" sz="3600" dirty="0">
                <a:latin typeface="Times New Roman" pitchFamily="18" charset="0"/>
                <a:cs typeface="Times New Roman" pitchFamily="18" charset="0"/>
              </a:rPr>
              <a:t>Clinical Research</a:t>
            </a:r>
          </a:p>
          <a:p>
            <a:pPr marL="571500" indent="-571500">
              <a:buFont typeface="Arial" pitchFamily="34" charset="0"/>
              <a:buChar char="•"/>
            </a:pPr>
            <a:r>
              <a:rPr lang="en-IN" sz="3600" dirty="0" err="1">
                <a:latin typeface="Times New Roman" pitchFamily="18" charset="0"/>
                <a:cs typeface="Times New Roman" pitchFamily="18" charset="0"/>
              </a:rPr>
              <a:t>Healh</a:t>
            </a:r>
            <a:r>
              <a:rPr lang="en-IN" sz="3600" dirty="0">
                <a:latin typeface="Times New Roman" pitchFamily="18" charset="0"/>
                <a:cs typeface="Times New Roman" pitchFamily="18" charset="0"/>
              </a:rPr>
              <a:t> Care</a:t>
            </a:r>
          </a:p>
          <a:p>
            <a:pPr marL="571500" indent="-571500">
              <a:buFont typeface="Arial" pitchFamily="34" charset="0"/>
              <a:buChar char="•"/>
            </a:pPr>
            <a:r>
              <a:rPr lang="en-IN" sz="3600" dirty="0">
                <a:latin typeface="Times New Roman" pitchFamily="18" charset="0"/>
                <a:cs typeface="Times New Roman" pitchFamily="18" charset="0"/>
              </a:rPr>
              <a:t>Medical Education</a:t>
            </a:r>
          </a:p>
          <a:p>
            <a:pPr marL="571500" indent="-571500">
              <a:buFont typeface="Arial" pitchFamily="34" charset="0"/>
              <a:buChar char="•"/>
            </a:pPr>
            <a:r>
              <a:rPr lang="en-IN" sz="3600" dirty="0">
                <a:latin typeface="Times New Roman" pitchFamily="18" charset="0"/>
                <a:cs typeface="Times New Roman" pitchFamily="18" charset="0"/>
              </a:rPr>
              <a:t>Medicine </a:t>
            </a:r>
          </a:p>
          <a:p>
            <a:pPr marL="571500" indent="-571500">
              <a:buFont typeface="Arial" pitchFamily="34" charset="0"/>
              <a:buChar char="•"/>
            </a:pPr>
            <a:r>
              <a:rPr lang="en-IN" sz="3600" dirty="0">
                <a:latin typeface="Times New Roman" pitchFamily="18" charset="0"/>
                <a:cs typeface="Times New Roman" pitchFamily="18" charset="0"/>
              </a:rPr>
              <a:t>Hospitals</a:t>
            </a:r>
            <a:endParaRPr lang="en-US" sz="3600" dirty="0" smtClean="0">
              <a:latin typeface="Times New Roman" pitchFamily="18" charset="0"/>
              <a:cs typeface="Times New Roman" pitchFamily="18" charset="0"/>
            </a:endParaRPr>
          </a:p>
        </p:txBody>
      </p:sp>
      <p:pic>
        <p:nvPicPr>
          <p:cNvPr id="4"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4385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2455" y="2057400"/>
            <a:ext cx="8305800" cy="3570208"/>
          </a:xfrm>
          <a:prstGeom prst="rect">
            <a:avLst/>
          </a:prstGeom>
        </p:spPr>
        <p:txBody>
          <a:bodyPr wrap="square">
            <a:spAutoFit/>
          </a:bodyPr>
          <a:lstStyle/>
          <a:p>
            <a:r>
              <a:rPr lang="en-US" sz="5400" b="1" i="1" dirty="0" smtClean="0">
                <a:solidFill>
                  <a:srgbClr val="7030A0"/>
                </a:solidFill>
                <a:latin typeface="Times New Roman" pitchFamily="18" charset="0"/>
                <a:cs typeface="Times New Roman" pitchFamily="18" charset="0"/>
              </a:rPr>
              <a:t>Publications:</a:t>
            </a:r>
          </a:p>
          <a:p>
            <a:endParaRPr lang="en-US" sz="2800" b="1" i="1" dirty="0" smtClean="0">
              <a:solidFill>
                <a:srgbClr val="7030A0"/>
              </a:solidFill>
              <a:latin typeface="Times New Roman" pitchFamily="18" charset="0"/>
              <a:cs typeface="Times New Roman" pitchFamily="18" charset="0"/>
            </a:endParaRPr>
          </a:p>
          <a:p>
            <a:pPr marL="514350" indent="-514350">
              <a:buFont typeface="+mj-lt"/>
              <a:buAutoNum type="arabicPeriod"/>
            </a:pPr>
            <a:r>
              <a:rPr lang="en-IN" sz="3600" dirty="0" err="1">
                <a:latin typeface="Times New Roman" pitchFamily="18" charset="0"/>
                <a:cs typeface="Times New Roman" pitchFamily="18" charset="0"/>
              </a:rPr>
              <a:t>Dhattarwal</a:t>
            </a:r>
            <a:r>
              <a:rPr lang="en-IN" sz="3600" dirty="0">
                <a:latin typeface="Times New Roman" pitchFamily="18" charset="0"/>
                <a:cs typeface="Times New Roman" pitchFamily="18" charset="0"/>
              </a:rPr>
              <a:t> SK (2015) A Comprehensive Approach to Sexual Assault Investigation. </a:t>
            </a:r>
            <a:r>
              <a:rPr lang="en-IN" sz="3600" dirty="0" err="1">
                <a:latin typeface="Times New Roman" pitchFamily="18" charset="0"/>
                <a:cs typeface="Times New Roman" pitchFamily="18" charset="0"/>
              </a:rPr>
              <a:t>Interdiscipl</a:t>
            </a:r>
            <a:r>
              <a:rPr lang="en-IN" sz="3600" dirty="0">
                <a:latin typeface="Times New Roman" pitchFamily="18" charset="0"/>
                <a:cs typeface="Times New Roman" pitchFamily="18" charset="0"/>
              </a:rPr>
              <a:t> Med Dent </a:t>
            </a:r>
            <a:r>
              <a:rPr lang="en-IN" sz="3600" dirty="0" err="1">
                <a:latin typeface="Times New Roman" pitchFamily="18" charset="0"/>
                <a:cs typeface="Times New Roman" pitchFamily="18" charset="0"/>
              </a:rPr>
              <a:t>Sci</a:t>
            </a:r>
            <a:r>
              <a:rPr lang="en-IN" sz="3600" dirty="0">
                <a:latin typeface="Times New Roman" pitchFamily="18" charset="0"/>
                <a:cs typeface="Times New Roman" pitchFamily="18" charset="0"/>
              </a:rPr>
              <a:t> 3</a:t>
            </a:r>
            <a:r>
              <a:rPr lang="en-IN" sz="3600" dirty="0" smtClean="0">
                <a:latin typeface="Times New Roman" pitchFamily="18" charset="0"/>
                <a:cs typeface="Times New Roman" pitchFamily="18" charset="0"/>
              </a:rPr>
              <a:t>: e102</a:t>
            </a:r>
            <a:r>
              <a:rPr lang="en-IN" sz="3600" dirty="0">
                <a:latin typeface="Times New Roman" pitchFamily="18" charset="0"/>
                <a:cs typeface="Times New Roman" pitchFamily="18" charset="0"/>
              </a:rPr>
              <a:t>.</a:t>
            </a:r>
            <a:endParaRPr lang="en-US" sz="3600" dirty="0" smtClean="0">
              <a:latin typeface="Times New Roman" pitchFamily="18" charset="0"/>
              <a:cs typeface="Times New Roman" pitchFamily="18" charset="0"/>
            </a:endParaRPr>
          </a:p>
        </p:txBody>
      </p:sp>
      <p:pic>
        <p:nvPicPr>
          <p:cNvPr id="4"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6121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8"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60000" lnSpcReduction="2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IN" dirty="0"/>
              <a:t>JBR Journal of Interdisciplinary Medicine and Dental </a:t>
            </a:r>
            <a:r>
              <a:rPr lang="en-IN" dirty="0" smtClean="0"/>
              <a:t>Science</a:t>
            </a:r>
          </a:p>
          <a:p>
            <a:pPr>
              <a:defRPr/>
            </a:pPr>
            <a:r>
              <a:rPr lang="en-US" dirty="0" smtClean="0"/>
              <a:t>Related Journals</a:t>
            </a:r>
            <a:endParaRPr lang="en-US" dirty="0"/>
          </a:p>
        </p:txBody>
      </p:sp>
      <p:sp>
        <p:nvSpPr>
          <p:cNvPr id="7" name="Vertical Scroll 6"/>
          <p:cNvSpPr/>
          <p:nvPr/>
        </p:nvSpPr>
        <p:spPr>
          <a:xfrm>
            <a:off x="-82550" y="1471613"/>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000" dirty="0">
                <a:solidFill>
                  <a:schemeClr val="bg1"/>
                </a:solidFill>
              </a:rPr>
              <a:t>Journal of Orthodontics &amp; </a:t>
            </a:r>
            <a:r>
              <a:rPr lang="en-US" sz="2000" dirty="0" smtClean="0">
                <a:solidFill>
                  <a:schemeClr val="bg1"/>
                </a:solidFill>
              </a:rPr>
              <a:t>Endodontics</a:t>
            </a:r>
          </a:p>
          <a:p>
            <a:pPr marL="342900" indent="-342900">
              <a:buFont typeface="Wingdings" panose="05000000000000000000" pitchFamily="2" charset="2"/>
              <a:buChar char="Ø"/>
              <a:defRPr/>
            </a:pPr>
            <a:r>
              <a:rPr lang="en-US" sz="2000" dirty="0" smtClean="0">
                <a:solidFill>
                  <a:schemeClr val="bg1"/>
                </a:solidFill>
                <a:latin typeface="Estrangelo Edessa" panose="03080600000000000000" pitchFamily="66" charset="0"/>
                <a:cs typeface="Estrangelo Edessa" panose="03080600000000000000" pitchFamily="66" charset="0"/>
              </a:rPr>
              <a:t>Dentistry</a:t>
            </a:r>
          </a:p>
          <a:p>
            <a:pPr marL="342900" indent="-342900">
              <a:buFont typeface="Wingdings" panose="05000000000000000000" pitchFamily="2" charset="2"/>
              <a:buChar char="Ø"/>
              <a:defRPr/>
            </a:pPr>
            <a:r>
              <a:rPr lang="en-US" sz="2000" dirty="0" smtClean="0">
                <a:solidFill>
                  <a:schemeClr val="bg1"/>
                </a:solidFill>
                <a:latin typeface="Estrangelo Edessa" panose="03080600000000000000" pitchFamily="66" charset="0"/>
                <a:cs typeface="Estrangelo Edessa" panose="03080600000000000000" pitchFamily="66" charset="0"/>
              </a:rPr>
              <a:t>Journal of Dental Sciences</a:t>
            </a:r>
          </a:p>
          <a:p>
            <a:pPr marL="342900" indent="-342900">
              <a:buFont typeface="Wingdings" panose="05000000000000000000" pitchFamily="2" charset="2"/>
              <a:buChar char="Ø"/>
              <a:defRPr/>
            </a:pPr>
            <a:r>
              <a:rPr lang="en-US" sz="2000" dirty="0">
                <a:solidFill>
                  <a:schemeClr val="bg1"/>
                </a:solidFill>
                <a:latin typeface="Estrangelo Edessa" panose="03080600000000000000" pitchFamily="66" charset="0"/>
                <a:cs typeface="Estrangelo Edessa" panose="03080600000000000000" pitchFamily="66" charset="0"/>
              </a:rPr>
              <a:t>Dental Health: Current </a:t>
            </a:r>
            <a:r>
              <a:rPr lang="en-US" sz="2000" dirty="0" smtClean="0">
                <a:solidFill>
                  <a:schemeClr val="bg1"/>
                </a:solidFill>
                <a:latin typeface="Estrangelo Edessa" panose="03080600000000000000" pitchFamily="66" charset="0"/>
                <a:cs typeface="Estrangelo Edessa" panose="03080600000000000000" pitchFamily="66" charset="0"/>
              </a:rPr>
              <a:t>Research</a:t>
            </a:r>
          </a:p>
          <a:p>
            <a:pPr marL="342900" indent="-342900">
              <a:buFont typeface="Wingdings" panose="05000000000000000000" pitchFamily="2" charset="2"/>
              <a:buChar char="Ø"/>
              <a:defRPr/>
            </a:pPr>
            <a:r>
              <a:rPr lang="en-US" sz="2000" dirty="0">
                <a:solidFill>
                  <a:schemeClr val="bg1"/>
                </a:solidFill>
                <a:latin typeface="Estrangelo Edessa" panose="03080600000000000000" pitchFamily="66" charset="0"/>
                <a:cs typeface="Estrangelo Edessa" panose="03080600000000000000" pitchFamily="66" charset="0"/>
              </a:rPr>
              <a:t>Oral Health Case </a:t>
            </a:r>
            <a:r>
              <a:rPr lang="en-US" sz="2000" dirty="0" smtClean="0">
                <a:solidFill>
                  <a:schemeClr val="bg1"/>
                </a:solidFill>
                <a:latin typeface="Estrangelo Edessa" panose="03080600000000000000" pitchFamily="66" charset="0"/>
                <a:cs typeface="Estrangelo Edessa" panose="03080600000000000000" pitchFamily="66" charset="0"/>
              </a:rPr>
              <a:t>Reports</a:t>
            </a:r>
          </a:p>
          <a:p>
            <a:pPr marL="342900" indent="-342900">
              <a:buFont typeface="Wingdings" panose="05000000000000000000" pitchFamily="2" charset="2"/>
              <a:buChar char="Ø"/>
              <a:defRPr/>
            </a:pPr>
            <a:r>
              <a:rPr lang="en-IN" sz="2000" dirty="0">
                <a:solidFill>
                  <a:schemeClr val="bg1"/>
                </a:solidFill>
                <a:latin typeface="Estrangelo Edessa" panose="03080600000000000000" pitchFamily="66" charset="0"/>
                <a:cs typeface="Estrangelo Edessa" panose="03080600000000000000" pitchFamily="66" charset="0"/>
              </a:rPr>
              <a:t>Journal of Oral Hygiene &amp; </a:t>
            </a:r>
            <a:r>
              <a:rPr lang="en-IN" sz="2000" dirty="0" smtClean="0">
                <a:solidFill>
                  <a:schemeClr val="bg1"/>
                </a:solidFill>
                <a:latin typeface="Estrangelo Edessa" panose="03080600000000000000" pitchFamily="66" charset="0"/>
                <a:cs typeface="Estrangelo Edessa" panose="03080600000000000000" pitchFamily="66" charset="0"/>
              </a:rPr>
              <a:t>Health</a:t>
            </a:r>
          </a:p>
          <a:p>
            <a:pPr marL="342900" indent="-342900">
              <a:buFont typeface="Wingdings" panose="05000000000000000000" pitchFamily="2" charset="2"/>
              <a:buChar char="Ø"/>
              <a:defRPr/>
            </a:pPr>
            <a:r>
              <a:rPr lang="en-IN" sz="2000" dirty="0">
                <a:solidFill>
                  <a:schemeClr val="bg1"/>
                </a:solidFill>
                <a:latin typeface="Estrangelo Edessa" panose="03080600000000000000" pitchFamily="66" charset="0"/>
                <a:cs typeface="Estrangelo Edessa" panose="03080600000000000000" pitchFamily="66" charset="0"/>
              </a:rPr>
              <a:t>Oral Health and Dental </a:t>
            </a:r>
            <a:r>
              <a:rPr lang="en-IN" sz="2000" dirty="0" smtClean="0">
                <a:solidFill>
                  <a:schemeClr val="bg1"/>
                </a:solidFill>
                <a:latin typeface="Estrangelo Edessa" panose="03080600000000000000" pitchFamily="66" charset="0"/>
                <a:cs typeface="Estrangelo Edessa" panose="03080600000000000000" pitchFamily="66" charset="0"/>
              </a:rPr>
              <a:t>Management</a:t>
            </a:r>
          </a:p>
          <a:p>
            <a:pPr marL="342900" indent="-342900">
              <a:buFont typeface="Wingdings" panose="05000000000000000000" pitchFamily="2" charset="2"/>
              <a:buChar char="Ø"/>
              <a:defRPr/>
            </a:pPr>
            <a:r>
              <a:rPr lang="en-IN" sz="2000" dirty="0">
                <a:solidFill>
                  <a:schemeClr val="bg1"/>
                </a:solidFill>
                <a:latin typeface="Estrangelo Edessa" panose="03080600000000000000" pitchFamily="66" charset="0"/>
                <a:cs typeface="Estrangelo Edessa" panose="03080600000000000000" pitchFamily="66" charset="0"/>
              </a:rPr>
              <a:t>Dental Implants and Dentures: Open Access</a:t>
            </a:r>
            <a:endParaRPr lang="en-US" sz="2000" dirty="0">
              <a:solidFill>
                <a:schemeClr val="bg1"/>
              </a:solidFill>
              <a:latin typeface="Estrangelo Edessa" panose="03080600000000000000" pitchFamily="66" charset="0"/>
              <a:cs typeface="Estrangelo Edessa" panose="03080600000000000000" pitchFamily="66" charset="0"/>
            </a:endParaRPr>
          </a:p>
        </p:txBody>
      </p:sp>
      <p:pic>
        <p:nvPicPr>
          <p:cNvPr id="8" name="Picture 7" descr="http://midgleydental.com/cosmetic/files/BIG4.-cosmetic-dentistry.jp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1545" y="3881457"/>
            <a:ext cx="4052455" cy="3076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4959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7</a:t>
            </a:r>
            <a:r>
              <a:rPr lang="en-IN" baseline="30000" dirty="0"/>
              <a:t>th </a:t>
            </a:r>
            <a:r>
              <a:rPr lang="en-IN" dirty="0"/>
              <a:t>International Conference and Exhibition </a:t>
            </a:r>
            <a:r>
              <a:rPr lang="en-IN" dirty="0" smtClean="0"/>
              <a:t>on Dentistry </a:t>
            </a:r>
            <a:r>
              <a:rPr lang="en-IN" dirty="0"/>
              <a:t>&amp; Oral </a:t>
            </a:r>
            <a:r>
              <a:rPr lang="en-IN" dirty="0" smtClean="0"/>
              <a:t>Care</a:t>
            </a:r>
          </a:p>
          <a:p>
            <a:pPr marL="285750" indent="-285750">
              <a:buFont typeface="Wingdings" panose="05000000000000000000" pitchFamily="2" charset="2"/>
              <a:buChar char="Ø"/>
              <a:defRPr/>
            </a:pPr>
            <a:r>
              <a:rPr lang="en-IN" dirty="0"/>
              <a:t>International Conference </a:t>
            </a:r>
            <a:r>
              <a:rPr lang="en-IN" dirty="0" smtClean="0"/>
              <a:t>on Orthodontics </a:t>
            </a:r>
            <a:r>
              <a:rPr lang="en-IN" dirty="0"/>
              <a:t>and Dental </a:t>
            </a:r>
            <a:r>
              <a:rPr lang="en-IN" dirty="0" smtClean="0"/>
              <a:t>Implants</a:t>
            </a:r>
          </a:p>
          <a:p>
            <a:pPr marL="285750" indent="-285750">
              <a:buFont typeface="Wingdings" panose="05000000000000000000" pitchFamily="2" charset="2"/>
              <a:buChar char="Ø"/>
              <a:defRPr/>
            </a:pPr>
            <a:r>
              <a:rPr lang="en-US" dirty="0"/>
              <a:t>9</a:t>
            </a:r>
            <a:r>
              <a:rPr lang="en-US" baseline="30000" dirty="0"/>
              <a:t>th </a:t>
            </a:r>
            <a:r>
              <a:rPr lang="en-US" dirty="0"/>
              <a:t>World Dental </a:t>
            </a:r>
            <a:r>
              <a:rPr lang="en-US" dirty="0" smtClean="0"/>
              <a:t>Congress</a:t>
            </a:r>
          </a:p>
          <a:p>
            <a:pPr marL="285750" indent="-285750">
              <a:buFont typeface="Wingdings" panose="05000000000000000000" pitchFamily="2" charset="2"/>
              <a:buChar char="Ø"/>
              <a:defRPr/>
            </a:pPr>
            <a:r>
              <a:rPr lang="en-IN" dirty="0"/>
              <a:t>International Conference </a:t>
            </a:r>
            <a:r>
              <a:rPr lang="en-IN" dirty="0" smtClean="0"/>
              <a:t>on Periodontics </a:t>
            </a:r>
            <a:r>
              <a:rPr lang="en-IN" dirty="0"/>
              <a:t>and </a:t>
            </a:r>
            <a:r>
              <a:rPr lang="en-IN" dirty="0" smtClean="0"/>
              <a:t>Prosthodontics</a:t>
            </a:r>
          </a:p>
          <a:p>
            <a:pPr marL="285750" indent="-285750">
              <a:buFont typeface="Wingdings" panose="05000000000000000000" pitchFamily="2" charset="2"/>
              <a:buChar char="Ø"/>
              <a:defRPr/>
            </a:pPr>
            <a:r>
              <a:rPr lang="en-IN" dirty="0"/>
              <a:t>10</a:t>
            </a:r>
            <a:r>
              <a:rPr lang="en-IN" baseline="30000" dirty="0"/>
              <a:t>th </a:t>
            </a:r>
            <a:r>
              <a:rPr lang="en-IN" dirty="0"/>
              <a:t>World Dental Convention and </a:t>
            </a:r>
            <a:r>
              <a:rPr lang="en-IN" dirty="0" smtClean="0"/>
              <a:t>Expo</a:t>
            </a:r>
          </a:p>
          <a:p>
            <a:pPr marL="285750" indent="-285750">
              <a:buFont typeface="Wingdings" panose="05000000000000000000" pitchFamily="2" charset="2"/>
              <a:buChar char="Ø"/>
              <a:defRPr/>
            </a:pPr>
            <a:r>
              <a:rPr lang="en-IN" dirty="0"/>
              <a:t>11</a:t>
            </a:r>
            <a:r>
              <a:rPr lang="en-IN" baseline="30000" dirty="0"/>
              <a:t>th</a:t>
            </a:r>
            <a:r>
              <a:rPr lang="en-IN" dirty="0"/>
              <a:t> Asia Pacific Congress &amp; Expo </a:t>
            </a:r>
            <a:r>
              <a:rPr lang="en-IN" dirty="0" smtClean="0"/>
              <a:t>on Dental </a:t>
            </a:r>
            <a:r>
              <a:rPr lang="en-IN" dirty="0"/>
              <a:t>and Oral </a:t>
            </a:r>
            <a:r>
              <a:rPr lang="en-IN" dirty="0" smtClean="0"/>
              <a:t>Health</a:t>
            </a:r>
          </a:p>
          <a:p>
            <a:pPr marL="285750" indent="-285750">
              <a:buFont typeface="Wingdings" panose="05000000000000000000" pitchFamily="2" charset="2"/>
              <a:buChar char="Ø"/>
              <a:defRPr/>
            </a:pPr>
            <a:r>
              <a:rPr lang="en-IN" dirty="0"/>
              <a:t>12</a:t>
            </a:r>
            <a:r>
              <a:rPr lang="en-IN" baseline="30000" dirty="0"/>
              <a:t>th </a:t>
            </a:r>
            <a:r>
              <a:rPr lang="en-IN" dirty="0"/>
              <a:t>International Conference </a:t>
            </a:r>
            <a:r>
              <a:rPr lang="en-IN" dirty="0" smtClean="0"/>
              <a:t>on Dental </a:t>
            </a:r>
            <a:r>
              <a:rPr lang="en-IN" dirty="0"/>
              <a:t>Medicine</a:t>
            </a:r>
            <a:endParaRPr lang="en-US" dirty="0" smtClean="0"/>
          </a:p>
          <a:p>
            <a:pPr marL="285750" indent="-285750">
              <a:buFont typeface="Wingdings" panose="05000000000000000000" pitchFamily="2" charset="2"/>
              <a:buChar char="Ø"/>
              <a:defRPr/>
            </a:pPr>
            <a:r>
              <a:rPr lang="en-IN" dirty="0"/>
              <a:t>16</a:t>
            </a:r>
            <a:r>
              <a:rPr lang="en-IN" baseline="30000" dirty="0"/>
              <a:t>th</a:t>
            </a:r>
            <a:r>
              <a:rPr lang="en-IN" dirty="0"/>
              <a:t> Euro Congress </a:t>
            </a:r>
            <a:r>
              <a:rPr lang="en-IN" dirty="0" err="1"/>
              <a:t>onDental</a:t>
            </a:r>
            <a:r>
              <a:rPr lang="en-IN" dirty="0"/>
              <a:t> &amp; Oral </a:t>
            </a:r>
            <a:r>
              <a:rPr lang="en-IN" dirty="0" smtClean="0"/>
              <a:t>Health</a:t>
            </a:r>
            <a:endParaRPr lang="en-IN" dirty="0"/>
          </a:p>
        </p:txBody>
      </p:sp>
      <p:sp>
        <p:nvSpPr>
          <p:cNvPr id="7" name="Double Wave 6"/>
          <p:cNvSpPr/>
          <p:nvPr/>
        </p:nvSpPr>
        <p:spPr>
          <a:xfrm>
            <a:off x="187325" y="0"/>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IN" sz="2400" b="1" dirty="0"/>
              <a:t>JBR Journal of Interdisciplinary Medicine and Dental </a:t>
            </a:r>
            <a:r>
              <a:rPr lang="en-IN" sz="2400" b="1" dirty="0" smtClean="0"/>
              <a:t>Science</a:t>
            </a:r>
            <a:r>
              <a:rPr lang="en-US" sz="3600" dirty="0" smtClean="0"/>
              <a:t/>
            </a:r>
            <a:br>
              <a:rPr lang="en-US" sz="3600" dirty="0" smtClean="0"/>
            </a:br>
            <a:r>
              <a:rPr lang="en-US" sz="2400" dirty="0" smtClean="0"/>
              <a:t>Related Conferences</a:t>
            </a:r>
            <a:endParaRPr lang="en-US" sz="2400" dirty="0"/>
          </a:p>
        </p:txBody>
      </p:sp>
    </p:spTree>
    <p:extLst>
      <p:ext uri="{BB962C8B-B14F-4D97-AF65-F5344CB8AC3E}">
        <p14:creationId xmlns:p14="http://schemas.microsoft.com/office/powerpoint/2010/main" val="4147576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dirty="0">
                <a:latin typeface="Calisto MT" panose="02040603050505030304" pitchFamily="18" charset="0"/>
              </a:rPr>
              <a:t>OMICS </a:t>
            </a:r>
            <a:r>
              <a:rPr lang="en-US" dirty="0" smtClean="0">
                <a:latin typeface="Calisto MT" panose="02040603050505030304" pitchFamily="18" charset="0"/>
              </a:rPr>
              <a:t>International </a:t>
            </a:r>
            <a:r>
              <a:rPr lang="en-US"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dirty="0">
                <a:latin typeface="Calisto MT" panose="02040603050505030304" pitchFamily="18" charset="0"/>
              </a:rPr>
              <a:t>For more details and benefits, click on the link below:</a:t>
            </a:r>
          </a:p>
          <a:p>
            <a:pPr>
              <a:defRPr/>
            </a:pPr>
            <a:r>
              <a:rPr lang="en-US" dirty="0">
                <a:solidFill>
                  <a:schemeClr val="accent4">
                    <a:lumMod val="10000"/>
                  </a:schemeClr>
                </a:solidFill>
                <a:latin typeface="Calisto MT" panose="02040603050505030304" pitchFamily="18" charset="0"/>
                <a:hlinkClick r:id="rId4"/>
              </a:rPr>
              <a:t>http://omicsonline.org/membership.php</a:t>
            </a:r>
            <a:r>
              <a:rPr lang="en-US"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950733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1942</TotalTime>
  <Words>559</Words>
  <Application>Microsoft Office PowerPoint</Application>
  <PresentationFormat>On-screen Show (4:3)</PresentationFormat>
  <Paragraphs>52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Pramoda Earla</dc:creator>
  <cp:lastModifiedBy>Pramoda</cp:lastModifiedBy>
  <cp:revision>258</cp:revision>
  <dcterms:created xsi:type="dcterms:W3CDTF">2014-10-14T11:42:21Z</dcterms:created>
  <dcterms:modified xsi:type="dcterms:W3CDTF">2015-10-29T13:09:39Z</dcterms:modified>
</cp:coreProperties>
</file>