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56" r:id="rId4"/>
    <p:sldId id="257" r:id="rId5"/>
    <p:sldId id="258" r:id="rId6"/>
    <p:sldId id="275" r:id="rId7"/>
    <p:sldId id="281" r:id="rId8"/>
    <p:sldId id="260" r:id="rId9"/>
    <p:sldId id="282" r:id="rId10"/>
    <p:sldId id="269" r:id="rId11"/>
    <p:sldId id="278" r:id="rId12"/>
    <p:sldId id="279" r:id="rId13"/>
    <p:sldId id="261" r:id="rId14"/>
    <p:sldId id="276" r:id="rId15"/>
    <p:sldId id="277"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23" autoAdjust="0"/>
  </p:normalViewPr>
  <p:slideViewPr>
    <p:cSldViewPr>
      <p:cViewPr varScale="1">
        <p:scale>
          <a:sx n="61" d="100"/>
          <a:sy n="61" d="100"/>
        </p:scale>
        <p:origin x="-16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10/16/2014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omics@omicsonline.or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community-medicine-health-education.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42431"/>
            <a:ext cx="9137650" cy="2278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07769" y="829120"/>
            <a:ext cx="4876800"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b="1" dirty="0" smtClean="0">
                <a:latin typeface="Stencil" panose="040409050D0802020404" pitchFamily="82" charset="0"/>
              </a:rPr>
              <a:t>OMICS Group</a:t>
            </a:r>
            <a:endParaRPr lang="en-US" sz="5400" b="1" dirty="0">
              <a:latin typeface="Stencil" panose="040409050D0802020404" pitchFamily="82" charset="0"/>
            </a:endParaRPr>
          </a:p>
        </p:txBody>
      </p:sp>
      <p:sp>
        <p:nvSpPr>
          <p:cNvPr id="2052" name="Rectangle 8"/>
          <p:cNvSpPr>
            <a:spLocks noChangeArrowheads="1"/>
          </p:cNvSpPr>
          <p:nvPr/>
        </p:nvSpPr>
        <p:spPr bwMode="auto">
          <a:xfrm>
            <a:off x="152400" y="6457950"/>
            <a:ext cx="5638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000" dirty="0">
                <a:latin typeface="Arial" pitchFamily="34" charset="0"/>
              </a:rPr>
              <a:t>Contact us at: </a:t>
            </a:r>
            <a:r>
              <a:rPr lang="en-US" altLang="en-US" sz="2000" dirty="0" smtClean="0">
                <a:latin typeface="Arial" pitchFamily="34" charset="0"/>
                <a:hlinkClick r:id="rId3"/>
              </a:rPr>
              <a:t>contact.omics@omicsonline.org</a:t>
            </a:r>
            <a:r>
              <a:rPr lang="en-US" altLang="en-US" sz="2000" dirty="0" smtClean="0">
                <a:latin typeface="Arial" pitchFamily="34" charset="0"/>
              </a:rPr>
              <a:t> </a:t>
            </a:r>
            <a:endParaRPr lang="en-US" altLang="en-US" sz="2000" dirty="0">
              <a:latin typeface="Arial" pitchFamily="34" charset="0"/>
            </a:endParaRPr>
          </a:p>
        </p:txBody>
      </p:sp>
      <p:pic>
        <p:nvPicPr>
          <p:cNvPr id="2053" name="Picture 3" descr="C:\Users\rakesh-s\Desktop\indexF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85306"/>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82550" y="2411412"/>
            <a:ext cx="9061450" cy="404653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endParaRPr lang="en-US" sz="2400" dirty="0" smtClean="0">
              <a:solidFill>
                <a:srgbClr val="0070C0"/>
              </a:solidFill>
              <a:latin typeface="Nyala" panose="02000504070300020003" pitchFamily="2" charset="0"/>
            </a:endParaRPr>
          </a:p>
          <a:p>
            <a:pPr>
              <a:defRPr/>
            </a:pPr>
            <a:r>
              <a:rPr lang="en-US" sz="2400" dirty="0" smtClean="0">
                <a:solidFill>
                  <a:srgbClr val="0070C0"/>
                </a:solidFill>
                <a:latin typeface="Nyala" panose="02000504070300020003" pitchFamily="2" charset="0"/>
              </a:rPr>
              <a:t>OMICS </a:t>
            </a:r>
            <a:r>
              <a:rPr lang="en-US" sz="2400" dirty="0">
                <a:solidFill>
                  <a:srgbClr val="0070C0"/>
                </a:solidFill>
                <a:latin typeface="Nyala" panose="02000504070300020003" pitchFamily="2" charset="0"/>
              </a:rPr>
              <a:t>Group International through its Open Access Initiative is committed to make genuine and reliable contributions to the scientific community. OMICS Group hosts over </a:t>
            </a:r>
            <a:r>
              <a:rPr lang="en-US" sz="2400" b="1" dirty="0">
                <a:solidFill>
                  <a:srgbClr val="0070C0"/>
                </a:solidFill>
                <a:latin typeface="Nyala" panose="02000504070300020003" pitchFamily="2" charset="0"/>
              </a:rPr>
              <a:t>400</a:t>
            </a:r>
            <a:r>
              <a:rPr lang="en-US" sz="2400" dirty="0">
                <a:solidFill>
                  <a:srgbClr val="0070C0"/>
                </a:solidFill>
                <a:latin typeface="Nyala" panose="02000504070300020003" pitchFamily="2" charset="0"/>
              </a:rPr>
              <a:t> leading-edge peer reviewed Open Access Journals and organizes over </a:t>
            </a:r>
            <a:r>
              <a:rPr lang="en-US" sz="2400" b="1" dirty="0">
                <a:solidFill>
                  <a:srgbClr val="0070C0"/>
                </a:solidFill>
                <a:latin typeface="Nyala" panose="02000504070300020003" pitchFamily="2" charset="0"/>
              </a:rPr>
              <a:t>300</a:t>
            </a:r>
            <a:r>
              <a:rPr lang="en-US" sz="2400" dirty="0">
                <a:solidFill>
                  <a:srgbClr val="0070C0"/>
                </a:solidFill>
                <a:latin typeface="Nyala" panose="02000504070300020003" pitchFamily="2" charset="0"/>
              </a:rPr>
              <a:t> International Conferences annually all over the world. OMICS Publishing Group journals have over </a:t>
            </a:r>
            <a:r>
              <a:rPr lang="en-US" sz="2400" b="1" dirty="0">
                <a:solidFill>
                  <a:srgbClr val="0070C0"/>
                </a:solidFill>
                <a:latin typeface="Nyala" panose="02000504070300020003" pitchFamily="2" charset="0"/>
              </a:rPr>
              <a:t>3 million</a:t>
            </a:r>
            <a:r>
              <a:rPr lang="en-US" sz="2400" dirty="0">
                <a:solidFill>
                  <a:srgbClr val="0070C0"/>
                </a:solidFill>
                <a:latin typeface="Nyala" panose="02000504070300020003" pitchFamily="2" charset="0"/>
              </a:rPr>
              <a:t> readers and the fame and success of the same can be attributed to the strong editorial board which contains over </a:t>
            </a:r>
            <a:r>
              <a:rPr lang="en-US" sz="2400" b="1" dirty="0">
                <a:solidFill>
                  <a:srgbClr val="0070C0"/>
                </a:solidFill>
                <a:latin typeface="Nyala" panose="02000504070300020003" pitchFamily="2" charset="0"/>
              </a:rPr>
              <a:t>30000</a:t>
            </a:r>
            <a:r>
              <a:rPr lang="en-US" sz="2400" dirty="0">
                <a:solidFill>
                  <a:srgbClr val="0070C0"/>
                </a:solidFill>
                <a:latin typeface="Nyala" panose="02000504070300020003" pitchFamily="2" charset="0"/>
              </a:rPr>
              <a:t> eminent personalities that ensure a rapid, quality and quick review process. OMICS Group signed an agreement with more than </a:t>
            </a:r>
            <a:r>
              <a:rPr lang="en-US" sz="2400" b="1" dirty="0">
                <a:solidFill>
                  <a:srgbClr val="0070C0"/>
                </a:solidFill>
                <a:latin typeface="Nyala" panose="02000504070300020003" pitchFamily="2" charset="0"/>
              </a:rPr>
              <a:t>1000</a:t>
            </a:r>
            <a:r>
              <a:rPr lang="en-US" sz="24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873635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990600" y="457200"/>
            <a:ext cx="7467600" cy="914400"/>
          </a:xfrm>
        </p:spPr>
        <p:txBody>
          <a:bodyPr>
            <a:normAutofit fontScale="90000"/>
          </a:bodyPr>
          <a:lstStyle/>
          <a:p>
            <a:pPr algn="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
            </a:r>
            <a:br>
              <a:rPr lang="en-US" dirty="0" smtClean="0">
                <a:solidFill>
                  <a:schemeClr val="tx1"/>
                </a:solidFill>
              </a:rPr>
            </a:br>
            <a:r>
              <a:rPr lang="en-US" sz="4000" dirty="0">
                <a:solidFill>
                  <a:schemeClr val="tx1"/>
                </a:solidFill>
              </a:rPr>
              <a:t>Health Sociology</a:t>
            </a:r>
          </a:p>
        </p:txBody>
      </p:sp>
      <p:pic>
        <p:nvPicPr>
          <p:cNvPr id="2050" name="Picture 2" descr="C:\Users\bhargavi-k\Desktop\220px-Akmanth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857906"/>
            <a:ext cx="5867400" cy="4054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583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521776" y="1295400"/>
            <a:ext cx="4583624" cy="5355312"/>
          </a:xfrm>
          <a:prstGeom prst="rect">
            <a:avLst/>
          </a:prstGeom>
        </p:spPr>
        <p:txBody>
          <a:bodyPr wrap="square">
            <a:spAutoFit/>
          </a:bodyPr>
          <a:lstStyle/>
          <a:p>
            <a:r>
              <a:rPr lang="en-US" dirty="0"/>
              <a:t>Standards of health in the Western nations have vastly improved since the nineteenth century. This is mainly due to better standards of living since </a:t>
            </a:r>
            <a:r>
              <a:rPr lang="en-US" dirty="0" smtClean="0"/>
              <a:t>industrialization </a:t>
            </a:r>
            <a:r>
              <a:rPr lang="en-US" dirty="0"/>
              <a:t>and also to advances in medicine which have helped control infectious diseases which were the major killers at the beginning of the 20th century. Today ill health in western societies can be </a:t>
            </a:r>
            <a:r>
              <a:rPr lang="en-US" dirty="0" smtClean="0"/>
              <a:t>characterized </a:t>
            </a:r>
            <a:r>
              <a:rPr lang="en-US" dirty="0"/>
              <a:t>mainly by chronic degenerative diseases such as heart disease and various cancers. There have also been some major changes in individual health-affecting </a:t>
            </a:r>
            <a:r>
              <a:rPr lang="en-US" dirty="0" smtClean="0"/>
              <a:t>behaviors </a:t>
            </a:r>
            <a:r>
              <a:rPr lang="en-US" dirty="0"/>
              <a:t>which include cigarette smoking, alcohol consumption and significant changes in the nation's diet</a:t>
            </a:r>
            <a:r>
              <a:rPr lang="en-US" dirty="0" smtClean="0"/>
              <a:t>.</a:t>
            </a:r>
            <a:endParaRPr lang="en-US" dirty="0"/>
          </a:p>
        </p:txBody>
      </p:sp>
      <p:sp>
        <p:nvSpPr>
          <p:cNvPr id="3" name="Rectangle 2"/>
          <p:cNvSpPr>
            <a:spLocks noGrp="1" noChangeArrowheads="1"/>
          </p:cNvSpPr>
          <p:nvPr>
            <p:ph type="title"/>
          </p:nvPr>
        </p:nvSpPr>
        <p:spPr>
          <a:xfrm>
            <a:off x="521776" y="533400"/>
            <a:ext cx="8001000" cy="685800"/>
          </a:xfrm>
        </p:spPr>
        <p:txBody>
          <a:bodyPr>
            <a:normAutofit/>
          </a:bodyPr>
          <a:lstStyle/>
          <a:p>
            <a:pPr algn="r"/>
            <a:r>
              <a:rPr lang="en-US" dirty="0" smtClean="0">
                <a:solidFill>
                  <a:schemeClr val="tx1"/>
                </a:solidFill>
              </a:rPr>
              <a:t>Health </a:t>
            </a:r>
            <a:r>
              <a:rPr lang="en-US" dirty="0">
                <a:solidFill>
                  <a:schemeClr val="tx1"/>
                </a:solidFill>
              </a:rPr>
              <a:t>standards </a:t>
            </a:r>
            <a:endParaRPr lang="en-US" dirty="0" smtClean="0">
              <a:solidFill>
                <a:schemeClr val="tx1"/>
              </a:solidFill>
            </a:endParaRPr>
          </a:p>
        </p:txBody>
      </p:sp>
      <p:pic>
        <p:nvPicPr>
          <p:cNvPr id="3074" name="Picture 2" descr="C:\Users\bhargavi-k\Desktop\Norman H. Edelman\h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687056"/>
            <a:ext cx="36576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0844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838200" y="533400"/>
            <a:ext cx="7772400" cy="838200"/>
          </a:xfrm>
        </p:spPr>
        <p:txBody>
          <a:bodyPr>
            <a:normAutofit fontScale="90000"/>
          </a:bodyPr>
          <a:lstStyle/>
          <a:p>
            <a:pPr algn="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
            </a:r>
            <a:br>
              <a:rPr lang="en-US" dirty="0">
                <a:solidFill>
                  <a:schemeClr val="tx1"/>
                </a:solidFill>
              </a:rPr>
            </a:br>
            <a:r>
              <a:rPr lang="en-US" dirty="0">
                <a:solidFill>
                  <a:schemeClr val="tx1"/>
                </a:solidFill>
              </a:rPr>
              <a:t>Improving health</a:t>
            </a:r>
            <a:endParaRPr lang="en-US" sz="4000" dirty="0" smtClean="0">
              <a:solidFill>
                <a:schemeClr val="tx1"/>
              </a:solidFill>
            </a:endParaRPr>
          </a:p>
        </p:txBody>
      </p:sp>
      <p:sp>
        <p:nvSpPr>
          <p:cNvPr id="4" name="Rectangle 3"/>
          <p:cNvSpPr>
            <a:spLocks noGrp="1" noChangeArrowheads="1"/>
          </p:cNvSpPr>
          <p:nvPr>
            <p:ph idx="1"/>
          </p:nvPr>
        </p:nvSpPr>
        <p:spPr>
          <a:xfrm>
            <a:off x="533400" y="1600200"/>
            <a:ext cx="8001000" cy="4572000"/>
          </a:xfrm>
        </p:spPr>
        <p:txBody>
          <a:bodyPr>
            <a:noAutofit/>
          </a:bodyPr>
          <a:lstStyle/>
          <a:p>
            <a:pPr marL="0" indent="0">
              <a:buNone/>
            </a:pPr>
            <a:r>
              <a:rPr lang="en-US" sz="1800" dirty="0"/>
              <a:t>The WHO was established in 1948 within the United Nations with its role being to provide leadership in global health matters, create health research agenda, establish health standards, articulate evidence-based policy options, provide technical assistance to countries and to monitor and evaluate trends in health. In 1984 the WHO introduced the concept of health promotion and defined it as the process of enabling people to have more control of the factors which determine their health and thereby improve it. In addition to </a:t>
            </a:r>
            <a:r>
              <a:rPr lang="en-US" sz="1800" dirty="0" smtClean="0"/>
              <a:t>programmers </a:t>
            </a:r>
            <a:r>
              <a:rPr lang="en-US" sz="1800" dirty="0"/>
              <a:t>promoting changes to people's lifestyles the WHO have advocated the use of legislation, education, empowerment at local level as well as fiscal measures and </a:t>
            </a:r>
            <a:r>
              <a:rPr lang="en-US" sz="1800" dirty="0" smtClean="0"/>
              <a:t>organizational </a:t>
            </a:r>
            <a:r>
              <a:rPr lang="en-US" sz="1800" dirty="0"/>
              <a:t>change as methods of health promotion. Its primary objective is to reduce inequities in health. Since that time health promotion has become a main feature of health policy at all levels.</a:t>
            </a:r>
          </a:p>
          <a:p>
            <a:pPr marL="0" indent="0">
              <a:buNone/>
            </a:pPr>
            <a:endParaRPr lang="en-US" sz="2400" b="1" dirty="0" smtClean="0"/>
          </a:p>
        </p:txBody>
      </p:sp>
    </p:spTree>
    <p:extLst>
      <p:ext uri="{BB962C8B-B14F-4D97-AF65-F5344CB8AC3E}">
        <p14:creationId xmlns:p14="http://schemas.microsoft.com/office/powerpoint/2010/main" val="4183613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609600"/>
            <a:ext cx="8183880" cy="914400"/>
          </a:xfrm>
        </p:spPr>
        <p:txBody>
          <a:bodyPr>
            <a:normAutofit/>
          </a:bodyPr>
          <a:lstStyle/>
          <a:p>
            <a:pPr algn="r"/>
            <a:r>
              <a:rPr lang="en-US" dirty="0" smtClean="0">
                <a:solidFill>
                  <a:schemeClr val="tx1"/>
                </a:solidFill>
              </a:rPr>
              <a:t>Worthy Goal</a:t>
            </a:r>
            <a:endParaRPr lang="en-US" b="1" dirty="0" smtClean="0">
              <a:solidFill>
                <a:schemeClr val="tx1"/>
              </a:solidFill>
            </a:endParaRPr>
          </a:p>
        </p:txBody>
      </p:sp>
      <p:sp>
        <p:nvSpPr>
          <p:cNvPr id="6147" name="Rectangle 3"/>
          <p:cNvSpPr>
            <a:spLocks noGrp="1" noChangeArrowheads="1"/>
          </p:cNvSpPr>
          <p:nvPr>
            <p:ph idx="1"/>
          </p:nvPr>
        </p:nvSpPr>
        <p:spPr>
          <a:xfrm>
            <a:off x="457200" y="1905000"/>
            <a:ext cx="8229599" cy="4419600"/>
          </a:xfrm>
        </p:spPr>
        <p:txBody>
          <a:bodyPr>
            <a:normAutofit/>
          </a:bodyPr>
          <a:lstStyle/>
          <a:p>
            <a:pPr marL="0" indent="0">
              <a:buNone/>
            </a:pPr>
            <a:r>
              <a:rPr lang="en-US" sz="2400" dirty="0"/>
              <a:t>The World Health </a:t>
            </a:r>
            <a:r>
              <a:rPr lang="en-US" sz="2400" dirty="0" smtClean="0"/>
              <a:t>Organization </a:t>
            </a:r>
            <a:r>
              <a:rPr lang="en-US" sz="2400" dirty="0"/>
              <a:t>has promoted the concept of health for all and in 2008 backed an initiative to attain a level of health for people around the world that would enable them to live socially and economically productive lives. However progress towards this worthy objective has been poor and a simple measure of this is the fact that today, people in many locations throughout the world do not have sufficient food and sadly do not have even the basic entitlement of access to clean water</a:t>
            </a:r>
            <a:endParaRPr lang="en-US" sz="2400" dirty="0" smtClean="0"/>
          </a:p>
        </p:txBody>
      </p:sp>
    </p:spTree>
    <p:extLst>
      <p:ext uri="{BB962C8B-B14F-4D97-AF65-F5344CB8AC3E}">
        <p14:creationId xmlns:p14="http://schemas.microsoft.com/office/powerpoint/2010/main" val="2618655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4419600" cy="4343400"/>
          </a:xfrm>
        </p:spPr>
        <p:txBody>
          <a:bodyPr>
            <a:normAutofit fontScale="47500" lnSpcReduction="20000"/>
          </a:bodyPr>
          <a:lstStyle/>
          <a:p>
            <a:pPr>
              <a:buFont typeface="Wingdings" pitchFamily="2" charset="2"/>
              <a:buChar char="q"/>
              <a:defRPr/>
            </a:pPr>
            <a:endParaRPr lang="en-US" sz="2600" dirty="0" smtClean="0"/>
          </a:p>
          <a:p>
            <a:pPr>
              <a:buFont typeface="Wingdings" pitchFamily="2" charset="2"/>
              <a:buChar char="q"/>
              <a:defRPr/>
            </a:pPr>
            <a:r>
              <a:rPr lang="en-US" sz="5100" dirty="0"/>
              <a:t>Health Care : Current </a:t>
            </a:r>
            <a:r>
              <a:rPr lang="en-US" sz="5100" dirty="0" smtClean="0"/>
              <a:t>Reviews</a:t>
            </a:r>
          </a:p>
          <a:p>
            <a:pPr>
              <a:buFont typeface="Wingdings" pitchFamily="2" charset="2"/>
              <a:buChar char="q"/>
              <a:defRPr/>
            </a:pPr>
            <a:endParaRPr lang="en-US" sz="5100" dirty="0"/>
          </a:p>
          <a:p>
            <a:pPr>
              <a:buFont typeface="Wingdings" pitchFamily="2" charset="2"/>
              <a:buChar char="q"/>
              <a:defRPr/>
            </a:pPr>
            <a:r>
              <a:rPr lang="en-US" sz="5100" dirty="0"/>
              <a:t>Occupational Medicine &amp; Health </a:t>
            </a:r>
            <a:r>
              <a:rPr lang="en-US" sz="5100" dirty="0" smtClean="0"/>
              <a:t>Affairs</a:t>
            </a:r>
          </a:p>
          <a:p>
            <a:pPr>
              <a:buFont typeface="Wingdings" pitchFamily="2" charset="2"/>
              <a:buChar char="q"/>
              <a:defRPr/>
            </a:pPr>
            <a:endParaRPr lang="en-US" sz="5100" dirty="0" smtClean="0"/>
          </a:p>
          <a:p>
            <a:pPr>
              <a:buFont typeface="Wingdings" pitchFamily="2" charset="2"/>
              <a:buChar char="q"/>
              <a:defRPr/>
            </a:pPr>
            <a:r>
              <a:rPr lang="en-US" sz="5100" dirty="0" smtClean="0"/>
              <a:t>Journal </a:t>
            </a:r>
            <a:r>
              <a:rPr lang="en-US" sz="5100" dirty="0"/>
              <a:t>of General </a:t>
            </a:r>
            <a:r>
              <a:rPr lang="en-US" sz="5100" dirty="0" smtClean="0"/>
              <a:t>Practice</a:t>
            </a:r>
          </a:p>
          <a:p>
            <a:pPr>
              <a:buFont typeface="Wingdings" pitchFamily="2" charset="2"/>
              <a:buChar char="q"/>
              <a:defRPr/>
            </a:pPr>
            <a:endParaRPr lang="en-US" sz="5100" dirty="0" smtClean="0"/>
          </a:p>
          <a:p>
            <a:pPr>
              <a:buFont typeface="Wingdings" pitchFamily="2" charset="2"/>
              <a:buChar char="q"/>
              <a:defRPr/>
            </a:pPr>
            <a:r>
              <a:rPr lang="en-US" sz="5100" dirty="0"/>
              <a:t>Internal Medicine: Open </a:t>
            </a:r>
            <a:r>
              <a:rPr lang="en-US" sz="5100" dirty="0" smtClean="0"/>
              <a:t>Access</a:t>
            </a:r>
            <a:endParaRPr lang="en-US" dirty="0"/>
          </a:p>
        </p:txBody>
      </p:sp>
      <p:sp>
        <p:nvSpPr>
          <p:cNvPr id="5" name="Rectangle 2"/>
          <p:cNvSpPr>
            <a:spLocks noGrp="1" noChangeArrowheads="1"/>
          </p:cNvSpPr>
          <p:nvPr>
            <p:ph type="title"/>
          </p:nvPr>
        </p:nvSpPr>
        <p:spPr>
          <a:xfrm>
            <a:off x="457200" y="381000"/>
            <a:ext cx="8183880" cy="838200"/>
          </a:xfrm>
        </p:spPr>
        <p:txBody>
          <a:bodyPr>
            <a:normAutofit/>
          </a:bodyPr>
          <a:lstStyle/>
          <a:p>
            <a:pPr algn="r" eaLnBrk="1" hangingPunct="1"/>
            <a:r>
              <a:rPr lang="en-US" b="1" dirty="0" smtClean="0">
                <a:solidFill>
                  <a:schemeClr val="tx1"/>
                </a:solidFill>
              </a:rPr>
              <a:t>Related Journals</a:t>
            </a:r>
          </a:p>
        </p:txBody>
      </p:sp>
      <p:pic>
        <p:nvPicPr>
          <p:cNvPr id="5122" name="Picture 2" descr="C:\Users\bhargavi-k\Desktop\jcmhe_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828801"/>
            <a:ext cx="2929117"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486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273444" y="457200"/>
            <a:ext cx="7315200" cy="838200"/>
          </a:xfrm>
        </p:spPr>
        <p:txBody>
          <a:bodyPr>
            <a:normAutofit/>
          </a:bodyPr>
          <a:lstStyle/>
          <a:p>
            <a:pPr algn="r"/>
            <a:r>
              <a:rPr lang="en-US" dirty="0" smtClean="0">
                <a:solidFill>
                  <a:schemeClr val="tx1"/>
                </a:solidFill>
              </a:rPr>
              <a:t>Related Conferences </a:t>
            </a:r>
            <a:endParaRPr lang="en-US" dirty="0">
              <a:solidFill>
                <a:schemeClr val="tx1"/>
              </a:solidFill>
            </a:endParaRPr>
          </a:p>
        </p:txBody>
      </p:sp>
      <p:pic>
        <p:nvPicPr>
          <p:cNvPr id="1026" name="Picture 2" descr="C:\Users\bhargavi-k\Desktop\290-advertisemen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05173" y="1676400"/>
            <a:ext cx="5410200" cy="105821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bhargavi-k\Desktop\420-advertis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048000"/>
            <a:ext cx="67818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bhargavi-k\Desktop\430-advertisemen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5173" y="4572000"/>
            <a:ext cx="78486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3709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89877"/>
            <a:ext cx="8534400" cy="4501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800600"/>
            <a:ext cx="9144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143000" y="525969"/>
            <a:ext cx="7543800" cy="584775"/>
          </a:xfrm>
          <a:prstGeom prst="rect">
            <a:avLst/>
          </a:prstGeom>
        </p:spPr>
        <p:txBody>
          <a:bodyPr wrap="square">
            <a:spAutoFit/>
          </a:bodyPr>
          <a:lstStyle/>
          <a:p>
            <a:pPr algn="r">
              <a:defRPr/>
            </a:pPr>
            <a:r>
              <a:rPr lang="en-US" sz="3200"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sz="3200" b="1" dirty="0">
                <a:solidFill>
                  <a:schemeClr val="accent5">
                    <a:lumMod val="10000"/>
                  </a:schemeClr>
                </a:solidFill>
                <a:latin typeface="Andalus" panose="02020603050405020304" pitchFamily="18" charset="-78"/>
                <a:ea typeface="Osaka" charset="-128"/>
                <a:cs typeface="Andalus" panose="02020603050405020304" pitchFamily="18" charset="-78"/>
              </a:rPr>
              <a:t>Open Access </a:t>
            </a:r>
            <a:r>
              <a:rPr lang="en-US" sz="3200" b="1" dirty="0" smtClean="0">
                <a:solidFill>
                  <a:schemeClr val="accent5">
                    <a:lumMod val="10000"/>
                  </a:schemeClr>
                </a:solidFill>
                <a:latin typeface="Andalus" panose="02020603050405020304" pitchFamily="18" charset="-78"/>
                <a:ea typeface="Osaka" charset="-128"/>
                <a:cs typeface="Andalus" panose="02020603050405020304" pitchFamily="18" charset="-78"/>
              </a:rPr>
              <a:t>Membership</a:t>
            </a:r>
            <a:endParaRPr lang="en-US" sz="3200"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1460984"/>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solidFill>
                  <a:schemeClr val="bg1"/>
                </a:solidFill>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solidFill>
                  <a:schemeClr val="bg1"/>
                </a:solidFill>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76970426"/>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990600"/>
            <a:ext cx="8991600" cy="48006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166688" y="6019800"/>
            <a:ext cx="8839200"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a:t>
            </a:r>
          </a:p>
          <a:p>
            <a:pPr>
              <a:defRPr/>
            </a:pP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hlinkClick r:id="rId3"/>
              </a:rPr>
              <a:t>omicsonline.org/community-medicine-health-education.php</a:t>
            </a:r>
            <a:r>
              <a:rPr lang="en-US" b="1" dirty="0" smtClean="0">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790575"/>
          </a:xfrm>
          <a:prstGeom prst="rect">
            <a:avLst/>
          </a:prstGeom>
        </p:spPr>
        <p:txBody>
          <a:bodyPr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2133600"/>
            <a:ext cx="4273399" cy="2286000"/>
          </a:xfrm>
        </p:spPr>
        <p:txBody>
          <a:bodyPr>
            <a:normAutofit/>
          </a:bodyPr>
          <a:lstStyle/>
          <a:p>
            <a:pPr algn="l"/>
            <a:r>
              <a:rPr lang="en-US" sz="2800" dirty="0" err="1">
                <a:solidFill>
                  <a:schemeClr val="tx1"/>
                </a:solidFill>
                <a:effectLst/>
                <a:latin typeface="Narkisim" pitchFamily="34" charset="-79"/>
                <a:cs typeface="Narkisim" pitchFamily="34" charset="-79"/>
              </a:rPr>
              <a:t>Syeda</a:t>
            </a:r>
            <a:r>
              <a:rPr lang="en-US" sz="2800" dirty="0">
                <a:solidFill>
                  <a:schemeClr val="tx1"/>
                </a:solidFill>
                <a:effectLst/>
                <a:latin typeface="Narkisim" pitchFamily="34" charset="-79"/>
                <a:cs typeface="Narkisim" pitchFamily="34" charset="-79"/>
              </a:rPr>
              <a:t> </a:t>
            </a:r>
            <a:r>
              <a:rPr lang="en-US" sz="2800" dirty="0" err="1">
                <a:solidFill>
                  <a:schemeClr val="tx1"/>
                </a:solidFill>
                <a:effectLst/>
                <a:latin typeface="Narkisim" pitchFamily="34" charset="-79"/>
                <a:cs typeface="Narkisim" pitchFamily="34" charset="-79"/>
              </a:rPr>
              <a:t>Zakia</a:t>
            </a:r>
            <a:r>
              <a:rPr lang="en-US" sz="2800" dirty="0">
                <a:solidFill>
                  <a:schemeClr val="tx1"/>
                </a:solidFill>
                <a:effectLst/>
                <a:latin typeface="Narkisim" pitchFamily="34" charset="-79"/>
                <a:cs typeface="Narkisim" pitchFamily="34" charset="-79"/>
              </a:rPr>
              <a:t> </a:t>
            </a:r>
            <a:r>
              <a:rPr lang="en-US" sz="2800" dirty="0" err="1">
                <a:solidFill>
                  <a:schemeClr val="tx1"/>
                </a:solidFill>
                <a:effectLst/>
                <a:latin typeface="Narkisim" pitchFamily="34" charset="-79"/>
                <a:cs typeface="Narkisim" pitchFamily="34" charset="-79"/>
              </a:rPr>
              <a:t>Hossain</a:t>
            </a:r>
            <a:r>
              <a:rPr lang="en-US" sz="2800" dirty="0">
                <a:solidFill>
                  <a:schemeClr val="tx1"/>
                </a:solidFill>
                <a:effectLst/>
                <a:latin typeface="Narkisim" pitchFamily="34" charset="-79"/>
                <a:cs typeface="Narkisim" pitchFamily="34" charset="-79"/>
              </a:rPr>
              <a:t> </a:t>
            </a:r>
            <a:br>
              <a:rPr lang="en-US" sz="2800" dirty="0">
                <a:solidFill>
                  <a:schemeClr val="tx1"/>
                </a:solidFill>
                <a:effectLst/>
                <a:latin typeface="Narkisim" pitchFamily="34" charset="-79"/>
                <a:cs typeface="Narkisim" pitchFamily="34" charset="-79"/>
              </a:rPr>
            </a:br>
            <a:r>
              <a:rPr lang="en-US" sz="2800" dirty="0">
                <a:solidFill>
                  <a:schemeClr val="tx1"/>
                </a:solidFill>
                <a:effectLst/>
                <a:latin typeface="Narkisim" pitchFamily="34" charset="-79"/>
                <a:cs typeface="Narkisim" pitchFamily="34" charset="-79"/>
              </a:rPr>
              <a:t>Faculty of Health Sciences </a:t>
            </a:r>
            <a:br>
              <a:rPr lang="en-US" sz="2800" dirty="0">
                <a:solidFill>
                  <a:schemeClr val="tx1"/>
                </a:solidFill>
                <a:effectLst/>
                <a:latin typeface="Narkisim" pitchFamily="34" charset="-79"/>
                <a:cs typeface="Narkisim" pitchFamily="34" charset="-79"/>
              </a:rPr>
            </a:br>
            <a:r>
              <a:rPr lang="en-US" sz="2800" dirty="0">
                <a:solidFill>
                  <a:schemeClr val="tx1"/>
                </a:solidFill>
                <a:effectLst/>
                <a:latin typeface="Narkisim" pitchFamily="34" charset="-79"/>
                <a:cs typeface="Narkisim" pitchFamily="34" charset="-79"/>
              </a:rPr>
              <a:t>University of Sydney </a:t>
            </a:r>
            <a:r>
              <a:rPr lang="en-US" sz="2800" dirty="0" smtClean="0">
                <a:solidFill>
                  <a:schemeClr val="tx1"/>
                </a:solidFill>
                <a:effectLst/>
                <a:latin typeface="Narkisim" pitchFamily="34" charset="-79"/>
                <a:cs typeface="Narkisim" pitchFamily="34" charset="-79"/>
              </a:rPr>
              <a:t/>
            </a:r>
            <a:br>
              <a:rPr lang="en-US" sz="2800" dirty="0" smtClean="0">
                <a:solidFill>
                  <a:schemeClr val="tx1"/>
                </a:solidFill>
                <a:effectLst/>
                <a:latin typeface="Narkisim" pitchFamily="34" charset="-79"/>
                <a:cs typeface="Narkisim" pitchFamily="34" charset="-79"/>
              </a:rPr>
            </a:br>
            <a:r>
              <a:rPr lang="en-US" sz="2800" dirty="0" smtClean="0">
                <a:solidFill>
                  <a:schemeClr val="tx1"/>
                </a:solidFill>
                <a:effectLst/>
                <a:latin typeface="Narkisim" pitchFamily="34" charset="-79"/>
                <a:cs typeface="Narkisim" pitchFamily="34" charset="-79"/>
              </a:rPr>
              <a:t>Australia </a:t>
            </a:r>
            <a:r>
              <a:rPr lang="en-US" sz="2800" dirty="0">
                <a:solidFill>
                  <a:schemeClr val="tx1"/>
                </a:solidFill>
                <a:effectLst/>
                <a:latin typeface="Narkisim" pitchFamily="34" charset="-79"/>
                <a:cs typeface="Narkisim" pitchFamily="34" charset="-79"/>
              </a:rPr>
              <a:t/>
            </a:r>
            <a:br>
              <a:rPr lang="en-US" sz="2800" dirty="0">
                <a:solidFill>
                  <a:schemeClr val="tx1"/>
                </a:solidFill>
                <a:effectLst/>
                <a:latin typeface="Narkisim" pitchFamily="34" charset="-79"/>
                <a:cs typeface="Narkisim" pitchFamily="34" charset="-79"/>
              </a:rPr>
            </a:br>
            <a:endParaRPr lang="en-US" sz="2800" dirty="0">
              <a:solidFill>
                <a:schemeClr val="tx1"/>
              </a:solidFill>
              <a:effectLst/>
              <a:latin typeface="Narkisim" pitchFamily="34" charset="-79"/>
              <a:cs typeface="Narkisim" pitchFamily="34" charset="-79"/>
            </a:endParaRPr>
          </a:p>
        </p:txBody>
      </p:sp>
      <p:sp>
        <p:nvSpPr>
          <p:cNvPr id="3" name="Subtitle 2"/>
          <p:cNvSpPr>
            <a:spLocks noGrp="1"/>
          </p:cNvSpPr>
          <p:nvPr>
            <p:ph type="subTitle" idx="1"/>
          </p:nvPr>
        </p:nvSpPr>
        <p:spPr>
          <a:xfrm>
            <a:off x="533400" y="4724400"/>
            <a:ext cx="7924800" cy="1600200"/>
          </a:xfrm>
        </p:spPr>
        <p:txBody>
          <a:bodyPr>
            <a:normAutofit fontScale="92500" lnSpcReduction="20000"/>
          </a:bodyPr>
          <a:lstStyle/>
          <a:p>
            <a:pPr algn="ctr"/>
            <a:endParaRPr lang="en-US" b="1" i="1" dirty="0" smtClean="0">
              <a:solidFill>
                <a:schemeClr val="tx1"/>
              </a:solidFill>
            </a:endParaRPr>
          </a:p>
          <a:p>
            <a:pPr algn="ctr"/>
            <a:r>
              <a:rPr lang="en-US" sz="2800" b="1" i="1" dirty="0">
                <a:solidFill>
                  <a:schemeClr val="tx1"/>
                </a:solidFill>
              </a:rPr>
              <a:t>Executive </a:t>
            </a:r>
            <a:r>
              <a:rPr lang="en-US" sz="2800" b="1" i="1" dirty="0" smtClean="0">
                <a:solidFill>
                  <a:schemeClr val="tx1"/>
                </a:solidFill>
              </a:rPr>
              <a:t>Editor</a:t>
            </a:r>
          </a:p>
          <a:p>
            <a:pPr algn="ctr"/>
            <a:r>
              <a:rPr lang="en-US" sz="2800" b="1" i="1" dirty="0" smtClean="0">
                <a:solidFill>
                  <a:schemeClr val="tx1"/>
                </a:solidFill>
              </a:rPr>
              <a:t>of</a:t>
            </a:r>
            <a:endParaRPr lang="en-US" sz="2800" b="1" i="1" dirty="0">
              <a:solidFill>
                <a:schemeClr val="tx1"/>
              </a:solidFill>
            </a:endParaRPr>
          </a:p>
          <a:p>
            <a:pPr algn="ctr"/>
            <a:r>
              <a:rPr lang="en-US" sz="2800" b="1" i="1" dirty="0" smtClean="0">
                <a:solidFill>
                  <a:schemeClr val="tx1"/>
                </a:solidFill>
              </a:rPr>
              <a:t>Journal of Community Medicine &amp; Health Education</a:t>
            </a:r>
            <a:endParaRPr lang="en-US" sz="2800" b="1" i="1" dirty="0">
              <a:solidFill>
                <a:schemeClr val="tx1"/>
              </a:solidFill>
            </a:endParaRPr>
          </a:p>
        </p:txBody>
      </p:sp>
      <p:pic>
        <p:nvPicPr>
          <p:cNvPr id="1026" name="Picture 2" descr="C:\Users\bhargavi-k\Desktop\Dr Zakia Hossa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2209800" cy="27432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bhargavi-k\Desktop\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7999" y="838200"/>
            <a:ext cx="1645919"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25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7315200" cy="914400"/>
          </a:xfrm>
        </p:spPr>
        <p:txBody>
          <a:bodyPr>
            <a:normAutofit/>
          </a:bodyPr>
          <a:lstStyle/>
          <a:p>
            <a:pPr algn="r"/>
            <a:r>
              <a:rPr lang="en-US" sz="4000" dirty="0" smtClean="0">
                <a:solidFill>
                  <a:schemeClr val="tx1"/>
                </a:solidFill>
              </a:rPr>
              <a:t>Biography</a:t>
            </a:r>
            <a:endParaRPr lang="en-US" sz="4000" dirty="0">
              <a:solidFill>
                <a:schemeClr val="tx1"/>
              </a:solidFill>
            </a:endParaRPr>
          </a:p>
        </p:txBody>
      </p:sp>
      <p:sp>
        <p:nvSpPr>
          <p:cNvPr id="3" name="Content Placeholder 2"/>
          <p:cNvSpPr>
            <a:spLocks noGrp="1"/>
          </p:cNvSpPr>
          <p:nvPr>
            <p:ph idx="1"/>
          </p:nvPr>
        </p:nvSpPr>
        <p:spPr>
          <a:xfrm>
            <a:off x="609600" y="1676400"/>
            <a:ext cx="7848600" cy="4495800"/>
          </a:xfrm>
        </p:spPr>
        <p:txBody>
          <a:bodyPr>
            <a:noAutofit/>
          </a:bodyPr>
          <a:lstStyle/>
          <a:p>
            <a:pPr marL="0" indent="0">
              <a:buNone/>
            </a:pPr>
            <a:r>
              <a:rPr lang="en-US" sz="2000" dirty="0" err="1"/>
              <a:t>Zakia</a:t>
            </a:r>
            <a:r>
              <a:rPr lang="en-US" sz="2000" dirty="0"/>
              <a:t> </a:t>
            </a:r>
            <a:r>
              <a:rPr lang="en-US" sz="2000" dirty="0" err="1"/>
              <a:t>Hossain</a:t>
            </a:r>
            <a:r>
              <a:rPr lang="en-US" sz="2000" dirty="0"/>
              <a:t> is a Health Sociologist and a Demographer. She is a recipient of </a:t>
            </a:r>
            <a:r>
              <a:rPr lang="en-US" sz="2000" dirty="0" err="1"/>
              <a:t>AusAID</a:t>
            </a:r>
            <a:r>
              <a:rPr lang="en-US" sz="2000" dirty="0"/>
              <a:t> and Rockefeller Foundation Fellowships. Her major research and teaching is in the areas of Health Sociology, Health and </a:t>
            </a:r>
            <a:r>
              <a:rPr lang="en-US" sz="2000" dirty="0" smtClean="0"/>
              <a:t>globalization, </a:t>
            </a:r>
            <a:r>
              <a:rPr lang="en-US" sz="2000" dirty="0"/>
              <a:t>International Health and Chronic diseases, research methods and statistics.</a:t>
            </a:r>
          </a:p>
          <a:p>
            <a:pPr marL="0" indent="0">
              <a:buNone/>
            </a:pPr>
            <a:r>
              <a:rPr lang="en-US" sz="2000" dirty="0"/>
              <a:t>The PhD thesis' she has supervised examines, Stigma and HIV/AIDS; Media, HIV/AIDS education and young people; Acculturation and health and wellbeing of second generation Iranian in Australia. She has presented her research work in Global Health Conference, Washington DC, World Congress of Gerontology, World Congress of Sociology, APSA and TASA international conferences.</a:t>
            </a:r>
          </a:p>
          <a:p>
            <a:pPr marL="0" indent="0">
              <a:buNone/>
            </a:pPr>
            <a:endParaRPr lang="en-US" sz="2000" dirty="0"/>
          </a:p>
        </p:txBody>
      </p:sp>
    </p:spTree>
    <p:extLst>
      <p:ext uri="{BB962C8B-B14F-4D97-AF65-F5344CB8AC3E}">
        <p14:creationId xmlns:p14="http://schemas.microsoft.com/office/powerpoint/2010/main" val="193531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848600" cy="1066800"/>
          </a:xfrm>
        </p:spPr>
        <p:txBody>
          <a:bodyPr>
            <a:normAutofit/>
          </a:bodyPr>
          <a:lstStyle/>
          <a:p>
            <a:pPr algn="r"/>
            <a:r>
              <a:rPr lang="en-US" sz="4000" dirty="0" smtClean="0">
                <a:solidFill>
                  <a:schemeClr val="tx1"/>
                </a:solidFill>
              </a:rPr>
              <a:t>Research Interests</a:t>
            </a:r>
            <a:endParaRPr lang="en-US" sz="4000" dirty="0">
              <a:solidFill>
                <a:schemeClr val="tx1"/>
              </a:solidFill>
            </a:endParaRPr>
          </a:p>
        </p:txBody>
      </p:sp>
      <p:sp>
        <p:nvSpPr>
          <p:cNvPr id="3" name="Content Placeholder 2"/>
          <p:cNvSpPr>
            <a:spLocks noGrp="1"/>
          </p:cNvSpPr>
          <p:nvPr>
            <p:ph idx="1"/>
          </p:nvPr>
        </p:nvSpPr>
        <p:spPr>
          <a:xfrm>
            <a:off x="609600" y="1600200"/>
            <a:ext cx="7924800" cy="4648200"/>
          </a:xfrm>
          <a:effectLst>
            <a:outerShdw blurRad="50800" dist="50800" dir="5400000" algn="ctr" rotWithShape="0">
              <a:schemeClr val="accent6">
                <a:lumMod val="75000"/>
              </a:schemeClr>
            </a:outerShdw>
          </a:effectLst>
        </p:spPr>
        <p:txBody>
          <a:bodyPr>
            <a:normAutofit fontScale="92500" lnSpcReduction="10000"/>
          </a:bodyPr>
          <a:lstStyle/>
          <a:p>
            <a:pPr>
              <a:buFont typeface="Wingdings" pitchFamily="2" charset="2"/>
              <a:buChar char="Ø"/>
            </a:pPr>
            <a:endParaRPr lang="en-US" dirty="0" smtClean="0"/>
          </a:p>
          <a:p>
            <a:pPr>
              <a:buFont typeface="Wingdings" pitchFamily="2" charset="2"/>
              <a:buChar char="Ø"/>
            </a:pPr>
            <a:r>
              <a:rPr lang="en-US" dirty="0" smtClean="0"/>
              <a:t>Health </a:t>
            </a:r>
            <a:r>
              <a:rPr lang="en-US" dirty="0"/>
              <a:t>Sociology</a:t>
            </a:r>
            <a:endParaRPr lang="en-US" dirty="0" smtClean="0"/>
          </a:p>
          <a:p>
            <a:pPr>
              <a:buFont typeface="Wingdings" pitchFamily="2" charset="2"/>
              <a:buChar char="Ø"/>
            </a:pPr>
            <a:r>
              <a:rPr lang="en-US" dirty="0" smtClean="0"/>
              <a:t>Women’s health</a:t>
            </a:r>
          </a:p>
          <a:p>
            <a:pPr>
              <a:buFont typeface="Wingdings" pitchFamily="2" charset="2"/>
              <a:buChar char="Ø"/>
            </a:pPr>
            <a:r>
              <a:rPr lang="en-US" dirty="0"/>
              <a:t>B</a:t>
            </a:r>
            <a:r>
              <a:rPr lang="en-US" dirty="0" smtClean="0"/>
              <a:t>reast </a:t>
            </a:r>
            <a:r>
              <a:rPr lang="en-US" dirty="0"/>
              <a:t>cancer, </a:t>
            </a:r>
            <a:endParaRPr lang="en-US" dirty="0" smtClean="0"/>
          </a:p>
          <a:p>
            <a:pPr>
              <a:buFont typeface="Wingdings" pitchFamily="2" charset="2"/>
              <a:buChar char="Ø"/>
            </a:pPr>
            <a:r>
              <a:rPr lang="en-US" dirty="0"/>
              <a:t>R</a:t>
            </a:r>
            <a:r>
              <a:rPr lang="en-US" dirty="0" smtClean="0"/>
              <a:t>eproductive </a:t>
            </a:r>
            <a:r>
              <a:rPr lang="en-US" dirty="0"/>
              <a:t>health, </a:t>
            </a:r>
            <a:endParaRPr lang="en-US" dirty="0" smtClean="0"/>
          </a:p>
          <a:p>
            <a:pPr>
              <a:buFont typeface="Wingdings" pitchFamily="2" charset="2"/>
              <a:buChar char="Ø"/>
            </a:pPr>
            <a:r>
              <a:rPr lang="en-US" dirty="0" smtClean="0"/>
              <a:t>Cross-cultural </a:t>
            </a:r>
            <a:r>
              <a:rPr lang="en-US" dirty="0"/>
              <a:t>issues in health &amp; ageing, HIV/AIDS, </a:t>
            </a:r>
            <a:endParaRPr lang="en-US" dirty="0" smtClean="0"/>
          </a:p>
          <a:p>
            <a:pPr>
              <a:buFont typeface="Wingdings" pitchFamily="2" charset="2"/>
              <a:buChar char="Ø"/>
            </a:pPr>
            <a:r>
              <a:rPr lang="en-US" dirty="0" smtClean="0"/>
              <a:t>Stigma </a:t>
            </a:r>
            <a:r>
              <a:rPr lang="en-US" dirty="0">
                <a:effectLst>
                  <a:outerShdw blurRad="50800" dist="50800" dir="5400000" algn="ctr" rotWithShape="0">
                    <a:schemeClr val="accent1">
                      <a:lumMod val="60000"/>
                      <a:lumOff val="40000"/>
                    </a:schemeClr>
                  </a:outerShdw>
                </a:effectLst>
              </a:rPr>
              <a:t>Domestic</a:t>
            </a:r>
            <a:r>
              <a:rPr lang="en-US" dirty="0"/>
              <a:t> violence, </a:t>
            </a:r>
            <a:endParaRPr lang="en-US" dirty="0" smtClean="0"/>
          </a:p>
          <a:p>
            <a:pPr>
              <a:buFont typeface="Wingdings" pitchFamily="2" charset="2"/>
              <a:buChar char="Ø"/>
            </a:pPr>
            <a:r>
              <a:rPr lang="en-US" dirty="0"/>
              <a:t>H</a:t>
            </a:r>
            <a:r>
              <a:rPr lang="en-US" dirty="0" smtClean="0"/>
              <a:t>ealth </a:t>
            </a:r>
            <a:r>
              <a:rPr lang="en-US" dirty="0"/>
              <a:t>Migration, </a:t>
            </a:r>
            <a:endParaRPr lang="en-US" dirty="0" smtClean="0"/>
          </a:p>
          <a:p>
            <a:pPr>
              <a:buFont typeface="Wingdings" pitchFamily="2" charset="2"/>
              <a:buChar char="Ø"/>
            </a:pPr>
            <a:r>
              <a:rPr lang="en-US" dirty="0"/>
              <a:t>H</a:t>
            </a:r>
            <a:r>
              <a:rPr lang="en-US" dirty="0" smtClean="0"/>
              <a:t>ealth inequalities</a:t>
            </a:r>
          </a:p>
          <a:p>
            <a:pPr>
              <a:buFont typeface="Wingdings" pitchFamily="2" charset="2"/>
              <a:buChar char="Ø"/>
            </a:pPr>
            <a:r>
              <a:rPr lang="en-US" dirty="0"/>
              <a:t>T</a:t>
            </a:r>
            <a:r>
              <a:rPr lang="en-US" dirty="0" smtClean="0"/>
              <a:t>eenage </a:t>
            </a:r>
            <a:r>
              <a:rPr lang="en-US" dirty="0"/>
              <a:t>pregnancy</a:t>
            </a:r>
            <a:endParaRPr lang="en-US" dirty="0" smtClean="0"/>
          </a:p>
          <a:p>
            <a:pPr>
              <a:buFont typeface="Wingdings" pitchFamily="2" charset="2"/>
              <a:buChar char="Ø"/>
            </a:pPr>
            <a:endParaRPr lang="en-US" dirty="0" smtClean="0"/>
          </a:p>
        </p:txBody>
      </p:sp>
    </p:spTree>
    <p:extLst>
      <p:ext uri="{BB962C8B-B14F-4D97-AF65-F5344CB8AC3E}">
        <p14:creationId xmlns:p14="http://schemas.microsoft.com/office/powerpoint/2010/main" val="272377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762000"/>
          </a:xfrm>
        </p:spPr>
        <p:txBody>
          <a:bodyPr/>
          <a:lstStyle/>
          <a:p>
            <a:pPr algn="r"/>
            <a:r>
              <a:rPr lang="en-US" dirty="0" smtClean="0">
                <a:solidFill>
                  <a:schemeClr val="tx1"/>
                </a:solidFill>
              </a:rPr>
              <a:t>Publications</a:t>
            </a:r>
            <a:endParaRPr lang="en-US" dirty="0">
              <a:solidFill>
                <a:schemeClr val="tx1"/>
              </a:solidFill>
            </a:endParaRPr>
          </a:p>
        </p:txBody>
      </p:sp>
      <p:sp>
        <p:nvSpPr>
          <p:cNvPr id="3" name="Content Placeholder 2"/>
          <p:cNvSpPr>
            <a:spLocks noGrp="1"/>
          </p:cNvSpPr>
          <p:nvPr>
            <p:ph idx="1"/>
          </p:nvPr>
        </p:nvSpPr>
        <p:spPr>
          <a:xfrm>
            <a:off x="457200" y="1524000"/>
            <a:ext cx="8305800" cy="4800600"/>
          </a:xfrm>
        </p:spPr>
        <p:txBody>
          <a:bodyPr>
            <a:noAutofit/>
          </a:bodyPr>
          <a:lstStyle/>
          <a:p>
            <a:pPr>
              <a:buFont typeface="Wingdings" pitchFamily="2" charset="2"/>
              <a:buChar char="v"/>
            </a:pPr>
            <a:r>
              <a:rPr lang="en-US" sz="1400" dirty="0" err="1"/>
              <a:t>Gwirayi</a:t>
            </a:r>
            <a:r>
              <a:rPr lang="en-US" sz="1400" dirty="0"/>
              <a:t>, P., </a:t>
            </a:r>
            <a:r>
              <a:rPr lang="en-US" sz="1400" dirty="0" err="1"/>
              <a:t>Mpofu</a:t>
            </a:r>
            <a:r>
              <a:rPr lang="en-US" sz="1400" dirty="0"/>
              <a:t>, E., </a:t>
            </a:r>
            <a:r>
              <a:rPr lang="en-US" sz="1400" dirty="0" err="1"/>
              <a:t>Hossain</a:t>
            </a:r>
            <a:r>
              <a:rPr lang="en-US" sz="1400" dirty="0"/>
              <a:t>, S., Dune, T., </a:t>
            </a:r>
            <a:r>
              <a:rPr lang="en-US" sz="1400" dirty="0" err="1"/>
              <a:t>Maruatona</a:t>
            </a:r>
            <a:r>
              <a:rPr lang="en-US" sz="1400" dirty="0"/>
              <a:t>, S. (2013). Sexual and Reproductive Health. In Kenneth D Keith (Eds.), </a:t>
            </a:r>
            <a:r>
              <a:rPr lang="en-US" sz="1400" i="1" dirty="0"/>
              <a:t>The Encyclopedia of Cross-Cultural Psychology</a:t>
            </a:r>
            <a:r>
              <a:rPr lang="en-US" sz="1400" dirty="0"/>
              <a:t>, (pp. 1161-1164). West Sussex, UK: Wiley-Blackwell Publishing.</a:t>
            </a:r>
          </a:p>
          <a:p>
            <a:pPr>
              <a:buFont typeface="Wingdings" pitchFamily="2" charset="2"/>
              <a:buChar char="v"/>
            </a:pPr>
            <a:r>
              <a:rPr lang="en-US" sz="1400" dirty="0" err="1"/>
              <a:t>Hossain</a:t>
            </a:r>
            <a:r>
              <a:rPr lang="en-US" sz="1400" dirty="0"/>
              <a:t>, S. (2003). </a:t>
            </a:r>
            <a:r>
              <a:rPr lang="en-US" sz="1400" dirty="0" err="1"/>
              <a:t>Globalisation</a:t>
            </a:r>
            <a:r>
              <a:rPr lang="en-US" sz="1400" dirty="0"/>
              <a:t>, Rapid </a:t>
            </a:r>
            <a:r>
              <a:rPr lang="en-US" sz="1400" dirty="0" err="1"/>
              <a:t>urbanisation</a:t>
            </a:r>
            <a:r>
              <a:rPr lang="en-US" sz="1400" dirty="0"/>
              <a:t> and anomie in Dhaka. In T. J. </a:t>
            </a:r>
            <a:r>
              <a:rPr lang="en-US" sz="1400" dirty="0" err="1"/>
              <a:t>Scrase</a:t>
            </a:r>
            <a:r>
              <a:rPr lang="en-US" sz="1400" dirty="0"/>
              <a:t>, T. J. M. Holden &amp; S. Baum (Eds.), </a:t>
            </a:r>
            <a:r>
              <a:rPr lang="en-US" sz="1400" i="1" dirty="0"/>
              <a:t>Globalization, Culture and Inequality in Asia</a:t>
            </a:r>
            <a:r>
              <a:rPr lang="en-US" sz="1400" dirty="0"/>
              <a:t>, (pp. 234-248). Melbourne: Trans Pacific Press.</a:t>
            </a:r>
          </a:p>
          <a:p>
            <a:pPr>
              <a:buFont typeface="Wingdings" pitchFamily="2" charset="2"/>
              <a:buChar char="v"/>
            </a:pPr>
            <a:r>
              <a:rPr lang="en-US" sz="1400" dirty="0" err="1"/>
              <a:t>Hossain</a:t>
            </a:r>
            <a:r>
              <a:rPr lang="en-US" sz="1400" dirty="0"/>
              <a:t>, S. (2001). Demography, Mortality. In Not known (Eds.), </a:t>
            </a:r>
            <a:r>
              <a:rPr lang="en-US" sz="1400" i="1" dirty="0"/>
              <a:t>Encyclopedia of Death and Dying</a:t>
            </a:r>
            <a:r>
              <a:rPr lang="en-US" sz="1400" dirty="0"/>
              <a:t>. United States: </a:t>
            </a:r>
            <a:r>
              <a:rPr lang="en-US" sz="1400" dirty="0" err="1"/>
              <a:t>Routledge</a:t>
            </a:r>
            <a:r>
              <a:rPr lang="en-US" sz="1400" dirty="0"/>
              <a:t> imprint of Taylor &amp; Francis</a:t>
            </a:r>
            <a:r>
              <a:rPr lang="en-US" sz="1400" dirty="0" smtClean="0"/>
              <a:t>.</a:t>
            </a:r>
          </a:p>
          <a:p>
            <a:pPr>
              <a:buFont typeface="Wingdings" pitchFamily="2" charset="2"/>
              <a:buChar char="v"/>
            </a:pPr>
            <a:r>
              <a:rPr lang="en-US" sz="1400" dirty="0" err="1"/>
              <a:t>Alizadeh-Khoei</a:t>
            </a:r>
            <a:r>
              <a:rPr lang="en-US" sz="1400" dirty="0"/>
              <a:t>, M., </a:t>
            </a:r>
            <a:r>
              <a:rPr lang="en-US" sz="1400" dirty="0" err="1"/>
              <a:t>Sharifi</a:t>
            </a:r>
            <a:r>
              <a:rPr lang="en-US" sz="1400" dirty="0"/>
              <a:t>, F., </a:t>
            </a:r>
            <a:r>
              <a:rPr lang="en-US" sz="1400" dirty="0" err="1"/>
              <a:t>Hossain</a:t>
            </a:r>
            <a:r>
              <a:rPr lang="en-US" sz="1400" dirty="0"/>
              <a:t>, S., </a:t>
            </a:r>
            <a:r>
              <a:rPr lang="en-US" sz="1400" dirty="0" err="1"/>
              <a:t>Fakhrzadeh</a:t>
            </a:r>
            <a:r>
              <a:rPr lang="en-US" sz="1400" dirty="0"/>
              <a:t>, H., </a:t>
            </a:r>
            <a:r>
              <a:rPr lang="en-US" sz="1400" dirty="0" err="1"/>
              <a:t>Salimi</a:t>
            </a:r>
            <a:r>
              <a:rPr lang="en-US" sz="1400" dirty="0"/>
              <a:t>, Z. (2014). Elder Abuse: Risk Factors of Abuse in Elderly Community-Dwelling Iranians. </a:t>
            </a:r>
            <a:r>
              <a:rPr lang="en-US" sz="1400" i="1" dirty="0"/>
              <a:t>Gerontology and Geriatrics Education</a:t>
            </a:r>
            <a:r>
              <a:rPr lang="en-US" sz="1400" dirty="0"/>
              <a:t>, 40(7), </a:t>
            </a:r>
            <a:r>
              <a:rPr lang="en-US" sz="1400" dirty="0" smtClean="0"/>
              <a:t>543-554</a:t>
            </a:r>
          </a:p>
          <a:p>
            <a:pPr>
              <a:buFont typeface="Wingdings" pitchFamily="2" charset="2"/>
              <a:buChar char="v"/>
            </a:pPr>
            <a:r>
              <a:rPr lang="en-US" sz="1400" dirty="0"/>
              <a:t>Mustapha, W., </a:t>
            </a:r>
            <a:r>
              <a:rPr lang="en-US" sz="1400" dirty="0" err="1"/>
              <a:t>Hossain</a:t>
            </a:r>
            <a:r>
              <a:rPr lang="en-US" sz="1400" dirty="0"/>
              <a:t>, S., </a:t>
            </a:r>
            <a:r>
              <a:rPr lang="en-US" sz="1400" dirty="0" err="1"/>
              <a:t>O'Loughlin</a:t>
            </a:r>
            <a:r>
              <a:rPr lang="en-US" sz="1400" dirty="0"/>
              <a:t>, K. (2014). Management and Impact of Diabetes on Quality of Life among the Lebanese Community of Sydney: A Quantitative Study. </a:t>
            </a:r>
            <a:r>
              <a:rPr lang="en-US" sz="1400" i="1" dirty="0"/>
              <a:t>Journal of Diabetes &amp; Metabolism</a:t>
            </a:r>
            <a:r>
              <a:rPr lang="en-US" sz="1400" dirty="0"/>
              <a:t>, 5(1), </a:t>
            </a:r>
            <a:r>
              <a:rPr lang="en-US" sz="1400" dirty="0" smtClean="0"/>
              <a:t>1-10</a:t>
            </a:r>
          </a:p>
          <a:p>
            <a:pPr>
              <a:buFont typeface="Wingdings" pitchFamily="2" charset="2"/>
              <a:buChar char="v"/>
            </a:pPr>
            <a:r>
              <a:rPr lang="en-US" sz="1400" dirty="0"/>
              <a:t>Yang, C., </a:t>
            </a:r>
            <a:r>
              <a:rPr lang="en-US" sz="1400" dirty="0" err="1"/>
              <a:t>Hossain</a:t>
            </a:r>
            <a:r>
              <a:rPr lang="en-US" sz="1400" dirty="0"/>
              <a:t>, S., </a:t>
            </a:r>
            <a:r>
              <a:rPr lang="en-US" sz="1400" dirty="0" err="1"/>
              <a:t>Sitharthan</a:t>
            </a:r>
            <a:r>
              <a:rPr lang="en-US" sz="1400" dirty="0"/>
              <a:t>, G. (2013). Collaborative Practice in Early Childhood Intervention From the Perspectives of Service Providers. </a:t>
            </a:r>
            <a:r>
              <a:rPr lang="en-US" sz="1400" i="1" dirty="0"/>
              <a:t>Infants &amp; Young Children: An Interdisciplinary Journal of Special Care</a:t>
            </a:r>
            <a:r>
              <a:rPr lang="en-US" sz="1400" dirty="0"/>
              <a:t>, 26(1), </a:t>
            </a:r>
            <a:r>
              <a:rPr lang="en-US" sz="1400" dirty="0" smtClean="0"/>
              <a:t>57-73</a:t>
            </a:r>
          </a:p>
          <a:p>
            <a:pPr>
              <a:buFont typeface="Wingdings" pitchFamily="2" charset="2"/>
              <a:buChar char="v"/>
            </a:pPr>
            <a:r>
              <a:rPr lang="en-US" sz="1400" dirty="0" err="1"/>
              <a:t>Alizadeh-Khoei</a:t>
            </a:r>
            <a:r>
              <a:rPr lang="en-US" sz="1400" dirty="0"/>
              <a:t>, M., </a:t>
            </a:r>
            <a:r>
              <a:rPr lang="en-US" sz="1400" dirty="0" err="1"/>
              <a:t>Hossain</a:t>
            </a:r>
            <a:r>
              <a:rPr lang="en-US" sz="1400" dirty="0"/>
              <a:t>, S., </a:t>
            </a:r>
            <a:r>
              <a:rPr lang="en-US" sz="1400" dirty="0" err="1"/>
              <a:t>Sharifi</a:t>
            </a:r>
            <a:r>
              <a:rPr lang="en-US" sz="1400" dirty="0"/>
              <a:t>, F. (2013). Factors Impacting on the Burden of Informal Caregiving among Elderly Community Care-recipients. </a:t>
            </a:r>
            <a:r>
              <a:rPr lang="en-US" sz="1400" i="1" dirty="0"/>
              <a:t>The International Journal of Aging and Society</a:t>
            </a:r>
            <a:r>
              <a:rPr lang="en-US" sz="1400" dirty="0"/>
              <a:t>, 2(1), 39-54.</a:t>
            </a:r>
            <a:endParaRPr lang="en-US" sz="1400" dirty="0" smtClean="0"/>
          </a:p>
          <a:p>
            <a:pPr>
              <a:buFont typeface="Wingdings" pitchFamily="2" charset="2"/>
              <a:buChar char="v"/>
            </a:pPr>
            <a:endParaRPr lang="en-US" sz="2000" dirty="0" smtClean="0"/>
          </a:p>
          <a:p>
            <a:endParaRPr lang="en-US" sz="2000" dirty="0"/>
          </a:p>
        </p:txBody>
      </p:sp>
    </p:spTree>
    <p:extLst>
      <p:ext uri="{BB962C8B-B14F-4D97-AF65-F5344CB8AC3E}">
        <p14:creationId xmlns:p14="http://schemas.microsoft.com/office/powerpoint/2010/main" val="4148072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762000"/>
          </a:xfrm>
        </p:spPr>
        <p:txBody>
          <a:bodyPr/>
          <a:lstStyle/>
          <a:p>
            <a:pPr algn="r"/>
            <a:r>
              <a:rPr lang="en-US" dirty="0" smtClean="0">
                <a:solidFill>
                  <a:schemeClr val="tx1"/>
                </a:solidFill>
              </a:rPr>
              <a:t>Publications</a:t>
            </a:r>
            <a:endParaRPr lang="en-US" dirty="0">
              <a:solidFill>
                <a:schemeClr val="tx1"/>
              </a:solidFill>
            </a:endParaRPr>
          </a:p>
        </p:txBody>
      </p:sp>
      <p:sp>
        <p:nvSpPr>
          <p:cNvPr id="3" name="Content Placeholder 2"/>
          <p:cNvSpPr>
            <a:spLocks noGrp="1"/>
          </p:cNvSpPr>
          <p:nvPr>
            <p:ph idx="1"/>
          </p:nvPr>
        </p:nvSpPr>
        <p:spPr>
          <a:xfrm>
            <a:off x="304800" y="1524000"/>
            <a:ext cx="8458200" cy="4800600"/>
          </a:xfrm>
        </p:spPr>
        <p:txBody>
          <a:bodyPr>
            <a:noAutofit/>
          </a:bodyPr>
          <a:lstStyle/>
          <a:p>
            <a:pPr>
              <a:buFont typeface="Wingdings" pitchFamily="2" charset="2"/>
              <a:buChar char="v"/>
            </a:pPr>
            <a:r>
              <a:rPr lang="en-US" sz="1400" dirty="0" err="1"/>
              <a:t>Shadid</a:t>
            </a:r>
            <a:r>
              <a:rPr lang="en-US" sz="1400" dirty="0"/>
              <a:t>, H., </a:t>
            </a:r>
            <a:r>
              <a:rPr lang="en-US" sz="1400" dirty="0" err="1"/>
              <a:t>Hossain</a:t>
            </a:r>
            <a:r>
              <a:rPr lang="en-US" sz="1400" dirty="0"/>
              <a:t>, S. (2013). Understanding Smoking </a:t>
            </a:r>
            <a:r>
              <a:rPr lang="en-US" sz="1400" dirty="0" err="1"/>
              <a:t>Behaviour</a:t>
            </a:r>
            <a:r>
              <a:rPr lang="en-US" sz="1400" dirty="0"/>
              <a:t> among Secondary School Students in Amman, Jordan: A Qualitative Study. </a:t>
            </a:r>
            <a:r>
              <a:rPr lang="en-US" sz="1400" i="1" dirty="0"/>
              <a:t>Community Medicine &amp; Health Education</a:t>
            </a:r>
            <a:r>
              <a:rPr lang="en-US" sz="1400" dirty="0"/>
              <a:t>, 3(2), 1-7. </a:t>
            </a:r>
            <a:endParaRPr lang="en-US" sz="1400" dirty="0" smtClean="0"/>
          </a:p>
          <a:p>
            <a:pPr>
              <a:buFont typeface="Wingdings" pitchFamily="2" charset="2"/>
              <a:buChar char="v"/>
            </a:pPr>
            <a:r>
              <a:rPr lang="en-US" sz="1400" dirty="0"/>
              <a:t>Mustapha, W., </a:t>
            </a:r>
            <a:r>
              <a:rPr lang="en-US" sz="1400" dirty="0" err="1"/>
              <a:t>Hossain</a:t>
            </a:r>
            <a:r>
              <a:rPr lang="en-US" sz="1400" dirty="0"/>
              <a:t>, S., </a:t>
            </a:r>
            <a:r>
              <a:rPr lang="en-US" sz="1400" dirty="0" err="1"/>
              <a:t>O'Loughlin</a:t>
            </a:r>
            <a:r>
              <a:rPr lang="en-US" sz="1400" dirty="0"/>
              <a:t>, K. (2012). Detection, Management and Impact of Diabetes among the Lebanese Community of Sydney: A Qualitative Study. </a:t>
            </a:r>
            <a:r>
              <a:rPr lang="en-US" sz="1400" i="1" dirty="0"/>
              <a:t>Community Medicine &amp; Health Education</a:t>
            </a:r>
            <a:r>
              <a:rPr lang="en-US" sz="1400" dirty="0"/>
              <a:t>, 2(7), </a:t>
            </a:r>
            <a:r>
              <a:rPr lang="en-US" sz="1400" dirty="0" smtClean="0"/>
              <a:t>1-10</a:t>
            </a:r>
          </a:p>
          <a:p>
            <a:pPr>
              <a:buFont typeface="Wingdings" pitchFamily="2" charset="2"/>
              <a:buChar char="v"/>
            </a:pPr>
            <a:r>
              <a:rPr lang="en-US" sz="1400" dirty="0" err="1"/>
              <a:t>Hosseinzadeh</a:t>
            </a:r>
            <a:r>
              <a:rPr lang="en-US" sz="1400" dirty="0"/>
              <a:t>, H., </a:t>
            </a:r>
            <a:r>
              <a:rPr lang="en-US" sz="1400" dirty="0" err="1"/>
              <a:t>Hossain</a:t>
            </a:r>
            <a:r>
              <a:rPr lang="en-US" sz="1400" dirty="0"/>
              <a:t>, S., </a:t>
            </a:r>
            <a:r>
              <a:rPr lang="en-US" sz="1400" dirty="0" err="1"/>
              <a:t>Niknami</a:t>
            </a:r>
            <a:r>
              <a:rPr lang="en-US" sz="1400" dirty="0"/>
              <a:t>, S. (2012). Levels and functions of HIV/AIDS stigma within the Iranian community living in the Sydney metropolitan area. </a:t>
            </a:r>
            <a:r>
              <a:rPr lang="en-US" sz="1400" i="1" dirty="0"/>
              <a:t>Health Education Journal</a:t>
            </a:r>
            <a:r>
              <a:rPr lang="en-US" sz="1400" dirty="0"/>
              <a:t>, 71(1), </a:t>
            </a:r>
            <a:r>
              <a:rPr lang="en-US" sz="1400" dirty="0" smtClean="0"/>
              <a:t>115-128</a:t>
            </a:r>
          </a:p>
          <a:p>
            <a:pPr>
              <a:buFont typeface="Wingdings" pitchFamily="2" charset="2"/>
              <a:buChar char="v"/>
            </a:pPr>
            <a:r>
              <a:rPr lang="en-US" sz="1400" dirty="0" err="1"/>
              <a:t>Alizadeh-Khoei</a:t>
            </a:r>
            <a:r>
              <a:rPr lang="en-US" sz="1400" dirty="0"/>
              <a:t>, M., </a:t>
            </a:r>
            <a:r>
              <a:rPr lang="en-US" sz="1400" dirty="0" err="1"/>
              <a:t>Hossain</a:t>
            </a:r>
            <a:r>
              <a:rPr lang="en-US" sz="1400" dirty="0"/>
              <a:t>, S., </a:t>
            </a:r>
            <a:r>
              <a:rPr lang="en-US" sz="1400" dirty="0" err="1"/>
              <a:t>Abdollahpour</a:t>
            </a:r>
            <a:r>
              <a:rPr lang="en-US" sz="1400" dirty="0"/>
              <a:t>, I. (2012). Mental and physical health status among elderly people: The role of socioeconomic predictors. </a:t>
            </a:r>
            <a:r>
              <a:rPr lang="en-US" sz="1400" i="1" dirty="0"/>
              <a:t>Middle East Journal of Age and Ageing</a:t>
            </a:r>
            <a:r>
              <a:rPr lang="en-US" sz="1400" dirty="0"/>
              <a:t>, 9(5), 12-22</a:t>
            </a:r>
            <a:r>
              <a:rPr lang="en-US" sz="1400" dirty="0" smtClean="0"/>
              <a:t>.</a:t>
            </a:r>
          </a:p>
          <a:p>
            <a:pPr>
              <a:buFont typeface="Wingdings" pitchFamily="2" charset="2"/>
              <a:buChar char="v"/>
            </a:pPr>
            <a:r>
              <a:rPr lang="en-US" sz="1400" dirty="0" err="1"/>
              <a:t>Hosseinzadeh</a:t>
            </a:r>
            <a:r>
              <a:rPr lang="en-US" sz="1400" dirty="0"/>
              <a:t>, H., </a:t>
            </a:r>
            <a:r>
              <a:rPr lang="en-US" sz="1400" dirty="0" err="1"/>
              <a:t>Hossain</a:t>
            </a:r>
            <a:r>
              <a:rPr lang="en-US" sz="1400" dirty="0"/>
              <a:t>, S., </a:t>
            </a:r>
            <a:r>
              <a:rPr lang="en-US" sz="1400" dirty="0" err="1"/>
              <a:t>Bazargan-Hejazi</a:t>
            </a:r>
            <a:r>
              <a:rPr lang="en-US" sz="1400" dirty="0"/>
              <a:t>, S. (2012). Perceived stigma and social risk of HIV testing and disclosure among Iranian-Australians living in the Sydney metropolitan area. </a:t>
            </a:r>
            <a:r>
              <a:rPr lang="en-US" sz="1400" i="1" dirty="0"/>
              <a:t>Sexual Health</a:t>
            </a:r>
            <a:r>
              <a:rPr lang="en-US" sz="1400" dirty="0"/>
              <a:t>, 9(2), </a:t>
            </a:r>
            <a:r>
              <a:rPr lang="en-US" sz="1400" dirty="0" smtClean="0"/>
              <a:t>171-177</a:t>
            </a:r>
          </a:p>
          <a:p>
            <a:pPr>
              <a:buFont typeface="Wingdings" pitchFamily="2" charset="2"/>
              <a:buChar char="v"/>
            </a:pPr>
            <a:r>
              <a:rPr lang="en-US" sz="1400" dirty="0" err="1"/>
              <a:t>Hosseinzadeh</a:t>
            </a:r>
            <a:r>
              <a:rPr lang="en-US" sz="1400" dirty="0"/>
              <a:t>, H., </a:t>
            </a:r>
            <a:r>
              <a:rPr lang="en-US" sz="1400" dirty="0" err="1"/>
              <a:t>Hossain</a:t>
            </a:r>
            <a:r>
              <a:rPr lang="en-US" sz="1400" dirty="0"/>
              <a:t>, S. (2011). Functional Analysis of HIV/AIDS Stigma: Consensus or Divergence? </a:t>
            </a:r>
            <a:r>
              <a:rPr lang="en-US" sz="1400" i="1" dirty="0"/>
              <a:t>Health Education and Behavior</a:t>
            </a:r>
            <a:r>
              <a:rPr lang="en-US" sz="1400" dirty="0"/>
              <a:t>, 38(6), 584-595</a:t>
            </a:r>
            <a:r>
              <a:rPr lang="en-US" sz="1400" dirty="0" smtClean="0"/>
              <a:t>.</a:t>
            </a:r>
          </a:p>
          <a:p>
            <a:pPr>
              <a:buFont typeface="Wingdings" pitchFamily="2" charset="2"/>
              <a:buChar char="v"/>
            </a:pPr>
            <a:r>
              <a:rPr lang="en-US" sz="1400" dirty="0" err="1"/>
              <a:t>Alizadeh-Khoei</a:t>
            </a:r>
            <a:r>
              <a:rPr lang="en-US" sz="1400" dirty="0"/>
              <a:t>, M., Mathews, R., </a:t>
            </a:r>
            <a:r>
              <a:rPr lang="en-US" sz="1400" dirty="0" err="1"/>
              <a:t>Hossain</a:t>
            </a:r>
            <a:r>
              <a:rPr lang="en-US" sz="1400" dirty="0"/>
              <a:t>, S. (2011). The role of acculturation in health status and utilization of health services among the Iranian elderly in metropolitan Sydney. </a:t>
            </a:r>
            <a:r>
              <a:rPr lang="en-US" sz="1400" i="1" dirty="0"/>
              <a:t>Journal of Cross-Cultural Gerontology</a:t>
            </a:r>
            <a:r>
              <a:rPr lang="en-US" sz="1400" dirty="0"/>
              <a:t>, 26(4), 397-405</a:t>
            </a:r>
            <a:endParaRPr lang="en-US" sz="1400" b="1" dirty="0"/>
          </a:p>
        </p:txBody>
      </p:sp>
    </p:spTree>
    <p:extLst>
      <p:ext uri="{BB962C8B-B14F-4D97-AF65-F5344CB8AC3E}">
        <p14:creationId xmlns:p14="http://schemas.microsoft.com/office/powerpoint/2010/main" val="2787878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38200" y="533400"/>
            <a:ext cx="7848600" cy="685800"/>
          </a:xfrm>
        </p:spPr>
        <p:txBody>
          <a:bodyPr/>
          <a:lstStyle/>
          <a:p>
            <a:pPr algn="r" eaLnBrk="1" hangingPunct="1"/>
            <a:r>
              <a:rPr lang="en-US" dirty="0" smtClean="0">
                <a:solidFill>
                  <a:schemeClr val="tx1"/>
                </a:solidFill>
              </a:rPr>
              <a:t>Introduction</a:t>
            </a:r>
          </a:p>
        </p:txBody>
      </p:sp>
      <p:sp>
        <p:nvSpPr>
          <p:cNvPr id="5123" name="Rectangle 3"/>
          <p:cNvSpPr>
            <a:spLocks noGrp="1" noChangeArrowheads="1"/>
          </p:cNvSpPr>
          <p:nvPr>
            <p:ph idx="1"/>
          </p:nvPr>
        </p:nvSpPr>
        <p:spPr>
          <a:xfrm>
            <a:off x="457200" y="1371600"/>
            <a:ext cx="8305800" cy="4800600"/>
          </a:xfrm>
        </p:spPr>
        <p:txBody>
          <a:bodyPr>
            <a:normAutofit/>
          </a:bodyPr>
          <a:lstStyle/>
          <a:p>
            <a:pPr marL="0" indent="0" algn="ctr">
              <a:buNone/>
            </a:pPr>
            <a:r>
              <a:rPr lang="en-US" sz="3200" b="1" dirty="0" smtClean="0">
                <a:latin typeface="MV Boli" pitchFamily="2" charset="0"/>
                <a:cs typeface="MV Boli" pitchFamily="2" charset="0"/>
              </a:rPr>
              <a:t>Health </a:t>
            </a:r>
            <a:r>
              <a:rPr lang="en-US" sz="3200" b="1" dirty="0">
                <a:latin typeface="MV Boli" pitchFamily="2" charset="0"/>
                <a:cs typeface="MV Boli" pitchFamily="2" charset="0"/>
              </a:rPr>
              <a:t>Sociology</a:t>
            </a:r>
          </a:p>
          <a:p>
            <a:pPr marL="0" indent="0">
              <a:buNone/>
            </a:pPr>
            <a:endParaRPr lang="en-US" sz="2000" dirty="0" smtClean="0"/>
          </a:p>
          <a:p>
            <a:pPr marL="0" indent="0">
              <a:buNone/>
            </a:pPr>
            <a:r>
              <a:rPr lang="en-US" sz="2000" dirty="0" smtClean="0"/>
              <a:t>Health </a:t>
            </a:r>
            <a:r>
              <a:rPr lang="en-US" sz="2000" dirty="0"/>
              <a:t>is a state of complete well‐being: physical, mental, and emotional. This definition emphasizes the importance of being more than disease free, and recognizes that a healthy body depends upon a healthy environment and a stable mind. Medicine is the social institution that diagnoses, treats, and prevents disease. To accomplish these tasks, medicine depends upon most other sciences—including life and earth sciences, chemistry, physics, and engineering. Preventive medicine is a more recent approach to medicine, which emphasizes health habits that prevent disease, including eating a healthier diet, getting adequate exercise, and insuring a safe environment</a:t>
            </a:r>
            <a:r>
              <a:rPr lang="en-US" sz="2000" dirty="0" smtClean="0"/>
              <a:t>.</a:t>
            </a:r>
            <a:endParaRPr lang="en-US" sz="2000" dirty="0"/>
          </a:p>
        </p:txBody>
      </p:sp>
    </p:spTree>
    <p:extLst>
      <p:ext uri="{BB962C8B-B14F-4D97-AF65-F5344CB8AC3E}">
        <p14:creationId xmlns:p14="http://schemas.microsoft.com/office/powerpoint/2010/main" val="9097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57200" y="762000"/>
            <a:ext cx="8153400" cy="5334000"/>
          </a:xfrm>
        </p:spPr>
        <p:txBody>
          <a:bodyPr>
            <a:normAutofit fontScale="70000" lnSpcReduction="20000"/>
          </a:bodyPr>
          <a:lstStyle/>
          <a:p>
            <a:pPr marL="0" indent="0">
              <a:buNone/>
            </a:pPr>
            <a:endParaRPr lang="en-US" sz="3200" dirty="0" smtClean="0"/>
          </a:p>
          <a:p>
            <a:pPr marL="0" indent="0">
              <a:buNone/>
            </a:pPr>
            <a:r>
              <a:rPr lang="en-US" sz="3400" dirty="0" smtClean="0"/>
              <a:t>When </a:t>
            </a:r>
            <a:r>
              <a:rPr lang="en-US" sz="3400" dirty="0"/>
              <a:t>we think about health we tend to think about it in purely physical or biological terms. However, health is also a major social issue due to the fact that many of the causes of illness are directly affected by social factors. Health is defined by the World Health </a:t>
            </a:r>
            <a:r>
              <a:rPr lang="en-US" sz="3400" dirty="0" smtClean="0"/>
              <a:t>Organization </a:t>
            </a:r>
            <a:r>
              <a:rPr lang="en-US" sz="3400" dirty="0"/>
              <a:t>(WHO) as being ‘a state of complete physical, mental and social wellbeing'. This definition confirmed health as a social issue and this is borne out by evidence which demonstrates that standards of health have varied over time and also from one society, culture and country to another. For example, what is considered as good health in a low-income country such as Sri Lanka is very different to what is considered good health in the high-income UK.</a:t>
            </a:r>
          </a:p>
        </p:txBody>
      </p:sp>
    </p:spTree>
    <p:extLst>
      <p:ext uri="{BB962C8B-B14F-4D97-AF65-F5344CB8AC3E}">
        <p14:creationId xmlns:p14="http://schemas.microsoft.com/office/powerpoint/2010/main" val="20911569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242</TotalTime>
  <Words>1647</Words>
  <Application>Microsoft Office PowerPoint</Application>
  <PresentationFormat>On-screen Show (4:3)</PresentationFormat>
  <Paragraphs>73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Aspect</vt:lpstr>
      <vt:lpstr>PowerPoint Presentation</vt:lpstr>
      <vt:lpstr>PowerPoint Presentation</vt:lpstr>
      <vt:lpstr>Syeda Zakia Hossain  Faculty of Health Sciences  University of Sydney  Australia  </vt:lpstr>
      <vt:lpstr>Biography</vt:lpstr>
      <vt:lpstr>Research Interests</vt:lpstr>
      <vt:lpstr>Publications</vt:lpstr>
      <vt:lpstr>Publications</vt:lpstr>
      <vt:lpstr>Introduction</vt:lpstr>
      <vt:lpstr>PowerPoint Presentation</vt:lpstr>
      <vt:lpstr>       Health Sociology</vt:lpstr>
      <vt:lpstr>Health standards </vt:lpstr>
      <vt:lpstr>       Improving health</vt:lpstr>
      <vt:lpstr>Worthy Goal</vt:lpstr>
      <vt:lpstr>Related Journals</vt:lpstr>
      <vt:lpstr>Related Conferences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Bhargavi Kancherla</cp:lastModifiedBy>
  <cp:revision>98</cp:revision>
  <dcterms:created xsi:type="dcterms:W3CDTF">2014-10-08T08:45:06Z</dcterms:created>
  <dcterms:modified xsi:type="dcterms:W3CDTF">2014-10-16T12:50:43Z</dcterms:modified>
</cp:coreProperties>
</file>