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62" r:id="rId6"/>
    <p:sldId id="264" r:id="rId7"/>
    <p:sldId id="266" r:id="rId8"/>
    <p:sldId id="267" r:id="rId9"/>
    <p:sldId id="269" r:id="rId10"/>
    <p:sldId id="271" r:id="rId11"/>
    <p:sldId id="273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852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59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75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6CF94-504A-476F-9A09-B4D1A332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09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8FAD7-50A5-4965-92FA-83BA2DD63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62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DD58A-A2F7-4485-A13C-FE4C90E18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2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578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94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94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80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24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25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99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30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alphaModFix amt="5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582A-6C4B-46A3-A14A-C1B5AFB9F5DF}" type="datetimeFigureOut">
              <a:rPr lang="en-IN" smtClean="0"/>
              <a:t>19-10-2015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5021A-5897-49AC-8EB5-9AD05002E6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47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iodiversity.conferenceseries.com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324597"/>
            <a:ext cx="5472608" cy="144016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/>
            </a:r>
            <a:br>
              <a:rPr lang="en-I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</a:br>
            <a:r>
              <a:rPr lang="en-IN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National University Of Kaohsiung</a:t>
            </a:r>
            <a:br>
              <a:rPr lang="en-IN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IN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Taiwan</a:t>
            </a:r>
            <a:endParaRPr lang="en-IN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420888"/>
            <a:ext cx="6400800" cy="2232248"/>
          </a:xfrm>
        </p:spPr>
        <p:txBody>
          <a:bodyPr>
            <a:noAutofit/>
          </a:bodyPr>
          <a:lstStyle/>
          <a:p>
            <a:endParaRPr lang="en-IN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r>
              <a:rPr lang="en-IN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T.Y.Yeh</a:t>
            </a:r>
            <a:endParaRPr lang="en-IN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  <a:p>
            <a:r>
              <a:rPr lang="en-I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Professor</a:t>
            </a:r>
            <a:br>
              <a:rPr lang="en-I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</a:br>
            <a:r>
              <a:rPr lang="en-I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Department of Civil and Environmental Engineering</a:t>
            </a:r>
            <a:r>
              <a:rPr lang="en-IN" sz="4400" b="1" dirty="0" smtClean="0">
                <a:solidFill>
                  <a:srgbClr val="C00000"/>
                </a:solidFill>
                <a:latin typeface="Algerian" pitchFamily="82" charset="0"/>
              </a:rPr>
              <a:t/>
            </a:r>
            <a:br>
              <a:rPr lang="en-IN" sz="4400" b="1" dirty="0" smtClean="0">
                <a:solidFill>
                  <a:srgbClr val="C00000"/>
                </a:solidFill>
                <a:latin typeface="Algerian" pitchFamily="82" charset="0"/>
              </a:rPr>
            </a:br>
            <a:endParaRPr lang="en-IN" sz="4400" b="1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1026" name="Picture 2" descr="C:\Users\richa-g\Desktop\hydrology -current-research--t.-y.-yeh-144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94421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841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Tahoma" pitchFamily="34" charset="0"/>
              </a:rPr>
              <a:t>Upflow Anaerobic Sludge Blanket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Tahoma" pitchFamily="34" charset="0"/>
              </a:rPr>
              <a:t>Wastewater flows upward through a sludge blanket composed of biological granules that decompose organic matter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7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Tahoma" pitchFamily="34" charset="0"/>
              </a:rPr>
              <a:t>Some of the generated gas attaches to granules that rise and strike degassing baffles releasing the gas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7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Tahoma" pitchFamily="34" charset="0"/>
              </a:rPr>
              <a:t>Free gas is collected by special domes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7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latin typeface="Tahoma" pitchFamily="34" charset="0"/>
              </a:rPr>
              <a:t>The effluent passes into a settling chamber</a:t>
            </a:r>
          </a:p>
        </p:txBody>
      </p:sp>
      <p:pic>
        <p:nvPicPr>
          <p:cNvPr id="17412" name="Picture 9" descr="Iit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38400"/>
            <a:ext cx="3609975" cy="31400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64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638"/>
            <a:ext cx="9144000" cy="65579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62000" y="228600"/>
            <a:ext cx="16002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Coarse Screening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362200" y="228600"/>
            <a:ext cx="19050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Fine           Screening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67200" y="228600"/>
            <a:ext cx="17526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Grit and Grease Removal Tank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057400" y="685800"/>
            <a:ext cx="1066800" cy="304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Pumping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876800" y="2378075"/>
            <a:ext cx="17526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Primary Settling Tank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429000" y="2514600"/>
            <a:ext cx="1447800" cy="304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Pumping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667000" y="990600"/>
            <a:ext cx="3048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4038600" y="2819400"/>
            <a:ext cx="2286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828800" y="2590800"/>
            <a:ext cx="14478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Aeration Tank or Biofilter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52400" y="2514600"/>
            <a:ext cx="1676400" cy="304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Degassing Tank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81000" y="4495800"/>
            <a:ext cx="14478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Distribution Structure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514600" y="4495800"/>
            <a:ext cx="14478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Secondary Settling Tank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4800600" y="4419600"/>
            <a:ext cx="1447800" cy="304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Venturi Flume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6172200" y="4343400"/>
            <a:ext cx="1752600" cy="5175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Treated Water Pumping Station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7010400" y="4876800"/>
            <a:ext cx="4572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858000" y="76200"/>
            <a:ext cx="2286000" cy="1209675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pitchFamily="34" charset="0"/>
              </a:rPr>
              <a:t>Technology to be used inside WWTPs proposed by the Government </a:t>
            </a:r>
          </a:p>
        </p:txBody>
      </p:sp>
    </p:spTree>
    <p:extLst>
      <p:ext uri="{BB962C8B-B14F-4D97-AF65-F5344CB8AC3E}">
        <p14:creationId xmlns:p14="http://schemas.microsoft.com/office/powerpoint/2010/main" val="13945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C:\Users\rakesh-s\Desktop\spea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9144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orizontal Scroll 5"/>
          <p:cNvSpPr/>
          <p:nvPr/>
        </p:nvSpPr>
        <p:spPr>
          <a:xfrm>
            <a:off x="327519" y="923861"/>
            <a:ext cx="8229600" cy="2865179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IN" sz="2400" dirty="0"/>
              <a:t>5th</a:t>
            </a:r>
            <a:r>
              <a:rPr lang="en-IN" sz="2400" b="1" dirty="0"/>
              <a:t> </a:t>
            </a:r>
            <a:r>
              <a:rPr lang="en-IN" sz="2400" b="1" dirty="0">
                <a:hlinkClick r:id="rId3"/>
              </a:rPr>
              <a:t>Biodiversity</a:t>
            </a:r>
            <a:r>
              <a:rPr lang="en-IN" sz="2400" b="1" dirty="0"/>
              <a:t> </a:t>
            </a:r>
            <a:r>
              <a:rPr lang="en-IN" sz="2400" b="1" dirty="0" smtClean="0">
                <a:hlinkClick r:id="rId3"/>
              </a:rPr>
              <a:t>Conference</a:t>
            </a:r>
            <a:r>
              <a:rPr lang="en-IN" sz="2400" dirty="0" smtClean="0"/>
              <a:t> March </a:t>
            </a:r>
            <a:r>
              <a:rPr lang="en-IN" sz="2400" dirty="0"/>
              <a:t>10-12,2016 Madrid, Spain</a:t>
            </a:r>
          </a:p>
        </p:txBody>
      </p:sp>
      <p:sp>
        <p:nvSpPr>
          <p:cNvPr id="7" name="Double Wave 6"/>
          <p:cNvSpPr/>
          <p:nvPr/>
        </p:nvSpPr>
        <p:spPr>
          <a:xfrm>
            <a:off x="187325" y="0"/>
            <a:ext cx="8777288" cy="143510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smtClean="0"/>
              <a:t>Hydrology: Current Research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Related Conferences</a:t>
            </a:r>
          </a:p>
        </p:txBody>
      </p:sp>
    </p:spTree>
    <p:extLst>
      <p:ext uri="{BB962C8B-B14F-4D97-AF65-F5344CB8AC3E}">
        <p14:creationId xmlns:p14="http://schemas.microsoft.com/office/powerpoint/2010/main" val="37030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181" y="2741612"/>
            <a:ext cx="2143125" cy="2143125"/>
          </a:xfrm>
        </p:spPr>
      </p:pic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0"/>
            <a:ext cx="9191625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9552" y="225425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Hydrology: Current Research</a:t>
            </a:r>
            <a:br>
              <a:rPr lang="en-US" dirty="0" smtClean="0"/>
            </a:br>
            <a:r>
              <a:rPr lang="en-US" dirty="0" smtClean="0"/>
              <a:t>Related Journals</a:t>
            </a:r>
            <a:endParaRPr lang="en-US" dirty="0"/>
          </a:p>
        </p:txBody>
      </p:sp>
      <p:sp>
        <p:nvSpPr>
          <p:cNvPr id="7" name="Vertical Scroll 6"/>
          <p:cNvSpPr/>
          <p:nvPr/>
        </p:nvSpPr>
        <p:spPr>
          <a:xfrm>
            <a:off x="-83964" y="1988840"/>
            <a:ext cx="5864225" cy="4032448"/>
          </a:xfrm>
          <a:prstGeom prst="verticalScrol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Journal of Geology &amp; Geosciences</a:t>
            </a:r>
            <a:endParaRPr lang="en-US" sz="2000" b="1" dirty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Journal of Geophysics &amp; remote Sensing</a:t>
            </a:r>
            <a:endParaRPr lang="en-US" sz="2000" b="1" dirty="0">
              <a:solidFill>
                <a:srgbClr val="C00000"/>
              </a:solidFill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  <p:pic>
        <p:nvPicPr>
          <p:cNvPr id="3074" name="Picture 2" descr="C:\Users\richa-g\Desktop\images.fggf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36912"/>
            <a:ext cx="349188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1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OMICS Group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Open Access Membership</a:t>
            </a:r>
            <a:br>
              <a:rPr lang="en-US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</a:br>
            <a:endParaRPr lang="en-US" dirty="0">
              <a:solidFill>
                <a:schemeClr val="accent5">
                  <a:lumMod val="10000"/>
                </a:schemeClr>
              </a:solidFill>
              <a:latin typeface="Andalus" panose="02020603050405020304" pitchFamily="18" charset="-78"/>
              <a:ea typeface="Osaka" charset="-128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609600" y="860425"/>
            <a:ext cx="7696200" cy="3330575"/>
          </a:xfrm>
          <a:prstGeom prst="teardrop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latin typeface="Calisto MT" panose="02040603050505030304" pitchFamily="18" charset="0"/>
              </a:rPr>
              <a:t>OMICS </a:t>
            </a:r>
            <a:r>
              <a:rPr lang="en-US" sz="2000" dirty="0" smtClean="0">
                <a:latin typeface="Calisto MT" panose="02040603050505030304" pitchFamily="18" charset="0"/>
              </a:rPr>
              <a:t>International Open </a:t>
            </a:r>
            <a:r>
              <a:rPr lang="en-US" sz="2000" dirty="0">
                <a:latin typeface="Calisto MT" panose="02040603050505030304" pitchFamily="18" charset="0"/>
              </a:rPr>
              <a:t>Access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sz="2000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77230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err="1" smtClean="0">
                <a:solidFill>
                  <a:srgbClr val="002060"/>
                </a:solidFill>
                <a:latin typeface="Segoe Print" pitchFamily="2" charset="0"/>
                <a:cs typeface="Aharoni" pitchFamily="2" charset="-79"/>
              </a:rPr>
              <a:t>Yeh</a:t>
            </a:r>
            <a:r>
              <a:rPr lang="en-IN" b="1" dirty="0" smtClean="0">
                <a:solidFill>
                  <a:srgbClr val="002060"/>
                </a:solidFill>
                <a:latin typeface="Segoe Print" pitchFamily="2" charset="0"/>
                <a:cs typeface="Aharoni" pitchFamily="2" charset="-79"/>
              </a:rPr>
              <a:t> was born in Taiwan, in 1965. He received a Batcher degree in environmental engineering from National Chung Kung University in 1987, received a Master’s degree in Civil and environmental from UC Berkeley in 1992 and a Ph.D. degree in Civil and environmental from Penn State University in 1997. He is a professor in the department of Civil and environmental engineering at National University of Kaohsiung.</a:t>
            </a:r>
            <a:endParaRPr lang="en-IN" b="1" dirty="0">
              <a:solidFill>
                <a:srgbClr val="002060"/>
              </a:solidFill>
              <a:latin typeface="Segoe Print" pitchFamily="2" charset="0"/>
              <a:cs typeface="Aharoni" pitchFamily="2" charset="-79"/>
            </a:endParaRPr>
          </a:p>
        </p:txBody>
      </p:sp>
      <p:pic>
        <p:nvPicPr>
          <p:cNvPr id="2050" name="Picture 2" descr="C:\Users\richa-g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1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54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bliqueTopRight"/>
            <a:lightRig rig="threePt" dir="t"/>
          </a:scene3d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</a:rPr>
              <a:t>What is wastewater treatment</a:t>
            </a:r>
            <a:endParaRPr lang="en-IN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US" b="1" dirty="0" smtClean="0"/>
              <a:t>Usually refer to sewage treatment, or domestic wastewater treatment</a:t>
            </a:r>
          </a:p>
          <a:p>
            <a:r>
              <a:rPr lang="en-US" b="1" dirty="0" smtClean="0"/>
              <a:t>process of removing contaminants from wastewater, both runoff and domestic </a:t>
            </a:r>
          </a:p>
          <a:p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7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Forte" pitchFamily="66" charset="0"/>
              </a:rPr>
              <a:t>Where does wastewater come from?</a:t>
            </a:r>
            <a:endParaRPr lang="en-IN" b="1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34" charset="0"/>
              </a:rPr>
              <a:t>Residences (kitchen, bathroom)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34" charset="0"/>
              </a:rPr>
              <a:t>Commercial institution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Sans" pitchFamily="34" charset="0"/>
              </a:rPr>
              <a:t>Industrial institution (usually require specialized treatment process)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980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0608"/>
            <a:ext cx="8229600" cy="53759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Conventional Wastewater Treatment Process</a:t>
            </a:r>
          </a:p>
        </p:txBody>
      </p:sp>
      <p:pic>
        <p:nvPicPr>
          <p:cNvPr id="5123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580" r="1297"/>
          <a:stretch>
            <a:fillRect/>
          </a:stretch>
        </p:blipFill>
        <p:spPr bwMode="auto">
          <a:xfrm>
            <a:off x="1747838" y="980729"/>
            <a:ext cx="5419725" cy="481047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AutoShape 63"/>
          <p:cNvSpPr>
            <a:spLocks noChangeArrowheads="1"/>
          </p:cNvSpPr>
          <p:nvPr/>
        </p:nvSpPr>
        <p:spPr bwMode="auto">
          <a:xfrm>
            <a:off x="228600" y="838200"/>
            <a:ext cx="2209800" cy="1371600"/>
          </a:xfrm>
          <a:prstGeom prst="foldedCorner">
            <a:avLst>
              <a:gd name="adj" fmla="val 12500"/>
            </a:avLst>
          </a:prstGeom>
          <a:solidFill>
            <a:schemeClr val="tx1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IN" sz="1400" b="1" dirty="0" smtClean="0">
                <a:solidFill>
                  <a:srgbClr val="FF3300"/>
                </a:solidFill>
                <a:latin typeface="Tahoma" pitchFamily="34" charset="0"/>
              </a:rPr>
              <a:t>Pre-treatment involves: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FF3300"/>
                </a:solidFill>
                <a:latin typeface="Tahoma" pitchFamily="34" charset="0"/>
              </a:rPr>
              <a:t>Screening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FF3300"/>
                </a:solidFill>
                <a:latin typeface="Tahoma" pitchFamily="34" charset="0"/>
              </a:rPr>
              <a:t>Grit Removal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FF3300"/>
                </a:solidFill>
                <a:latin typeface="Tahoma" pitchFamily="34" charset="0"/>
              </a:rPr>
              <a:t>Oil separation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FF3300"/>
                </a:solidFill>
                <a:latin typeface="Tahoma" pitchFamily="34" charset="0"/>
              </a:rPr>
              <a:t>Flow equalization</a:t>
            </a:r>
          </a:p>
        </p:txBody>
      </p:sp>
      <p:sp>
        <p:nvSpPr>
          <p:cNvPr id="5125" name="AutoShape 64"/>
          <p:cNvSpPr>
            <a:spLocks noChangeArrowheads="1"/>
          </p:cNvSpPr>
          <p:nvPr/>
        </p:nvSpPr>
        <p:spPr bwMode="auto">
          <a:xfrm>
            <a:off x="228600" y="5334000"/>
            <a:ext cx="2209800" cy="1371600"/>
          </a:xfrm>
          <a:prstGeom prst="foldedCorner">
            <a:avLst>
              <a:gd name="adj" fmla="val 12500"/>
            </a:avLst>
          </a:prstGeom>
          <a:solidFill>
            <a:schemeClr val="tx1"/>
          </a:solidFill>
          <a:ln w="25400">
            <a:solidFill>
              <a:srgbClr val="808000"/>
            </a:solidFill>
            <a:round/>
            <a:headEnd/>
            <a:tailEnd/>
          </a:ln>
        </p:spPr>
        <p:txBody>
          <a:bodyPr wrap="none"/>
          <a:lstStyle/>
          <a:p>
            <a:r>
              <a:rPr lang="en-IN" sz="1400" b="1" dirty="0" smtClean="0">
                <a:solidFill>
                  <a:srgbClr val="808000"/>
                </a:solidFill>
                <a:latin typeface="Tahoma" pitchFamily="34" charset="0"/>
              </a:rPr>
              <a:t>Disinfection can use: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808000"/>
                </a:solidFill>
                <a:latin typeface="Tahoma" pitchFamily="34" charset="0"/>
              </a:rPr>
              <a:t>Chlorine compounds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808000"/>
                </a:solidFill>
                <a:latin typeface="Tahoma" pitchFamily="34" charset="0"/>
              </a:rPr>
              <a:t>Bromine Chloride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808000"/>
                </a:solidFill>
                <a:latin typeface="Tahoma" pitchFamily="34" charset="0"/>
              </a:rPr>
              <a:t>Ozone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sz="1400" b="1" dirty="0" smtClean="0">
                <a:solidFill>
                  <a:srgbClr val="808000"/>
                </a:solidFill>
                <a:latin typeface="Tahoma" pitchFamily="34" charset="0"/>
              </a:rPr>
              <a:t>UV Radiation</a:t>
            </a:r>
          </a:p>
        </p:txBody>
      </p:sp>
      <p:sp>
        <p:nvSpPr>
          <p:cNvPr id="5126" name="AutoShape 65"/>
          <p:cNvSpPr>
            <a:spLocks noChangeArrowheads="1"/>
          </p:cNvSpPr>
          <p:nvPr/>
        </p:nvSpPr>
        <p:spPr bwMode="auto">
          <a:xfrm>
            <a:off x="6705600" y="838200"/>
            <a:ext cx="2209800" cy="1371600"/>
          </a:xfrm>
          <a:prstGeom prst="foldedCorner">
            <a:avLst>
              <a:gd name="adj" fmla="val 12500"/>
            </a:avLst>
          </a:prstGeom>
          <a:solidFill>
            <a:schemeClr val="tx1"/>
          </a:solidFill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r>
              <a:rPr lang="en-IN" sz="1400" b="1" dirty="0" smtClean="0">
                <a:solidFill>
                  <a:srgbClr val="FF00FF"/>
                </a:solidFill>
                <a:latin typeface="Tahoma" pitchFamily="34" charset="0"/>
              </a:rPr>
              <a:t>Chemical Treatment is used in conjunction with the physical and chemical processes:</a:t>
            </a:r>
          </a:p>
          <a:p>
            <a:r>
              <a:rPr lang="en-IN" sz="1400" b="1" dirty="0" smtClean="0">
                <a:solidFill>
                  <a:srgbClr val="FF00FF"/>
                </a:solidFill>
                <a:latin typeface="Tahoma" pitchFamily="34" charset="0"/>
              </a:rPr>
              <a:t>Chemical precipitation </a:t>
            </a:r>
          </a:p>
          <a:p>
            <a:r>
              <a:rPr lang="en-IN" sz="1400" b="1" dirty="0" smtClean="0">
                <a:solidFill>
                  <a:srgbClr val="FF00FF"/>
                </a:solidFill>
                <a:latin typeface="Tahoma" pitchFamily="34" charset="0"/>
              </a:rPr>
              <a:t>Adsorption</a:t>
            </a:r>
          </a:p>
        </p:txBody>
      </p:sp>
      <p:sp>
        <p:nvSpPr>
          <p:cNvPr id="5127" name="AutoShape 66"/>
          <p:cNvSpPr>
            <a:spLocks noChangeArrowheads="1"/>
          </p:cNvSpPr>
          <p:nvPr/>
        </p:nvSpPr>
        <p:spPr bwMode="auto">
          <a:xfrm>
            <a:off x="6705600" y="4941168"/>
            <a:ext cx="2209800" cy="1916832"/>
          </a:xfrm>
          <a:prstGeom prst="foldedCorner">
            <a:avLst>
              <a:gd name="adj" fmla="val 12500"/>
            </a:avLst>
          </a:prstGeom>
          <a:solidFill>
            <a:schemeClr val="tx1"/>
          </a:solidFill>
          <a:ln w="254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r>
              <a:rPr lang="en-IN" sz="1200" b="1" dirty="0" smtClean="0">
                <a:solidFill>
                  <a:srgbClr val="FF9900"/>
                </a:solidFill>
                <a:latin typeface="Tahoma" pitchFamily="34" charset="0"/>
              </a:rPr>
              <a:t>Sludge Treatment and Disposal involves: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IN" sz="1200" b="1" dirty="0" smtClean="0">
                <a:solidFill>
                  <a:srgbClr val="FF9900"/>
                </a:solidFill>
                <a:latin typeface="Tahoma" pitchFamily="34" charset="0"/>
              </a:rPr>
              <a:t>grinding, </a:t>
            </a:r>
            <a:r>
              <a:rPr lang="en-IN" sz="1200" b="1" dirty="0" err="1" smtClean="0">
                <a:solidFill>
                  <a:srgbClr val="FF9900"/>
                </a:solidFill>
                <a:latin typeface="Tahoma" pitchFamily="34" charset="0"/>
              </a:rPr>
              <a:t>degritting</a:t>
            </a:r>
            <a:r>
              <a:rPr lang="en-IN" sz="1200" b="1" dirty="0" smtClean="0">
                <a:solidFill>
                  <a:srgbClr val="FF9900"/>
                </a:solidFill>
                <a:latin typeface="Tahoma" pitchFamily="34" charset="0"/>
              </a:rPr>
              <a:t>, blending, thickening, stabilization, conditioning, disinfection, dewatering, heat drying, thermal reduction.</a:t>
            </a:r>
          </a:p>
        </p:txBody>
      </p:sp>
    </p:spTree>
    <p:extLst>
      <p:ext uri="{BB962C8B-B14F-4D97-AF65-F5344CB8AC3E}">
        <p14:creationId xmlns:p14="http://schemas.microsoft.com/office/powerpoint/2010/main" val="5380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ahoma" pitchFamily="34" charset="0"/>
              </a:rPr>
              <a:t>Biological Treatment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latin typeface="Tahoma" pitchFamily="34" charset="0"/>
              </a:rPr>
              <a:t>In the case of domestic wastewater treatment, the objective of biological treatment is:</a:t>
            </a:r>
          </a:p>
          <a:p>
            <a:pPr eaLnBrk="1" hangingPunct="1">
              <a:defRPr/>
            </a:pPr>
            <a:endParaRPr lang="en-US" sz="800" smtClean="0">
              <a:latin typeface="Tahoma" pitchFamily="34" charset="0"/>
            </a:endParaRPr>
          </a:p>
          <a:p>
            <a:pPr lvl="1" eaLnBrk="1" hangingPunct="1">
              <a:defRPr/>
            </a:pPr>
            <a:r>
              <a:rPr lang="en-US" sz="2000" smtClean="0">
                <a:latin typeface="Tahoma" pitchFamily="34" charset="0"/>
              </a:rPr>
              <a:t>To stabilize the organic content</a:t>
            </a:r>
          </a:p>
          <a:p>
            <a:pPr lvl="1" eaLnBrk="1" hangingPunct="1">
              <a:defRPr/>
            </a:pPr>
            <a:r>
              <a:rPr lang="en-US" sz="2000" smtClean="0">
                <a:latin typeface="Tahoma" pitchFamily="34" charset="0"/>
              </a:rPr>
              <a:t>To remove nutrients such as nitrogen and phosphorus</a:t>
            </a:r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990600" y="3352800"/>
            <a:ext cx="3581400" cy="3429000"/>
          </a:xfrm>
          <a:prstGeom prst="flowChartMultidocument">
            <a:avLst/>
          </a:prstGeom>
          <a:solidFill>
            <a:schemeClr val="hlink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b="1">
                <a:solidFill>
                  <a:schemeClr val="bg2"/>
                </a:solidFill>
                <a:latin typeface="Tahoma" pitchFamily="34" charset="0"/>
              </a:rPr>
              <a:t>Types:</a:t>
            </a:r>
          </a:p>
          <a:p>
            <a:endParaRPr lang="en-US" sz="1000" b="1">
              <a:solidFill>
                <a:schemeClr val="bg2"/>
              </a:solidFill>
              <a:latin typeface="Tahom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Aerobic Processes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Anoxic Processes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Anaerobic Processes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Combined Aerobic-Anoxic-Anaerobic Processes</a:t>
            </a:r>
          </a:p>
          <a:p>
            <a:pPr>
              <a:buFont typeface="Wingdings" pitchFamily="2" charset="2"/>
              <a:buChar char="ü"/>
            </a:pPr>
            <a:endParaRPr lang="en-US" sz="800">
              <a:solidFill>
                <a:schemeClr val="bg2"/>
              </a:solidFill>
              <a:latin typeface="Tahoma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sz="800">
              <a:solidFill>
                <a:schemeClr val="bg2"/>
              </a:solidFill>
              <a:latin typeface="Tahom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Pond Processes</a:t>
            </a:r>
          </a:p>
        </p:txBody>
      </p:sp>
      <p:sp>
        <p:nvSpPr>
          <p:cNvPr id="6149" name="AutoShape 15"/>
          <p:cNvSpPr>
            <a:spLocks/>
          </p:cNvSpPr>
          <p:nvPr/>
        </p:nvSpPr>
        <p:spPr bwMode="auto">
          <a:xfrm>
            <a:off x="3581400" y="4343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150" name="AutoShape 16"/>
          <p:cNvSpPr>
            <a:spLocks noChangeArrowheads="1"/>
          </p:cNvSpPr>
          <p:nvPr/>
        </p:nvSpPr>
        <p:spPr bwMode="auto">
          <a:xfrm>
            <a:off x="3733800" y="4800600"/>
            <a:ext cx="1752600" cy="319088"/>
          </a:xfrm>
          <a:prstGeom prst="rightArrow">
            <a:avLst>
              <a:gd name="adj1" fmla="val 50000"/>
              <a:gd name="adj2" fmla="val 1373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1" name="AutoShape 19"/>
          <p:cNvSpPr>
            <a:spLocks noChangeArrowheads="1"/>
          </p:cNvSpPr>
          <p:nvPr/>
        </p:nvSpPr>
        <p:spPr bwMode="auto">
          <a:xfrm>
            <a:off x="3733800" y="5776913"/>
            <a:ext cx="1676400" cy="319087"/>
          </a:xfrm>
          <a:prstGeom prst="rightArrow">
            <a:avLst>
              <a:gd name="adj1" fmla="val 50000"/>
              <a:gd name="adj2" fmla="val 1313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2" name="Rectangle 22"/>
          <p:cNvSpPr>
            <a:spLocks noChangeArrowheads="1"/>
          </p:cNvSpPr>
          <p:nvPr/>
        </p:nvSpPr>
        <p:spPr bwMode="auto">
          <a:xfrm>
            <a:off x="5562600" y="4191000"/>
            <a:ext cx="26670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Attached Growth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Suspended Growth 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Combined Systems</a:t>
            </a:r>
          </a:p>
        </p:txBody>
      </p:sp>
      <p:sp>
        <p:nvSpPr>
          <p:cNvPr id="6153" name="Rectangle 24"/>
          <p:cNvSpPr>
            <a:spLocks noChangeArrowheads="1"/>
          </p:cNvSpPr>
          <p:nvPr/>
        </p:nvSpPr>
        <p:spPr bwMode="auto">
          <a:xfrm>
            <a:off x="5562600" y="5486400"/>
            <a:ext cx="2667000" cy="10668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Aerobic 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Maturation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Facultative</a:t>
            </a:r>
          </a:p>
          <a:p>
            <a:pPr>
              <a:buFont typeface="Wingdings" pitchFamily="2" charset="2"/>
              <a:buChar char="ü"/>
            </a:pP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Anaerobic</a:t>
            </a:r>
          </a:p>
        </p:txBody>
      </p:sp>
    </p:spTree>
    <p:extLst>
      <p:ext uri="{BB962C8B-B14F-4D97-AF65-F5344CB8AC3E}">
        <p14:creationId xmlns:p14="http://schemas.microsoft.com/office/powerpoint/2010/main" val="381251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Segoe Print" pitchFamily="2" charset="0"/>
              </a:rPr>
              <a:t>Major Aerobic Biological Processes</a:t>
            </a:r>
          </a:p>
        </p:txBody>
      </p:sp>
      <p:graphicFrame>
        <p:nvGraphicFramePr>
          <p:cNvPr id="23072" name="Group 5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125791"/>
              </p:ext>
            </p:extLst>
          </p:nvPr>
        </p:nvGraphicFramePr>
        <p:xfrm>
          <a:off x="381000" y="1447800"/>
          <a:ext cx="8458200" cy="5096208"/>
        </p:xfrm>
        <a:graphic>
          <a:graphicData uri="http://schemas.openxmlformats.org/drawingml/2006/table">
            <a:tbl>
              <a:tblPr/>
              <a:tblGrid>
                <a:gridCol w="1600200"/>
                <a:gridCol w="2667000"/>
                <a:gridCol w="4191000"/>
              </a:tblGrid>
              <a:tr h="670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Type of Growth</a:t>
                      </a:r>
                    </a:p>
                  </a:txBody>
                  <a:tcPr marT="45717" marB="45717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Common Name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Use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5049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Suspended Growth</a:t>
                      </a:r>
                    </a:p>
                  </a:txBody>
                  <a:tcPr marT="45717" marB="45717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Activated Sludge (AS)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 (nitrification)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Aerated Lagoons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 (nitrification)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Attached Growth</a:t>
                      </a:r>
                    </a:p>
                  </a:txBody>
                  <a:tcPr marT="45717" marB="45717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Trickling Filters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removal. nitrification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61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Roughing Filters (trickling filters with high hydraulic loading rates)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5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Rotating Biological Contactors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 (nitrification)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Packed-bed reactors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 (nitrification)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5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Combined Suspended &amp; Attached Growth </a:t>
                      </a:r>
                    </a:p>
                  </a:txBody>
                  <a:tcPr marT="45717" marB="45717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Activated Biofilter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Trickling filter-solids contact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Biofilter-AS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Series trickling filter-AS process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Carbonaceous BOD removal (nitrification)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8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  <a:latin typeface="Segoe Print" pitchFamily="2" charset="0"/>
              </a:rPr>
              <a:t>Activated Sludge Process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latin typeface="Tahoma" pitchFamily="34" charset="0"/>
              </a:rPr>
              <a:t>The aeration tank contains a suspension of the wastewater and microorganisms, the mixed liquor. The liquor is mixed by aeration devices (supplying also oxygen)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9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latin typeface="Tahoma" pitchFamily="34" charset="0"/>
              </a:rPr>
              <a:t>A portion of the biological sludge separated from the secondary effluent by sedimentation is recycled to the aeration tank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9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latin typeface="Tahoma" pitchFamily="34" charset="0"/>
              </a:rPr>
              <a:t>Types of AS Systems: Conventional, Complete-Mix, Sequencing Batch Reactor, Extended Aeration, Deep Tank, Deep Shaft</a:t>
            </a:r>
          </a:p>
        </p:txBody>
      </p:sp>
      <p:pic>
        <p:nvPicPr>
          <p:cNvPr id="8196" name="Picture 10" descr="agridioti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962400"/>
            <a:ext cx="4667250" cy="24098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1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  <a:latin typeface="Segoe Print" pitchFamily="2" charset="0"/>
              </a:rPr>
              <a:t>Rotating Biological Contactors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smtClean="0">
                <a:latin typeface="Tahoma" pitchFamily="34" charset="0"/>
              </a:rPr>
              <a:t>It consists of a series of circular disks of polystyrene or polyvinyl chloride that are submerged in wastewater and rotated slowly through it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>
                <a:latin typeface="Tahoma" pitchFamily="34" charset="0"/>
              </a:rPr>
              <a:t>The disk rotation alternately contacts the biomass with the organic material and then with atmosphere for adsorption of oxygen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90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>
                <a:latin typeface="Tahoma" pitchFamily="34" charset="0"/>
              </a:rPr>
              <a:t>Excess solids are removed by shearing forces created by the rotation mechanism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latin typeface="Tahoma" pitchFamily="34" charset="0"/>
              </a:rPr>
              <a:t> </a:t>
            </a:r>
          </a:p>
        </p:txBody>
      </p:sp>
      <p:pic>
        <p:nvPicPr>
          <p:cNvPr id="12292" name="Picture 5" descr="fig_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376738"/>
            <a:ext cx="5029200" cy="210026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9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599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National University Of Kaohsiung Taiwan</vt:lpstr>
      <vt:lpstr>PowerPoint Presentation</vt:lpstr>
      <vt:lpstr>What is wastewater treatment</vt:lpstr>
      <vt:lpstr>Where does wastewater come from?</vt:lpstr>
      <vt:lpstr>Conventional Wastewater Treatment Process</vt:lpstr>
      <vt:lpstr>Biological Treatment</vt:lpstr>
      <vt:lpstr>Major Aerobic Biological Processes</vt:lpstr>
      <vt:lpstr>Activated Sludge Process</vt:lpstr>
      <vt:lpstr>Rotating Biological Contactors</vt:lpstr>
      <vt:lpstr>Upflow Anaerobic Sludge Blanket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T.Y.Yeh</dc:title>
  <dc:creator>Richa Gupta Gupta</dc:creator>
  <cp:lastModifiedBy>Ashok Kumar Satyavarapu</cp:lastModifiedBy>
  <cp:revision>10</cp:revision>
  <dcterms:created xsi:type="dcterms:W3CDTF">2014-10-15T05:09:26Z</dcterms:created>
  <dcterms:modified xsi:type="dcterms:W3CDTF">2015-10-19T08:42:14Z</dcterms:modified>
</cp:coreProperties>
</file>