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62" r:id="rId3"/>
    <p:sldId id="256" r:id="rId4"/>
    <p:sldId id="257" r:id="rId5"/>
    <p:sldId id="258" r:id="rId6"/>
    <p:sldId id="260"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9/4/2014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hyperlink" Target="http://www.esciencecentral.org/journals/psychological-abnormalities-children.php" TargetMode="Externa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hyperlink" Target="http://omicsonline.com/open-access/journal-of-psychiatry.php" TargetMode="External"/><Relationship Id="rId5" Type="http://schemas.openxmlformats.org/officeDocument/2006/relationships/hyperlink" Target="http://omicsonline.org/psychology-psychotherapy.php" TargetMode="External"/><Relationship Id="rId4" Type="http://schemas.openxmlformats.org/officeDocument/2006/relationships/hyperlink" Target="http://www.omicsonline.com/open-access/school-cognitive-psychology.php"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668581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978789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52825" y="2742047"/>
            <a:ext cx="5562600" cy="461665"/>
          </a:xfrm>
          <a:prstGeom prst="rect">
            <a:avLst/>
          </a:prstGeom>
        </p:spPr>
        <p:txBody>
          <a:bodyPr wrap="square">
            <a:spAutoFit/>
          </a:bodyPr>
          <a:lstStyle/>
          <a:p>
            <a:r>
              <a:rPr lang="de-DE" sz="2400" b="1" dirty="0">
                <a:solidFill>
                  <a:srgbClr val="7030A0"/>
                </a:solidFill>
                <a:latin typeface="Times New Roman" pitchFamily="18" charset="0"/>
                <a:cs typeface="Times New Roman" pitchFamily="18" charset="0"/>
              </a:rPr>
              <a:t>Tahir </a:t>
            </a:r>
            <a:r>
              <a:rPr lang="de-DE" sz="2400" b="1" dirty="0" smtClean="0">
                <a:solidFill>
                  <a:srgbClr val="7030A0"/>
                </a:solidFill>
                <a:latin typeface="Times New Roman" pitchFamily="18" charset="0"/>
                <a:cs typeface="Times New Roman" pitchFamily="18" charset="0"/>
              </a:rPr>
              <a:t>Saeed</a:t>
            </a:r>
            <a:endParaRPr lang="en-US" sz="2400" b="1" dirty="0">
              <a:solidFill>
                <a:srgbClr val="7030A0"/>
              </a:solidFill>
              <a:latin typeface="Times New Roman" pitchFamily="18" charset="0"/>
              <a:cs typeface="Times New Roman" pitchFamily="18" charset="0"/>
            </a:endParaRPr>
          </a:p>
        </p:txBody>
      </p:sp>
      <p:pic>
        <p:nvPicPr>
          <p:cNvPr id="7" name="Picture 6" descr="IMG_4481 a"/>
          <p:cNvPicPr/>
          <p:nvPr/>
        </p:nvPicPr>
        <p:blipFill>
          <a:blip r:embed="rId2">
            <a:extLst>
              <a:ext uri="{28A0092B-C50C-407E-A947-70E740481C1C}">
                <a14:useLocalDpi xmlns:a14="http://schemas.microsoft.com/office/drawing/2010/main" val="0"/>
              </a:ext>
            </a:extLst>
          </a:blip>
          <a:srcRect/>
          <a:stretch>
            <a:fillRect/>
          </a:stretch>
        </p:blipFill>
        <p:spPr bwMode="auto">
          <a:xfrm>
            <a:off x="545839" y="1509035"/>
            <a:ext cx="2638425" cy="3389354"/>
          </a:xfrm>
          <a:prstGeom prst="rect">
            <a:avLst/>
          </a:prstGeom>
          <a:noFill/>
          <a:ln>
            <a:noFill/>
          </a:ln>
        </p:spPr>
      </p:pic>
      <p:sp>
        <p:nvSpPr>
          <p:cNvPr id="2" name="Rectangle 1"/>
          <p:cNvSpPr/>
          <p:nvPr/>
        </p:nvSpPr>
        <p:spPr>
          <a:xfrm>
            <a:off x="3657600" y="3352800"/>
            <a:ext cx="4572000" cy="923330"/>
          </a:xfrm>
          <a:prstGeom prst="rect">
            <a:avLst/>
          </a:prstGeom>
        </p:spPr>
        <p:txBody>
          <a:bodyPr>
            <a:spAutoFit/>
          </a:bodyPr>
          <a:lstStyle/>
          <a:p>
            <a:r>
              <a:rPr lang="en-US" dirty="0">
                <a:latin typeface="Times New Roman" pitchFamily="18" charset="0"/>
                <a:cs typeface="Times New Roman" pitchFamily="18" charset="0"/>
              </a:rPr>
              <a:t>Senior Psychologist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American Center for Psychiatry and Neurology</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Ireland</a:t>
            </a:r>
          </a:p>
        </p:txBody>
      </p:sp>
      <p:pic>
        <p:nvPicPr>
          <p:cNvPr id="5" name="Picture 4"/>
          <p:cNvPicPr/>
          <p:nvPr/>
        </p:nvPicPr>
        <p:blipFill rotWithShape="1">
          <a:blip r:embed="rId3"/>
          <a:srcRect l="12447" t="11825" r="13698" b="71824"/>
          <a:stretch/>
        </p:blipFill>
        <p:spPr bwMode="auto">
          <a:xfrm>
            <a:off x="0" y="0"/>
            <a:ext cx="9144000" cy="113043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1946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rotWithShape="1">
          <a:blip r:embed="rId2"/>
          <a:srcRect l="12447" t="11825" r="13698" b="71824"/>
          <a:stretch/>
        </p:blipFill>
        <p:spPr bwMode="auto">
          <a:xfrm>
            <a:off x="0" y="0"/>
            <a:ext cx="9144000" cy="1338590"/>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481083" y="1600200"/>
            <a:ext cx="8001000" cy="4401205"/>
          </a:xfrm>
          <a:prstGeom prst="rect">
            <a:avLst/>
          </a:prstGeom>
        </p:spPr>
        <p:txBody>
          <a:bodyPr wrap="square">
            <a:spAutoFit/>
          </a:bodyPr>
          <a:lstStyle/>
          <a:p>
            <a:pPr marL="342900" indent="-342900">
              <a:buFont typeface="Wingdings" pitchFamily="2" charset="2"/>
              <a:buChar char="Ø"/>
            </a:pPr>
            <a:r>
              <a:rPr lang="en-US" sz="2000" dirty="0" err="1">
                <a:latin typeface="Times New Roman" pitchFamily="18" charset="0"/>
                <a:cs typeface="Times New Roman" pitchFamily="18" charset="0"/>
              </a:rPr>
              <a:t>Tahir</a:t>
            </a:r>
            <a:r>
              <a:rPr lang="en-US" sz="2000" dirty="0">
                <a:latin typeface="Times New Roman" pitchFamily="18" charset="0"/>
                <a:cs typeface="Times New Roman" pitchFamily="18" charset="0"/>
              </a:rPr>
              <a:t> Saeed  have a specialized training in assessment and intervention with regard to the neurodevelopmental disorders among children and adolescents that include Autism Spectrum Disorder (ASD), Attention Deficit Disorder (ADHD), Intellectual Disabilities (ID) and Specific Learning Disorder (SPD</a:t>
            </a:r>
            <a:r>
              <a:rPr lang="en-US" sz="2000" dirty="0" smtClean="0">
                <a:latin typeface="Times New Roman" pitchFamily="18" charset="0"/>
                <a:cs typeface="Times New Roman" pitchFamily="18" charset="0"/>
              </a:rPr>
              <a:t>).</a:t>
            </a:r>
          </a:p>
          <a:p>
            <a:pPr marL="342900" indent="-342900">
              <a:buFont typeface="Wingdings" pitchFamily="2" charset="2"/>
              <a:buChar char="Ø"/>
            </a:pPr>
            <a:endParaRPr lang="en-US" sz="2000" dirty="0">
              <a:latin typeface="Times New Roman" pitchFamily="18" charset="0"/>
              <a:cs typeface="Times New Roman" pitchFamily="18" charset="0"/>
            </a:endParaRPr>
          </a:p>
          <a:p>
            <a:pPr marL="342900" indent="-342900">
              <a:buFont typeface="Wingdings" pitchFamily="2" charset="2"/>
              <a:buChar char="Ø"/>
            </a:pPr>
            <a:r>
              <a:rPr lang="en-US" sz="2000" dirty="0" err="1">
                <a:latin typeface="Times New Roman" pitchFamily="18" charset="0"/>
                <a:cs typeface="Times New Roman" pitchFamily="18" charset="0"/>
              </a:rPr>
              <a:t>Tahir</a:t>
            </a:r>
            <a:r>
              <a:rPr lang="en-US" sz="2000" dirty="0">
                <a:latin typeface="Times New Roman" pitchFamily="18" charset="0"/>
                <a:cs typeface="Times New Roman" pitchFamily="18" charset="0"/>
              </a:rPr>
              <a:t> Saeed believe in evidence based intervention and hence uses Cognitive Behavior Therapy as one of the therapeutic instruments with adults and children. </a:t>
            </a:r>
            <a:endParaRPr lang="en-US" sz="2000" dirty="0" smtClean="0">
              <a:latin typeface="Times New Roman" pitchFamily="18" charset="0"/>
              <a:cs typeface="Times New Roman" pitchFamily="18" charset="0"/>
            </a:endParaRPr>
          </a:p>
          <a:p>
            <a:pPr marL="342900" indent="-342900">
              <a:buFont typeface="Wingdings" pitchFamily="2" charset="2"/>
              <a:buChar char="Ø"/>
            </a:pPr>
            <a:endParaRPr lang="en-US" sz="2000" dirty="0">
              <a:latin typeface="Times New Roman" pitchFamily="18" charset="0"/>
              <a:cs typeface="Times New Roman" pitchFamily="18" charset="0"/>
            </a:endParaRPr>
          </a:p>
          <a:p>
            <a:pPr marL="342900" indent="-342900">
              <a:buFont typeface="Wingdings" pitchFamily="2" charset="2"/>
              <a:buChar char="Ø"/>
            </a:pPr>
            <a:r>
              <a:rPr lang="en-US" sz="2000" dirty="0" err="1" smtClean="0">
                <a:latin typeface="Times New Roman" pitchFamily="18" charset="0"/>
                <a:cs typeface="Times New Roman" pitchFamily="18" charset="0"/>
              </a:rPr>
              <a:t>Tahir</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Saeed  use various behavioral management modalities to address challenging behaviors among children, adolescents and adults.</a:t>
            </a:r>
          </a:p>
          <a:p>
            <a:r>
              <a:rPr lang="en-US" sz="2000" dirty="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
        <p:nvSpPr>
          <p:cNvPr id="4" name="TextBox 3"/>
          <p:cNvSpPr txBox="1"/>
          <p:nvPr/>
        </p:nvSpPr>
        <p:spPr>
          <a:xfrm>
            <a:off x="1143000" y="1076980"/>
            <a:ext cx="45720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BRIEF BIOGRAPHY  :</a:t>
            </a:r>
            <a:endParaRPr lang="en-US" sz="2800" b="1" dirty="0">
              <a:solidFill>
                <a:srgbClr val="0070C0"/>
              </a:solidFill>
              <a:latin typeface="Monotype Corsiva" pitchFamily="66" charset="0"/>
            </a:endParaRPr>
          </a:p>
        </p:txBody>
      </p:sp>
    </p:spTree>
    <p:extLst>
      <p:ext uri="{BB962C8B-B14F-4D97-AF65-F5344CB8AC3E}">
        <p14:creationId xmlns:p14="http://schemas.microsoft.com/office/powerpoint/2010/main" val="86556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srcRect l="12447" t="11825" r="13698" b="71824"/>
          <a:stretch/>
        </p:blipFill>
        <p:spPr bwMode="auto">
          <a:xfrm>
            <a:off x="0" y="-1"/>
            <a:ext cx="9144000" cy="1353347"/>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473122" y="1600200"/>
            <a:ext cx="8670878" cy="3785652"/>
          </a:xfrm>
          <a:prstGeom prst="rect">
            <a:avLst/>
          </a:prstGeom>
        </p:spPr>
        <p:txBody>
          <a:bodyPr wrap="square">
            <a:spAutoFit/>
          </a:bodyPr>
          <a:lstStyle/>
          <a:p>
            <a:pPr marL="285750" indent="-285750">
              <a:lnSpc>
                <a:spcPct val="150000"/>
              </a:lnSpc>
              <a:buFont typeface="Wingdings" pitchFamily="2" charset="2"/>
              <a:buChar char="ü"/>
            </a:pPr>
            <a:r>
              <a:rPr lang="en-US" sz="2000" dirty="0" err="1">
                <a:latin typeface="Times New Roman" pitchFamily="18" charset="0"/>
                <a:cs typeface="Times New Roman" pitchFamily="18" charset="0"/>
              </a:rPr>
              <a:t>Tahir</a:t>
            </a:r>
            <a:r>
              <a:rPr lang="en-US" sz="2000" dirty="0">
                <a:latin typeface="Times New Roman" pitchFamily="18" charset="0"/>
                <a:cs typeface="Times New Roman" pitchFamily="18" charset="0"/>
              </a:rPr>
              <a:t> Saeed  have received </a:t>
            </a:r>
            <a:r>
              <a:rPr lang="en-US" sz="2000" dirty="0" smtClean="0">
                <a:latin typeface="Times New Roman" pitchFamily="18" charset="0"/>
                <a:cs typeface="Times New Roman" pitchFamily="18" charset="0"/>
              </a:rPr>
              <a:t>PhD </a:t>
            </a:r>
            <a:r>
              <a:rPr lang="en-US" sz="2000" dirty="0">
                <a:latin typeface="Times New Roman" pitchFamily="18" charset="0"/>
                <a:cs typeface="Times New Roman" pitchFamily="18" charset="0"/>
              </a:rPr>
              <a:t>degree from Department of Psychology, National University of </a:t>
            </a:r>
            <a:r>
              <a:rPr lang="en-US" sz="2000" dirty="0" err="1">
                <a:latin typeface="Times New Roman" pitchFamily="18" charset="0"/>
                <a:cs typeface="Times New Roman" pitchFamily="18" charset="0"/>
              </a:rPr>
              <a:t>Maynooth</a:t>
            </a:r>
            <a:r>
              <a:rPr lang="en-US" sz="2000" dirty="0">
                <a:latin typeface="Times New Roman" pitchFamily="18" charset="0"/>
                <a:cs typeface="Times New Roman" pitchFamily="18" charset="0"/>
              </a:rPr>
              <a:t>, Kildare, Ireland in </a:t>
            </a:r>
            <a:r>
              <a:rPr lang="en-US" sz="2000" dirty="0" smtClean="0">
                <a:latin typeface="Times New Roman" pitchFamily="18" charset="0"/>
                <a:cs typeface="Times New Roman" pitchFamily="18" charset="0"/>
              </a:rPr>
              <a:t>2011</a:t>
            </a:r>
          </a:p>
          <a:p>
            <a:pPr marL="285750" indent="-285750">
              <a:lnSpc>
                <a:spcPct val="150000"/>
              </a:lnSpc>
              <a:buFont typeface="Wingdings" pitchFamily="2" charset="2"/>
              <a:buChar char="ü"/>
            </a:pPr>
            <a:r>
              <a:rPr lang="en-US" sz="2000" dirty="0" smtClean="0">
                <a:latin typeface="Times New Roman" pitchFamily="18" charset="0"/>
                <a:cs typeface="Times New Roman" pitchFamily="18" charset="0"/>
              </a:rPr>
              <a:t>Masters </a:t>
            </a:r>
            <a:r>
              <a:rPr lang="en-US" sz="2000" dirty="0">
                <a:latin typeface="Times New Roman" pitchFamily="18" charset="0"/>
                <a:cs typeface="Times New Roman" pitchFamily="18" charset="0"/>
              </a:rPr>
              <a:t>in Cognitive Behavior Therapy from Department of Psychology, University College Cork, Ireland in </a:t>
            </a:r>
            <a:r>
              <a:rPr lang="en-US" sz="2000" dirty="0" smtClean="0">
                <a:latin typeface="Times New Roman" pitchFamily="18" charset="0"/>
                <a:cs typeface="Times New Roman" pitchFamily="18" charset="0"/>
              </a:rPr>
              <a:t>2005</a:t>
            </a:r>
          </a:p>
          <a:p>
            <a:pPr marL="285750" indent="-285750">
              <a:lnSpc>
                <a:spcPct val="150000"/>
              </a:lnSpc>
              <a:buFont typeface="Wingdings" pitchFamily="2" charset="2"/>
              <a:buChar char="ü"/>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Prior to moving to Ireland, </a:t>
            </a:r>
            <a:r>
              <a:rPr lang="en-US" sz="2000" dirty="0" err="1">
                <a:latin typeface="Times New Roman" pitchFamily="18" charset="0"/>
                <a:cs typeface="Times New Roman" pitchFamily="18" charset="0"/>
              </a:rPr>
              <a:t>Tahir</a:t>
            </a:r>
            <a:r>
              <a:rPr lang="en-US" sz="2000" dirty="0">
                <a:latin typeface="Times New Roman" pitchFamily="18" charset="0"/>
                <a:cs typeface="Times New Roman" pitchFamily="18" charset="0"/>
              </a:rPr>
              <a:t> Saeed  did MA and MPhil from University of Peshawar, Pakistan. </a:t>
            </a:r>
            <a:endParaRPr lang="en-US" sz="2000" dirty="0" smtClean="0">
              <a:latin typeface="Times New Roman" pitchFamily="18" charset="0"/>
              <a:cs typeface="Times New Roman" pitchFamily="18" charset="0"/>
            </a:endParaRPr>
          </a:p>
          <a:p>
            <a:pPr marL="285750" indent="-285750">
              <a:lnSpc>
                <a:spcPct val="150000"/>
              </a:lnSpc>
              <a:buFont typeface="Wingdings" pitchFamily="2" charset="2"/>
              <a:buChar char="ü"/>
            </a:pPr>
            <a:r>
              <a:rPr lang="en-US" sz="2000" dirty="0" err="1" smtClean="0">
                <a:latin typeface="Times New Roman" pitchFamily="18" charset="0"/>
                <a:cs typeface="Times New Roman" pitchFamily="18" charset="0"/>
              </a:rPr>
              <a:t>Tahir</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Saeed also received a certificate in child neuropsychology from Netherland.</a:t>
            </a:r>
          </a:p>
        </p:txBody>
      </p:sp>
      <p:sp>
        <p:nvSpPr>
          <p:cNvPr id="3" name="TextBox 2"/>
          <p:cNvSpPr txBox="1"/>
          <p:nvPr/>
        </p:nvSpPr>
        <p:spPr>
          <a:xfrm>
            <a:off x="1143000" y="1121250"/>
            <a:ext cx="5181600" cy="523220"/>
          </a:xfrm>
          <a:prstGeom prst="rect">
            <a:avLst/>
          </a:prstGeom>
          <a:noFill/>
        </p:spPr>
        <p:txBody>
          <a:bodyPr wrap="square" rtlCol="0">
            <a:spAutoFit/>
          </a:bodyPr>
          <a:lstStyle/>
          <a:p>
            <a:r>
              <a:rPr lang="en-US" sz="2800" b="1" dirty="0" smtClean="0">
                <a:solidFill>
                  <a:srgbClr val="0070C0"/>
                </a:solidFill>
                <a:latin typeface="Monotype Corsiva" pitchFamily="66" charset="0"/>
                <a:cs typeface="Times New Roman" pitchFamily="18" charset="0"/>
              </a:rPr>
              <a:t>EDUCATION:</a:t>
            </a:r>
            <a:endParaRPr lang="en-US" sz="2800" b="1" dirty="0">
              <a:solidFill>
                <a:srgbClr val="0070C0"/>
              </a:solidFill>
              <a:latin typeface="Monotype Corsiva" pitchFamily="66" charset="0"/>
              <a:cs typeface="Times New Roman" pitchFamily="18" charset="0"/>
            </a:endParaRPr>
          </a:p>
        </p:txBody>
      </p:sp>
    </p:spTree>
    <p:extLst>
      <p:ext uri="{BB962C8B-B14F-4D97-AF65-F5344CB8AC3E}">
        <p14:creationId xmlns:p14="http://schemas.microsoft.com/office/powerpoint/2010/main" val="392720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81000"/>
            <a:ext cx="56388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ACHIEVEMENTS:</a:t>
            </a:r>
            <a:endParaRPr lang="en-US" sz="2800" b="1" dirty="0">
              <a:solidFill>
                <a:srgbClr val="0070C0"/>
              </a:solidFill>
              <a:latin typeface="Monotype Corsiva" pitchFamily="66" charset="0"/>
            </a:endParaRPr>
          </a:p>
        </p:txBody>
      </p:sp>
      <p:sp>
        <p:nvSpPr>
          <p:cNvPr id="3" name="Rectangle 2"/>
          <p:cNvSpPr/>
          <p:nvPr/>
        </p:nvSpPr>
        <p:spPr>
          <a:xfrm>
            <a:off x="360528" y="938339"/>
            <a:ext cx="8382000" cy="4093428"/>
          </a:xfrm>
          <a:prstGeom prst="rect">
            <a:avLst/>
          </a:prstGeom>
        </p:spPr>
        <p:txBody>
          <a:bodyPr wrap="square">
            <a:spAutoFit/>
          </a:bodyPr>
          <a:lstStyle/>
          <a:p>
            <a:pPr marL="285750" indent="-285750">
              <a:buFont typeface="Arial" pitchFamily="34" charset="0"/>
              <a:buChar char="•"/>
            </a:pPr>
            <a:r>
              <a:rPr lang="en-US" sz="2000" dirty="0" err="1">
                <a:latin typeface="Times New Roman" pitchFamily="18" charset="0"/>
                <a:cs typeface="Times New Roman" pitchFamily="18" charset="0"/>
              </a:rPr>
              <a:t>Tahir</a:t>
            </a:r>
            <a:r>
              <a:rPr lang="en-US" sz="2000" dirty="0">
                <a:latin typeface="Times New Roman" pitchFamily="18" charset="0"/>
                <a:cs typeface="Times New Roman" pitchFamily="18" charset="0"/>
              </a:rPr>
              <a:t> Saeed have served in the Pakistan Air Force (PAF) for 11 years in different capacities after completing an extensive training in personality assessments, cognitive assessment, test development, guidance and counseling. </a:t>
            </a:r>
            <a:endParaRPr lang="en-US" sz="2000" dirty="0" smtClean="0">
              <a:latin typeface="Times New Roman" pitchFamily="18" charset="0"/>
              <a:cs typeface="Times New Roman" pitchFamily="18" charset="0"/>
            </a:endParaRPr>
          </a:p>
          <a:p>
            <a:pPr marL="285750" indent="-285750">
              <a:buFont typeface="Arial" pitchFamily="34" charset="0"/>
              <a:buChar char="•"/>
            </a:pPr>
            <a:endParaRPr lang="en-US" sz="2000" dirty="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completed </a:t>
            </a:r>
            <a:r>
              <a:rPr lang="en-US" sz="2000" dirty="0" smtClean="0">
                <a:latin typeface="Times New Roman" pitchFamily="18" charset="0"/>
                <a:cs typeface="Times New Roman" pitchFamily="18" charset="0"/>
              </a:rPr>
              <a:t>training </a:t>
            </a:r>
            <a:r>
              <a:rPr lang="en-US" sz="2000" dirty="0">
                <a:latin typeface="Times New Roman" pitchFamily="18" charset="0"/>
                <a:cs typeface="Times New Roman" pitchFamily="18" charset="0"/>
              </a:rPr>
              <a:t>with distinction in the PAF as </a:t>
            </a:r>
            <a:r>
              <a:rPr lang="en-US" sz="2000" dirty="0" err="1">
                <a:latin typeface="Times New Roman" pitchFamily="18" charset="0"/>
                <a:cs typeface="Times New Roman" pitchFamily="18" charset="0"/>
              </a:rPr>
              <a:t>Tahir</a:t>
            </a:r>
            <a:r>
              <a:rPr lang="en-US" sz="2000" dirty="0">
                <a:latin typeface="Times New Roman" pitchFamily="18" charset="0"/>
                <a:cs typeface="Times New Roman" pitchFamily="18" charset="0"/>
              </a:rPr>
              <a:t> Saeed was awarded the best trainee certificate. He worked as a clinical psychologist with children and adults with diverse clinical presentations</a:t>
            </a:r>
            <a:r>
              <a:rPr lang="en-US" sz="2000" dirty="0" smtClean="0">
                <a:latin typeface="Times New Roman" pitchFamily="18" charset="0"/>
                <a:cs typeface="Times New Roman" pitchFamily="18" charset="0"/>
              </a:rPr>
              <a:t>.</a:t>
            </a:r>
          </a:p>
          <a:p>
            <a:pPr marL="285750" indent="-285750">
              <a:buFont typeface="Arial" pitchFamily="34" charset="0"/>
              <a:buChar char="•"/>
            </a:pPr>
            <a:endParaRPr lang="en-US" sz="2000" dirty="0">
              <a:latin typeface="Times New Roman" pitchFamily="18" charset="0"/>
              <a:cs typeface="Times New Roman" pitchFamily="18" charset="0"/>
            </a:endParaRPr>
          </a:p>
          <a:p>
            <a:pPr marL="285750" indent="-285750">
              <a:buFont typeface="Arial" pitchFamily="34" charset="0"/>
              <a:buChar char="•"/>
            </a:pPr>
            <a:r>
              <a:rPr lang="en-US" sz="2000" dirty="0" err="1">
                <a:latin typeface="Times New Roman" pitchFamily="18" charset="0"/>
                <a:cs typeface="Times New Roman" pitchFamily="18" charset="0"/>
              </a:rPr>
              <a:t>Tahir</a:t>
            </a:r>
            <a:r>
              <a:rPr lang="en-US" sz="2000" dirty="0">
                <a:latin typeface="Times New Roman" pitchFamily="18" charset="0"/>
                <a:cs typeface="Times New Roman" pitchFamily="18" charset="0"/>
              </a:rPr>
              <a:t> Saeed have also written a number of articles on different psychological issues which were published in Irish and Pakistani psychology journals</a:t>
            </a:r>
            <a:r>
              <a:rPr lang="en-US" sz="2000" dirty="0" smtClean="0">
                <a:latin typeface="Times New Roman" pitchFamily="18" charset="0"/>
                <a:cs typeface="Times New Roman" pitchFamily="18" charset="0"/>
              </a:rPr>
              <a:t>.</a:t>
            </a:r>
          </a:p>
          <a:p>
            <a:pPr marL="285750" indent="-285750">
              <a:buFont typeface="Arial" pitchFamily="34" charset="0"/>
              <a:buChar char="•"/>
            </a:pPr>
            <a:endParaRPr lang="en-US" sz="2000" dirty="0">
              <a:latin typeface="Times New Roman" pitchFamily="18" charset="0"/>
              <a:cs typeface="Times New Roman" pitchFamily="18" charset="0"/>
            </a:endParaRPr>
          </a:p>
          <a:p>
            <a:pPr marL="285750" indent="-285750">
              <a:buFont typeface="Arial" pitchFamily="34" charset="0"/>
              <a:buChar char="•"/>
            </a:pPr>
            <a:r>
              <a:rPr lang="en-US" sz="2000" dirty="0">
                <a:latin typeface="Times New Roman" pitchFamily="18" charset="0"/>
                <a:cs typeface="Times New Roman" pitchFamily="18" charset="0"/>
              </a:rPr>
              <a:t>He joined American Center in August 2013.</a:t>
            </a:r>
          </a:p>
        </p:txBody>
      </p:sp>
    </p:spTree>
    <p:extLst>
      <p:ext uri="{BB962C8B-B14F-4D97-AF65-F5344CB8AC3E}">
        <p14:creationId xmlns:p14="http://schemas.microsoft.com/office/powerpoint/2010/main" val="276050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6"/>
          </a:lnRef>
          <a:fillRef idx="2">
            <a:schemeClr val="accent6"/>
          </a:fillRef>
          <a:effectRef idx="1">
            <a:schemeClr val="accent6"/>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b="1" dirty="0"/>
              <a:t>Emergency Mental Health</a:t>
            </a:r>
            <a:r>
              <a:rPr lang="en-US" dirty="0"/>
              <a:t/>
            </a:r>
            <a:br>
              <a:rPr lang="en-US" dirty="0"/>
            </a:br>
            <a:r>
              <a:rPr lang="en-US" dirty="0"/>
              <a:t>Related </a:t>
            </a:r>
            <a:r>
              <a:rPr lang="en-US" dirty="0" smtClean="0"/>
              <a:t>Journals</a:t>
            </a:r>
            <a:endParaRPr lang="en-US" dirty="0"/>
          </a:p>
        </p:txBody>
      </p:sp>
      <p:sp>
        <p:nvSpPr>
          <p:cNvPr id="7" name="Vertical Scroll 6"/>
          <p:cNvSpPr/>
          <p:nvPr/>
        </p:nvSpPr>
        <p:spPr>
          <a:xfrm>
            <a:off x="-47625" y="1471613"/>
            <a:ext cx="6940882" cy="5486400"/>
          </a:xfrm>
          <a:prstGeom prst="verticalScroll">
            <a:avLst/>
          </a:prstGeom>
        </p:spPr>
        <p:style>
          <a:lnRef idx="1">
            <a:schemeClr val="accent3"/>
          </a:lnRef>
          <a:fillRef idx="2">
            <a:schemeClr val="accent3"/>
          </a:fillRef>
          <a:effectRef idx="1">
            <a:schemeClr val="accent3"/>
          </a:effectRef>
          <a:fontRef idx="minor">
            <a:schemeClr val="dk1"/>
          </a:fontRef>
        </p:style>
        <p:txBody>
          <a:bodyPr anchor="ctr"/>
          <a:lstStyle/>
          <a:p>
            <a:pPr marL="342900" indent="-342900">
              <a:buBlip>
                <a:blip r:embed="rId3"/>
              </a:buBlip>
              <a:defRPr/>
            </a:pPr>
            <a:r>
              <a:rPr lang="en-US" sz="2000" dirty="0">
                <a:hlinkClick r:id="rId4" tooltip="International Journal of School and Cognitive Psychology"/>
              </a:rPr>
              <a:t>International Journal of School and Cognitive Psychology</a:t>
            </a:r>
            <a:r>
              <a:rPr lang="en-US" sz="2000" i="1" dirty="0"/>
              <a:t> </a:t>
            </a:r>
            <a:endParaRPr lang="en-US" sz="2000" i="1" dirty="0" smtClean="0"/>
          </a:p>
          <a:p>
            <a:pPr marL="342900" indent="-342900">
              <a:buBlip>
                <a:blip r:embed="rId3"/>
              </a:buBlip>
              <a:defRPr/>
            </a:pPr>
            <a:r>
              <a:rPr lang="en-US" sz="2000" dirty="0">
                <a:hlinkClick r:id="rId5" tooltip="Psychology &amp; Psychotherapy"/>
              </a:rPr>
              <a:t>Psychology &amp; Psychotherapy</a:t>
            </a:r>
            <a:r>
              <a:rPr lang="en-US" sz="2000" dirty="0"/>
              <a:t> </a:t>
            </a:r>
            <a:endParaRPr lang="en-US" sz="2000" dirty="0" smtClean="0"/>
          </a:p>
          <a:p>
            <a:pPr marL="342900" indent="-342900">
              <a:buBlip>
                <a:blip r:embed="rId3"/>
              </a:buBlip>
              <a:defRPr/>
            </a:pPr>
            <a:r>
              <a:rPr lang="en-US" sz="2000" dirty="0">
                <a:hlinkClick r:id="rId6" tooltip="Psychiatry: Open Access"/>
              </a:rPr>
              <a:t>Psychiatry: Open </a:t>
            </a:r>
            <a:r>
              <a:rPr lang="en-US" sz="2000" dirty="0" smtClean="0">
                <a:hlinkClick r:id="rId6" tooltip="Psychiatry: Open Access"/>
              </a:rPr>
              <a:t>Access</a:t>
            </a:r>
            <a:endParaRPr lang="en-US" sz="2000" dirty="0" smtClean="0"/>
          </a:p>
          <a:p>
            <a:pPr marL="342900" indent="-342900">
              <a:buBlip>
                <a:blip r:embed="rId3"/>
              </a:buBlip>
              <a:defRPr/>
            </a:pPr>
            <a:r>
              <a:rPr lang="en-US" sz="2000" dirty="0">
                <a:hlinkClick r:id="rId7" tooltip="Psychological Abnormalities in Children"/>
              </a:rPr>
              <a:t>Psychological Abnormalities in Children</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2165414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25940"/>
            <a:ext cx="8229600" cy="3429000"/>
          </a:xfrm>
          <a:prstGeom prst="horizontalScroll">
            <a:avLst/>
          </a:prstGeom>
        </p:spPr>
        <p:style>
          <a:lnRef idx="1">
            <a:schemeClr val="accent3"/>
          </a:lnRef>
          <a:fillRef idx="2">
            <a:schemeClr val="accent3"/>
          </a:fillRef>
          <a:effectRef idx="1">
            <a:schemeClr val="accent3"/>
          </a:effectRef>
          <a:fontRef idx="minor">
            <a:schemeClr val="dk1"/>
          </a:fontRef>
        </p:style>
        <p:txBody>
          <a:bodyPr anchor="ctr"/>
          <a:lstStyle/>
          <a:p>
            <a:pPr marL="342900" indent="-342900">
              <a:buFont typeface="Wingdings" pitchFamily="2" charset="2"/>
              <a:buChar char="ü"/>
            </a:pPr>
            <a:r>
              <a:rPr lang="en-IN" sz="2400" b="1" dirty="0"/>
              <a:t>Annual Conference on</a:t>
            </a:r>
            <a:r>
              <a:rPr lang="en-IN" sz="2400" dirty="0"/>
              <a:t> Fostering Human Resilience</a:t>
            </a:r>
            <a:endParaRPr lang="en-US" sz="2400" dirty="0"/>
          </a:p>
          <a:p>
            <a:pPr marL="342900" indent="-342900">
              <a:buFont typeface="Wingdings" pitchFamily="2" charset="2"/>
              <a:buChar char="ü"/>
              <a:defRPr/>
            </a:pPr>
            <a:r>
              <a:rPr lang="en-IN" sz="2400" b="1" dirty="0"/>
              <a:t>Annual Summit </a:t>
            </a:r>
            <a:r>
              <a:rPr lang="en-IN" sz="2400" b="1" dirty="0" smtClean="0"/>
              <a:t>on </a:t>
            </a:r>
            <a:r>
              <a:rPr lang="en-IN" sz="2400" dirty="0"/>
              <a:t>Sleep Disorders and </a:t>
            </a:r>
            <a:r>
              <a:rPr lang="en-IN" sz="2400" dirty="0" smtClean="0"/>
              <a:t>Medicine</a:t>
            </a:r>
            <a:endParaRPr lang="en-IN" sz="2400" dirty="0"/>
          </a:p>
          <a:p>
            <a:pPr marL="342900" indent="-342900">
              <a:buFont typeface="Wingdings" pitchFamily="2" charset="2"/>
              <a:buChar char="ü"/>
              <a:defRPr/>
            </a:pPr>
            <a:r>
              <a:rPr lang="en-IN" sz="2400" b="1" dirty="0" smtClean="0"/>
              <a:t>Euro </a:t>
            </a:r>
            <a:r>
              <a:rPr lang="en-IN" sz="2400" b="1" dirty="0"/>
              <a:t>Global Summit and Medicare Expo on</a:t>
            </a:r>
            <a:r>
              <a:rPr lang="en-IN" sz="2400" dirty="0"/>
              <a:t> Psychiatry</a:t>
            </a:r>
            <a:endParaRPr lang="en-US" sz="2400" dirty="0"/>
          </a:p>
          <a:p>
            <a:pPr marL="342900" indent="-342900">
              <a:buFont typeface="Wingdings" pitchFamily="2" charset="2"/>
              <a:buChar char="ü"/>
              <a:defRPr/>
            </a:pP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3600" b="1" dirty="0" smtClean="0"/>
              <a:t>Emergency Mental Health</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2461159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p:spPr>
        <p:style>
          <a:lnRef idx="1">
            <a:schemeClr val="accent3"/>
          </a:lnRef>
          <a:fillRef idx="2">
            <a:schemeClr val="accent3"/>
          </a:fillRef>
          <a:effectRef idx="1">
            <a:schemeClr val="accent3"/>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a:t>
            </a:r>
            <a:r>
              <a:rPr lang="en-US" dirty="0" smtClean="0">
                <a:solidFill>
                  <a:schemeClr val="accent4">
                    <a:lumMod val="10000"/>
                  </a:schemeClr>
                </a:solidFill>
                <a:latin typeface="Calisto MT" panose="02040603050505030304" pitchFamily="18" charset="0"/>
                <a:hlinkClick r:id="rId4"/>
              </a:rPr>
              <a:t>omicsonline.org/membership.php</a:t>
            </a:r>
            <a:r>
              <a:rPr lang="en-US" dirty="0" smtClean="0">
                <a:solidFill>
                  <a:schemeClr val="accent4">
                    <a:lumMod val="10000"/>
                  </a:schemeClr>
                </a:solidFill>
                <a:latin typeface="Calisto MT" panose="02040603050505030304" pitchFamily="18" charset="0"/>
              </a:rPr>
              <a:t>   </a:t>
            </a:r>
            <a:endParaRPr lang="en-US" dirty="0">
              <a:solidFill>
                <a:schemeClr val="accent4">
                  <a:lumMod val="10000"/>
                </a:schemeClr>
              </a:solidFill>
              <a:latin typeface="Calisto MT" panose="02040603050505030304" pitchFamily="18" charset="0"/>
            </a:endParaRPr>
          </a:p>
        </p:txBody>
      </p:sp>
    </p:spTree>
    <p:extLst>
      <p:ext uri="{BB962C8B-B14F-4D97-AF65-F5344CB8AC3E}">
        <p14:creationId xmlns:p14="http://schemas.microsoft.com/office/powerpoint/2010/main" val="28702310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TotalTime>
  <Words>586</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Remya</dc:creator>
  <cp:lastModifiedBy>vamsi8</cp:lastModifiedBy>
  <cp:revision>5</cp:revision>
  <dcterms:created xsi:type="dcterms:W3CDTF">2006-08-16T00:00:00Z</dcterms:created>
  <dcterms:modified xsi:type="dcterms:W3CDTF">2014-09-04T10:31:34Z</dcterms:modified>
</cp:coreProperties>
</file>