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09" autoAdjust="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0D5B80EE-D921-4FB0-B3A6-E17779E01925}"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5B80EE-D921-4FB0-B3A6-E17779E01925}"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D5B80EE-D921-4FB0-B3A6-E17779E01925}"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A2C863-FD49-44E3-A019-38E3F9DD47B7}" type="datetimeFigureOut">
              <a:rPr lang="en-US" smtClean="0"/>
              <a:pPr/>
              <a:t>10/13/2015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D5B80EE-D921-4FB0-B3A6-E17779E019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2BA2C863-FD49-44E3-A019-38E3F9DD47B7}" type="datetimeFigureOut">
              <a:rPr lang="en-US" smtClean="0"/>
              <a:pPr/>
              <a:t>10/13/2015</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D5B80EE-D921-4FB0-B3A6-E17779E019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BA2C863-FD49-44E3-A019-38E3F9DD47B7}" type="datetimeFigureOut">
              <a:rPr lang="en-US" smtClean="0"/>
              <a:pPr/>
              <a:t>10/13/2015</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D5B80EE-D921-4FB0-B3A6-E17779E019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hyperlink" Target="http://omicsonline.org/membership.ph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a:t>
            </a:r>
            <a:r>
              <a:rPr lang="en-IN" sz="2000" dirty="0" smtClean="0">
                <a:solidFill>
                  <a:schemeClr val="bg2">
                    <a:lumMod val="10000"/>
                  </a:schemeClr>
                </a:solidFill>
                <a:latin typeface="Centaur" panose="02030504050205020304" pitchFamily="18" charset="0"/>
              </a:rPr>
              <a:t>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a:t>
            </a:r>
            <a:r>
              <a:rPr lang="en-US" sz="2000" dirty="0" smtClean="0">
                <a:solidFill>
                  <a:schemeClr val="bg2">
                    <a:lumMod val="10000"/>
                  </a:schemeClr>
                </a:solidFill>
                <a:latin typeface="Centaur" panose="02030504050205020304" pitchFamily="18" charset="0"/>
              </a:rPr>
              <a:t>Journals </a:t>
            </a:r>
            <a:r>
              <a:rPr lang="en-US" sz="2000" dirty="0">
                <a:solidFill>
                  <a:schemeClr val="bg2">
                    <a:lumMod val="10000"/>
                  </a:schemeClr>
                </a:solidFill>
                <a:latin typeface="Centaur" panose="02030504050205020304" pitchFamily="18" charset="0"/>
              </a:rPr>
              <a:t>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a:t>
            </a:r>
            <a:r>
              <a:rPr lang="en-IN" sz="2000" dirty="0" smtClean="0">
                <a:solidFill>
                  <a:schemeClr val="bg2">
                    <a:lumMod val="10000"/>
                  </a:schemeClr>
                </a:solidFill>
                <a:latin typeface="Centaur" panose="02030504050205020304" pitchFamily="18" charset="0"/>
              </a:rPr>
              <a:t>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1231106"/>
          </a:xfrm>
          <a:prstGeom prst="rect">
            <a:avLst/>
          </a:prstGeom>
          <a:noFill/>
          <a:ln w="9525">
            <a:noFill/>
            <a:miter lim="800000"/>
            <a:headEnd/>
            <a:tailEnd/>
          </a:ln>
          <a:effectLst/>
        </p:spPr>
        <p:txBody>
          <a:bodyPr vert="horz" wrap="square" lIns="1155336" tIns="0" rIns="13013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cs typeface="Calibri" pitchFamily="34" charset="0"/>
              </a:rPr>
              <a:t>Wireless patient information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integration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0" y="1219200"/>
            <a:ext cx="9144000" cy="1169172"/>
          </a:xfrm>
          <a:prstGeom prst="rect">
            <a:avLst/>
          </a:prstGeom>
          <a:noFill/>
          <a:ln w="9525">
            <a:noFill/>
            <a:miter lim="800000"/>
            <a:headEnd/>
            <a:tailEnd/>
          </a:ln>
          <a:effectLst/>
        </p:spPr>
        <p:txBody>
          <a:bodyPr vert="horz" wrap="square" lIns="409446" tIns="182505"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Part of a team working toward wireless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integration of patient information</a:t>
            </a:r>
          </a:p>
        </p:txBody>
      </p:sp>
      <p:pic>
        <p:nvPicPr>
          <p:cNvPr id="23555" name="Picture 3"/>
          <p:cNvPicPr>
            <a:picLocks noChangeAspect="1" noChangeArrowheads="1"/>
          </p:cNvPicPr>
          <p:nvPr/>
        </p:nvPicPr>
        <p:blipFill>
          <a:blip r:embed="rId2"/>
          <a:srcRect/>
          <a:stretch>
            <a:fillRect/>
          </a:stretch>
        </p:blipFill>
        <p:spPr bwMode="auto">
          <a:xfrm>
            <a:off x="1828800" y="2438400"/>
            <a:ext cx="5486400" cy="3962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10134600" cy="1508105"/>
          </a:xfrm>
          <a:prstGeom prst="rect">
            <a:avLst/>
          </a:prstGeom>
          <a:noFill/>
          <a:ln w="9525">
            <a:noFill/>
            <a:miter lim="800000"/>
            <a:headEnd/>
            <a:tailEnd/>
          </a:ln>
          <a:effectLst/>
        </p:spPr>
        <p:txBody>
          <a:bodyPr vert="horz" wrap="square" lIns="904590" tIns="0" rIns="649083"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cs typeface="Calibri" pitchFamily="34" charset="0"/>
              </a:rPr>
              <a:t>Using fuzzy logic for interesting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applications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381000" y="1371600"/>
            <a:ext cx="8305800" cy="2957860"/>
          </a:xfrm>
          <a:prstGeom prst="rect">
            <a:avLst/>
          </a:prstGeom>
          <a:noFill/>
          <a:ln w="9525">
            <a:noFill/>
            <a:miter lim="800000"/>
            <a:headEnd/>
            <a:tailEnd/>
          </a:ln>
          <a:effectLst/>
        </p:spPr>
        <p:txBody>
          <a:bodyPr vert="horz" wrap="square" lIns="409446" tIns="3174" rIns="4376946"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Fuzzy logic is a</a:t>
            </a:r>
            <a:r>
              <a:rPr kumimoji="0" lang="en-US" sz="3200" b="0" i="0" u="none" strike="noStrike" cap="none" normalizeH="0" dirty="0" smtClean="0">
                <a:ln>
                  <a:noFill/>
                </a:ln>
                <a:solidFill>
                  <a:schemeClr val="tx1"/>
                </a:solidFill>
                <a:effectLst/>
                <a:latin typeface="Calibri" pitchFamily="34" charset="0"/>
                <a:cs typeface="Calibri" pitchFamily="34" charset="0"/>
              </a:rPr>
              <a:t> </a:t>
            </a:r>
            <a:r>
              <a:rPr kumimoji="0" lang="en-US" sz="3200" b="0" i="0" u="none" strike="noStrike" cap="none" normalizeH="0" baseline="0" dirty="0" smtClean="0">
                <a:ln>
                  <a:noFill/>
                </a:ln>
                <a:solidFill>
                  <a:schemeClr val="tx1"/>
                </a:solidFill>
                <a:effectLst/>
                <a:latin typeface="Calibri" pitchFamily="34" charset="0"/>
                <a:cs typeface="Calibri" pitchFamily="34" charset="0"/>
              </a:rPr>
              <a:t>versatile tool for smart applications,</a:t>
            </a: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Fuzzy logic is used for various applications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ChangeArrowheads="1"/>
          </p:cNvSpPr>
          <p:nvPr/>
        </p:nvSpPr>
        <p:spPr bwMode="auto">
          <a:xfrm>
            <a:off x="0" y="304800"/>
            <a:ext cx="9144000" cy="457200"/>
          </a:xfrm>
          <a:prstGeom prst="rect">
            <a:avLst/>
          </a:prstGeom>
          <a:noFill/>
          <a:ln w="9525">
            <a:noFill/>
            <a:miter lim="800000"/>
            <a:headEnd/>
            <a:tailEnd/>
          </a:ln>
          <a:effectLst/>
        </p:spPr>
        <p:txBody>
          <a:bodyPr vert="horz" wrap="none" lIns="818892"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Calibri" pitchFamily="34" charset="0"/>
                <a:cs typeface="Calibri" pitchFamily="34" charset="0"/>
              </a:rPr>
              <a:t>Fuzzy logic based parking aid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607" name="Picture 7"/>
          <p:cNvPicPr>
            <a:picLocks noChangeAspect="1" noChangeArrowheads="1"/>
          </p:cNvPicPr>
          <p:nvPr/>
        </p:nvPicPr>
        <p:blipFill>
          <a:blip r:embed="rId2"/>
          <a:srcRect/>
          <a:stretch>
            <a:fillRect/>
          </a:stretch>
        </p:blipFill>
        <p:spPr bwMode="auto">
          <a:xfrm>
            <a:off x="5410200" y="1371600"/>
            <a:ext cx="3375025" cy="4479925"/>
          </a:xfrm>
          <a:prstGeom prst="rect">
            <a:avLst/>
          </a:prstGeom>
          <a:noFill/>
          <a:ln w="9525">
            <a:noFill/>
            <a:miter lim="800000"/>
            <a:headEnd/>
            <a:tailEnd/>
          </a:ln>
        </p:spPr>
      </p:pic>
      <p:sp>
        <p:nvSpPr>
          <p:cNvPr id="25614" name="Rectangle 14"/>
          <p:cNvSpPr>
            <a:spLocks noChangeArrowheads="1"/>
          </p:cNvSpPr>
          <p:nvPr/>
        </p:nvSpPr>
        <p:spPr bwMode="auto">
          <a:xfrm>
            <a:off x="4835525" y="263525"/>
            <a:ext cx="3378200" cy="4495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15"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409446" tIns="457056" rIns="0" bIns="0" numCol="1" anchor="ctr" anchorCtr="0" compatLnSpc="1">
            <a:prstTxWarp prst="textNoShape">
              <a:avLst/>
            </a:prstTxWarp>
            <a:spAutoFit/>
          </a:bodyPr>
          <a:lstStyle/>
          <a:p>
            <a:endParaRPr lang="en-US"/>
          </a:p>
        </p:txBody>
      </p:sp>
      <p:sp>
        <p:nvSpPr>
          <p:cNvPr id="25616" name="Rectangle 16"/>
          <p:cNvSpPr>
            <a:spLocks noChangeArrowheads="1"/>
          </p:cNvSpPr>
          <p:nvPr/>
        </p:nvSpPr>
        <p:spPr bwMode="auto">
          <a:xfrm>
            <a:off x="0" y="49371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17" name="Rectangle 17"/>
          <p:cNvSpPr>
            <a:spLocks noChangeArrowheads="1"/>
          </p:cNvSpPr>
          <p:nvPr/>
        </p:nvSpPr>
        <p:spPr bwMode="auto">
          <a:xfrm>
            <a:off x="0" y="1905000"/>
            <a:ext cx="5029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A tool for self</a:t>
            </a:r>
          </a:p>
          <a:p>
            <a:pPr marL="0" marR="0" lvl="0" indent="0" algn="l" defTabSz="914400" rtl="0" eaLnBrk="0" fontAlgn="base" latinLnBrk="0" hangingPunct="0">
              <a:lnSpc>
                <a:spcPct val="100000"/>
              </a:lnSpc>
              <a:spcBef>
                <a:spcPct val="0"/>
              </a:spcBef>
              <a:spcAft>
                <a:spcPct val="0"/>
              </a:spcAft>
              <a:buClrTx/>
              <a:buSzTx/>
              <a:buFontTx/>
              <a:buNone/>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parking,</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Uses front and back cameras and integrated fuzzy logic system for self parking vehicles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128547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Calibri" pitchFamily="34" charset="0"/>
                <a:cs typeface="Calibri" pitchFamily="34" charset="0"/>
              </a:rPr>
              <a:t>Educational experiments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7" name="Rectangle 3"/>
          <p:cNvSpPr>
            <a:spLocks noChangeArrowheads="1"/>
          </p:cNvSpPr>
          <p:nvPr/>
        </p:nvSpPr>
        <p:spPr bwMode="auto">
          <a:xfrm>
            <a:off x="457200" y="1295400"/>
            <a:ext cx="8382000" cy="3908617"/>
          </a:xfrm>
          <a:prstGeom prst="rect">
            <a:avLst/>
          </a:prstGeom>
          <a:noFill/>
          <a:ln w="9525">
            <a:noFill/>
            <a:miter lim="800000"/>
            <a:headEnd/>
            <a:tailEnd/>
          </a:ln>
          <a:effectLst/>
        </p:spPr>
        <p:txBody>
          <a:bodyPr vert="horz" wrap="square" lIns="409446" tIns="457056"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I am very excited about exploring educational</a:t>
            </a:r>
          </a:p>
          <a:p>
            <a:pPr marL="0" marR="0" lvl="0" indent="0" algn="l" defTabSz="914400" rtl="0" eaLnBrk="0" fontAlgn="base" latinLnBrk="0" hangingPunct="0">
              <a:lnSpc>
                <a:spcPct val="100000"/>
              </a:lnSpc>
              <a:spcBef>
                <a:spcPct val="0"/>
              </a:spcBef>
              <a:spcAft>
                <a:spcPct val="0"/>
              </a:spcAft>
              <a:buClrTx/>
              <a:buSzTx/>
              <a:buFontTx/>
              <a:buNone/>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methods increasing motivation of students,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 am an expert on patents with 20+ patents of my own, and would like to teach this to my students,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 have experimented with “patent based</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education” in my classes with stunning results.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28600"/>
            <a:ext cx="6934200" cy="584775"/>
          </a:xfrm>
          <a:prstGeom prst="rect">
            <a:avLst/>
          </a:prstGeom>
        </p:spPr>
        <p:txBody>
          <a:bodyPr wrap="square">
            <a:spAutoFit/>
          </a:bodyPr>
          <a:lstStyle/>
          <a:p>
            <a:pPr algn="ctr"/>
            <a:r>
              <a:rPr lang="en-US" sz="3200" dirty="0" smtClean="0"/>
              <a:t>Patent Based Education</a:t>
            </a:r>
            <a:endParaRPr lang="en-US" sz="3200" dirty="0"/>
          </a:p>
        </p:txBody>
      </p:sp>
      <p:sp>
        <p:nvSpPr>
          <p:cNvPr id="27649" name="Rectangle 1"/>
          <p:cNvSpPr>
            <a:spLocks noChangeArrowheads="1"/>
          </p:cNvSpPr>
          <p:nvPr/>
        </p:nvSpPr>
        <p:spPr bwMode="auto">
          <a:xfrm>
            <a:off x="228600" y="1066800"/>
            <a:ext cx="9144000" cy="3422584"/>
          </a:xfrm>
          <a:prstGeom prst="rect">
            <a:avLst/>
          </a:prstGeom>
          <a:noFill/>
          <a:ln w="9525">
            <a:noFill/>
            <a:miter lim="800000"/>
            <a:headEnd/>
            <a:tailEnd/>
          </a:ln>
          <a:effectLst/>
        </p:spPr>
        <p:txBody>
          <a:bodyPr vert="horz" wrap="square" lIns="409446" tIns="463404" rIns="65067"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This is a term I have coined. In an educational experiment with my senior students we had 11 patent worthy projects generated by the students using this method. (Really - not kidding.)</a:t>
            </a: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This really altered my perception of how we</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9575"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should educate our students</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304800"/>
            <a:ext cx="9144000" cy="457200"/>
          </a:xfrm>
          <a:prstGeom prst="rect">
            <a:avLst/>
          </a:prstGeom>
          <a:noFill/>
          <a:ln w="9525">
            <a:noFill/>
            <a:miter lim="800000"/>
            <a:headEnd/>
            <a:tailEnd/>
          </a:ln>
          <a:effectLst/>
        </p:spPr>
        <p:txBody>
          <a:bodyPr vert="horz" wrap="none" lIns="1828224"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Calibri" pitchFamily="34" charset="0"/>
                <a:cs typeface="Calibri" pitchFamily="34" charset="0"/>
              </a:rPr>
              <a:t>Patented inventions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4" name="Rectangle 2"/>
          <p:cNvSpPr>
            <a:spLocks noChangeArrowheads="1"/>
          </p:cNvSpPr>
          <p:nvPr/>
        </p:nvSpPr>
        <p:spPr bwMode="auto">
          <a:xfrm>
            <a:off x="304800" y="914400"/>
            <a:ext cx="9144000" cy="4386637"/>
          </a:xfrm>
          <a:prstGeom prst="rect">
            <a:avLst/>
          </a:prstGeom>
          <a:noFill/>
          <a:ln w="9525">
            <a:noFill/>
            <a:miter lim="800000"/>
            <a:headEnd/>
            <a:tailEnd/>
          </a:ln>
          <a:effectLst/>
        </p:spPr>
        <p:txBody>
          <a:bodyPr vert="horz" wrap="square" lIns="409446" tIns="442773" rIns="737955"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 pos="2047875" algn="l"/>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I am with industry background and always tried to integrate academia and industry (which I have repeatedly failed)</a:t>
            </a:r>
          </a:p>
          <a:p>
            <a:pPr marL="0" marR="0" lvl="0" indent="0" algn="l" defTabSz="914400" rtl="0" eaLnBrk="0" fontAlgn="base" latinLnBrk="0" hangingPunct="0">
              <a:lnSpc>
                <a:spcPct val="100000"/>
              </a:lnSpc>
              <a:spcBef>
                <a:spcPct val="0"/>
              </a:spcBef>
              <a:spcAft>
                <a:spcPct val="0"/>
              </a:spcAft>
              <a:buClrTx/>
              <a:buSzTx/>
              <a:buFontTx/>
              <a:buChar char="•"/>
              <a:tabLst>
                <a:tab pos="409575" algn="l"/>
                <a:tab pos="20478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Industry has needs and expects these to be addressed in practical and economical manner,</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 pos="20478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Academia, unfortunately never addresses these needs satisfactorily which keeps the gap between	them.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89154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Patented inventions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00" name="Rectangle 4"/>
          <p:cNvSpPr>
            <a:spLocks noChangeArrowheads="1"/>
          </p:cNvSpPr>
          <p:nvPr/>
        </p:nvSpPr>
        <p:spPr bwMode="auto">
          <a:xfrm>
            <a:off x="457200" y="1066800"/>
            <a:ext cx="8153400" cy="4979425"/>
          </a:xfrm>
          <a:prstGeom prst="rect">
            <a:avLst/>
          </a:prstGeom>
          <a:noFill/>
          <a:ln w="9525">
            <a:noFill/>
            <a:miter lim="800000"/>
            <a:headEnd/>
            <a:tailEnd/>
          </a:ln>
          <a:effectLst/>
        </p:spPr>
        <p:txBody>
          <a:bodyPr vert="horz" wrap="square" lIns="409446" tIns="450708" rIns="137434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cs typeface="Calibri" pitchFamily="34" charset="0"/>
              </a:rPr>
              <a:t>Practical tool for measurement of surface roughness of concrete for carbon fiber applications,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Carbon fiber is an excellent tool for strengthening building structure. Carbon fiber and epoxy stick  to the concrete surface very well. But study indicated that there is an optimum roughness of concrete. Above or below that roughness level, carbon fiber does not stick to the surface as much as it is supposed to. This tool uses a practical and quick way of measuring surface roughness</a:t>
            </a:r>
            <a:r>
              <a:rPr kumimoji="0" lang="en-US" sz="3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6400" y="152400"/>
            <a:ext cx="5393753" cy="584775"/>
          </a:xfrm>
          <a:prstGeom prst="rect">
            <a:avLst/>
          </a:prstGeom>
        </p:spPr>
        <p:txBody>
          <a:bodyPr wrap="square">
            <a:spAutoFit/>
          </a:bodyPr>
          <a:lstStyle/>
          <a:p>
            <a:pPr algn="ctr" eaLnBrk="0" hangingPunct="0"/>
            <a:r>
              <a:rPr lang="en-US" sz="3200" b="1" dirty="0" smtClean="0"/>
              <a:t>Patented inventions 2</a:t>
            </a:r>
            <a:endParaRPr lang="en-US" sz="3200" b="1" dirty="0"/>
          </a:p>
        </p:txBody>
      </p:sp>
      <p:sp>
        <p:nvSpPr>
          <p:cNvPr id="30721" name="Rectangle 1"/>
          <p:cNvSpPr>
            <a:spLocks noChangeArrowheads="1"/>
          </p:cNvSpPr>
          <p:nvPr/>
        </p:nvSpPr>
        <p:spPr bwMode="auto">
          <a:xfrm>
            <a:off x="228600" y="685800"/>
            <a:ext cx="8382000" cy="5030093"/>
          </a:xfrm>
          <a:prstGeom prst="rect">
            <a:avLst/>
          </a:prstGeom>
          <a:noFill/>
          <a:ln w="9525">
            <a:noFill/>
            <a:miter lim="800000"/>
            <a:headEnd/>
            <a:tailEnd/>
          </a:ln>
          <a:effectLst/>
        </p:spPr>
        <p:txBody>
          <a:bodyPr vert="horz" wrap="square" lIns="409446" tIns="409446"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3000" b="0" i="0" u="none" strike="noStrike" cap="none" normalizeH="0" baseline="0" dirty="0" smtClean="0">
                <a:ln>
                  <a:noFill/>
                </a:ln>
                <a:solidFill>
                  <a:schemeClr val="tx1"/>
                </a:solidFill>
                <a:effectLst/>
                <a:latin typeface="Calibri" pitchFamily="34" charset="0"/>
                <a:cs typeface="Calibri" pitchFamily="34" charset="0"/>
              </a:rPr>
              <a:t>Practical tool for measurement of bug hole rating</a:t>
            </a:r>
          </a:p>
          <a:p>
            <a:pPr marL="0" marR="0" lvl="0" indent="0" algn="l" defTabSz="914400" rtl="0" eaLnBrk="0" fontAlgn="base" latinLnBrk="0" hangingPunct="0">
              <a:lnSpc>
                <a:spcPct val="100000"/>
              </a:lnSpc>
              <a:spcBef>
                <a:spcPct val="0"/>
              </a:spcBef>
              <a:spcAft>
                <a:spcPct val="0"/>
              </a:spcAft>
              <a:buClrTx/>
              <a:buSzTx/>
              <a:buFontTx/>
              <a:buNone/>
              <a:tabLst>
                <a:tab pos="409575" algn="l"/>
              </a:tabLst>
            </a:pPr>
            <a:r>
              <a:rPr kumimoji="0" lang="en-US" sz="3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of surface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Bug holes are imperfections on the finished wall surfaces. Architects desire to have surfaces with minimal bug holes. Bug holes makes surface finishing harder and more expensive. Measurement of bug hole is a subjective task and source of argument between the contractor and the architect. This tool provides an objective way of measuring this parameter.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28600"/>
            <a:ext cx="4059125" cy="584775"/>
          </a:xfrm>
          <a:prstGeom prst="rect">
            <a:avLst/>
          </a:prstGeom>
        </p:spPr>
        <p:txBody>
          <a:bodyPr wrap="none">
            <a:spAutoFit/>
          </a:bodyPr>
          <a:lstStyle/>
          <a:p>
            <a:pPr eaLnBrk="0" hangingPunct="0"/>
            <a:r>
              <a:rPr lang="en-US" sz="3200" b="1" dirty="0" smtClean="0"/>
              <a:t>Patented inventions 3</a:t>
            </a:r>
            <a:endParaRPr lang="en-US" sz="3200" b="1" dirty="0"/>
          </a:p>
        </p:txBody>
      </p:sp>
      <p:sp>
        <p:nvSpPr>
          <p:cNvPr id="3" name="Rectangle 2"/>
          <p:cNvSpPr/>
          <p:nvPr/>
        </p:nvSpPr>
        <p:spPr>
          <a:xfrm>
            <a:off x="609600" y="1582341"/>
            <a:ext cx="7467600" cy="3785652"/>
          </a:xfrm>
          <a:prstGeom prst="rect">
            <a:avLst/>
          </a:prstGeom>
        </p:spPr>
        <p:txBody>
          <a:bodyPr wrap="square">
            <a:spAutoFit/>
          </a:bodyPr>
          <a:lstStyle/>
          <a:p>
            <a:pPr lvl="0" eaLnBrk="0" hangingPunct="0"/>
            <a:r>
              <a:rPr lang="en-US" sz="2400" b="1" dirty="0" smtClean="0"/>
              <a:t>Our world is going through difficult times and seems that greed of human being is destroying our world. It is the duty of every sensible scientist and engineer to do something about it. In my opinion unless renewable energy becomes cost wise competitive with carbon based fuel, greed will get the best of us and we will continue to destroy our world altogether. Renewable energy is my passion and I want to reduce price of renewable energy to carbon based fuel. I have several inventions toward this goal.</a:t>
            </a:r>
            <a:endParaRPr lang="en-US"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228600"/>
            <a:ext cx="4075155" cy="584775"/>
          </a:xfrm>
          <a:prstGeom prst="rect">
            <a:avLst/>
          </a:prstGeom>
        </p:spPr>
        <p:txBody>
          <a:bodyPr wrap="none">
            <a:spAutoFit/>
          </a:bodyPr>
          <a:lstStyle/>
          <a:p>
            <a:pPr eaLnBrk="0" hangingPunct="0"/>
            <a:r>
              <a:rPr lang="en-US" sz="3200" b="1" dirty="0" smtClean="0"/>
              <a:t>Patented inventions 4</a:t>
            </a:r>
            <a:endParaRPr lang="en-US" sz="3200" b="1" dirty="0"/>
          </a:p>
        </p:txBody>
      </p:sp>
      <p:sp>
        <p:nvSpPr>
          <p:cNvPr id="31745" name="Rectangle 1"/>
          <p:cNvSpPr>
            <a:spLocks noChangeArrowheads="1"/>
          </p:cNvSpPr>
          <p:nvPr/>
        </p:nvSpPr>
        <p:spPr bwMode="auto">
          <a:xfrm>
            <a:off x="0" y="1219200"/>
            <a:ext cx="9144000" cy="4153236"/>
          </a:xfrm>
          <a:prstGeom prst="rect">
            <a:avLst/>
          </a:prstGeom>
          <a:noFill/>
          <a:ln w="9525">
            <a:noFill/>
            <a:miter lim="800000"/>
            <a:headEnd/>
            <a:tailEnd/>
          </a:ln>
          <a:effectLst/>
        </p:spPr>
        <p:txBody>
          <a:bodyPr vert="horz" wrap="square" lIns="409446" tIns="455469"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3000" b="0" i="0" u="none" strike="noStrike" cap="none" normalizeH="0" baseline="0" dirty="0" smtClean="0">
                <a:ln>
                  <a:noFill/>
                </a:ln>
                <a:solidFill>
                  <a:schemeClr val="tx1"/>
                </a:solidFill>
                <a:effectLst/>
                <a:latin typeface="Calibri" pitchFamily="34" charset="0"/>
                <a:cs typeface="Calibri" pitchFamily="34" charset="0"/>
              </a:rPr>
              <a:t>What do you see when you look at a classical 3</a:t>
            </a:r>
          </a:p>
          <a:p>
            <a:pPr marL="0" marR="0" lvl="0" indent="0" algn="l" defTabSz="914400" rtl="0" eaLnBrk="0" fontAlgn="base" latinLnBrk="0" hangingPunct="0">
              <a:lnSpc>
                <a:spcPct val="100000"/>
              </a:lnSpc>
              <a:spcBef>
                <a:spcPct val="0"/>
              </a:spcBef>
              <a:spcAft>
                <a:spcPct val="0"/>
              </a:spcAft>
              <a:buClrTx/>
              <a:buSzTx/>
              <a:buFontTx/>
              <a:buNone/>
              <a:tabLst>
                <a:tab pos="409575" algn="l"/>
              </a:tabLst>
            </a:pPr>
            <a:r>
              <a:rPr kumimoji="0" lang="en-US" sz="3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bladed wind turbine?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3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 don’t know about you, but I see ugly beasts lacking finesse and beauty. I have designed a kind of wind turbine which is not only effective in medium level winds but also beautiful to look at. I called them “whirling dervish” because they resemble whirling dervishes which rotate serenely with devotion.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6934200" cy="2123658"/>
          </a:xfrm>
          <a:prstGeom prst="rect">
            <a:avLst/>
          </a:prstGeom>
        </p:spPr>
        <p:txBody>
          <a:bodyPr wrap="square">
            <a:spAutoFit/>
          </a:bodyPr>
          <a:lstStyle/>
          <a:p>
            <a:endParaRPr lang="en-US" dirty="0"/>
          </a:p>
          <a:p>
            <a:endParaRPr lang="en-US" dirty="0"/>
          </a:p>
          <a:p>
            <a:pPr algn="ctr">
              <a:lnSpc>
                <a:spcPct val="200000"/>
              </a:lnSpc>
            </a:pPr>
            <a:r>
              <a:rPr lang="en-US" dirty="0">
                <a:latin typeface="Georgia" pitchFamily="18" charset="0"/>
              </a:rPr>
              <a:t> </a:t>
            </a:r>
            <a:r>
              <a:rPr lang="en-US" sz="2400" dirty="0">
                <a:latin typeface="Georgia" pitchFamily="18" charset="0"/>
              </a:rPr>
              <a:t>Research Interests of Prof. Dr. Tarik </a:t>
            </a:r>
            <a:r>
              <a:rPr lang="en-US" sz="2400" dirty="0" smtClean="0">
                <a:latin typeface="Georgia" pitchFamily="18" charset="0"/>
              </a:rPr>
              <a:t>Ozkul </a:t>
            </a:r>
            <a:endParaRPr lang="en-US" sz="2400" dirty="0">
              <a:latin typeface="Georgia" pitchFamily="18" charset="0"/>
            </a:endParaRPr>
          </a:p>
          <a:p>
            <a:pPr algn="ctr">
              <a:lnSpc>
                <a:spcPct val="200000"/>
              </a:lnSpc>
            </a:pPr>
            <a:r>
              <a:rPr lang="en-US" sz="2400" dirty="0">
                <a:latin typeface="Georgia" pitchFamily="18" charset="0"/>
              </a:rPr>
              <a:t>American University of Sharjah UAE </a:t>
            </a:r>
          </a:p>
        </p:txBody>
      </p:sp>
      <p:pic>
        <p:nvPicPr>
          <p:cNvPr id="1026" name="Picture 2"/>
          <p:cNvPicPr>
            <a:picLocks noChangeAspect="1" noChangeArrowheads="1"/>
          </p:cNvPicPr>
          <p:nvPr/>
        </p:nvPicPr>
        <p:blipFill>
          <a:blip r:embed="rId2"/>
          <a:srcRect/>
          <a:stretch>
            <a:fillRect/>
          </a:stretch>
        </p:blipFill>
        <p:spPr bwMode="auto">
          <a:xfrm>
            <a:off x="3048000" y="3505200"/>
            <a:ext cx="3276600" cy="2790825"/>
          </a:xfrm>
          <a:prstGeom prst="rect">
            <a:avLst/>
          </a:prstGeom>
          <a:noFill/>
          <a:ln w="9525">
            <a:noFill/>
            <a:miter lim="800000"/>
            <a:headEnd/>
            <a:tailEnd/>
          </a:ln>
          <a:effec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304800"/>
            <a:ext cx="4059125" cy="584775"/>
          </a:xfrm>
          <a:prstGeom prst="rect">
            <a:avLst/>
          </a:prstGeom>
        </p:spPr>
        <p:txBody>
          <a:bodyPr wrap="none">
            <a:spAutoFit/>
          </a:bodyPr>
          <a:lstStyle/>
          <a:p>
            <a:pPr eaLnBrk="0" hangingPunct="0"/>
            <a:r>
              <a:rPr lang="en-US" sz="3200" b="1" dirty="0" smtClean="0"/>
              <a:t>Patented inventions 5</a:t>
            </a:r>
            <a:endParaRPr lang="en-US" sz="3200" b="1" dirty="0"/>
          </a:p>
        </p:txBody>
      </p:sp>
      <p:sp>
        <p:nvSpPr>
          <p:cNvPr id="33793" name="Rectangle 1"/>
          <p:cNvSpPr>
            <a:spLocks noChangeArrowheads="1"/>
          </p:cNvSpPr>
          <p:nvPr/>
        </p:nvSpPr>
        <p:spPr bwMode="auto">
          <a:xfrm>
            <a:off x="0" y="1066800"/>
            <a:ext cx="9144000" cy="4376789"/>
          </a:xfrm>
          <a:prstGeom prst="rect">
            <a:avLst/>
          </a:prstGeom>
          <a:noFill/>
          <a:ln w="9525">
            <a:noFill/>
            <a:miter lim="800000"/>
            <a:headEnd/>
            <a:tailEnd/>
          </a:ln>
          <a:effectLst/>
        </p:spPr>
        <p:txBody>
          <a:bodyPr vert="horz" wrap="square" lIns="409446" tIns="158700" rIns="74589"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cs typeface="Calibri" pitchFamily="34" charset="0"/>
              </a:rPr>
              <a:t>Solar energy is accepted as the most reliable renewable energy. Current classical technology is too expensive and we need to reduce it to 1/10 of its current price to be competitive. My patented solar collector design is radically different than current ones and solves many issues of current solar collectors. Initial data indicates that we may reduce the cost to carbon based fuel costs.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04800"/>
            <a:ext cx="4084773" cy="584775"/>
          </a:xfrm>
          <a:prstGeom prst="rect">
            <a:avLst/>
          </a:prstGeom>
        </p:spPr>
        <p:txBody>
          <a:bodyPr wrap="none">
            <a:spAutoFit/>
          </a:bodyPr>
          <a:lstStyle/>
          <a:p>
            <a:pPr eaLnBrk="0" hangingPunct="0"/>
            <a:r>
              <a:rPr lang="en-US" sz="3200" b="1" dirty="0" smtClean="0"/>
              <a:t>Patented inventions 6</a:t>
            </a:r>
            <a:endParaRPr lang="en-US" sz="3200" b="1" dirty="0"/>
          </a:p>
        </p:txBody>
      </p:sp>
      <p:sp>
        <p:nvSpPr>
          <p:cNvPr id="34819" name="Rectangle 3"/>
          <p:cNvSpPr>
            <a:spLocks noChangeArrowheads="1"/>
          </p:cNvSpPr>
          <p:nvPr/>
        </p:nvSpPr>
        <p:spPr bwMode="auto">
          <a:xfrm>
            <a:off x="152400" y="838200"/>
            <a:ext cx="8610600" cy="4656332"/>
          </a:xfrm>
          <a:prstGeom prst="rect">
            <a:avLst/>
          </a:prstGeom>
          <a:noFill/>
          <a:ln w="9525">
            <a:noFill/>
            <a:miter lim="800000"/>
            <a:headEnd/>
            <a:tailEnd/>
          </a:ln>
          <a:effectLst/>
        </p:spPr>
        <p:txBody>
          <a:bodyPr vert="horz" wrap="square" lIns="409446" tIns="222180" rIns="185679" bIns="0" numCol="1" anchor="ctr" anchorCtr="0" compatLnSpc="1">
            <a:prstTxWarp prst="textNoShape">
              <a:avLst/>
            </a:prstTxWarp>
            <a:spAutoFit/>
          </a:bodyPr>
          <a:lstStyle/>
          <a:p>
            <a:pPr eaLnBrk="0" fontAlgn="base" hangingPunct="0">
              <a:spcBef>
                <a:spcPct val="0"/>
              </a:spcBef>
              <a:spcAft>
                <a:spcPct val="0"/>
              </a:spcAft>
              <a:buFontTx/>
              <a:buChar char="•"/>
              <a:tabLst>
                <a:tab pos="409575" algn="l"/>
              </a:tabLst>
            </a:pPr>
            <a:r>
              <a:rPr lang="en-US" sz="3200" dirty="0" smtClean="0">
                <a:latin typeface="Calibri" pitchFamily="34" charset="0"/>
                <a:cs typeface="Calibri" pitchFamily="34" charset="0"/>
              </a:rPr>
              <a:t>Deserts are the areas receiving most sunlight. If only we could find a way of covering these vast areas with solar collectors.</a:t>
            </a:r>
          </a:p>
          <a:p>
            <a:pPr marL="0" marR="0" lvl="0" indent="0" defTabSz="914400" rtl="0" eaLnBrk="0" fontAlgn="base" latinLnBrk="0" hangingPunct="0">
              <a:lnSpc>
                <a:spcPct val="100000"/>
              </a:lnSpc>
              <a:spcBef>
                <a:spcPct val="0"/>
              </a:spcBef>
              <a:spcAft>
                <a:spcPct val="0"/>
              </a:spcAft>
              <a:buClrTx/>
              <a:buSzTx/>
              <a:buFontTx/>
              <a:buChar char="•"/>
              <a:tabLst>
                <a:tab pos="409575" algn="l"/>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We have come up with a way of converting desert sand to perfectly shaped parabolic solar collectors using automated equipment and an interesting strand of bacteria which binds sand particles. Result is a solar collector with minimal carbon footprint.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148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19400" y="30163"/>
            <a:ext cx="7086600" cy="830997"/>
          </a:xfrm>
          <a:prstGeom prst="rect">
            <a:avLst/>
          </a:prstGeom>
        </p:spPr>
        <p:txBody>
          <a:bodyPr wrap="square">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9" name="Teardrop 8"/>
          <p:cNvSpPr/>
          <p:nvPr/>
        </p:nvSpPr>
        <p:spPr>
          <a:xfrm>
            <a:off x="1295400" y="630238"/>
            <a:ext cx="7696200" cy="3560762"/>
          </a:xfrm>
          <a:prstGeom prst="teardrop">
            <a:avLst/>
          </a:prstGeom>
          <a:solidFill>
            <a:schemeClr val="accent2">
              <a:lumMod val="50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rgbClr val="C00000"/>
                </a:solidFill>
                <a:latin typeface="Calisto MT" panose="02040603050505030304" pitchFamily="18" charset="0"/>
                <a:hlinkClick r:id="rId4"/>
              </a:rPr>
              <a:t>http://omicsonline.org/membership.php</a:t>
            </a:r>
            <a:r>
              <a:rPr lang="en-US" dirty="0">
                <a:solidFill>
                  <a:srgbClr val="C00000"/>
                </a:solidFill>
                <a:latin typeface="Calisto MT" panose="02040603050505030304"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latin typeface="Arial" charset="0"/>
                <a:cs typeface="Arial" charset="0"/>
              </a:rPr>
              <a:t>Upcoming Conference</a:t>
            </a:r>
            <a:r>
              <a:rPr lang="en-IN" dirty="0"/>
              <a:t/>
            </a:r>
            <a:br>
              <a:rPr lang="en-IN" dirty="0"/>
            </a:br>
            <a:endParaRPr lang="en-IN" dirty="0"/>
          </a:p>
        </p:txBody>
      </p:sp>
      <p:sp>
        <p:nvSpPr>
          <p:cNvPr id="3" name="Subtitle 2"/>
          <p:cNvSpPr>
            <a:spLocks noGrp="1"/>
          </p:cNvSpPr>
          <p:nvPr>
            <p:ph idx="1"/>
          </p:nvPr>
        </p:nvSpPr>
        <p:spPr/>
        <p:txBody>
          <a:bodyPr/>
          <a:lstStyle/>
          <a:p>
            <a:pPr>
              <a:defRPr/>
            </a:pPr>
            <a:r>
              <a:rPr lang="en-IN" dirty="0">
                <a:solidFill>
                  <a:srgbClr val="FF0000"/>
                </a:solidFill>
                <a:latin typeface="Times New Roman" pitchFamily="18" charset="0"/>
                <a:cs typeface="Times New Roman" pitchFamily="18" charset="0"/>
              </a:rPr>
              <a:t>For upcoming conferences please follow the below mentioned link</a:t>
            </a:r>
          </a:p>
          <a:p>
            <a:pPr marL="0" indent="0">
              <a:buFontTx/>
              <a:buNone/>
              <a:defRPr/>
            </a:pPr>
            <a:r>
              <a:rPr lang="en-IN" dirty="0">
                <a:solidFill>
                  <a:srgbClr val="FF0000"/>
                </a:solidFill>
                <a:latin typeface="Times New Roman" pitchFamily="18" charset="0"/>
                <a:cs typeface="Times New Roman" pitchFamily="18" charset="0"/>
              </a:rPr>
              <a:t>http://www.conferenceseries.com/</a:t>
            </a:r>
          </a:p>
          <a:p>
            <a:endParaRPr lang="en-IN" dirty="0"/>
          </a:p>
        </p:txBody>
      </p:sp>
    </p:spTree>
    <p:extLst>
      <p:ext uri="{BB962C8B-B14F-4D97-AF65-F5344CB8AC3E}">
        <p14:creationId xmlns:p14="http://schemas.microsoft.com/office/powerpoint/2010/main" val="1233092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0" y="1219198"/>
            <a:ext cx="9144000" cy="5632311"/>
          </a:xfrm>
          <a:prstGeom prst="rect">
            <a:avLst/>
          </a:prstGeom>
        </p:spPr>
        <p:txBody>
          <a:bodyPr wrap="square">
            <a:spAutoFit/>
          </a:bodyPr>
          <a:lstStyle/>
          <a:p>
            <a:pPr algn="ctr"/>
            <a:r>
              <a:rPr lang="en-US" sz="2400" dirty="0" smtClean="0">
                <a:latin typeface="Georgia" pitchFamily="18" charset="0"/>
              </a:rPr>
              <a:t>Prosthetic device for activation of dysfunctional </a:t>
            </a:r>
            <a:r>
              <a:rPr lang="en-US" sz="2400" dirty="0" err="1" smtClean="0">
                <a:latin typeface="Georgia" pitchFamily="18" charset="0"/>
              </a:rPr>
              <a:t>eustachian</a:t>
            </a:r>
            <a:r>
              <a:rPr lang="en-US" sz="2400" dirty="0" smtClean="0">
                <a:latin typeface="Georgia" pitchFamily="18" charset="0"/>
              </a:rPr>
              <a:t> tube patients </a:t>
            </a:r>
            <a:endParaRPr lang="en-US" sz="2000" dirty="0" smtClean="0"/>
          </a:p>
          <a:p>
            <a:pPr algn="just">
              <a:lnSpc>
                <a:spcPct val="250000"/>
              </a:lnSpc>
            </a:pPr>
            <a:r>
              <a:rPr lang="en-US" sz="1600" dirty="0" smtClean="0">
                <a:latin typeface="Georgia" pitchFamily="18" charset="0"/>
              </a:rPr>
              <a:t>Thousands of people and animal suffer from dysfunctional Eustachian tube problems, </a:t>
            </a:r>
          </a:p>
          <a:p>
            <a:pPr algn="just">
              <a:lnSpc>
                <a:spcPct val="250000"/>
              </a:lnSpc>
            </a:pPr>
            <a:r>
              <a:rPr lang="en-US" sz="1600" dirty="0" smtClean="0">
                <a:latin typeface="Georgia" pitchFamily="18" charset="0"/>
              </a:rPr>
              <a:t>The only known surgical cure is intentional rupturing of ear drum which lasts about 6 months. </a:t>
            </a:r>
          </a:p>
          <a:p>
            <a:pPr algn="just">
              <a:lnSpc>
                <a:spcPct val="250000"/>
              </a:lnSpc>
            </a:pPr>
            <a:r>
              <a:rPr lang="en-US" sz="1600" dirty="0" smtClean="0">
                <a:latin typeface="Georgia" pitchFamily="18" charset="0"/>
              </a:rPr>
              <a:t>I am part of a team who designed a prosthetic device designed to cure the problem.</a:t>
            </a:r>
          </a:p>
          <a:p>
            <a:pPr>
              <a:lnSpc>
                <a:spcPct val="200000"/>
              </a:lnSpc>
            </a:pPr>
            <a:endParaRPr lang="en-US" sz="2000" dirty="0" smtClean="0">
              <a:latin typeface="Georgia" pitchFamily="18" charset="0"/>
            </a:endParaRPr>
          </a:p>
          <a:p>
            <a:pPr>
              <a:lnSpc>
                <a:spcPct val="200000"/>
              </a:lnSpc>
            </a:pPr>
            <a:endParaRPr lang="en-US" sz="2000" dirty="0" smtClean="0">
              <a:latin typeface="Georgia" pitchFamily="18" charset="0"/>
            </a:endParaRPr>
          </a:p>
          <a:p>
            <a:endParaRPr lang="en-US" dirty="0" smtClean="0">
              <a:latin typeface="Georgia" pitchFamily="18" charset="0"/>
            </a:endParaRPr>
          </a:p>
          <a:p>
            <a:endParaRPr lang="en-US" dirty="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r>
              <a:rPr lang="en-US" sz="1100" dirty="0" smtClean="0">
                <a:latin typeface="Georgia" pitchFamily="18" charset="0"/>
              </a:rPr>
              <a:t>M.H. Ozkul, T. Ozkul, “Recent promising technological developments on hearing restoration” J. of Biomedical Sci.&amp; Eng., Vol.4, No.3, 147-232 (2011), 158-163. </a:t>
            </a:r>
            <a:endParaRPr lang="en-US" sz="1100" dirty="0">
              <a:latin typeface="Georgia" pitchFamily="18" charset="0"/>
            </a:endParaRPr>
          </a:p>
        </p:txBody>
      </p:sp>
      <p:pic>
        <p:nvPicPr>
          <p:cNvPr id="2050" name="Picture 2"/>
          <p:cNvPicPr>
            <a:picLocks noChangeAspect="1" noChangeArrowheads="1"/>
          </p:cNvPicPr>
          <p:nvPr/>
        </p:nvPicPr>
        <p:blipFill>
          <a:blip r:embed="rId3"/>
          <a:srcRect/>
          <a:stretch>
            <a:fillRect/>
          </a:stretch>
        </p:blipFill>
        <p:spPr bwMode="auto">
          <a:xfrm>
            <a:off x="2209800" y="3886200"/>
            <a:ext cx="4191000" cy="21240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29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914400" y="1143001"/>
            <a:ext cx="6934200" cy="800219"/>
          </a:xfrm>
          <a:prstGeom prst="rect">
            <a:avLst/>
          </a:prstGeom>
        </p:spPr>
        <p:txBody>
          <a:bodyPr wrap="square">
            <a:spAutoFit/>
          </a:bodyPr>
          <a:lstStyle/>
          <a:p>
            <a:endParaRPr lang="en-US" dirty="0"/>
          </a:p>
          <a:p>
            <a:pPr algn="ctr"/>
            <a:r>
              <a:rPr lang="en-US" sz="2800" dirty="0"/>
              <a:t>Researching facial standards of beauty </a:t>
            </a:r>
          </a:p>
        </p:txBody>
      </p:sp>
      <p:sp>
        <p:nvSpPr>
          <p:cNvPr id="7" name="Rectangle 6"/>
          <p:cNvSpPr/>
          <p:nvPr/>
        </p:nvSpPr>
        <p:spPr>
          <a:xfrm>
            <a:off x="304800" y="1905000"/>
            <a:ext cx="4800600" cy="4062651"/>
          </a:xfrm>
          <a:prstGeom prst="rect">
            <a:avLst/>
          </a:prstGeom>
        </p:spPr>
        <p:txBody>
          <a:bodyPr wrap="square">
            <a:spAutoFit/>
          </a:bodyPr>
          <a:lstStyle/>
          <a:p>
            <a:endParaRPr lang="en-US" dirty="0"/>
          </a:p>
          <a:p>
            <a:pPr algn="just">
              <a:lnSpc>
                <a:spcPct val="200000"/>
              </a:lnSpc>
              <a:buFont typeface="Wingdings" pitchFamily="2" charset="2"/>
              <a:buChar char="Ø"/>
            </a:pPr>
            <a:r>
              <a:rPr lang="en-US" sz="2000" dirty="0" smtClean="0">
                <a:latin typeface="Georgia" pitchFamily="18" charset="0"/>
              </a:rPr>
              <a:t>Measurement </a:t>
            </a:r>
            <a:r>
              <a:rPr lang="en-US" sz="2000" dirty="0">
                <a:latin typeface="Georgia" pitchFamily="18" charset="0"/>
              </a:rPr>
              <a:t>of facial beauty is a non-exact science, </a:t>
            </a:r>
          </a:p>
          <a:p>
            <a:pPr algn="just">
              <a:lnSpc>
                <a:spcPct val="200000"/>
              </a:lnSpc>
              <a:buFont typeface="Wingdings" pitchFamily="2" charset="2"/>
              <a:buChar char="Ø"/>
            </a:pPr>
            <a:r>
              <a:rPr lang="en-US" sz="2000" dirty="0" smtClean="0">
                <a:latin typeface="Georgia" pitchFamily="18" charset="0"/>
              </a:rPr>
              <a:t>An </a:t>
            </a:r>
            <a:r>
              <a:rPr lang="en-US" sz="2000" dirty="0">
                <a:latin typeface="Georgia" pitchFamily="18" charset="0"/>
              </a:rPr>
              <a:t>objective way of measurement is necessary in order to avoid litigation, </a:t>
            </a:r>
          </a:p>
          <a:p>
            <a:pPr algn="just">
              <a:lnSpc>
                <a:spcPct val="200000"/>
              </a:lnSpc>
              <a:buFont typeface="Wingdings" pitchFamily="2" charset="2"/>
              <a:buChar char="Ø"/>
            </a:pPr>
            <a:r>
              <a:rPr lang="en-US" sz="2000" dirty="0" smtClean="0">
                <a:latin typeface="Georgia" pitchFamily="18" charset="0"/>
              </a:rPr>
              <a:t>Part </a:t>
            </a:r>
            <a:r>
              <a:rPr lang="en-US" sz="2000" dirty="0">
                <a:latin typeface="Georgia" pitchFamily="18" charset="0"/>
              </a:rPr>
              <a:t>of a team to find beauty standards for different race and nations </a:t>
            </a:r>
          </a:p>
        </p:txBody>
      </p:sp>
      <p:sp>
        <p:nvSpPr>
          <p:cNvPr id="8" name="Rectangle 7"/>
          <p:cNvSpPr/>
          <p:nvPr/>
        </p:nvSpPr>
        <p:spPr>
          <a:xfrm>
            <a:off x="0" y="6172200"/>
            <a:ext cx="9144000" cy="707886"/>
          </a:xfrm>
          <a:prstGeom prst="rect">
            <a:avLst/>
          </a:prstGeom>
        </p:spPr>
        <p:txBody>
          <a:bodyPr wrap="square">
            <a:spAutoFit/>
          </a:bodyPr>
          <a:lstStyle/>
          <a:p>
            <a:endParaRPr lang="en-US" dirty="0"/>
          </a:p>
          <a:p>
            <a:r>
              <a:rPr lang="en-US" sz="1100" dirty="0"/>
              <a:t>Ozkul, T. Ozkul, M. H. “ A study towards fuzzy logic-based assessment of nasal harmony of </a:t>
            </a:r>
            <a:r>
              <a:rPr lang="en-US" sz="1100" dirty="0" err="1"/>
              <a:t>rhinoplasty</a:t>
            </a:r>
            <a:r>
              <a:rPr lang="en-US" sz="1100" dirty="0"/>
              <a:t> patients” Journal of the Franklin Institute, Vol. 343, Issues 4-5, July 2006, pp 329-339. </a:t>
            </a:r>
          </a:p>
        </p:txBody>
      </p:sp>
      <p:pic>
        <p:nvPicPr>
          <p:cNvPr id="2050" name="Picture 2"/>
          <p:cNvPicPr>
            <a:picLocks noChangeAspect="1" noChangeArrowheads="1"/>
          </p:cNvPicPr>
          <p:nvPr/>
        </p:nvPicPr>
        <p:blipFill>
          <a:blip r:embed="rId3"/>
          <a:srcRect/>
          <a:stretch>
            <a:fillRect/>
          </a:stretch>
        </p:blipFill>
        <p:spPr bwMode="auto">
          <a:xfrm>
            <a:off x="5334000" y="2057400"/>
            <a:ext cx="3200400" cy="43275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38664"/>
          </a:xfrm>
          <a:prstGeom prst="rect">
            <a:avLst/>
          </a:prstGeom>
        </p:spPr>
        <p:txBody>
          <a:bodyPr wrap="square">
            <a:spAutoFit/>
          </a:bodyPr>
          <a:lstStyle/>
          <a:p>
            <a:endParaRPr lang="en-US" dirty="0"/>
          </a:p>
          <a:p>
            <a:pPr algn="ctr"/>
            <a:r>
              <a:rPr lang="en-US" sz="2400" dirty="0">
                <a:latin typeface="Georgia" pitchFamily="18" charset="0"/>
              </a:rPr>
              <a:t>Machine assessment of facial standards </a:t>
            </a:r>
          </a:p>
        </p:txBody>
      </p:sp>
      <p:sp>
        <p:nvSpPr>
          <p:cNvPr id="4" name="Rectangle 3"/>
          <p:cNvSpPr/>
          <p:nvPr/>
        </p:nvSpPr>
        <p:spPr>
          <a:xfrm>
            <a:off x="152400" y="1752600"/>
            <a:ext cx="4419600" cy="3416320"/>
          </a:xfrm>
          <a:prstGeom prst="rect">
            <a:avLst/>
          </a:prstGeom>
        </p:spPr>
        <p:txBody>
          <a:bodyPr wrap="square">
            <a:spAutoFit/>
          </a:bodyPr>
          <a:lstStyle/>
          <a:p>
            <a:pPr algn="just">
              <a:lnSpc>
                <a:spcPct val="200000"/>
              </a:lnSpc>
              <a:buFont typeface="Wingdings" pitchFamily="2" charset="2"/>
              <a:buChar char="Ø"/>
            </a:pPr>
            <a:r>
              <a:rPr lang="en-US" dirty="0" smtClean="0">
                <a:latin typeface="Georgia" pitchFamily="18" charset="0"/>
              </a:rPr>
              <a:t>Results </a:t>
            </a:r>
            <a:r>
              <a:rPr lang="en-US" dirty="0">
                <a:latin typeface="Georgia" pitchFamily="18" charset="0"/>
              </a:rPr>
              <a:t>of the beauty standards are intended to utilized by medical professionals for assessment of patient. </a:t>
            </a:r>
          </a:p>
          <a:p>
            <a:pPr algn="just">
              <a:lnSpc>
                <a:spcPct val="200000"/>
              </a:lnSpc>
              <a:buFont typeface="Wingdings" pitchFamily="2" charset="2"/>
              <a:buChar char="Ø"/>
            </a:pPr>
            <a:r>
              <a:rPr lang="en-US" dirty="0" smtClean="0">
                <a:latin typeface="Georgia" pitchFamily="18" charset="0"/>
              </a:rPr>
              <a:t>Patients </a:t>
            </a:r>
            <a:r>
              <a:rPr lang="en-US" dirty="0">
                <a:latin typeface="Georgia" pitchFamily="18" charset="0"/>
              </a:rPr>
              <a:t>condition is assessed before and after surgery by a sophisticated fuzzy logic based tool </a:t>
            </a:r>
          </a:p>
        </p:txBody>
      </p:sp>
      <p:sp>
        <p:nvSpPr>
          <p:cNvPr id="5" name="Rectangle 4"/>
          <p:cNvSpPr/>
          <p:nvPr/>
        </p:nvSpPr>
        <p:spPr>
          <a:xfrm>
            <a:off x="0" y="6042392"/>
            <a:ext cx="9144000" cy="815608"/>
          </a:xfrm>
          <a:prstGeom prst="rect">
            <a:avLst/>
          </a:prstGeom>
        </p:spPr>
        <p:txBody>
          <a:bodyPr wrap="square">
            <a:spAutoFit/>
          </a:bodyPr>
          <a:lstStyle/>
          <a:p>
            <a:endParaRPr lang="en-US" dirty="0"/>
          </a:p>
          <a:p>
            <a:r>
              <a:rPr lang="en-US" sz="1100" dirty="0">
                <a:latin typeface="Georgia" pitchFamily="18" charset="0"/>
              </a:rPr>
              <a:t>M.H. Ozkul, T. Ozkul, “A Fuzzy-logic-based model for assessment of human facial harmony based on theory of averages" Journal of the Franklin Institute, Volume 348, Issue 8, October 2011, Pages 2216-2234</a:t>
            </a:r>
            <a:r>
              <a:rPr lang="en-US" dirty="0"/>
              <a:t>. </a:t>
            </a:r>
          </a:p>
        </p:txBody>
      </p:sp>
      <p:pic>
        <p:nvPicPr>
          <p:cNvPr id="3074" name="Picture 2"/>
          <p:cNvPicPr>
            <a:picLocks noChangeAspect="1" noChangeArrowheads="1"/>
          </p:cNvPicPr>
          <p:nvPr/>
        </p:nvPicPr>
        <p:blipFill>
          <a:blip r:embed="rId2"/>
          <a:srcRect/>
          <a:stretch>
            <a:fillRect/>
          </a:stretch>
        </p:blipFill>
        <p:spPr bwMode="auto">
          <a:xfrm>
            <a:off x="5181600" y="1295400"/>
            <a:ext cx="2903538" cy="437356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7162800" cy="738664"/>
          </a:xfrm>
          <a:prstGeom prst="rect">
            <a:avLst/>
          </a:prstGeom>
        </p:spPr>
        <p:txBody>
          <a:bodyPr wrap="square">
            <a:spAutoFit/>
          </a:bodyPr>
          <a:lstStyle/>
          <a:p>
            <a:endParaRPr lang="en-US" dirty="0"/>
          </a:p>
          <a:p>
            <a:pPr algn="ctr"/>
            <a:r>
              <a:rPr lang="en-US" sz="2400" dirty="0">
                <a:latin typeface="Georgia" pitchFamily="18" charset="0"/>
              </a:rPr>
              <a:t>Fuzzy logic assessment of facial condition </a:t>
            </a:r>
          </a:p>
        </p:txBody>
      </p:sp>
      <p:sp>
        <p:nvSpPr>
          <p:cNvPr id="7" name="Rectangle 6"/>
          <p:cNvSpPr/>
          <p:nvPr/>
        </p:nvSpPr>
        <p:spPr>
          <a:xfrm>
            <a:off x="609600" y="914400"/>
            <a:ext cx="8077200" cy="2737031"/>
          </a:xfrm>
          <a:prstGeom prst="rect">
            <a:avLst/>
          </a:prstGeom>
        </p:spPr>
        <p:txBody>
          <a:bodyPr wrap="square">
            <a:spAutoFit/>
          </a:bodyPr>
          <a:lstStyle/>
          <a:p>
            <a:endParaRPr lang="en-US" dirty="0"/>
          </a:p>
          <a:p>
            <a:pPr>
              <a:lnSpc>
                <a:spcPct val="200000"/>
              </a:lnSpc>
              <a:buFont typeface="Wingdings" pitchFamily="2" charset="2"/>
              <a:buChar char="Ø"/>
            </a:pPr>
            <a:r>
              <a:rPr lang="en-US" sz="2000" dirty="0" smtClean="0">
                <a:latin typeface="Georgia" pitchFamily="18" charset="0"/>
              </a:rPr>
              <a:t>Software tool is intended to generate objective scoring of overall facial value, </a:t>
            </a:r>
            <a:endParaRPr lang="en-US" sz="2000" dirty="0">
              <a:latin typeface="Georgia" pitchFamily="18" charset="0"/>
            </a:endParaRPr>
          </a:p>
          <a:p>
            <a:pPr>
              <a:lnSpc>
                <a:spcPct val="200000"/>
              </a:lnSpc>
              <a:buFont typeface="Wingdings" pitchFamily="2" charset="2"/>
              <a:buChar char="Ø"/>
            </a:pPr>
            <a:r>
              <a:rPr lang="en-US" sz="2000" dirty="0" smtClean="0">
                <a:latin typeface="Georgia" pitchFamily="18" charset="0"/>
              </a:rPr>
              <a:t>By </a:t>
            </a:r>
            <a:r>
              <a:rPr lang="en-US" sz="2000" dirty="0">
                <a:latin typeface="Georgia" pitchFamily="18" charset="0"/>
              </a:rPr>
              <a:t>generating results before and after surgery, the improvement of the patient is documented by an objective tool, </a:t>
            </a:r>
          </a:p>
        </p:txBody>
      </p:sp>
      <p:sp>
        <p:nvSpPr>
          <p:cNvPr id="10" name="Rectangle 9"/>
          <p:cNvSpPr/>
          <p:nvPr/>
        </p:nvSpPr>
        <p:spPr>
          <a:xfrm>
            <a:off x="0" y="5943600"/>
            <a:ext cx="9144000" cy="707886"/>
          </a:xfrm>
          <a:prstGeom prst="rect">
            <a:avLst/>
          </a:prstGeom>
        </p:spPr>
        <p:txBody>
          <a:bodyPr wrap="square">
            <a:spAutoFit/>
          </a:bodyPr>
          <a:lstStyle/>
          <a:p>
            <a:endParaRPr lang="en-US" dirty="0"/>
          </a:p>
          <a:p>
            <a:r>
              <a:rPr lang="en-US" sz="1100" dirty="0">
                <a:latin typeface="Georgia" pitchFamily="18" charset="0"/>
              </a:rPr>
              <a:t>Ozkul, T. Ozkul, M. H. “ A study towards fuzzy logic-based assessment of nasal harmony of </a:t>
            </a:r>
            <a:r>
              <a:rPr lang="en-US" sz="1100" dirty="0" err="1">
                <a:latin typeface="Georgia" pitchFamily="18" charset="0"/>
              </a:rPr>
              <a:t>rhinoplasty</a:t>
            </a:r>
            <a:r>
              <a:rPr lang="en-US" sz="1100" dirty="0">
                <a:latin typeface="Georgia" pitchFamily="18" charset="0"/>
              </a:rPr>
              <a:t> patients” Journal of the Franklin Institute, Vol. 343, Issues 4-5, July 2006, pp 329-339. </a:t>
            </a:r>
          </a:p>
        </p:txBody>
      </p:sp>
      <p:pic>
        <p:nvPicPr>
          <p:cNvPr id="4098" name="Picture 2"/>
          <p:cNvPicPr>
            <a:picLocks noChangeAspect="1" noChangeArrowheads="1"/>
          </p:cNvPicPr>
          <p:nvPr/>
        </p:nvPicPr>
        <p:blipFill>
          <a:blip r:embed="rId2"/>
          <a:srcRect/>
          <a:stretch>
            <a:fillRect/>
          </a:stretch>
        </p:blipFill>
        <p:spPr bwMode="auto">
          <a:xfrm>
            <a:off x="1295400" y="3733800"/>
            <a:ext cx="5951538" cy="24082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0"/>
            <a:ext cx="4572000" cy="738664"/>
          </a:xfrm>
          <a:prstGeom prst="rect">
            <a:avLst/>
          </a:prstGeom>
        </p:spPr>
        <p:txBody>
          <a:bodyPr wrap="square">
            <a:spAutoFit/>
          </a:bodyPr>
          <a:lstStyle/>
          <a:p>
            <a:endParaRPr lang="en-US" dirty="0"/>
          </a:p>
          <a:p>
            <a:pPr algn="ctr"/>
            <a:r>
              <a:rPr lang="en-US" sz="2400" dirty="0">
                <a:latin typeface="Georgia" pitchFamily="18" charset="0"/>
              </a:rPr>
              <a:t>Surgical planning aid </a:t>
            </a:r>
          </a:p>
        </p:txBody>
      </p:sp>
      <p:sp>
        <p:nvSpPr>
          <p:cNvPr id="5" name="Rectangle 4"/>
          <p:cNvSpPr/>
          <p:nvPr/>
        </p:nvSpPr>
        <p:spPr>
          <a:xfrm>
            <a:off x="152400" y="1066800"/>
            <a:ext cx="6248400" cy="3338735"/>
          </a:xfrm>
          <a:prstGeom prst="rect">
            <a:avLst/>
          </a:prstGeom>
        </p:spPr>
        <p:txBody>
          <a:bodyPr wrap="square">
            <a:spAutoFit/>
          </a:bodyPr>
          <a:lstStyle/>
          <a:p>
            <a:pPr>
              <a:lnSpc>
                <a:spcPct val="200000"/>
              </a:lnSpc>
              <a:buFont typeface="Wingdings" pitchFamily="2" charset="2"/>
              <a:buChar char="Ø"/>
            </a:pPr>
            <a:r>
              <a:rPr lang="en-US" dirty="0" smtClean="0"/>
              <a:t>Rhinoplasty </a:t>
            </a:r>
            <a:r>
              <a:rPr lang="en-US" dirty="0"/>
              <a:t>is a complicated surgery with many parameters to deal with, </a:t>
            </a:r>
          </a:p>
          <a:p>
            <a:pPr>
              <a:lnSpc>
                <a:spcPct val="200000"/>
              </a:lnSpc>
              <a:buFont typeface="Wingdings" pitchFamily="2" charset="2"/>
              <a:buChar char="Ø"/>
            </a:pPr>
            <a:r>
              <a:rPr lang="en-US" dirty="0" smtClean="0"/>
              <a:t> </a:t>
            </a:r>
            <a:r>
              <a:rPr lang="en-US" dirty="0"/>
              <a:t>Many parameters are coupled, meaning changing one inadvertently changes others, </a:t>
            </a:r>
          </a:p>
          <a:p>
            <a:pPr>
              <a:lnSpc>
                <a:spcPct val="200000"/>
              </a:lnSpc>
              <a:buFont typeface="Wingdings" pitchFamily="2" charset="2"/>
              <a:buChar char="Ø"/>
            </a:pPr>
            <a:r>
              <a:rPr lang="en-US" dirty="0" smtClean="0"/>
              <a:t>Part </a:t>
            </a:r>
            <a:r>
              <a:rPr lang="en-US" dirty="0"/>
              <a:t>of a research team to design a software aid for planning the surgery for best end result </a:t>
            </a:r>
          </a:p>
        </p:txBody>
      </p:sp>
      <p:sp>
        <p:nvSpPr>
          <p:cNvPr id="6" name="Rectangle 5"/>
          <p:cNvSpPr/>
          <p:nvPr/>
        </p:nvSpPr>
        <p:spPr>
          <a:xfrm>
            <a:off x="0" y="6150114"/>
            <a:ext cx="9144000" cy="430887"/>
          </a:xfrm>
          <a:prstGeom prst="rect">
            <a:avLst/>
          </a:prstGeom>
        </p:spPr>
        <p:txBody>
          <a:bodyPr wrap="square">
            <a:spAutoFit/>
          </a:bodyPr>
          <a:lstStyle/>
          <a:p>
            <a:r>
              <a:rPr lang="en-US" sz="1100" b="1" dirty="0" smtClean="0">
                <a:latin typeface="Georgia" pitchFamily="18" charset="0"/>
              </a:rPr>
              <a:t>Ozkul</a:t>
            </a:r>
            <a:r>
              <a:rPr lang="en-US" sz="1100" b="1" dirty="0">
                <a:latin typeface="Georgia" pitchFamily="18" charset="0"/>
              </a:rPr>
              <a:t>, T., Ozkul, M. H. “ Computer simulation tool for </a:t>
            </a:r>
            <a:r>
              <a:rPr lang="en-US" sz="1100" b="1" dirty="0" err="1">
                <a:latin typeface="Georgia" pitchFamily="18" charset="0"/>
              </a:rPr>
              <a:t>rhinoplasty</a:t>
            </a:r>
            <a:r>
              <a:rPr lang="en-US" sz="1100" b="1" dirty="0">
                <a:latin typeface="Georgia" pitchFamily="18" charset="0"/>
              </a:rPr>
              <a:t> planning” </a:t>
            </a:r>
            <a:r>
              <a:rPr lang="en-US" sz="1100" b="1" i="1" dirty="0">
                <a:latin typeface="Georgia" pitchFamily="18" charset="0"/>
              </a:rPr>
              <a:t>Computers in Biology and Medicine, Vol. 34, Issue 8, December 2004, pp. 697-718. </a:t>
            </a:r>
            <a:endParaRPr lang="en-US" sz="1100" dirty="0">
              <a:latin typeface="Georgia" pitchFamily="18" charset="0"/>
            </a:endParaRPr>
          </a:p>
        </p:txBody>
      </p:sp>
      <p:pic>
        <p:nvPicPr>
          <p:cNvPr id="5122" name="Picture 2"/>
          <p:cNvPicPr>
            <a:picLocks noChangeAspect="1" noChangeArrowheads="1"/>
          </p:cNvPicPr>
          <p:nvPr/>
        </p:nvPicPr>
        <p:blipFill>
          <a:blip r:embed="rId2"/>
          <a:srcRect/>
          <a:stretch>
            <a:fillRect/>
          </a:stretch>
        </p:blipFill>
        <p:spPr bwMode="auto">
          <a:xfrm>
            <a:off x="1371600" y="4419600"/>
            <a:ext cx="6270625" cy="1676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0"/>
            <a:ext cx="6096000" cy="677108"/>
          </a:xfrm>
          <a:prstGeom prst="rect">
            <a:avLst/>
          </a:prstGeom>
        </p:spPr>
        <p:txBody>
          <a:bodyPr wrap="square">
            <a:spAutoFit/>
          </a:bodyPr>
          <a:lstStyle/>
          <a:p>
            <a:endParaRPr lang="en-US" dirty="0"/>
          </a:p>
          <a:p>
            <a:pPr algn="ctr"/>
            <a:r>
              <a:rPr lang="en-US" sz="2000" dirty="0">
                <a:latin typeface="Georgia" pitchFamily="18" charset="0"/>
              </a:rPr>
              <a:t>Software tool for measurement of facial parameters </a:t>
            </a:r>
          </a:p>
        </p:txBody>
      </p:sp>
      <p:sp>
        <p:nvSpPr>
          <p:cNvPr id="4" name="Rectangle 3"/>
          <p:cNvSpPr/>
          <p:nvPr/>
        </p:nvSpPr>
        <p:spPr>
          <a:xfrm>
            <a:off x="152400" y="1143000"/>
            <a:ext cx="5029200" cy="3970318"/>
          </a:xfrm>
          <a:prstGeom prst="rect">
            <a:avLst/>
          </a:prstGeom>
        </p:spPr>
        <p:txBody>
          <a:bodyPr wrap="square">
            <a:spAutoFit/>
          </a:bodyPr>
          <a:lstStyle/>
          <a:p>
            <a:pPr>
              <a:lnSpc>
                <a:spcPct val="200000"/>
              </a:lnSpc>
              <a:buFont typeface="Wingdings" pitchFamily="2" charset="2"/>
              <a:buChar char="Ø"/>
            </a:pPr>
            <a:r>
              <a:rPr lang="en-US" dirty="0" smtClean="0"/>
              <a:t>Part </a:t>
            </a:r>
            <a:r>
              <a:rPr lang="en-US" dirty="0"/>
              <a:t>of a team designed software tool for measurement of facial parameters, </a:t>
            </a:r>
          </a:p>
          <a:p>
            <a:pPr>
              <a:lnSpc>
                <a:spcPct val="200000"/>
              </a:lnSpc>
              <a:buFont typeface="Wingdings" pitchFamily="2" charset="2"/>
              <a:buChar char="Ø"/>
            </a:pPr>
            <a:r>
              <a:rPr lang="en-US" dirty="0" smtClean="0"/>
              <a:t>Practical </a:t>
            </a:r>
            <a:r>
              <a:rPr lang="en-US" dirty="0"/>
              <a:t>java based tool for extracting important facial parameters easily, </a:t>
            </a:r>
          </a:p>
          <a:p>
            <a:pPr>
              <a:lnSpc>
                <a:spcPct val="200000"/>
              </a:lnSpc>
              <a:buFont typeface="Wingdings" pitchFamily="2" charset="2"/>
              <a:buChar char="Ø"/>
            </a:pPr>
            <a:r>
              <a:rPr lang="en-US" dirty="0" smtClean="0"/>
              <a:t>Our </a:t>
            </a:r>
            <a:r>
              <a:rPr lang="en-US" dirty="0"/>
              <a:t>tool is being used by many researchers all around the world from criminal investigators to medical researchers </a:t>
            </a:r>
          </a:p>
        </p:txBody>
      </p:sp>
      <p:sp>
        <p:nvSpPr>
          <p:cNvPr id="5" name="Rectangle 4"/>
          <p:cNvSpPr/>
          <p:nvPr/>
        </p:nvSpPr>
        <p:spPr>
          <a:xfrm>
            <a:off x="0" y="5943600"/>
            <a:ext cx="9144000" cy="707886"/>
          </a:xfrm>
          <a:prstGeom prst="rect">
            <a:avLst/>
          </a:prstGeom>
        </p:spPr>
        <p:txBody>
          <a:bodyPr wrap="square">
            <a:spAutoFit/>
          </a:bodyPr>
          <a:lstStyle/>
          <a:p>
            <a:endParaRPr lang="en-US" dirty="0"/>
          </a:p>
          <a:p>
            <a:r>
              <a:rPr lang="en-US" sz="1100" b="1" dirty="0">
                <a:latin typeface="Georgia" pitchFamily="18" charset="0"/>
              </a:rPr>
              <a:t>T. Ozkul, M. H. Ozkul, R. </a:t>
            </a:r>
            <a:r>
              <a:rPr lang="en-US" sz="1100" b="1" dirty="0" err="1">
                <a:latin typeface="Georgia" pitchFamily="18" charset="0"/>
              </a:rPr>
              <a:t>Akhtar</a:t>
            </a:r>
            <a:r>
              <a:rPr lang="en-US" sz="1100" b="1" dirty="0">
                <a:latin typeface="Georgia" pitchFamily="18" charset="0"/>
              </a:rPr>
              <a:t>, F. Al-</a:t>
            </a:r>
            <a:r>
              <a:rPr lang="en-US" sz="1100" b="1" dirty="0" err="1">
                <a:latin typeface="Georgia" pitchFamily="18" charset="0"/>
              </a:rPr>
              <a:t>Kaabi</a:t>
            </a:r>
            <a:r>
              <a:rPr lang="en-US" sz="1100" b="1" dirty="0">
                <a:latin typeface="Georgia" pitchFamily="18" charset="0"/>
              </a:rPr>
              <a:t> and T. </a:t>
            </a:r>
            <a:r>
              <a:rPr lang="en-US" sz="1100" b="1" dirty="0" err="1">
                <a:latin typeface="Georgia" pitchFamily="18" charset="0"/>
              </a:rPr>
              <a:t>Jumaia</a:t>
            </a:r>
            <a:r>
              <a:rPr lang="en-US" sz="1100" b="1" dirty="0">
                <a:latin typeface="Georgia" pitchFamily="18" charset="0"/>
              </a:rPr>
              <a:t>, “A Software Tool for Measurement of Facial Parameters” </a:t>
            </a:r>
            <a:r>
              <a:rPr lang="en-US" sz="1100" b="1" i="1" dirty="0">
                <a:latin typeface="Georgia" pitchFamily="18" charset="0"/>
              </a:rPr>
              <a:t>The Open Chemical and Biomedical Methods Journal, Vol. 2, pp. 69-74, 2009. </a:t>
            </a:r>
            <a:endParaRPr lang="en-US" sz="1100" dirty="0">
              <a:latin typeface="Georgia" pitchFamily="18" charset="0"/>
            </a:endParaRPr>
          </a:p>
        </p:txBody>
      </p:sp>
      <p:pic>
        <p:nvPicPr>
          <p:cNvPr id="1027" name="Picture 3"/>
          <p:cNvPicPr>
            <a:picLocks noChangeAspect="1" noChangeArrowheads="1"/>
          </p:cNvPicPr>
          <p:nvPr/>
        </p:nvPicPr>
        <p:blipFill>
          <a:blip r:embed="rId2"/>
          <a:srcRect/>
          <a:stretch>
            <a:fillRect/>
          </a:stretch>
        </p:blipFill>
        <p:spPr bwMode="auto">
          <a:xfrm>
            <a:off x="5486400" y="1066800"/>
            <a:ext cx="3246438" cy="3886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1231106"/>
          </a:xfrm>
          <a:prstGeom prst="rect">
            <a:avLst/>
          </a:prstGeom>
          <a:noFill/>
          <a:ln w="9525">
            <a:noFill/>
            <a:miter lim="800000"/>
            <a:headEnd/>
            <a:tailEnd/>
          </a:ln>
          <a:effectLst/>
        </p:spPr>
        <p:txBody>
          <a:bodyPr vert="horz" wrap="square" lIns="674475" tIns="0" rIns="674475"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cs typeface="Calibri" pitchFamily="34" charset="0"/>
              </a:rPr>
              <a:t>Estimation of anatomical variants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effecting surgical results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6" name="Rectangle 2"/>
          <p:cNvSpPr>
            <a:spLocks noChangeArrowheads="1"/>
          </p:cNvSpPr>
          <p:nvPr/>
        </p:nvSpPr>
        <p:spPr bwMode="auto">
          <a:xfrm>
            <a:off x="304800" y="1295400"/>
            <a:ext cx="8839200" cy="2397074"/>
          </a:xfrm>
          <a:prstGeom prst="rect">
            <a:avLst/>
          </a:prstGeom>
          <a:noFill/>
          <a:ln w="9525">
            <a:noFill/>
            <a:miter lim="800000"/>
            <a:headEnd/>
            <a:tailEnd/>
          </a:ln>
          <a:effectLst/>
        </p:spPr>
        <p:txBody>
          <a:bodyPr vert="horz" wrap="square" lIns="409446" tIns="179331" rIns="138069"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09575" algn="l"/>
              </a:tabLst>
            </a:pPr>
            <a:r>
              <a:rPr kumimoji="0" lang="en-US" sz="2400" b="0" i="0" u="none" strike="noStrike" cap="none" normalizeH="0" baseline="0" dirty="0" smtClean="0">
                <a:ln>
                  <a:noFill/>
                </a:ln>
                <a:solidFill>
                  <a:schemeClr val="tx1"/>
                </a:solidFill>
                <a:effectLst/>
                <a:latin typeface="Calibri" pitchFamily="34" charset="0"/>
                <a:cs typeface="Calibri" pitchFamily="34" charset="0"/>
              </a:rPr>
              <a:t>Part of a team searching anatomical variants effecting surgical operations negatively,</a:t>
            </a: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Some patients have certain anatomical features which renders surgical results negatively,</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09575"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Designing an smart software aid for surgeons to identify and help surgeons in such conditions.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147" name="Picture 3"/>
          <p:cNvPicPr>
            <a:picLocks noChangeAspect="1" noChangeArrowheads="1"/>
          </p:cNvPicPr>
          <p:nvPr/>
        </p:nvPicPr>
        <p:blipFill>
          <a:blip r:embed="rId2"/>
          <a:srcRect/>
          <a:stretch>
            <a:fillRect/>
          </a:stretch>
        </p:blipFill>
        <p:spPr bwMode="auto">
          <a:xfrm>
            <a:off x="609600" y="3657600"/>
            <a:ext cx="7924800" cy="2971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92</TotalTime>
  <Words>1456</Words>
  <Application>Microsoft Office PowerPoint</Application>
  <PresentationFormat>On-screen Show (4:3)</PresentationFormat>
  <Paragraphs>112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Metro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Upcoming Conference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Prasanna</dc:creator>
  <cp:lastModifiedBy>Satish Kumar Dasari</cp:lastModifiedBy>
  <cp:revision>13</cp:revision>
  <dcterms:created xsi:type="dcterms:W3CDTF">2014-09-30T11:12:00Z</dcterms:created>
  <dcterms:modified xsi:type="dcterms:W3CDTF">2015-10-13T13:53:51Z</dcterms:modified>
</cp:coreProperties>
</file>