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80" r:id="rId2"/>
    <p:sldId id="281" r:id="rId3"/>
    <p:sldId id="257" r:id="rId4"/>
    <p:sldId id="259" r:id="rId5"/>
    <p:sldId id="269" r:id="rId6"/>
    <p:sldId id="270" r:id="rId7"/>
    <p:sldId id="271" r:id="rId8"/>
    <p:sldId id="272" r:id="rId9"/>
    <p:sldId id="273" r:id="rId10"/>
    <p:sldId id="274" r:id="rId11"/>
    <p:sldId id="275" r:id="rId12"/>
    <p:sldId id="276" r:id="rId13"/>
    <p:sldId id="277" r:id="rId14"/>
    <p:sldId id="278" r:id="rId15"/>
    <p:sldId id="279" r:id="rId16"/>
    <p:sldId id="282"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206" y="1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0E96DD1-EF23-4FA7-AC1F-0AE91FB8BC7A}" type="datetimeFigureOut">
              <a:rPr lang="en-US" smtClean="0"/>
              <a:pPr/>
              <a:t>10/13/2014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9EE78A9-AD45-45B4-8A9E-803FD2D0C5F7}" type="slidenum">
              <a:rPr lang="en-US" smtClean="0"/>
              <a:pPr/>
              <a:t>‹#›</a:t>
            </a:fld>
            <a:endParaRPr lang="en-US"/>
          </a:p>
        </p:txBody>
      </p:sp>
    </p:spTree>
    <p:extLst>
      <p:ext uri="{BB962C8B-B14F-4D97-AF65-F5344CB8AC3E}">
        <p14:creationId xmlns:p14="http://schemas.microsoft.com/office/powerpoint/2010/main" val="30112733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FC06BAA-CDBD-4BAD-ABB4-359D2D5FC207}" type="slidenum">
              <a:rPr lang="en-US" smtClean="0"/>
              <a:pPr eaLnBrk="1" hangingPunct="1"/>
              <a:t>7</a:t>
            </a:fld>
            <a:endParaRPr lang="en-US" smtClean="0"/>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5E49F24-2A98-4C1E-9C4A-60391D4077EA}" type="slidenum">
              <a:rPr lang="en-US" smtClean="0"/>
              <a:pPr eaLnBrk="1" hangingPunct="1"/>
              <a:t>8</a:t>
            </a:fld>
            <a:endParaRPr lang="en-US" smtClean="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eaLnBrk="1" hangingPunct="1"/>
            <a:r>
              <a:rPr lang="en-US" sz="1400" smtClean="0"/>
              <a:t>Water loving</a:t>
            </a:r>
          </a:p>
          <a:p>
            <a:pPr eaLnBrk="1" hangingPunct="1"/>
            <a:endParaRPr lang="en-US" sz="1400" smtClean="0"/>
          </a:p>
          <a:p>
            <a:pPr eaLnBrk="1" hangingPunct="1"/>
            <a:r>
              <a:rPr lang="en-US" sz="1400" smtClean="0"/>
              <a:t>Water hating</a:t>
            </a:r>
          </a:p>
          <a:p>
            <a:pPr eaLnBrk="1" hangingPunct="1"/>
            <a:endParaRPr lang="en-US" sz="1400" smtClean="0"/>
          </a:p>
          <a:p>
            <a:pPr eaLnBrk="1" hangingPunct="1"/>
            <a:r>
              <a:rPr lang="en-US" sz="1400" smtClean="0"/>
              <a:t>Some materials can move across the membrane, others cannot.</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63E328C-1951-4880-B0A7-39E8C19B52B2}" type="slidenum">
              <a:rPr lang="en-US" smtClean="0"/>
              <a:pPr eaLnBrk="1" hangingPunct="1"/>
              <a:t>9</a:t>
            </a:fld>
            <a:endParaRPr lang="en-US" smtClean="0"/>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r>
              <a:rPr lang="en-US" smtClean="0"/>
              <a:t>Diffusion</a:t>
            </a:r>
          </a:p>
          <a:p>
            <a:pPr eaLnBrk="1" hangingPunct="1"/>
            <a:endParaRPr lang="en-US" sz="1400" b="1" smtClean="0"/>
          </a:p>
          <a:p>
            <a:pPr eaLnBrk="1" hangingPunct="1"/>
            <a:endParaRPr lang="en-US" sz="1400" b="1" smtClean="0"/>
          </a:p>
          <a:p>
            <a:pPr eaLnBrk="1" hangingPunct="1"/>
            <a:r>
              <a:rPr lang="en-US" sz="1400" b="1" smtClean="0"/>
              <a:t>Temperature:</a:t>
            </a:r>
            <a:r>
              <a:rPr lang="en-US" sz="1400" smtClean="0"/>
              <a:t> molecules are always moving, and move faster at higher temperatures.</a:t>
            </a:r>
          </a:p>
          <a:p>
            <a:pPr eaLnBrk="1" hangingPunct="1"/>
            <a:endParaRPr lang="en-US" sz="800" smtClean="0"/>
          </a:p>
          <a:p>
            <a:pPr eaLnBrk="1" hangingPunct="1"/>
            <a:r>
              <a:rPr lang="en-US" sz="1400" b="1" smtClean="0"/>
              <a:t>Size:</a:t>
            </a:r>
            <a:r>
              <a:rPr lang="en-US" sz="1400" smtClean="0"/>
              <a:t> small molecules move faster than large molecules.</a:t>
            </a:r>
            <a:endParaRPr lang="en-US" sz="800" smtClean="0"/>
          </a:p>
          <a:p>
            <a:pPr eaLnBrk="1" hangingPunct="1"/>
            <a:endParaRPr lang="en-US" sz="1400" smtClean="0"/>
          </a:p>
          <a:p>
            <a:pPr eaLnBrk="1" hangingPunct="1"/>
            <a:r>
              <a:rPr lang="en-US" sz="1400" b="1" smtClean="0"/>
              <a:t>Concentration Gradient</a:t>
            </a:r>
            <a:r>
              <a:rPr lang="en-US" sz="1400" smtClean="0"/>
              <a:t>: difference in concentration of a substance between two areas</a:t>
            </a:r>
          </a:p>
          <a:p>
            <a:pPr eaLnBrk="1" hangingPunct="1"/>
            <a:endParaRPr lang="en-US" sz="140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35FC040-2471-4393-81CC-7F5594CC1DCB}" type="slidenum">
              <a:rPr lang="en-US" smtClean="0"/>
              <a:pPr eaLnBrk="1" hangingPunct="1"/>
              <a:t>10</a:t>
            </a:fld>
            <a:endParaRPr lang="en-US" smtClean="0"/>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p:spPr>
        <p:txBody>
          <a:bodyPr/>
          <a:lstStyle/>
          <a:p>
            <a:pPr eaLnBrk="1" hangingPunct="1"/>
            <a:r>
              <a:rPr lang="en-US" smtClean="0"/>
              <a:t>Facilitated</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89B5E08-0DB5-4D5F-8DB7-2245E1AB535D}" type="slidenum">
              <a:rPr lang="en-US" smtClean="0"/>
              <a:pPr eaLnBrk="1" hangingPunct="1"/>
              <a:t>11</a:t>
            </a:fld>
            <a:endParaRPr lang="en-US" smtClean="0"/>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r>
              <a:rPr lang="en-US" smtClean="0"/>
              <a:t>A: Water</a:t>
            </a:r>
          </a:p>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5064330-C0D4-44CA-BC81-4524F81AB077}" type="slidenum">
              <a:rPr lang="en-US" smtClean="0"/>
              <a:pPr eaLnBrk="1" hangingPunct="1"/>
              <a:t>12</a:t>
            </a:fld>
            <a:endParaRPr lang="en-US" smtClean="0"/>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r>
              <a:rPr lang="en-US" smtClean="0"/>
              <a:t>Isotonic</a:t>
            </a:r>
          </a:p>
          <a:p>
            <a:pPr eaLnBrk="1" hangingPunct="1"/>
            <a:endParaRPr lang="en-US" smtClean="0"/>
          </a:p>
          <a:p>
            <a:pPr eaLnBrk="1" hangingPunct="1"/>
            <a:r>
              <a:rPr lang="en-US" smtClean="0"/>
              <a:t>Hypertonic</a:t>
            </a:r>
          </a:p>
          <a:p>
            <a:pPr eaLnBrk="1" hangingPunct="1"/>
            <a:endParaRPr lang="en-US" smtClean="0"/>
          </a:p>
          <a:p>
            <a:pPr eaLnBrk="1" hangingPunct="1"/>
            <a:r>
              <a:rPr lang="en-US" smtClean="0"/>
              <a:t>Hypotonic</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DC455EF-AA82-4956-9336-D8BAA2D64336}" type="slidenum">
              <a:rPr lang="en-US" smtClean="0"/>
              <a:pPr eaLnBrk="1" hangingPunct="1"/>
              <a:t>13</a:t>
            </a:fld>
            <a:endParaRPr lang="en-US" smtClean="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r>
              <a:rPr lang="en-US" smtClean="0"/>
              <a:t>Experiment using dialysis tubing (semi-permeable membrane) and clamps to make a pretend cell. </a:t>
            </a:r>
          </a:p>
          <a:p>
            <a:pPr eaLnBrk="1" hangingPunct="1"/>
            <a:endParaRPr lang="en-US" smtClean="0"/>
          </a:p>
          <a:p>
            <a:pPr eaLnBrk="1" hangingPunct="1"/>
            <a:r>
              <a:rPr lang="en-US" smtClean="0"/>
              <a:t>What happens when different dilutions of sugar </a:t>
            </a:r>
            <a:r>
              <a:rPr lang="en-US" sz="1000" smtClean="0"/>
              <a:t>(a big molecule that cannot pass through semi-permeable membrane)</a:t>
            </a:r>
            <a:r>
              <a:rPr lang="en-US" smtClean="0"/>
              <a:t> are used inside versus outside of cell.</a:t>
            </a:r>
          </a:p>
          <a:p>
            <a:pPr eaLnBrk="1" hangingPunct="1"/>
            <a:endParaRPr lang="en-US" smtClean="0"/>
          </a:p>
          <a:p>
            <a:pPr eaLnBrk="1" hangingPunct="1"/>
            <a:r>
              <a:rPr lang="en-US" smtClean="0"/>
              <a:t>Will the artificial cell lose weight, gain weight or stay the same in the following scenarios?</a:t>
            </a:r>
          </a:p>
          <a:p>
            <a:pPr eaLnBrk="1" hangingPunct="1"/>
            <a:endParaRPr lang="en-US" smtClean="0"/>
          </a:p>
          <a:p>
            <a:pPr eaLnBrk="1" hangingPunct="1"/>
            <a:r>
              <a:rPr lang="en-US" smtClean="0"/>
              <a:t>1. Fill cell with 20% sugar solution, submerge in container of 60% sugar 	solution</a:t>
            </a:r>
          </a:p>
          <a:p>
            <a:pPr eaLnBrk="1" hangingPunct="1"/>
            <a:endParaRPr lang="en-US" smtClean="0"/>
          </a:p>
          <a:p>
            <a:pPr eaLnBrk="1" hangingPunct="1"/>
            <a:r>
              <a:rPr lang="en-US" smtClean="0"/>
              <a:t>2. Fill cell with 35% sugar solution, submerge in container of pure water.</a:t>
            </a:r>
          </a:p>
          <a:p>
            <a:pPr eaLnBrk="1" hangingPunct="1"/>
            <a:endParaRPr lang="en-US" smtClean="0"/>
          </a:p>
          <a:p>
            <a:pPr eaLnBrk="1" hangingPunct="1"/>
            <a:r>
              <a:rPr lang="en-US" smtClean="0"/>
              <a:t>3. Fill cell with pure water, submerge in a container of 2% sugar solution.</a:t>
            </a:r>
          </a:p>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1BAAD8B-2431-4C3A-B64A-09877FCC0E46}" type="slidenum">
              <a:rPr lang="en-US" smtClean="0"/>
              <a:pPr eaLnBrk="1" hangingPunct="1"/>
              <a:t>14</a:t>
            </a:fld>
            <a:endParaRPr lang="en-US" smtClean="0"/>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p:spPr>
        <p:txBody>
          <a:bodyPr/>
          <a:lstStyle/>
          <a:p>
            <a:pPr eaLnBrk="1" hangingPunct="1"/>
            <a:r>
              <a:rPr lang="en-US" smtClean="0"/>
              <a:t>Active</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A65D7470-7F19-4EB4-B164-8E393B6774EB}" type="datetimeFigureOut">
              <a:rPr lang="en-US" smtClean="0"/>
              <a:pPr/>
              <a:t>10/13/2014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11" name="Slide Number Placeholder 10"/>
          <p:cNvSpPr>
            <a:spLocks noGrp="1"/>
          </p:cNvSpPr>
          <p:nvPr>
            <p:ph type="sldNum" sz="quarter" idx="12"/>
          </p:nvPr>
        </p:nvSpPr>
        <p:spPr/>
        <p:txBody>
          <a:bodyPr/>
          <a:lstStyle>
            <a:extLst/>
          </a:lstStyle>
          <a:p>
            <a:fld id="{C0B661BB-B65A-4226-A4A2-91D461BC97F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65D7470-7F19-4EB4-B164-8E393B6774EB}" type="datetimeFigureOut">
              <a:rPr lang="en-US" smtClean="0"/>
              <a:pPr/>
              <a:t>10/13/2014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0B661BB-B65A-4226-A4A2-91D461BC97F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65D7470-7F19-4EB4-B164-8E393B6774EB}" type="datetimeFigureOut">
              <a:rPr lang="en-US" smtClean="0"/>
              <a:pPr/>
              <a:t>10/13/2014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0B661BB-B65A-4226-A4A2-91D461BC97F7}"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AndTx">
  <p:cSld name="Title, 2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57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half" idx="3"/>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p>
        </p:txBody>
      </p:sp>
      <p:sp>
        <p:nvSpPr>
          <p:cNvPr id="8" name="Rectangle 6"/>
          <p:cNvSpPr>
            <a:spLocks noGrp="1" noChangeArrowheads="1"/>
          </p:cNvSpPr>
          <p:nvPr>
            <p:ph type="sldNum" sz="quarter" idx="12"/>
          </p:nvPr>
        </p:nvSpPr>
        <p:spPr>
          <a:ln/>
        </p:spPr>
        <p:txBody>
          <a:bodyPr/>
          <a:lstStyle>
            <a:lvl1pPr>
              <a:defRPr/>
            </a:lvl1pPr>
          </a:lstStyle>
          <a:p>
            <a:pPr>
              <a:defRPr/>
            </a:pPr>
            <a:fld id="{28FB0846-5854-47B5-B612-B4D02F2F201B}" type="slidenum">
              <a:rPr lang="en-US"/>
              <a:pPr>
                <a:defRPr/>
              </a:pPr>
              <a:t>‹#›</a:t>
            </a:fld>
            <a:endParaRPr lang="en-US"/>
          </a:p>
        </p:txBody>
      </p:sp>
    </p:spTree>
    <p:extLst>
      <p:ext uri="{BB962C8B-B14F-4D97-AF65-F5344CB8AC3E}">
        <p14:creationId xmlns:p14="http://schemas.microsoft.com/office/powerpoint/2010/main" val="1477752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p>
        </p:txBody>
      </p:sp>
      <p:sp>
        <p:nvSpPr>
          <p:cNvPr id="8" name="Rectangle 6"/>
          <p:cNvSpPr>
            <a:spLocks noGrp="1" noChangeArrowheads="1"/>
          </p:cNvSpPr>
          <p:nvPr>
            <p:ph type="sldNum" sz="quarter" idx="12"/>
          </p:nvPr>
        </p:nvSpPr>
        <p:spPr>
          <a:ln/>
        </p:spPr>
        <p:txBody>
          <a:bodyPr/>
          <a:lstStyle>
            <a:lvl1pPr>
              <a:defRPr/>
            </a:lvl1pPr>
          </a:lstStyle>
          <a:p>
            <a:pPr>
              <a:defRPr/>
            </a:pPr>
            <a:fld id="{9DEE4FF5-5A6A-4B74-9BBE-3AD6927C1750}" type="slidenum">
              <a:rPr lang="en-US"/>
              <a:pPr>
                <a:defRPr/>
              </a:pPr>
              <a:t>‹#›</a:t>
            </a:fld>
            <a:endParaRPr lang="en-US"/>
          </a:p>
        </p:txBody>
      </p:sp>
    </p:spTree>
    <p:extLst>
      <p:ext uri="{BB962C8B-B14F-4D97-AF65-F5344CB8AC3E}">
        <p14:creationId xmlns:p14="http://schemas.microsoft.com/office/powerpoint/2010/main" val="26853584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65D7470-7F19-4EB4-B164-8E393B6774EB}" type="datetimeFigureOut">
              <a:rPr lang="en-US" smtClean="0"/>
              <a:pPr/>
              <a:t>10/13/2014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0B661BB-B65A-4226-A4A2-91D461BC97F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A65D7470-7F19-4EB4-B164-8E393B6774EB}" type="datetimeFigureOut">
              <a:rPr lang="en-US" smtClean="0"/>
              <a:pPr/>
              <a:t>10/13/2014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0B661BB-B65A-4226-A4A2-91D461BC97F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65D7470-7F19-4EB4-B164-8E393B6774EB}" type="datetimeFigureOut">
              <a:rPr lang="en-US" smtClean="0"/>
              <a:pPr/>
              <a:t>10/13/2014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0B661BB-B65A-4226-A4A2-91D461BC97F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65D7470-7F19-4EB4-B164-8E393B6774EB}" type="datetimeFigureOut">
              <a:rPr lang="en-US" smtClean="0"/>
              <a:pPr/>
              <a:t>10/13/2014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C0B661BB-B65A-4226-A4A2-91D461BC97F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A65D7470-7F19-4EB4-B164-8E393B6774EB}" type="datetimeFigureOut">
              <a:rPr lang="en-US" smtClean="0"/>
              <a:pPr/>
              <a:t>10/13/2014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C0B661BB-B65A-4226-A4A2-91D461BC97F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A65D7470-7F19-4EB4-B164-8E393B6774EB}" type="datetimeFigureOut">
              <a:rPr lang="en-US" smtClean="0"/>
              <a:pPr/>
              <a:t>10/13/2014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C0B661BB-B65A-4226-A4A2-91D461BC97F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65D7470-7F19-4EB4-B164-8E393B6774EB}" type="datetimeFigureOut">
              <a:rPr lang="en-US" smtClean="0"/>
              <a:pPr/>
              <a:t>10/13/2014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0B661BB-B65A-4226-A4A2-91D461BC97F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65D7470-7F19-4EB4-B164-8E393B6774EB}" type="datetimeFigureOut">
              <a:rPr lang="en-US" smtClean="0"/>
              <a:pPr/>
              <a:t>10/13/2014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0B661BB-B65A-4226-A4A2-91D461BC97F7}" type="slidenum">
              <a:rPr lang="en-US" smtClean="0"/>
              <a:pPr/>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A65D7470-7F19-4EB4-B164-8E393B6774EB}" type="datetimeFigureOut">
              <a:rPr lang="en-US" smtClean="0"/>
              <a:pPr/>
              <a:t>10/13/2014</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C0B661BB-B65A-4226-A4A2-91D461BC97F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www.scienceprofonline.org/chemistry/diffusion-osmosis-tonicity-effect-osmotic-pressure-on-cells.html" TargetMode="External"/><Relationship Id="rId2" Type="http://schemas.openxmlformats.org/officeDocument/2006/relationships/notesSlide" Target="../notesSlides/notesSlide4.xml"/><Relationship Id="rId1" Type="http://schemas.openxmlformats.org/officeDocument/2006/relationships/slideLayout" Target="../slideLayouts/slideLayout13.xml"/><Relationship Id="rId5" Type="http://schemas.openxmlformats.org/officeDocument/2006/relationships/image" Target="../media/image8.jpeg"/><Relationship Id="rId4" Type="http://schemas.openxmlformats.org/officeDocument/2006/relationships/hyperlink" Target="http://en.wikipedia.org/wiki/File:Scheme_facilitated_diffusion_in_cell_membrane-en.svg"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www.scienceprofonline.org/chemistry/what-are-proteins-amino-acids-peptide-bonds.html" TargetMode="External"/><Relationship Id="rId2" Type="http://schemas.openxmlformats.org/officeDocument/2006/relationships/notesSlide" Target="../notesSlides/notesSlide5.xml"/><Relationship Id="rId1" Type="http://schemas.openxmlformats.org/officeDocument/2006/relationships/slideLayout" Target="../slideLayouts/slideLayout13.xml"/><Relationship Id="rId5" Type="http://schemas.openxmlformats.org/officeDocument/2006/relationships/image" Target="../media/image9.gif"/><Relationship Id="rId4" Type="http://schemas.openxmlformats.org/officeDocument/2006/relationships/hyperlink" Target="http://people.eku.edu/ritchisong/301notes1.htm"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scienceprofonline.org/chemistry/diffusion-osmosis-tonicity-effect-osmotic-pressure-on-cells.html" TargetMode="External"/><Relationship Id="rId2" Type="http://schemas.openxmlformats.org/officeDocument/2006/relationships/notesSlide" Target="../notesSlides/notesSlide6.xml"/><Relationship Id="rId1" Type="http://schemas.openxmlformats.org/officeDocument/2006/relationships/slideLayout" Target="../slideLayouts/slideLayout13.xml"/><Relationship Id="rId5" Type="http://schemas.openxmlformats.org/officeDocument/2006/relationships/hyperlink" Target="http://en.wikipedia.org/wiki/File:Osmotic_pressure_on_blood_cells_diagram.svg" TargetMode="External"/><Relationship Id="rId4" Type="http://schemas.openxmlformats.org/officeDocument/2006/relationships/image" Target="../media/image10.png"/></Relationships>
</file>

<file path=ppt/slides/_rels/slide13.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www.scienceprofonline.org/chemistry/what-are-proteins-amino-acids-peptide-bonds.html"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notesSlide" Target="../notesSlides/notesSlide8.xml"/><Relationship Id="rId1" Type="http://schemas.openxmlformats.org/officeDocument/2006/relationships/slideLayout" Target="../slideLayouts/slideLayout13.xml"/><Relationship Id="rId6" Type="http://schemas.openxmlformats.org/officeDocument/2006/relationships/hyperlink" Target="http://www.scienceprofonline.com/chemistry/what-is-nucleotide-adenosine-triphosphate-atp.html" TargetMode="External"/><Relationship Id="rId5" Type="http://schemas.openxmlformats.org/officeDocument/2006/relationships/image" Target="../media/image13.jpeg"/><Relationship Id="rId4" Type="http://schemas.openxmlformats.org/officeDocument/2006/relationships/hyperlink" Target="http://en.wikipedia.org/wiki/File:Scheme_sodium-potassium_pump-en.svg" TargetMode="External"/></Relationships>
</file>

<file path=ppt/slides/_rels/slide1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omicsgroup.org/editor-biography/SHAZIA_JAMSHED" TargetMode="External"/><Relationship Id="rId2" Type="http://schemas.openxmlformats.org/officeDocument/2006/relationships/hyperlink" Target="http://omicsgroup.org/editor-biography/Pramil_Tiwari"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http://en.wikipedia.org/wiki/File:Diffusion_(1).png" TargetMode="External"/><Relationship Id="rId4" Type="http://schemas.openxmlformats.org/officeDocument/2006/relationships/hyperlink" Target="http://www.biologycorner.com/bio1/diffusion.html"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www.scienceprofonline.org/chemistry/what-are-proteins-amino-acids-peptide-bonds.html" TargetMode="External"/><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image" Target="../media/image6.jpeg"/><Relationship Id="rId5" Type="http://schemas.openxmlformats.org/officeDocument/2006/relationships/hyperlink" Target="http://en.wikipedia.org/wiki/File:Cell_membrane_detailed_diagram_4.svg" TargetMode="External"/><Relationship Id="rId4" Type="http://schemas.openxmlformats.org/officeDocument/2006/relationships/hyperlink" Target="http://www.scienceprofonline.com/chemistry/what-is-a-lipid-organic-chemistry-fats-phospholipids-waxes-steroids.html"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3.xml"/><Relationship Id="rId1" Type="http://schemas.openxmlformats.org/officeDocument/2006/relationships/slideLayout" Target="../slideLayouts/slideLayout13.xml"/><Relationship Id="rId6" Type="http://schemas.openxmlformats.org/officeDocument/2006/relationships/image" Target="../media/image7.jpeg"/><Relationship Id="rId5" Type="http://schemas.openxmlformats.org/officeDocument/2006/relationships/hyperlink" Target="http://en.wikipedia.org/wiki/File:Diffusion_(1).png" TargetMode="External"/><Relationship Id="rId4" Type="http://schemas.openxmlformats.org/officeDocument/2006/relationships/hyperlink" Target="http://www.biologycorner.com/bio1/diffusion.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1217613" y="285750"/>
            <a:ext cx="6556375" cy="1163638"/>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dirty="0" smtClean="0">
                <a:solidFill>
                  <a:schemeClr val="accent6"/>
                </a:solidFill>
                <a:latin typeface="Stencil" panose="040409050D0802020404" pitchFamily="82" charset="0"/>
              </a:rPr>
              <a:t>OMICS Group</a:t>
            </a:r>
            <a:endParaRPr lang="en-US" sz="5400" dirty="0">
              <a:solidFill>
                <a:schemeClr val="accent6"/>
              </a:solidFill>
              <a:latin typeface="Stencil" panose="040409050D0802020404" pitchFamily="82" charset="0"/>
            </a:endParaRPr>
          </a:p>
        </p:txBody>
      </p:sp>
      <p:sp>
        <p:nvSpPr>
          <p:cNvPr id="2052"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2000">
                <a:solidFill>
                  <a:srgbClr val="7030A0"/>
                </a:solidFill>
                <a:latin typeface="Arial" pitchFamily="34" charset="0"/>
              </a:rPr>
              <a:t>Contact us at: contact.omics@omicsonline.org</a:t>
            </a:r>
          </a:p>
        </p:txBody>
      </p:sp>
      <p:pic>
        <p:nvPicPr>
          <p:cNvPr id="2053" name="Picture 3" descr="C:\Users\rakesh-s\Desktop\indexFG.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50" y="849313"/>
            <a:ext cx="1981200" cy="199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Group International through its Open Access Initiative is committed to make genuine and reliable contributions to the scientific community. OMICS Group hosts over </a:t>
            </a:r>
            <a:r>
              <a:rPr lang="en-US" sz="2200" b="1" dirty="0">
                <a:solidFill>
                  <a:srgbClr val="0070C0"/>
                </a:solidFill>
                <a:latin typeface="Nyala" panose="02000504070300020003" pitchFamily="2" charset="0"/>
              </a:rPr>
              <a:t>400</a:t>
            </a:r>
            <a:r>
              <a:rPr lang="en-US" sz="2200" dirty="0">
                <a:solidFill>
                  <a:srgbClr val="0070C0"/>
                </a:solidFill>
                <a:latin typeface="Nyala" panose="02000504070300020003" pitchFamily="2" charset="0"/>
              </a:rPr>
              <a:t> leading-edge peer reviewed Open Access Journals and organizes over </a:t>
            </a:r>
            <a:r>
              <a:rPr lang="en-US" sz="2200" b="1" dirty="0">
                <a:solidFill>
                  <a:srgbClr val="0070C0"/>
                </a:solidFill>
                <a:latin typeface="Nyala" panose="02000504070300020003" pitchFamily="2" charset="0"/>
              </a:rPr>
              <a:t>300</a:t>
            </a:r>
            <a:r>
              <a:rPr lang="en-US" sz="2200" dirty="0">
                <a:solidFill>
                  <a:srgbClr val="0070C0"/>
                </a:solidFill>
                <a:latin typeface="Nyala" panose="02000504070300020003" pitchFamily="2" charset="0"/>
              </a:rPr>
              <a:t> International Conferences annually all over the world. OMICS Publishing Group journals have over </a:t>
            </a:r>
            <a:r>
              <a:rPr lang="en-US" sz="2200" b="1" dirty="0">
                <a:solidFill>
                  <a:srgbClr val="0070C0"/>
                </a:solidFill>
                <a:latin typeface="Nyala" panose="02000504070300020003" pitchFamily="2" charset="0"/>
              </a:rPr>
              <a:t>3 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a:solidFill>
                  <a:srgbClr val="0070C0"/>
                </a:solidFill>
                <a:latin typeface="Nyala" panose="02000504070300020003" pitchFamily="2" charset="0"/>
              </a:rPr>
              <a:t>30000</a:t>
            </a:r>
            <a:r>
              <a:rPr lang="en-US" sz="2200" dirty="0">
                <a:solidFill>
                  <a:srgbClr val="0070C0"/>
                </a:solidFill>
                <a:latin typeface="Nyala" panose="02000504070300020003" pitchFamily="2" charset="0"/>
              </a:rPr>
              <a:t> eminent personalities that ensure a rapid, quality and quick review process. OMICS Group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spTree>
    <p:extLst>
      <p:ext uri="{BB962C8B-B14F-4D97-AF65-F5344CB8AC3E}">
        <p14:creationId xmlns:p14="http://schemas.microsoft.com/office/powerpoint/2010/main" val="5784085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0" y="304800"/>
            <a:ext cx="8915400" cy="563563"/>
          </a:xfrm>
        </p:spPr>
        <p:txBody>
          <a:bodyPr>
            <a:normAutofit fontScale="90000"/>
          </a:bodyPr>
          <a:lstStyle/>
          <a:p>
            <a:pPr algn="l" eaLnBrk="1" hangingPunct="1"/>
            <a:r>
              <a:rPr lang="en-US" sz="2400" smtClean="0">
                <a:latin typeface="Comic Sans MS" pitchFamily="66" charset="0"/>
              </a:rPr>
              <a:t>    </a:t>
            </a:r>
            <a:r>
              <a:rPr lang="en-US" sz="3600" b="1" smtClean="0">
                <a:solidFill>
                  <a:schemeClr val="accent2"/>
                </a:solidFill>
                <a:latin typeface="Comic Sans MS" pitchFamily="66" charset="0"/>
              </a:rPr>
              <a:t>Passive Transport</a:t>
            </a:r>
          </a:p>
        </p:txBody>
      </p:sp>
      <p:sp>
        <p:nvSpPr>
          <p:cNvPr id="6147" name="Rectangle 3"/>
          <p:cNvSpPr>
            <a:spLocks noGrp="1" noChangeArrowheads="1"/>
          </p:cNvSpPr>
          <p:nvPr>
            <p:ph type="body" sz="half" idx="1"/>
          </p:nvPr>
        </p:nvSpPr>
        <p:spPr>
          <a:xfrm>
            <a:off x="457200" y="1295400"/>
            <a:ext cx="3733800" cy="4525963"/>
          </a:xfrm>
        </p:spPr>
        <p:txBody>
          <a:bodyPr/>
          <a:lstStyle/>
          <a:p>
            <a:pPr eaLnBrk="1" hangingPunct="1">
              <a:buFontTx/>
              <a:buNone/>
            </a:pPr>
            <a:endParaRPr lang="en-US" sz="1200" i="1" smtClean="0">
              <a:latin typeface="Comic Sans MS" pitchFamily="66" charset="0"/>
            </a:endParaRPr>
          </a:p>
          <a:p>
            <a:pPr eaLnBrk="1" hangingPunct="1">
              <a:buFontTx/>
              <a:buNone/>
            </a:pPr>
            <a:r>
              <a:rPr lang="en-US" sz="2000" b="1" smtClean="0">
                <a:latin typeface="Comic Sans MS" pitchFamily="66" charset="0"/>
              </a:rPr>
              <a:t>_____________ Diffusion</a:t>
            </a:r>
          </a:p>
          <a:p>
            <a:pPr eaLnBrk="1" hangingPunct="1">
              <a:buFontTx/>
              <a:buNone/>
            </a:pPr>
            <a:r>
              <a:rPr lang="en-US" sz="1600" smtClean="0">
                <a:latin typeface="Comic Sans MS" pitchFamily="66" charset="0"/>
              </a:rPr>
              <a:t>Proteins assist in </a:t>
            </a:r>
            <a:r>
              <a:rPr lang="en-US" sz="1600" smtClean="0">
                <a:latin typeface="Comic Sans MS" pitchFamily="66" charset="0"/>
                <a:hlinkClick r:id="rId3"/>
              </a:rPr>
              <a:t>diffusion</a:t>
            </a:r>
            <a:r>
              <a:rPr lang="en-US" sz="1600" smtClean="0">
                <a:latin typeface="Comic Sans MS" pitchFamily="66" charset="0"/>
              </a:rPr>
              <a:t> of molecules across plasma membrane.</a:t>
            </a:r>
          </a:p>
          <a:p>
            <a:pPr eaLnBrk="1" hangingPunct="1">
              <a:buFontTx/>
              <a:buNone/>
            </a:pPr>
            <a:endParaRPr lang="en-US" sz="1600" smtClean="0">
              <a:latin typeface="Comic Sans MS" pitchFamily="66" charset="0"/>
            </a:endParaRPr>
          </a:p>
          <a:p>
            <a:pPr eaLnBrk="1" hangingPunct="1">
              <a:buFontTx/>
              <a:buNone/>
            </a:pPr>
            <a:r>
              <a:rPr lang="en-US" sz="1600" smtClean="0">
                <a:latin typeface="Comic Sans MS" pitchFamily="66" charset="0"/>
              </a:rPr>
              <a:t>Movement only occurs in the presence of a concentration gradient. </a:t>
            </a:r>
          </a:p>
          <a:p>
            <a:pPr eaLnBrk="1" hangingPunct="1">
              <a:buFontTx/>
              <a:buNone/>
            </a:pPr>
            <a:endParaRPr lang="en-US" sz="1600" smtClean="0">
              <a:latin typeface="Comic Sans MS" pitchFamily="66" charset="0"/>
            </a:endParaRPr>
          </a:p>
          <a:p>
            <a:pPr eaLnBrk="1" hangingPunct="1">
              <a:buFontTx/>
              <a:buNone/>
            </a:pPr>
            <a:r>
              <a:rPr lang="en-US" sz="1600" smtClean="0">
                <a:latin typeface="Comic Sans MS" pitchFamily="66" charset="0"/>
              </a:rPr>
              <a:t>Some molecules move across the membrane more quickly if diffusion is facilitated by a carrier molecule.</a:t>
            </a:r>
          </a:p>
          <a:p>
            <a:pPr eaLnBrk="1" hangingPunct="1">
              <a:buFontTx/>
              <a:buNone/>
            </a:pPr>
            <a:endParaRPr lang="en-US" sz="1600" smtClean="0">
              <a:latin typeface="Comic Sans MS" pitchFamily="66" charset="0"/>
            </a:endParaRPr>
          </a:p>
        </p:txBody>
      </p:sp>
      <p:sp>
        <p:nvSpPr>
          <p:cNvPr id="6148" name="Text Box 4"/>
          <p:cNvSpPr txBox="1">
            <a:spLocks noChangeArrowheads="1"/>
          </p:cNvSpPr>
          <p:nvPr/>
        </p:nvSpPr>
        <p:spPr bwMode="auto">
          <a:xfrm>
            <a:off x="6705600" y="6629400"/>
            <a:ext cx="2438400"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1000">
                <a:latin typeface="Comic Sans MS" pitchFamily="66" charset="0"/>
              </a:rPr>
              <a:t>Image: </a:t>
            </a:r>
            <a:r>
              <a:rPr lang="en-US" sz="1000">
                <a:latin typeface="Comic Sans MS" pitchFamily="66" charset="0"/>
                <a:hlinkClick r:id="rId4"/>
              </a:rPr>
              <a:t>Facilitated Diffusion</a:t>
            </a:r>
            <a:r>
              <a:rPr lang="en-US" sz="1000">
                <a:latin typeface="Comic Sans MS" pitchFamily="66" charset="0"/>
              </a:rPr>
              <a:t>, M. Ruiz</a:t>
            </a:r>
          </a:p>
        </p:txBody>
      </p:sp>
      <p:pic>
        <p:nvPicPr>
          <p:cNvPr id="6149" name="Picture 5" descr="Channel-protein2"/>
          <p:cNvPicPr>
            <a:picLocks noGrp="1" noChangeAspect="1" noChangeArrowheads="1"/>
          </p:cNvPicPr>
          <p:nvPr>
            <p:ph sz="quarter" idx="3"/>
          </p:nvPr>
        </p:nvPicPr>
        <p:blipFill>
          <a:blip r:embed="rId5">
            <a:extLst>
              <a:ext uri="{28A0092B-C50C-407E-A947-70E740481C1C}">
                <a14:useLocalDpi xmlns:a14="http://schemas.microsoft.com/office/drawing/2010/main" val="0"/>
              </a:ext>
            </a:extLst>
          </a:blip>
          <a:srcRect/>
          <a:stretch>
            <a:fillRect/>
          </a:stretch>
        </p:blipFill>
        <p:spPr>
          <a:xfrm>
            <a:off x="4670425" y="1828800"/>
            <a:ext cx="3387725" cy="3657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41679879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228600" y="304800"/>
            <a:ext cx="8229600" cy="487363"/>
          </a:xfrm>
          <a:noFill/>
        </p:spPr>
        <p:txBody>
          <a:bodyPr>
            <a:normAutofit fontScale="90000"/>
          </a:bodyPr>
          <a:lstStyle/>
          <a:p>
            <a:pPr algn="l" eaLnBrk="1" hangingPunct="1"/>
            <a:r>
              <a:rPr lang="en-US" sz="3600" b="1" smtClean="0">
                <a:solidFill>
                  <a:schemeClr val="accent2"/>
                </a:solidFill>
                <a:latin typeface="Comic Sans MS" pitchFamily="66" charset="0"/>
              </a:rPr>
              <a:t>Passive Transport - </a:t>
            </a:r>
            <a:r>
              <a:rPr lang="en-US" sz="3600" b="1" smtClean="0">
                <a:solidFill>
                  <a:schemeClr val="accent2"/>
                </a:solidFill>
                <a:latin typeface="Comic Sans MS" pitchFamily="66" charset="0"/>
                <a:hlinkClick r:id="rId3"/>
              </a:rPr>
              <a:t>Osmosis</a:t>
            </a:r>
            <a:endParaRPr lang="en-US" sz="3600" b="1" smtClean="0">
              <a:solidFill>
                <a:schemeClr val="accent2"/>
              </a:solidFill>
              <a:latin typeface="Comic Sans MS" pitchFamily="66" charset="0"/>
            </a:endParaRPr>
          </a:p>
        </p:txBody>
      </p:sp>
      <p:sp>
        <p:nvSpPr>
          <p:cNvPr id="7171" name="Rectangle 3"/>
          <p:cNvSpPr>
            <a:spLocks noGrp="1" noChangeArrowheads="1"/>
          </p:cNvSpPr>
          <p:nvPr>
            <p:ph type="body" sz="half" idx="1"/>
          </p:nvPr>
        </p:nvSpPr>
        <p:spPr>
          <a:xfrm>
            <a:off x="381000" y="1219200"/>
            <a:ext cx="3657600" cy="4953000"/>
          </a:xfrm>
        </p:spPr>
        <p:txBody>
          <a:bodyPr/>
          <a:lstStyle/>
          <a:p>
            <a:pPr eaLnBrk="1" hangingPunct="1">
              <a:buFontTx/>
              <a:buNone/>
            </a:pPr>
            <a:endParaRPr lang="en-US" sz="2000" b="1" smtClean="0">
              <a:latin typeface="Comic Sans MS" pitchFamily="66" charset="0"/>
            </a:endParaRPr>
          </a:p>
          <a:p>
            <a:pPr eaLnBrk="1" hangingPunct="1">
              <a:buFontTx/>
              <a:buNone/>
            </a:pPr>
            <a:r>
              <a:rPr lang="en-US" sz="1800" b="1" i="1" smtClean="0">
                <a:latin typeface="Comic Sans MS" pitchFamily="66" charset="0"/>
              </a:rPr>
              <a:t>Q:</a:t>
            </a:r>
            <a:r>
              <a:rPr lang="en-US" sz="1800" i="1" smtClean="0">
                <a:latin typeface="Comic Sans MS" pitchFamily="66" charset="0"/>
              </a:rPr>
              <a:t> Diffusion of </a:t>
            </a:r>
            <a:r>
              <a:rPr lang="en-US" sz="1800" b="1" i="1" smtClean="0">
                <a:latin typeface="Comic Sans MS" pitchFamily="66" charset="0"/>
              </a:rPr>
              <a:t>what </a:t>
            </a:r>
            <a:r>
              <a:rPr lang="en-US" sz="1800" i="1" smtClean="0">
                <a:latin typeface="Comic Sans MS" pitchFamily="66" charset="0"/>
              </a:rPr>
              <a:t>across the plasma membrane?</a:t>
            </a:r>
          </a:p>
          <a:p>
            <a:pPr eaLnBrk="1" hangingPunct="1">
              <a:buFontTx/>
              <a:buNone/>
            </a:pPr>
            <a:endParaRPr lang="en-US" sz="1200" i="1" smtClean="0">
              <a:latin typeface="Comic Sans MS" pitchFamily="66" charset="0"/>
            </a:endParaRPr>
          </a:p>
          <a:p>
            <a:pPr eaLnBrk="1" hangingPunct="1">
              <a:buFontTx/>
              <a:buNone/>
            </a:pPr>
            <a:r>
              <a:rPr lang="en-US" sz="1800" smtClean="0">
                <a:latin typeface="Comic Sans MS" pitchFamily="66" charset="0"/>
              </a:rPr>
              <a:t>Environment surrounding cells may contain amounts of dissolved substances (solutes) that are…</a:t>
            </a:r>
          </a:p>
          <a:p>
            <a:pPr eaLnBrk="1" hangingPunct="1">
              <a:buFontTx/>
              <a:buNone/>
            </a:pPr>
            <a:r>
              <a:rPr lang="en-US" sz="1800" smtClean="0">
                <a:latin typeface="Comic Sans MS" pitchFamily="66" charset="0"/>
              </a:rPr>
              <a:t>	</a:t>
            </a:r>
          </a:p>
          <a:p>
            <a:pPr eaLnBrk="1" hangingPunct="1">
              <a:buFontTx/>
              <a:buNone/>
            </a:pPr>
            <a:r>
              <a:rPr lang="en-US" sz="1800" i="1" smtClean="0">
                <a:latin typeface="Comic Sans MS" pitchFamily="66" charset="0"/>
              </a:rPr>
              <a:t>	- </a:t>
            </a:r>
            <a:r>
              <a:rPr lang="en-US" sz="1600" i="1" smtClean="0">
                <a:latin typeface="Comic Sans MS" pitchFamily="66" charset="0"/>
              </a:rPr>
              <a:t>equal to</a:t>
            </a:r>
          </a:p>
          <a:p>
            <a:pPr eaLnBrk="1" hangingPunct="1">
              <a:buFontTx/>
              <a:buNone/>
            </a:pPr>
            <a:r>
              <a:rPr lang="en-US" sz="1600" i="1" smtClean="0">
                <a:latin typeface="Comic Sans MS" pitchFamily="66" charset="0"/>
              </a:rPr>
              <a:t>	- less than</a:t>
            </a:r>
          </a:p>
          <a:p>
            <a:pPr eaLnBrk="1" hangingPunct="1">
              <a:buFontTx/>
              <a:buNone/>
            </a:pPr>
            <a:r>
              <a:rPr lang="en-US" sz="1600" i="1" smtClean="0">
                <a:latin typeface="Comic Sans MS" pitchFamily="66" charset="0"/>
              </a:rPr>
              <a:t>	- greater than</a:t>
            </a:r>
            <a:r>
              <a:rPr lang="en-US" sz="1600" smtClean="0">
                <a:latin typeface="Comic Sans MS" pitchFamily="66" charset="0"/>
              </a:rPr>
              <a:t> </a:t>
            </a:r>
          </a:p>
          <a:p>
            <a:pPr eaLnBrk="1" hangingPunct="1">
              <a:buFontTx/>
              <a:buNone/>
            </a:pPr>
            <a:endParaRPr lang="en-US" sz="1600" smtClean="0">
              <a:latin typeface="Comic Sans MS" pitchFamily="66" charset="0"/>
            </a:endParaRPr>
          </a:p>
          <a:p>
            <a:pPr eaLnBrk="1" hangingPunct="1">
              <a:buFontTx/>
              <a:buNone/>
            </a:pPr>
            <a:r>
              <a:rPr lang="en-US" sz="1800" smtClean="0">
                <a:latin typeface="Comic Sans MS" pitchFamily="66" charset="0"/>
              </a:rPr>
              <a:t>	…those found within the cell. </a:t>
            </a:r>
            <a:endParaRPr lang="en-US" sz="2000" smtClean="0">
              <a:latin typeface="Comic Sans MS" pitchFamily="66" charset="0"/>
            </a:endParaRPr>
          </a:p>
        </p:txBody>
      </p:sp>
      <p:sp>
        <p:nvSpPr>
          <p:cNvPr id="7172" name="Text Box 4"/>
          <p:cNvSpPr txBox="1">
            <a:spLocks noChangeArrowheads="1"/>
          </p:cNvSpPr>
          <p:nvPr/>
        </p:nvSpPr>
        <p:spPr bwMode="auto">
          <a:xfrm>
            <a:off x="5638800" y="6629400"/>
            <a:ext cx="3505200"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1000">
                <a:latin typeface="Comic Sans MS" pitchFamily="66" charset="0"/>
              </a:rPr>
              <a:t>Images: </a:t>
            </a:r>
            <a:r>
              <a:rPr lang="en-US" sz="1000">
                <a:latin typeface="Comic Sans MS" pitchFamily="66" charset="0"/>
                <a:hlinkClick r:id="rId4"/>
              </a:rPr>
              <a:t>Osmosis animation</a:t>
            </a:r>
            <a:endParaRPr lang="en-US" sz="1000">
              <a:latin typeface="Comic Sans MS" pitchFamily="66" charset="0"/>
            </a:endParaRPr>
          </a:p>
        </p:txBody>
      </p:sp>
      <p:pic>
        <p:nvPicPr>
          <p:cNvPr id="7173" name="Picture 5" descr="Osmosis"/>
          <p:cNvPicPr>
            <a:picLocks noGrp="1" noChangeAspect="1" noChangeArrowheads="1" noCrop="1"/>
          </p:cNvPicPr>
          <p:nvPr>
            <p:ph sz="quarter" idx="2"/>
          </p:nvPr>
        </p:nvPicPr>
        <p:blipFill>
          <a:blip r:embed="rId5">
            <a:extLst>
              <a:ext uri="{28A0092B-C50C-407E-A947-70E740481C1C}">
                <a14:useLocalDpi xmlns:a14="http://schemas.microsoft.com/office/drawing/2010/main" val="0"/>
              </a:ext>
            </a:extLst>
          </a:blip>
          <a:srcRect/>
          <a:stretch>
            <a:fillRect/>
          </a:stretch>
        </p:blipFill>
        <p:spPr>
          <a:xfrm>
            <a:off x="4419600" y="1143000"/>
            <a:ext cx="4572000" cy="28622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7174" name="Rectangle 7"/>
          <p:cNvSpPr>
            <a:spLocks noChangeArrowheads="1"/>
          </p:cNvSpPr>
          <p:nvPr/>
        </p:nvSpPr>
        <p:spPr bwMode="auto">
          <a:xfrm>
            <a:off x="4724400" y="4114800"/>
            <a:ext cx="4038600" cy="2286000"/>
          </a:xfrm>
          <a:prstGeom prst="rect">
            <a:avLst/>
          </a:prstGeom>
          <a:solidFill>
            <a:srgbClr val="66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5" name="Oval 8"/>
          <p:cNvSpPr>
            <a:spLocks noChangeArrowheads="1"/>
          </p:cNvSpPr>
          <p:nvPr/>
        </p:nvSpPr>
        <p:spPr bwMode="auto">
          <a:xfrm>
            <a:off x="5943600" y="4419600"/>
            <a:ext cx="2667000" cy="1828800"/>
          </a:xfrm>
          <a:prstGeom prst="ellipse">
            <a:avLst/>
          </a:prstGeom>
          <a:solidFill>
            <a:srgbClr val="99CC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6" name="Text Box 9"/>
          <p:cNvSpPr txBox="1">
            <a:spLocks noChangeArrowheads="1"/>
          </p:cNvSpPr>
          <p:nvPr/>
        </p:nvSpPr>
        <p:spPr bwMode="auto">
          <a:xfrm>
            <a:off x="6934200" y="4953000"/>
            <a:ext cx="762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1600" b="1"/>
              <a:t>CELL</a:t>
            </a:r>
          </a:p>
        </p:txBody>
      </p:sp>
      <p:sp>
        <p:nvSpPr>
          <p:cNvPr id="7177" name="Line 10"/>
          <p:cNvSpPr>
            <a:spLocks noChangeShapeType="1"/>
          </p:cNvSpPr>
          <p:nvPr/>
        </p:nvSpPr>
        <p:spPr bwMode="auto">
          <a:xfrm>
            <a:off x="5638800" y="4800600"/>
            <a:ext cx="381000" cy="228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178" name="Text Box 11"/>
          <p:cNvSpPr txBox="1">
            <a:spLocks noChangeArrowheads="1"/>
          </p:cNvSpPr>
          <p:nvPr/>
        </p:nvSpPr>
        <p:spPr bwMode="auto">
          <a:xfrm>
            <a:off x="4953000" y="4419600"/>
            <a:ext cx="8382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1000" b="1"/>
              <a:t>Plasma membrane</a:t>
            </a:r>
          </a:p>
        </p:txBody>
      </p:sp>
      <p:sp>
        <p:nvSpPr>
          <p:cNvPr id="7179" name="Text Box 12"/>
          <p:cNvSpPr txBox="1">
            <a:spLocks noChangeArrowheads="1"/>
          </p:cNvSpPr>
          <p:nvPr/>
        </p:nvSpPr>
        <p:spPr bwMode="auto">
          <a:xfrm>
            <a:off x="4724400" y="5486400"/>
            <a:ext cx="1143000"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1000" b="1"/>
              <a:t>Liquid environment outside the cell.</a:t>
            </a:r>
          </a:p>
        </p:txBody>
      </p:sp>
      <p:sp>
        <p:nvSpPr>
          <p:cNvPr id="7180" name="Text Box 13"/>
          <p:cNvSpPr txBox="1">
            <a:spLocks noChangeArrowheads="1"/>
          </p:cNvSpPr>
          <p:nvPr/>
        </p:nvSpPr>
        <p:spPr bwMode="auto">
          <a:xfrm>
            <a:off x="6705600" y="5410200"/>
            <a:ext cx="1143000"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1000" b="1"/>
              <a:t>Liquid environment inside the cell.</a:t>
            </a:r>
          </a:p>
        </p:txBody>
      </p:sp>
    </p:spTree>
    <p:extLst>
      <p:ext uri="{BB962C8B-B14F-4D97-AF65-F5344CB8AC3E}">
        <p14:creationId xmlns:p14="http://schemas.microsoft.com/office/powerpoint/2010/main" val="25574751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body" sz="half" idx="1"/>
          </p:nvPr>
        </p:nvSpPr>
        <p:spPr>
          <a:xfrm>
            <a:off x="381000" y="990600"/>
            <a:ext cx="4876800" cy="3505200"/>
          </a:xfrm>
        </p:spPr>
        <p:txBody>
          <a:bodyPr/>
          <a:lstStyle/>
          <a:p>
            <a:pPr eaLnBrk="1" hangingPunct="1">
              <a:lnSpc>
                <a:spcPct val="90000"/>
              </a:lnSpc>
              <a:buFontTx/>
              <a:buNone/>
            </a:pPr>
            <a:endParaRPr lang="en-US" sz="1600" smtClean="0">
              <a:latin typeface="Comic Sans MS" pitchFamily="66" charset="0"/>
            </a:endParaRPr>
          </a:p>
          <a:p>
            <a:pPr eaLnBrk="1" hangingPunct="1">
              <a:lnSpc>
                <a:spcPct val="90000"/>
              </a:lnSpc>
              <a:buFontTx/>
              <a:buNone/>
            </a:pPr>
            <a:r>
              <a:rPr lang="en-US" sz="2400" b="1" smtClean="0">
                <a:latin typeface="Comic Sans MS" pitchFamily="66" charset="0"/>
              </a:rPr>
              <a:t>Tonicity </a:t>
            </a:r>
            <a:r>
              <a:rPr lang="en-US" sz="2400" smtClean="0">
                <a:latin typeface="Comic Sans MS" pitchFamily="66" charset="0"/>
              </a:rPr>
              <a:t>and </a:t>
            </a:r>
            <a:r>
              <a:rPr lang="en-US" sz="2400" smtClean="0">
                <a:latin typeface="Comic Sans MS" pitchFamily="66" charset="0"/>
                <a:hlinkClick r:id="rId3"/>
              </a:rPr>
              <a:t>Osmosis</a:t>
            </a:r>
            <a:endParaRPr lang="en-US" sz="2400" smtClean="0">
              <a:latin typeface="Comic Sans MS" pitchFamily="66" charset="0"/>
            </a:endParaRPr>
          </a:p>
          <a:p>
            <a:pPr eaLnBrk="1" hangingPunct="1">
              <a:lnSpc>
                <a:spcPct val="90000"/>
              </a:lnSpc>
              <a:buFontTx/>
              <a:buNone/>
            </a:pPr>
            <a:endParaRPr lang="en-US" sz="2400" i="1" smtClean="0">
              <a:latin typeface="Comic Sans MS" pitchFamily="66" charset="0"/>
            </a:endParaRPr>
          </a:p>
          <a:p>
            <a:pPr eaLnBrk="1" hangingPunct="1">
              <a:lnSpc>
                <a:spcPct val="90000"/>
              </a:lnSpc>
              <a:buFontTx/>
              <a:buNone/>
            </a:pPr>
            <a:r>
              <a:rPr lang="en-US" sz="1600" smtClean="0">
                <a:latin typeface="Comic Sans MS" pitchFamily="66" charset="0"/>
              </a:rPr>
              <a:t>__________: equal concentration of a solute 	 	        inside and outside of cell.</a:t>
            </a:r>
          </a:p>
          <a:p>
            <a:pPr eaLnBrk="1" hangingPunct="1">
              <a:lnSpc>
                <a:spcPct val="90000"/>
              </a:lnSpc>
              <a:buFontTx/>
              <a:buNone/>
            </a:pPr>
            <a:endParaRPr lang="en-US" sz="1600" smtClean="0">
              <a:latin typeface="Comic Sans MS" pitchFamily="66" charset="0"/>
            </a:endParaRPr>
          </a:p>
          <a:p>
            <a:pPr eaLnBrk="1" hangingPunct="1">
              <a:lnSpc>
                <a:spcPct val="90000"/>
              </a:lnSpc>
              <a:buFontTx/>
              <a:buNone/>
            </a:pPr>
            <a:endParaRPr lang="en-US" sz="1000" u="sng" smtClean="0">
              <a:latin typeface="Comic Sans MS" pitchFamily="66" charset="0"/>
            </a:endParaRPr>
          </a:p>
          <a:p>
            <a:pPr eaLnBrk="1" hangingPunct="1">
              <a:lnSpc>
                <a:spcPct val="90000"/>
              </a:lnSpc>
              <a:buFontTx/>
              <a:buNone/>
            </a:pPr>
            <a:r>
              <a:rPr lang="en-US" sz="1600" smtClean="0">
                <a:latin typeface="Comic Sans MS" pitchFamily="66" charset="0"/>
              </a:rPr>
              <a:t>__________: a higher concentration of 		         solute.</a:t>
            </a:r>
          </a:p>
          <a:p>
            <a:pPr eaLnBrk="1" hangingPunct="1">
              <a:lnSpc>
                <a:spcPct val="90000"/>
              </a:lnSpc>
              <a:buFontTx/>
              <a:buNone/>
            </a:pPr>
            <a:r>
              <a:rPr lang="en-US" sz="1600" smtClean="0">
                <a:latin typeface="Comic Sans MS" pitchFamily="66" charset="0"/>
              </a:rPr>
              <a:t>	</a:t>
            </a:r>
            <a:r>
              <a:rPr lang="en-US" sz="1000" smtClean="0">
                <a:latin typeface="Comic Sans MS" pitchFamily="66" charset="0"/>
              </a:rPr>
              <a:t>	</a:t>
            </a:r>
          </a:p>
          <a:p>
            <a:pPr eaLnBrk="1" hangingPunct="1">
              <a:lnSpc>
                <a:spcPct val="90000"/>
              </a:lnSpc>
              <a:buFontTx/>
              <a:buNone/>
            </a:pPr>
            <a:r>
              <a:rPr lang="en-US" sz="1600" smtClean="0">
                <a:latin typeface="Comic Sans MS" pitchFamily="66" charset="0"/>
              </a:rPr>
              <a:t>__________: a lower concentration of 	               	         solute.</a:t>
            </a:r>
            <a:endParaRPr lang="en-US" sz="2000" smtClean="0">
              <a:latin typeface="Comic Sans MS" pitchFamily="66" charset="0"/>
            </a:endParaRPr>
          </a:p>
        </p:txBody>
      </p:sp>
      <p:pic>
        <p:nvPicPr>
          <p:cNvPr id="8195" name="Picture 4" descr="OsmosisBlood1"/>
          <p:cNvPicPr>
            <a:picLocks noGrp="1" noChangeAspect="1" noChangeArrowheads="1"/>
          </p:cNvPicPr>
          <p:nvPr>
            <p:ph sz="quarter" idx="3"/>
          </p:nvPr>
        </p:nvPicPr>
        <p:blipFill>
          <a:blip r:embed="rId4">
            <a:extLst>
              <a:ext uri="{28A0092B-C50C-407E-A947-70E740481C1C}">
                <a14:useLocalDpi xmlns:a14="http://schemas.microsoft.com/office/drawing/2010/main" val="0"/>
              </a:ext>
            </a:extLst>
          </a:blip>
          <a:srcRect/>
          <a:stretch>
            <a:fillRect/>
          </a:stretch>
        </p:blipFill>
        <p:spPr>
          <a:xfrm>
            <a:off x="5486400" y="1828800"/>
            <a:ext cx="3286125" cy="31003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8196" name="Text Box 5"/>
          <p:cNvSpPr txBox="1">
            <a:spLocks noChangeArrowheads="1"/>
          </p:cNvSpPr>
          <p:nvPr/>
        </p:nvSpPr>
        <p:spPr bwMode="auto">
          <a:xfrm>
            <a:off x="5638800" y="6629400"/>
            <a:ext cx="3505200"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1000">
                <a:latin typeface="Comic Sans MS" pitchFamily="66" charset="0"/>
              </a:rPr>
              <a:t>Images: </a:t>
            </a:r>
            <a:r>
              <a:rPr lang="en-US" sz="1000">
                <a:latin typeface="Comic Sans MS" pitchFamily="66" charset="0"/>
                <a:hlinkClick r:id="rId5"/>
              </a:rPr>
              <a:t>Osmosis with RBCs</a:t>
            </a:r>
            <a:r>
              <a:rPr lang="en-US" sz="1000">
                <a:latin typeface="Comic Sans MS" pitchFamily="66" charset="0"/>
              </a:rPr>
              <a:t>, M. Ruiz</a:t>
            </a:r>
          </a:p>
        </p:txBody>
      </p:sp>
      <p:sp>
        <p:nvSpPr>
          <p:cNvPr id="8197" name="Text Box 7"/>
          <p:cNvSpPr txBox="1">
            <a:spLocks noChangeArrowheads="1"/>
          </p:cNvSpPr>
          <p:nvPr/>
        </p:nvSpPr>
        <p:spPr bwMode="auto">
          <a:xfrm>
            <a:off x="762000" y="4876800"/>
            <a:ext cx="3733800" cy="1554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20000"/>
              </a:spcBef>
            </a:pPr>
            <a:r>
              <a:rPr lang="en-US" sz="2400" b="1">
                <a:solidFill>
                  <a:srgbClr val="FF0000"/>
                </a:solidFill>
                <a:latin typeface="Comic Sans MS" pitchFamily="66" charset="0"/>
              </a:rPr>
              <a:t>Water will always move toward a hypertonic environment!!</a:t>
            </a:r>
            <a:endParaRPr lang="en-US" sz="2400">
              <a:latin typeface="Comic Sans MS" pitchFamily="66" charset="0"/>
            </a:endParaRPr>
          </a:p>
          <a:p>
            <a:pPr eaLnBrk="1" hangingPunct="1">
              <a:spcBef>
                <a:spcPct val="50000"/>
              </a:spcBef>
            </a:pPr>
            <a:endParaRPr lang="en-US" sz="1600"/>
          </a:p>
        </p:txBody>
      </p:sp>
      <p:sp>
        <p:nvSpPr>
          <p:cNvPr id="8198" name="Rectangle 9"/>
          <p:cNvSpPr>
            <a:spLocks noGrp="1" noChangeArrowheads="1"/>
          </p:cNvSpPr>
          <p:nvPr>
            <p:ph type="title"/>
          </p:nvPr>
        </p:nvSpPr>
        <p:spPr>
          <a:xfrm>
            <a:off x="304800" y="304800"/>
            <a:ext cx="8229600" cy="715963"/>
          </a:xfrm>
          <a:noFill/>
        </p:spPr>
        <p:txBody>
          <a:bodyPr/>
          <a:lstStyle/>
          <a:p>
            <a:pPr algn="l" eaLnBrk="1" hangingPunct="1"/>
            <a:r>
              <a:rPr lang="en-US" sz="3600" b="1" smtClean="0">
                <a:solidFill>
                  <a:schemeClr val="accent2"/>
                </a:solidFill>
                <a:latin typeface="Comic Sans MS" pitchFamily="66" charset="0"/>
              </a:rPr>
              <a:t>Passive Transport - Osmosis</a:t>
            </a:r>
          </a:p>
        </p:txBody>
      </p:sp>
    </p:spTree>
    <p:extLst>
      <p:ext uri="{BB962C8B-B14F-4D97-AF65-F5344CB8AC3E}">
        <p14:creationId xmlns:p14="http://schemas.microsoft.com/office/powerpoint/2010/main" val="41342619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28600" y="762000"/>
            <a:ext cx="7696200" cy="1143000"/>
          </a:xfrm>
        </p:spPr>
        <p:txBody>
          <a:bodyPr/>
          <a:lstStyle/>
          <a:p>
            <a:pPr algn="l" eaLnBrk="1" hangingPunct="1"/>
            <a:r>
              <a:rPr lang="en-US" sz="1800" smtClean="0">
                <a:latin typeface="Comic Sans MS" pitchFamily="66" charset="0"/>
              </a:rPr>
              <a:t>Let’s do some osmosis problems, to practice our knowledge.</a:t>
            </a:r>
            <a:r>
              <a:rPr lang="en-US" sz="2800" smtClean="0">
                <a:latin typeface="Comic Sans MS" pitchFamily="66" charset="0"/>
              </a:rPr>
              <a:t> </a:t>
            </a:r>
          </a:p>
        </p:txBody>
      </p:sp>
      <p:sp>
        <p:nvSpPr>
          <p:cNvPr id="9219" name="Rectangle 3"/>
          <p:cNvSpPr>
            <a:spLocks noChangeArrowheads="1"/>
          </p:cNvSpPr>
          <p:nvPr/>
        </p:nvSpPr>
        <p:spPr bwMode="auto">
          <a:xfrm>
            <a:off x="4724400" y="4114800"/>
            <a:ext cx="4038600" cy="2286000"/>
          </a:xfrm>
          <a:prstGeom prst="rect">
            <a:avLst/>
          </a:prstGeom>
          <a:solidFill>
            <a:srgbClr val="66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0" name="Oval 4"/>
          <p:cNvSpPr>
            <a:spLocks noChangeArrowheads="1"/>
          </p:cNvSpPr>
          <p:nvPr/>
        </p:nvSpPr>
        <p:spPr bwMode="auto">
          <a:xfrm>
            <a:off x="5943600" y="4419600"/>
            <a:ext cx="2667000" cy="1828800"/>
          </a:xfrm>
          <a:prstGeom prst="ellipse">
            <a:avLst/>
          </a:prstGeom>
          <a:solidFill>
            <a:srgbClr val="99CC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1" name="Text Box 5"/>
          <p:cNvSpPr txBox="1">
            <a:spLocks noChangeArrowheads="1"/>
          </p:cNvSpPr>
          <p:nvPr/>
        </p:nvSpPr>
        <p:spPr bwMode="auto">
          <a:xfrm>
            <a:off x="6934200" y="4953000"/>
            <a:ext cx="762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1600" b="1"/>
              <a:t>CELL</a:t>
            </a:r>
          </a:p>
        </p:txBody>
      </p:sp>
      <p:sp>
        <p:nvSpPr>
          <p:cNvPr id="9222" name="Line 6"/>
          <p:cNvSpPr>
            <a:spLocks noChangeShapeType="1"/>
          </p:cNvSpPr>
          <p:nvPr/>
        </p:nvSpPr>
        <p:spPr bwMode="auto">
          <a:xfrm>
            <a:off x="5638800" y="4800600"/>
            <a:ext cx="381000" cy="228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3" name="Text Box 7"/>
          <p:cNvSpPr txBox="1">
            <a:spLocks noChangeArrowheads="1"/>
          </p:cNvSpPr>
          <p:nvPr/>
        </p:nvSpPr>
        <p:spPr bwMode="auto">
          <a:xfrm>
            <a:off x="4953000" y="4419600"/>
            <a:ext cx="8382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1000" b="1"/>
              <a:t>Plasma membrane</a:t>
            </a:r>
          </a:p>
        </p:txBody>
      </p:sp>
      <p:sp>
        <p:nvSpPr>
          <p:cNvPr id="9224" name="Text Box 8"/>
          <p:cNvSpPr txBox="1">
            <a:spLocks noChangeArrowheads="1"/>
          </p:cNvSpPr>
          <p:nvPr/>
        </p:nvSpPr>
        <p:spPr bwMode="auto">
          <a:xfrm>
            <a:off x="4724400" y="5486400"/>
            <a:ext cx="1143000"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1000" b="1"/>
              <a:t>Liquid environment outside the cell.</a:t>
            </a:r>
          </a:p>
        </p:txBody>
      </p:sp>
      <p:sp>
        <p:nvSpPr>
          <p:cNvPr id="9225" name="Text Box 9"/>
          <p:cNvSpPr txBox="1">
            <a:spLocks noChangeArrowheads="1"/>
          </p:cNvSpPr>
          <p:nvPr/>
        </p:nvSpPr>
        <p:spPr bwMode="auto">
          <a:xfrm>
            <a:off x="6705600" y="5410200"/>
            <a:ext cx="1143000"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1000" b="1"/>
              <a:t>Liquid environment inside the cell.</a:t>
            </a:r>
          </a:p>
        </p:txBody>
      </p:sp>
      <p:sp>
        <p:nvSpPr>
          <p:cNvPr id="9226" name="AutoShape 10"/>
          <p:cNvSpPr>
            <a:spLocks noChangeArrowheads="1"/>
          </p:cNvSpPr>
          <p:nvPr/>
        </p:nvSpPr>
        <p:spPr bwMode="auto">
          <a:xfrm rot="-5582856">
            <a:off x="914400" y="4572000"/>
            <a:ext cx="1828800" cy="1371600"/>
          </a:xfrm>
          <a:prstGeom prst="wave">
            <a:avLst>
              <a:gd name="adj1" fmla="val 13005"/>
              <a:gd name="adj2" fmla="val 0"/>
            </a:avLst>
          </a:prstGeom>
          <a:solidFill>
            <a:srgbClr val="FFFF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7" name="Rectangle 11"/>
          <p:cNvSpPr>
            <a:spLocks noChangeArrowheads="1"/>
          </p:cNvSpPr>
          <p:nvPr/>
        </p:nvSpPr>
        <p:spPr bwMode="auto">
          <a:xfrm rot="5400000">
            <a:off x="5334000" y="2057400"/>
            <a:ext cx="304800" cy="1371600"/>
          </a:xfrm>
          <a:prstGeom prst="rect">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8" name="AutoShape 12"/>
          <p:cNvSpPr>
            <a:spLocks noChangeArrowheads="1"/>
          </p:cNvSpPr>
          <p:nvPr/>
        </p:nvSpPr>
        <p:spPr bwMode="auto">
          <a:xfrm>
            <a:off x="7010400" y="838200"/>
            <a:ext cx="1752600" cy="2590800"/>
          </a:xfrm>
          <a:prstGeom prst="can">
            <a:avLst>
              <a:gd name="adj" fmla="val 36957"/>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9229" name="Picture 13" descr="MC900199232[1]"/>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a:xfrm>
            <a:off x="1752600" y="2590800"/>
            <a:ext cx="2228850" cy="1524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9230" name="Text Box 14"/>
          <p:cNvSpPr txBox="1">
            <a:spLocks noChangeArrowheads="1"/>
          </p:cNvSpPr>
          <p:nvPr/>
        </p:nvSpPr>
        <p:spPr bwMode="auto">
          <a:xfrm>
            <a:off x="4940300" y="2603500"/>
            <a:ext cx="106521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1200" b="1"/>
              <a:t>CLAMP #2</a:t>
            </a:r>
          </a:p>
        </p:txBody>
      </p:sp>
      <p:sp>
        <p:nvSpPr>
          <p:cNvPr id="9231" name="Rectangle 15"/>
          <p:cNvSpPr>
            <a:spLocks noChangeArrowheads="1"/>
          </p:cNvSpPr>
          <p:nvPr/>
        </p:nvSpPr>
        <p:spPr bwMode="auto">
          <a:xfrm rot="5400000">
            <a:off x="1600200" y="5105400"/>
            <a:ext cx="304800" cy="1371600"/>
          </a:xfrm>
          <a:prstGeom prst="rect">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32" name="Text Box 16"/>
          <p:cNvSpPr txBox="1">
            <a:spLocks noChangeArrowheads="1"/>
          </p:cNvSpPr>
          <p:nvPr/>
        </p:nvSpPr>
        <p:spPr bwMode="auto">
          <a:xfrm>
            <a:off x="1143000" y="5638800"/>
            <a:ext cx="1081088"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1200" b="1"/>
              <a:t>CLAMP #1</a:t>
            </a:r>
          </a:p>
        </p:txBody>
      </p:sp>
      <p:sp>
        <p:nvSpPr>
          <p:cNvPr id="9233" name="Text Box 17"/>
          <p:cNvSpPr txBox="1">
            <a:spLocks noChangeArrowheads="1"/>
          </p:cNvSpPr>
          <p:nvPr/>
        </p:nvSpPr>
        <p:spPr bwMode="auto">
          <a:xfrm>
            <a:off x="2514600" y="2057400"/>
            <a:ext cx="1600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1200" b="1"/>
              <a:t>A solution to put inside the “cell”.</a:t>
            </a:r>
          </a:p>
        </p:txBody>
      </p:sp>
      <p:sp>
        <p:nvSpPr>
          <p:cNvPr id="9234" name="AutoShape 18"/>
          <p:cNvSpPr>
            <a:spLocks noChangeArrowheads="1"/>
          </p:cNvSpPr>
          <p:nvPr/>
        </p:nvSpPr>
        <p:spPr bwMode="auto">
          <a:xfrm>
            <a:off x="7010400" y="1752600"/>
            <a:ext cx="1752600" cy="1676400"/>
          </a:xfrm>
          <a:prstGeom prst="can">
            <a:avLst>
              <a:gd name="adj" fmla="val 25000"/>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35" name="Line 19"/>
          <p:cNvSpPr>
            <a:spLocks noChangeShapeType="1"/>
          </p:cNvSpPr>
          <p:nvPr/>
        </p:nvSpPr>
        <p:spPr bwMode="auto">
          <a:xfrm>
            <a:off x="1752600" y="3886200"/>
            <a:ext cx="0" cy="304800"/>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36" name="Text Box 20"/>
          <p:cNvSpPr txBox="1">
            <a:spLocks noChangeArrowheads="1"/>
          </p:cNvSpPr>
          <p:nvPr/>
        </p:nvSpPr>
        <p:spPr bwMode="auto">
          <a:xfrm>
            <a:off x="7162800" y="2590800"/>
            <a:ext cx="152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1200" b="1"/>
              <a:t>A solution to put the “cell” into.</a:t>
            </a:r>
          </a:p>
        </p:txBody>
      </p:sp>
      <p:sp>
        <p:nvSpPr>
          <p:cNvPr id="9237" name="Text Box 21"/>
          <p:cNvSpPr txBox="1">
            <a:spLocks noChangeArrowheads="1"/>
          </p:cNvSpPr>
          <p:nvPr/>
        </p:nvSpPr>
        <p:spPr bwMode="auto">
          <a:xfrm>
            <a:off x="4267200" y="2590800"/>
            <a:ext cx="304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1600" b="1"/>
              <a:t>+</a:t>
            </a:r>
          </a:p>
        </p:txBody>
      </p:sp>
      <p:sp>
        <p:nvSpPr>
          <p:cNvPr id="9238" name="Text Box 22"/>
          <p:cNvSpPr txBox="1">
            <a:spLocks noChangeArrowheads="1"/>
          </p:cNvSpPr>
          <p:nvPr/>
        </p:nvSpPr>
        <p:spPr bwMode="auto">
          <a:xfrm>
            <a:off x="6477000" y="2590800"/>
            <a:ext cx="304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1600" b="1"/>
              <a:t>+</a:t>
            </a:r>
          </a:p>
        </p:txBody>
      </p:sp>
      <p:sp>
        <p:nvSpPr>
          <p:cNvPr id="9239" name="Text Box 23"/>
          <p:cNvSpPr txBox="1">
            <a:spLocks noChangeArrowheads="1"/>
          </p:cNvSpPr>
          <p:nvPr/>
        </p:nvSpPr>
        <p:spPr bwMode="auto">
          <a:xfrm>
            <a:off x="4648200" y="1905000"/>
            <a:ext cx="1600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1200" b="1"/>
              <a:t>Second clamp to seal  “cell”.</a:t>
            </a:r>
          </a:p>
        </p:txBody>
      </p:sp>
      <p:sp>
        <p:nvSpPr>
          <p:cNvPr id="9240" name="Text Box 24"/>
          <p:cNvSpPr txBox="1">
            <a:spLocks noChangeArrowheads="1"/>
          </p:cNvSpPr>
          <p:nvPr/>
        </p:nvSpPr>
        <p:spPr bwMode="auto">
          <a:xfrm>
            <a:off x="15240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1200" b="1"/>
              <a:t>Dialysis Tubing</a:t>
            </a:r>
          </a:p>
        </p:txBody>
      </p:sp>
      <p:sp>
        <p:nvSpPr>
          <p:cNvPr id="9241" name="Rectangle 25"/>
          <p:cNvSpPr>
            <a:spLocks noChangeArrowheads="1"/>
          </p:cNvSpPr>
          <p:nvPr/>
        </p:nvSpPr>
        <p:spPr bwMode="auto">
          <a:xfrm>
            <a:off x="228600" y="228600"/>
            <a:ext cx="82296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US" sz="2800" b="1">
                <a:latin typeface="Comic Sans MS" pitchFamily="66" charset="0"/>
              </a:rPr>
              <a:t>Passive Transport</a:t>
            </a:r>
            <a:r>
              <a:rPr lang="en-US" sz="3600" b="1">
                <a:latin typeface="Comic Sans MS" pitchFamily="66" charset="0"/>
              </a:rPr>
              <a:t> -</a:t>
            </a:r>
            <a:r>
              <a:rPr lang="en-US" sz="3600" b="1">
                <a:solidFill>
                  <a:schemeClr val="accent2"/>
                </a:solidFill>
                <a:latin typeface="Comic Sans MS" pitchFamily="66" charset="0"/>
              </a:rPr>
              <a:t> </a:t>
            </a:r>
            <a:r>
              <a:rPr lang="en-US" sz="3600" b="1">
                <a:latin typeface="Comic Sans MS" pitchFamily="66" charset="0"/>
                <a:hlinkClick r:id="rId4"/>
              </a:rPr>
              <a:t>Osmosis</a:t>
            </a:r>
            <a:endParaRPr lang="en-US" sz="3600" b="1">
              <a:latin typeface="Comic Sans MS" pitchFamily="66" charset="0"/>
            </a:endParaRPr>
          </a:p>
        </p:txBody>
      </p:sp>
    </p:spTree>
    <p:extLst>
      <p:ext uri="{BB962C8B-B14F-4D97-AF65-F5344CB8AC3E}">
        <p14:creationId xmlns:p14="http://schemas.microsoft.com/office/powerpoint/2010/main" val="14704797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762000" y="228600"/>
            <a:ext cx="7848600" cy="609600"/>
          </a:xfrm>
        </p:spPr>
        <p:txBody>
          <a:bodyPr>
            <a:normAutofit fontScale="90000"/>
          </a:bodyPr>
          <a:lstStyle/>
          <a:p>
            <a:pPr eaLnBrk="1" hangingPunct="1"/>
            <a:r>
              <a:rPr lang="en-US" sz="4000" b="1" smtClean="0">
                <a:latin typeface="Comic Sans MS" pitchFamily="66" charset="0"/>
              </a:rPr>
              <a:t>_________ Transport</a:t>
            </a:r>
          </a:p>
        </p:txBody>
      </p:sp>
      <p:sp>
        <p:nvSpPr>
          <p:cNvPr id="10243" name="Rectangle 3"/>
          <p:cNvSpPr>
            <a:spLocks noGrp="1" noChangeArrowheads="1"/>
          </p:cNvSpPr>
          <p:nvPr>
            <p:ph type="body" sz="half" idx="1"/>
          </p:nvPr>
        </p:nvSpPr>
        <p:spPr>
          <a:xfrm>
            <a:off x="228600" y="1219200"/>
            <a:ext cx="3581400" cy="2743200"/>
          </a:xfrm>
        </p:spPr>
        <p:txBody>
          <a:bodyPr/>
          <a:lstStyle/>
          <a:p>
            <a:pPr eaLnBrk="1" hangingPunct="1">
              <a:lnSpc>
                <a:spcPct val="80000"/>
              </a:lnSpc>
              <a:buFontTx/>
              <a:buNone/>
            </a:pPr>
            <a:endParaRPr lang="en-US" sz="1600" b="1" smtClean="0">
              <a:latin typeface="Comic Sans MS" pitchFamily="66" charset="0"/>
            </a:endParaRPr>
          </a:p>
          <a:p>
            <a:pPr eaLnBrk="1" hangingPunct="1">
              <a:lnSpc>
                <a:spcPct val="80000"/>
              </a:lnSpc>
            </a:pPr>
            <a:r>
              <a:rPr lang="en-US" sz="1600" smtClean="0">
                <a:latin typeface="Comic Sans MS" pitchFamily="66" charset="0"/>
              </a:rPr>
              <a:t>How most molecules move across the plasma membrane.</a:t>
            </a:r>
          </a:p>
          <a:p>
            <a:pPr eaLnBrk="1" hangingPunct="1">
              <a:lnSpc>
                <a:spcPct val="80000"/>
              </a:lnSpc>
            </a:pPr>
            <a:endParaRPr lang="en-US" sz="1000" smtClean="0">
              <a:latin typeface="Comic Sans MS" pitchFamily="66" charset="0"/>
            </a:endParaRPr>
          </a:p>
          <a:p>
            <a:pPr eaLnBrk="1" hangingPunct="1">
              <a:lnSpc>
                <a:spcPct val="80000"/>
              </a:lnSpc>
            </a:pPr>
            <a:r>
              <a:rPr lang="en-US" sz="1600" smtClean="0">
                <a:latin typeface="Comic Sans MS" pitchFamily="66" charset="0"/>
              </a:rPr>
              <a:t>Analogous to a pump moving water uphill. </a:t>
            </a:r>
          </a:p>
          <a:p>
            <a:pPr eaLnBrk="1" hangingPunct="1">
              <a:lnSpc>
                <a:spcPct val="80000"/>
              </a:lnSpc>
            </a:pPr>
            <a:endParaRPr lang="en-US" sz="1000" smtClean="0">
              <a:latin typeface="Comic Sans MS" pitchFamily="66" charset="0"/>
            </a:endParaRPr>
          </a:p>
          <a:p>
            <a:pPr eaLnBrk="1" hangingPunct="1">
              <a:lnSpc>
                <a:spcPct val="80000"/>
              </a:lnSpc>
            </a:pPr>
            <a:r>
              <a:rPr lang="en-US" sz="1600" smtClean="0">
                <a:latin typeface="Comic Sans MS" pitchFamily="66" charset="0"/>
              </a:rPr>
              <a:t>Types of active transport are classified by type of energy used to drive molecules across membranes.</a:t>
            </a:r>
            <a:endParaRPr lang="en-US" sz="1400" smtClean="0"/>
          </a:p>
        </p:txBody>
      </p:sp>
      <p:pic>
        <p:nvPicPr>
          <p:cNvPr id="17412" name="Picture 4" descr="acttrpan"/>
          <p:cNvPicPr>
            <a:picLocks noGrp="1" noChangeAspect="1" noChangeArrowheads="1" noCrop="1"/>
          </p:cNvPicPr>
          <p:nvPr>
            <p:ph sz="quarter" idx="3"/>
          </p:nvPr>
        </p:nvPicPr>
        <p:blipFill>
          <a:blip r:embed="rId3">
            <a:extLst>
              <a:ext uri="{28A0092B-C50C-407E-A947-70E740481C1C}">
                <a14:useLocalDpi xmlns:a14="http://schemas.microsoft.com/office/drawing/2010/main" val="0"/>
              </a:ext>
            </a:extLst>
          </a:blip>
          <a:srcRect/>
          <a:stretch>
            <a:fillRect/>
          </a:stretch>
        </p:blipFill>
        <p:spPr>
          <a:xfrm>
            <a:off x="4419600" y="4419600"/>
            <a:ext cx="4419600" cy="20447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0245" name="Text Box 5"/>
          <p:cNvSpPr txBox="1">
            <a:spLocks noChangeArrowheads="1"/>
          </p:cNvSpPr>
          <p:nvPr/>
        </p:nvSpPr>
        <p:spPr bwMode="auto">
          <a:xfrm>
            <a:off x="6553200" y="6629400"/>
            <a:ext cx="2590800"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1000" dirty="0">
                <a:latin typeface="Comic Sans MS" pitchFamily="66" charset="0"/>
              </a:rPr>
              <a:t>Image: </a:t>
            </a:r>
            <a:r>
              <a:rPr lang="en-US" sz="1000" dirty="0">
                <a:latin typeface="Comic Sans MS" pitchFamily="66" charset="0"/>
                <a:hlinkClick r:id="rId4"/>
              </a:rPr>
              <a:t>Sodium-potassium pump</a:t>
            </a:r>
            <a:r>
              <a:rPr lang="en-US" sz="1000" dirty="0">
                <a:latin typeface="Comic Sans MS" pitchFamily="66" charset="0"/>
              </a:rPr>
              <a:t>, M. Ruiz</a:t>
            </a:r>
          </a:p>
        </p:txBody>
      </p:sp>
      <p:pic>
        <p:nvPicPr>
          <p:cNvPr id="10246" name="Picture 6" descr="Active-transport-sodium-potassium"/>
          <p:cNvPicPr>
            <a:picLocks noGrp="1" noChangeAspect="1" noChangeArrowheads="1"/>
          </p:cNvPicPr>
          <p:nvPr>
            <p:ph sz="quarter" idx="2"/>
          </p:nvPr>
        </p:nvPicPr>
        <p:blipFill>
          <a:blip r:embed="rId5">
            <a:extLst>
              <a:ext uri="{28A0092B-C50C-407E-A947-70E740481C1C}">
                <a14:useLocalDpi xmlns:a14="http://schemas.microsoft.com/office/drawing/2010/main" val="0"/>
              </a:ext>
            </a:extLst>
          </a:blip>
          <a:srcRect/>
          <a:stretch>
            <a:fillRect/>
          </a:stretch>
        </p:blipFill>
        <p:spPr>
          <a:xfrm>
            <a:off x="4343400" y="1371600"/>
            <a:ext cx="4572000" cy="2895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7416" name="Text Box 8"/>
          <p:cNvSpPr txBox="1">
            <a:spLocks noChangeArrowheads="1"/>
          </p:cNvSpPr>
          <p:nvPr/>
        </p:nvSpPr>
        <p:spPr bwMode="auto">
          <a:xfrm>
            <a:off x="228600" y="4267200"/>
            <a:ext cx="3505200" cy="2414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600" b="1">
                <a:latin typeface="Comic Sans MS" pitchFamily="66" charset="0"/>
              </a:rPr>
              <a:t>ATP Driven Active Transport</a:t>
            </a:r>
          </a:p>
          <a:p>
            <a:pPr eaLnBrk="1" hangingPunct="1"/>
            <a:endParaRPr lang="en-US" sz="1600" b="1">
              <a:latin typeface="Comic Sans MS" pitchFamily="66" charset="0"/>
            </a:endParaRPr>
          </a:p>
          <a:p>
            <a:pPr eaLnBrk="1" hangingPunct="1"/>
            <a:r>
              <a:rPr lang="en-US" sz="1600">
                <a:latin typeface="Comic Sans MS" pitchFamily="66" charset="0"/>
              </a:rPr>
              <a:t>Energy from adenosine triphosphate </a:t>
            </a:r>
            <a:r>
              <a:rPr lang="en-US" sz="1400">
                <a:latin typeface="Comic Sans MS" pitchFamily="66" charset="0"/>
              </a:rPr>
              <a:t>(</a:t>
            </a:r>
            <a:r>
              <a:rPr lang="en-US" sz="1400">
                <a:latin typeface="Comic Sans MS" pitchFamily="66" charset="0"/>
                <a:hlinkClick r:id="rId6"/>
              </a:rPr>
              <a:t>ATP</a:t>
            </a:r>
            <a:r>
              <a:rPr lang="en-US" sz="1400">
                <a:latin typeface="Comic Sans MS" pitchFamily="66" charset="0"/>
              </a:rPr>
              <a:t>) </a:t>
            </a:r>
            <a:r>
              <a:rPr lang="en-US" sz="1600">
                <a:latin typeface="Comic Sans MS" pitchFamily="66" charset="0"/>
              </a:rPr>
              <a:t>drives substances across the plasma membrane with aid of carrier molecules.</a:t>
            </a:r>
          </a:p>
          <a:p>
            <a:pPr eaLnBrk="1" hangingPunct="1"/>
            <a:endParaRPr lang="en-US" sz="1600">
              <a:latin typeface="Comic Sans MS" pitchFamily="66" charset="0"/>
            </a:endParaRPr>
          </a:p>
          <a:p>
            <a:pPr eaLnBrk="1" hangingPunct="1">
              <a:spcBef>
                <a:spcPct val="50000"/>
              </a:spcBef>
            </a:pPr>
            <a:endParaRPr lang="en-US" sz="1600"/>
          </a:p>
        </p:txBody>
      </p:sp>
    </p:spTree>
    <p:extLst>
      <p:ext uri="{BB962C8B-B14F-4D97-AF65-F5344CB8AC3E}">
        <p14:creationId xmlns:p14="http://schemas.microsoft.com/office/powerpoint/2010/main" val="388650634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416"/>
                                        </p:tgtEl>
                                        <p:attrNameLst>
                                          <p:attrName>style.visibility</p:attrName>
                                        </p:attrNameLst>
                                      </p:cBhvr>
                                      <p:to>
                                        <p:strVal val="visible"/>
                                      </p:to>
                                    </p:set>
                                    <p:anim calcmode="lin" valueType="num">
                                      <p:cBhvr additive="base">
                                        <p:cTn id="7" dur="500" fill="hold"/>
                                        <p:tgtEl>
                                          <p:spTgt spid="17416"/>
                                        </p:tgtEl>
                                        <p:attrNameLst>
                                          <p:attrName>ppt_x</p:attrName>
                                        </p:attrNameLst>
                                      </p:cBhvr>
                                      <p:tavLst>
                                        <p:tav tm="0">
                                          <p:val>
                                            <p:strVal val="#ppt_x"/>
                                          </p:val>
                                        </p:tav>
                                        <p:tav tm="100000">
                                          <p:val>
                                            <p:strVal val="#ppt_x"/>
                                          </p:val>
                                        </p:tav>
                                      </p:tavLst>
                                    </p:anim>
                                    <p:anim calcmode="lin" valueType="num">
                                      <p:cBhvr additive="base">
                                        <p:cTn id="8" dur="500" fill="hold"/>
                                        <p:tgtEl>
                                          <p:spTgt spid="17416"/>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7412"/>
                                        </p:tgtEl>
                                        <p:attrNameLst>
                                          <p:attrName>style.visibility</p:attrName>
                                        </p:attrNameLst>
                                      </p:cBhvr>
                                      <p:to>
                                        <p:strVal val="visible"/>
                                      </p:to>
                                    </p:set>
                                    <p:anim calcmode="lin" valueType="num">
                                      <p:cBhvr additive="base">
                                        <p:cTn id="11" dur="500" fill="hold"/>
                                        <p:tgtEl>
                                          <p:spTgt spid="17412"/>
                                        </p:tgtEl>
                                        <p:attrNameLst>
                                          <p:attrName>ppt_x</p:attrName>
                                        </p:attrNameLst>
                                      </p:cBhvr>
                                      <p:tavLst>
                                        <p:tav tm="0">
                                          <p:val>
                                            <p:strVal val="#ppt_x"/>
                                          </p:val>
                                        </p:tav>
                                        <p:tav tm="100000">
                                          <p:val>
                                            <p:strVal val="#ppt_x"/>
                                          </p:val>
                                        </p:tav>
                                      </p:tavLst>
                                    </p:anim>
                                    <p:anim calcmode="lin" valueType="num">
                                      <p:cBhvr additive="base">
                                        <p:cTn id="12" dur="500" fill="hold"/>
                                        <p:tgtEl>
                                          <p:spTgt spid="174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Congratulations if you publish your work in this journal</a:t>
            </a:r>
            <a:endParaRPr lang="en-US" dirty="0"/>
          </a:p>
        </p:txBody>
      </p:sp>
      <p:sp>
        <p:nvSpPr>
          <p:cNvPr id="3" name="Content Placeholder 2"/>
          <p:cNvSpPr>
            <a:spLocks noGrp="1"/>
          </p:cNvSpPr>
          <p:nvPr>
            <p:ph idx="1"/>
          </p:nvPr>
        </p:nvSpPr>
        <p:spPr/>
        <p:txBody>
          <a:bodyPr/>
          <a:lstStyle/>
          <a:p>
            <a:r>
              <a:rPr lang="en-US" b="1" dirty="0" smtClean="0"/>
              <a:t>Signature of Editor</a:t>
            </a:r>
          </a:p>
          <a:p>
            <a:pPr marL="0" indent="0">
              <a:buNone/>
            </a:pPr>
            <a:endParaRPr lang="en-US" b="1" dirty="0"/>
          </a:p>
          <a:p>
            <a:pPr marL="0" indent="0">
              <a:buNone/>
            </a:pPr>
            <a:endParaRPr lang="en-US" b="1" dirty="0"/>
          </a:p>
        </p:txBody>
      </p:sp>
      <p:pic>
        <p:nvPicPr>
          <p:cNvPr id="1026" name="Picture 2"/>
          <p:cNvPicPr>
            <a:picLocks noChangeAspect="1" noChangeArrowheads="1"/>
          </p:cNvPicPr>
          <p:nvPr/>
        </p:nvPicPr>
        <p:blipFill>
          <a:blip r:embed="rId2"/>
          <a:srcRect/>
          <a:stretch>
            <a:fillRect/>
          </a:stretch>
        </p:blipFill>
        <p:spPr bwMode="auto">
          <a:xfrm>
            <a:off x="3267075" y="2605088"/>
            <a:ext cx="2609850" cy="1647825"/>
          </a:xfrm>
          <a:prstGeom prst="rect">
            <a:avLst/>
          </a:prstGeom>
          <a:noFill/>
          <a:ln w="9525">
            <a:noFill/>
            <a:miter lim="800000"/>
            <a:headEnd/>
            <a:tailEnd/>
          </a:ln>
          <a:effectLst/>
        </p:spPr>
      </p:pic>
    </p:spTree>
    <p:extLst>
      <p:ext uri="{BB962C8B-B14F-4D97-AF65-F5344CB8AC3E}">
        <p14:creationId xmlns:p14="http://schemas.microsoft.com/office/powerpoint/2010/main" val="8480222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eaLnBrk="1" hangingPunct="1"/>
            <a:endParaRPr lang="en-US" smtClean="0"/>
          </a:p>
        </p:txBody>
      </p:sp>
      <p:sp>
        <p:nvSpPr>
          <p:cNvPr id="22531" name="Content Placeholder 2"/>
          <p:cNvSpPr>
            <a:spLocks noGrp="1"/>
          </p:cNvSpPr>
          <p:nvPr>
            <p:ph idx="4294967295"/>
          </p:nvPr>
        </p:nvSpPr>
        <p:spPr>
          <a:xfrm>
            <a:off x="457200" y="1600200"/>
            <a:ext cx="8229600" cy="4525963"/>
          </a:xfrm>
        </p:spPr>
        <p:txBody>
          <a:bodyPr/>
          <a:lstStyle/>
          <a:p>
            <a:pPr eaLnBrk="1" hangingPunct="1"/>
            <a:endParaRPr lang="en-US" smtClean="0"/>
          </a:p>
        </p:txBody>
      </p:sp>
      <p:pic>
        <p:nvPicPr>
          <p:cNvPr id="2253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819400" y="30163"/>
            <a:ext cx="7086600" cy="830262"/>
          </a:xfrm>
          <a:prstGeom prst="rect">
            <a:avLst/>
          </a:prstGeom>
        </p:spPr>
        <p:txBody>
          <a:bodyPr>
            <a:spAutoFit/>
          </a:bodyPr>
          <a:lstStyle/>
          <a:p>
            <a:pPr>
              <a:defRPr/>
            </a:pPr>
            <a:r>
              <a:rPr lang="en-US" dirty="0">
                <a:solidFill>
                  <a:schemeClr val="accent5">
                    <a:lumMod val="10000"/>
                  </a:schemeClr>
                </a:solidFill>
                <a:latin typeface="Andalus" panose="02020603050405020304" pitchFamily="18" charset="-78"/>
                <a:ea typeface="Osaka" charset="-128"/>
                <a:cs typeface="Andalus" panose="02020603050405020304" pitchFamily="18" charset="-78"/>
              </a:rPr>
              <a:t>OMICS Group </a:t>
            </a:r>
            <a:r>
              <a:rPr lang="en-US" b="1" dirty="0">
                <a:solidFill>
                  <a:schemeClr val="accent5">
                    <a:lumMod val="10000"/>
                  </a:schemeClr>
                </a:solidFill>
                <a:latin typeface="Andalus" panose="02020603050405020304" pitchFamily="18" charset="-78"/>
                <a:ea typeface="Osaka" charset="-128"/>
                <a:cs typeface="Andalus" panose="02020603050405020304" pitchFamily="18" charset="-78"/>
              </a:rPr>
              <a:t>Open Access Membership</a:t>
            </a:r>
            <a:br>
              <a:rPr lang="en-US" b="1" dirty="0">
                <a:solidFill>
                  <a:schemeClr val="accent5">
                    <a:lumMod val="10000"/>
                  </a:schemeClr>
                </a:solidFill>
                <a:latin typeface="Andalus" panose="02020603050405020304" pitchFamily="18" charset="-78"/>
                <a:ea typeface="Osaka" charset="-128"/>
                <a:cs typeface="Andalus" panose="02020603050405020304" pitchFamily="18" charset="-78"/>
              </a:rPr>
            </a:br>
            <a:endParaRPr lang="en-US" dirty="0">
              <a:solidFill>
                <a:schemeClr val="accent5">
                  <a:lumMod val="10000"/>
                </a:schemeClr>
              </a:solidFill>
              <a:latin typeface="Andalus" panose="02020603050405020304" pitchFamily="18" charset="-78"/>
              <a:ea typeface="Osaka" charset="-128"/>
              <a:cs typeface="Andalus" panose="02020603050405020304" pitchFamily="18" charset="-78"/>
            </a:endParaRPr>
          </a:p>
        </p:txBody>
      </p:sp>
      <p:sp>
        <p:nvSpPr>
          <p:cNvPr id="7" name="Teardrop 6"/>
          <p:cNvSpPr/>
          <p:nvPr/>
        </p:nvSpPr>
        <p:spPr>
          <a:xfrm>
            <a:off x="609600" y="860425"/>
            <a:ext cx="7696200" cy="3330575"/>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sz="2000" dirty="0">
                <a:latin typeface="Calisto MT" panose="02040603050505030304" pitchFamily="18" charset="0"/>
              </a:rPr>
              <a:t>OMICS publishing Group Open Access Membership enables academic and research institutions, funders and corporations to actively encourage open access in scholarly communication and the dissemination of research published by their authors.</a:t>
            </a:r>
          </a:p>
          <a:p>
            <a:pPr>
              <a:defRPr/>
            </a:pPr>
            <a:r>
              <a:rPr lang="en-US" sz="2000" dirty="0">
                <a:latin typeface="Calisto MT" panose="02040603050505030304" pitchFamily="18" charset="0"/>
              </a:rPr>
              <a:t>For more details and benefits, click on the link below:</a:t>
            </a:r>
          </a:p>
          <a:p>
            <a:pPr>
              <a:defRPr/>
            </a:pPr>
            <a:r>
              <a:rPr lang="en-US" sz="2000" dirty="0">
                <a:solidFill>
                  <a:schemeClr val="accent4">
                    <a:lumMod val="10000"/>
                  </a:schemeClr>
                </a:solidFill>
                <a:latin typeface="Calisto MT" panose="02040603050505030304" pitchFamily="18" charset="0"/>
                <a:hlinkClick r:id="rId4"/>
              </a:rPr>
              <a:t>http://omicsonline.org/membership.ph</a:t>
            </a:r>
            <a:r>
              <a:rPr lang="en-US" dirty="0">
                <a:solidFill>
                  <a:schemeClr val="accent4">
                    <a:lumMod val="10000"/>
                  </a:schemeClr>
                </a:solidFill>
                <a:latin typeface="Calisto MT" panose="02040603050505030304" pitchFamily="18" charset="0"/>
                <a:hlinkClick r:id="rId4"/>
              </a:rPr>
              <a:t>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354108316"/>
      </p:ext>
    </p:extLst>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83185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Group welcomes 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Group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3"/>
            <a:ext cx="7605712" cy="830262"/>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a:t>
            </a:r>
            <a:r>
              <a:rPr lang="en-US" b="1">
                <a:solidFill>
                  <a:schemeClr val="accent5">
                    <a:lumMod val="10000"/>
                  </a:schemeClr>
                </a:solidFill>
                <a:latin typeface="Microsoft YaHei" panose="020B0503020204020204" pitchFamily="34" charset="-122"/>
                <a:ea typeface="Microsoft YaHei" panose="020B0503020204020204" pitchFamily="34" charset="-122"/>
                <a:hlinkClick r:id="rId3"/>
              </a:rPr>
              <a:t>omicsonline.org/Submitmanuscript.php</a:t>
            </a:r>
            <a:r>
              <a:rPr lang="en-US" b="1">
                <a:solidFill>
                  <a:schemeClr val="accent5">
                    <a:lumMod val="10000"/>
                  </a:schemeClr>
                </a:solidFill>
                <a:latin typeface="Microsoft YaHei" panose="020B0503020204020204" pitchFamily="34" charset="-122"/>
                <a:ea typeface="Microsoft YaHei" panose="020B0503020204020204" pitchFamily="34" charset="-122"/>
              </a:rPr>
              <a:t> </a:t>
            </a:r>
            <a:endParaRPr lang="en-US" b="1" dirty="0">
              <a:solidFill>
                <a:schemeClr val="accent5">
                  <a:lumMod val="10000"/>
                </a:schemeClr>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23908634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a:effectLst/>
              </a:rPr>
              <a:t>Tejraj</a:t>
            </a:r>
            <a:r>
              <a:rPr lang="en-US" dirty="0">
                <a:effectLst/>
              </a:rPr>
              <a:t> M. </a:t>
            </a:r>
            <a:r>
              <a:rPr lang="en-US" dirty="0" err="1">
                <a:effectLst/>
              </a:rPr>
              <a:t>Aminabhavi</a:t>
            </a:r>
            <a:r>
              <a:rPr lang="en-US" dirty="0" smtClean="0">
                <a:hlinkClick r:id="rId2" tooltip="Pramil Tiwari"/>
              </a:rPr>
              <a:t> </a:t>
            </a:r>
            <a:r>
              <a:rPr lang="en-US" dirty="0" smtClean="0">
                <a:hlinkClick r:id="rId3" tooltip="SHAZIA JAMSHED"/>
              </a:rPr>
              <a:t> </a:t>
            </a:r>
            <a:endParaRPr lang="en-US" dirty="0"/>
          </a:p>
        </p:txBody>
      </p:sp>
      <p:sp>
        <p:nvSpPr>
          <p:cNvPr id="3" name="Subtitle 2"/>
          <p:cNvSpPr>
            <a:spLocks noGrp="1"/>
          </p:cNvSpPr>
          <p:nvPr>
            <p:ph type="subTitle" idx="1"/>
          </p:nvPr>
        </p:nvSpPr>
        <p:spPr/>
        <p:txBody>
          <a:bodyPr/>
          <a:lstStyle/>
          <a:p>
            <a:r>
              <a:rPr lang="en-US" dirty="0" smtClean="0"/>
              <a:t>Editor PPT</a:t>
            </a:r>
            <a:endParaRPr lang="en-US" dirty="0"/>
          </a:p>
        </p:txBody>
      </p:sp>
    </p:spTree>
    <p:extLst>
      <p:ext uri="{BB962C8B-B14F-4D97-AF65-F5344CB8AC3E}">
        <p14:creationId xmlns:p14="http://schemas.microsoft.com/office/powerpoint/2010/main" val="16041875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Interests</a:t>
            </a:r>
            <a:endParaRPr lang="en-US" dirty="0"/>
          </a:p>
        </p:txBody>
      </p:sp>
      <p:sp>
        <p:nvSpPr>
          <p:cNvPr id="3" name="Content Placeholder 2"/>
          <p:cNvSpPr>
            <a:spLocks noGrp="1"/>
          </p:cNvSpPr>
          <p:nvPr>
            <p:ph idx="1"/>
          </p:nvPr>
        </p:nvSpPr>
        <p:spPr>
          <a:xfrm>
            <a:off x="502920" y="530352"/>
            <a:ext cx="8183880" cy="4879848"/>
          </a:xfrm>
        </p:spPr>
        <p:txBody>
          <a:bodyPr>
            <a:normAutofit fontScale="70000" lnSpcReduction="20000"/>
          </a:bodyPr>
          <a:lstStyle/>
          <a:p>
            <a:pPr lvl="0" hangingPunct="0"/>
            <a:r>
              <a:rPr lang="en-GB" dirty="0"/>
              <a:t>Molecular transport, membrane-based separations, pervaporation, gas separation, electrodialysis, micro, ultra and nanofiltrations and reverse </a:t>
            </a:r>
            <a:r>
              <a:rPr lang="en-GB" dirty="0" smtClean="0"/>
              <a:t>osmosis</a:t>
            </a:r>
          </a:p>
          <a:p>
            <a:pPr marL="0" lvl="0" indent="0" hangingPunct="0">
              <a:buNone/>
            </a:pPr>
            <a:endParaRPr lang="en-US" b="1" dirty="0"/>
          </a:p>
          <a:p>
            <a:pPr lvl="0" hangingPunct="0"/>
            <a:r>
              <a:rPr lang="en-GB" dirty="0"/>
              <a:t>Controlled release polymeric micro/nanoparticles, transdermal patches and hydrogels for drugs, proteins, peptides, genes, and </a:t>
            </a:r>
            <a:r>
              <a:rPr lang="en-GB" dirty="0" smtClean="0"/>
              <a:t>pesticides</a:t>
            </a:r>
          </a:p>
          <a:p>
            <a:pPr marL="0" lvl="0" indent="0" hangingPunct="0">
              <a:buNone/>
            </a:pPr>
            <a:endParaRPr lang="en-US" b="1" dirty="0"/>
          </a:p>
          <a:p>
            <a:pPr lvl="0" hangingPunct="0"/>
            <a:r>
              <a:rPr lang="en-GB" dirty="0"/>
              <a:t>Molecular modeling on polymer surfaces, QASR and docking studies on small molecules, prediction of polymer blend compatibility, drug diffusion and gas </a:t>
            </a:r>
            <a:r>
              <a:rPr lang="en-GB" dirty="0" smtClean="0"/>
              <a:t>transport</a:t>
            </a:r>
          </a:p>
          <a:p>
            <a:pPr marL="0" lvl="0" indent="0" hangingPunct="0">
              <a:buNone/>
            </a:pPr>
            <a:endParaRPr lang="en-US" b="1" dirty="0"/>
          </a:p>
          <a:p>
            <a:pPr lvl="0" hangingPunct="0"/>
            <a:r>
              <a:rPr lang="en-GB" dirty="0"/>
              <a:t>Polyurethane coatings, polymer composites, heat resistant and conducting </a:t>
            </a:r>
            <a:r>
              <a:rPr lang="en-GB" dirty="0" smtClean="0"/>
              <a:t>polymers</a:t>
            </a:r>
          </a:p>
          <a:p>
            <a:pPr marL="0" lvl="0" indent="0" hangingPunct="0">
              <a:buNone/>
            </a:pPr>
            <a:r>
              <a:rPr lang="en-GB" dirty="0" smtClean="0"/>
              <a:t> </a:t>
            </a:r>
            <a:endParaRPr lang="en-US" b="1" dirty="0"/>
          </a:p>
          <a:p>
            <a:pPr lvl="0" hangingPunct="0"/>
            <a:r>
              <a:rPr lang="en-GB" dirty="0"/>
              <a:t>Liquid state properties, polymer solution theories and metal complexation chemistry</a:t>
            </a:r>
            <a:endParaRPr lang="en-US" b="1" dirty="0"/>
          </a:p>
          <a:p>
            <a:pPr marL="0" indent="0">
              <a:buNone/>
            </a:pPr>
            <a:endParaRPr lang="en-US" dirty="0"/>
          </a:p>
        </p:txBody>
      </p:sp>
    </p:spTree>
    <p:extLst>
      <p:ext uri="{BB962C8B-B14F-4D97-AF65-F5344CB8AC3E}">
        <p14:creationId xmlns:p14="http://schemas.microsoft.com/office/powerpoint/2010/main" val="25122593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ffectLst/>
              </a:rPr>
              <a:t>Industrial Consultancies</a:t>
            </a:r>
            <a:endParaRPr lang="en-US" dirty="0"/>
          </a:p>
        </p:txBody>
      </p:sp>
      <p:sp>
        <p:nvSpPr>
          <p:cNvPr id="3" name="Content Placeholder 2"/>
          <p:cNvSpPr>
            <a:spLocks noGrp="1"/>
          </p:cNvSpPr>
          <p:nvPr>
            <p:ph idx="1"/>
          </p:nvPr>
        </p:nvSpPr>
        <p:spPr>
          <a:xfrm>
            <a:off x="502920" y="530352"/>
            <a:ext cx="8183880" cy="4041648"/>
          </a:xfrm>
        </p:spPr>
        <p:txBody>
          <a:bodyPr/>
          <a:lstStyle/>
          <a:p>
            <a:pPr lvl="0"/>
            <a:r>
              <a:rPr lang="en-US" dirty="0"/>
              <a:t>Reliance Life Sciences, </a:t>
            </a:r>
            <a:r>
              <a:rPr lang="en-US" dirty="0" err="1"/>
              <a:t>Navi</a:t>
            </a:r>
            <a:r>
              <a:rPr lang="en-US" dirty="0"/>
              <a:t> Mumbai (2007-2011)</a:t>
            </a:r>
          </a:p>
          <a:p>
            <a:pPr lvl="0"/>
            <a:r>
              <a:rPr lang="en-US" dirty="0" err="1"/>
              <a:t>Bharath</a:t>
            </a:r>
            <a:r>
              <a:rPr lang="en-US" dirty="0"/>
              <a:t> Heavy Electricals Limited (BHEL), Bangalore, India (2004-2007) </a:t>
            </a:r>
          </a:p>
          <a:p>
            <a:pPr lvl="0"/>
            <a:r>
              <a:rPr lang="en-US" dirty="0" err="1"/>
              <a:t>Gujrat</a:t>
            </a:r>
            <a:r>
              <a:rPr lang="en-US" dirty="0"/>
              <a:t> State Fertilizers Corporation, Vadodara, Gujarat, India</a:t>
            </a:r>
            <a:r>
              <a:rPr lang="en-US" b="1" dirty="0"/>
              <a:t> </a:t>
            </a:r>
            <a:r>
              <a:rPr lang="en-US" dirty="0"/>
              <a:t>(1996-2002)</a:t>
            </a:r>
          </a:p>
          <a:p>
            <a:pPr lvl="0"/>
            <a:r>
              <a:rPr lang="en-US" dirty="0"/>
              <a:t>Texas Research Institute, Austin, Texas, USA (2006,2007 and 2008) </a:t>
            </a:r>
          </a:p>
          <a:p>
            <a:pPr marL="0" indent="0">
              <a:buNone/>
            </a:pPr>
            <a:endParaRPr lang="en-US" dirty="0"/>
          </a:p>
        </p:txBody>
      </p:sp>
    </p:spTree>
    <p:extLst>
      <p:ext uri="{BB962C8B-B14F-4D97-AF65-F5344CB8AC3E}">
        <p14:creationId xmlns:p14="http://schemas.microsoft.com/office/powerpoint/2010/main" val="4041620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ffectLst/>
              </a:rPr>
              <a:t>Awards</a:t>
            </a:r>
            <a:endParaRPr lang="en-US" dirty="0"/>
          </a:p>
        </p:txBody>
      </p:sp>
      <p:sp>
        <p:nvSpPr>
          <p:cNvPr id="3" name="Content Placeholder 2"/>
          <p:cNvSpPr>
            <a:spLocks noGrp="1"/>
          </p:cNvSpPr>
          <p:nvPr>
            <p:ph idx="1"/>
          </p:nvPr>
        </p:nvSpPr>
        <p:spPr/>
        <p:txBody>
          <a:bodyPr>
            <a:normAutofit fontScale="47500" lnSpcReduction="20000"/>
          </a:bodyPr>
          <a:lstStyle/>
          <a:p>
            <a:pPr lvl="0" hangingPunct="0"/>
            <a:r>
              <a:rPr lang="en-GB" sz="3300" dirty="0"/>
              <a:t>CIPET Award for Research in the field of Polymer Science and Technology on “Polymers in Drug Delivery and Membrane Science” as</a:t>
            </a:r>
            <a:r>
              <a:rPr lang="en-GB" sz="3300" b="1" dirty="0"/>
              <a:t> </a:t>
            </a:r>
            <a:r>
              <a:rPr lang="en-GB" sz="3300" dirty="0"/>
              <a:t>Runner-up for the Fourth National Award (2014) under Technology Innovation by the Ministry of Fertilizers, Chemicals, and Petroleum, New Delhi, India </a:t>
            </a:r>
            <a:endParaRPr lang="en-US" sz="3300" b="1" dirty="0"/>
          </a:p>
          <a:p>
            <a:pPr lvl="0" hangingPunct="0"/>
            <a:r>
              <a:rPr lang="en-GB" sz="3300" dirty="0"/>
              <a:t>18</a:t>
            </a:r>
            <a:r>
              <a:rPr lang="en-GB" sz="3300" baseline="30000" dirty="0"/>
              <a:t>th</a:t>
            </a:r>
            <a:r>
              <a:rPr lang="en-GB" sz="3300" dirty="0"/>
              <a:t> Nikkei Asia Prize, Japan received on 22</a:t>
            </a:r>
            <a:r>
              <a:rPr lang="en-GB" sz="3300" baseline="30000" dirty="0"/>
              <a:t>nd</a:t>
            </a:r>
            <a:r>
              <a:rPr lang="en-GB" sz="3300" dirty="0"/>
              <a:t> May 2013 in Tokyo for the contributions in Applied Polymer Science under the category of Science, Technology and Innovation. </a:t>
            </a:r>
            <a:endParaRPr lang="en-US" sz="3300" b="1" dirty="0"/>
          </a:p>
          <a:p>
            <a:pPr lvl="0" hangingPunct="0"/>
            <a:r>
              <a:rPr lang="en-GB" sz="3300" dirty="0"/>
              <a:t>Laureate of 22</a:t>
            </a:r>
            <a:r>
              <a:rPr lang="en-GB" sz="3300" baseline="30000" dirty="0"/>
              <a:t>nd</a:t>
            </a:r>
            <a:r>
              <a:rPr lang="en-GB" sz="3300" dirty="0"/>
              <a:t> </a:t>
            </a:r>
            <a:r>
              <a:rPr lang="en-GB" sz="3300" dirty="0" err="1"/>
              <a:t>Kwarizmi</a:t>
            </a:r>
            <a:r>
              <a:rPr lang="en-GB" sz="3300" dirty="0"/>
              <a:t> International Award (KIA) from the Ministry of Science, Research and Technology, Iranian Research Organization for Science and Technology (IROST), Tehran, Iran for 2008-2009: Received from the President of Iran (Mahmoud Ahmadinejad) at Tehran on Feb. 9</a:t>
            </a:r>
            <a:r>
              <a:rPr lang="en-GB" sz="3300" baseline="30000" dirty="0"/>
              <a:t>th</a:t>
            </a:r>
            <a:r>
              <a:rPr lang="en-GB" sz="3300" dirty="0"/>
              <a:t> 2009.</a:t>
            </a:r>
            <a:endParaRPr lang="en-US" sz="3300" b="1" dirty="0"/>
          </a:p>
          <a:p>
            <a:pPr lvl="0"/>
            <a:r>
              <a:rPr lang="en-GB" sz="3300" dirty="0"/>
              <a:t>Madurai </a:t>
            </a:r>
            <a:r>
              <a:rPr lang="en-GB" sz="3300" dirty="0" err="1"/>
              <a:t>Kamaraj</a:t>
            </a:r>
            <a:r>
              <a:rPr lang="en-GB" sz="3300" dirty="0"/>
              <a:t> University, </a:t>
            </a:r>
            <a:r>
              <a:rPr lang="en-US" sz="3300" dirty="0"/>
              <a:t>Indian Science: Received from the Vice Chancellor (Professor P. </a:t>
            </a:r>
            <a:r>
              <a:rPr lang="en-US" sz="3300" dirty="0" err="1"/>
              <a:t>Maradamutthu</a:t>
            </a:r>
            <a:r>
              <a:rPr lang="en-US" sz="3300" dirty="0"/>
              <a:t>), Madurai </a:t>
            </a:r>
            <a:r>
              <a:rPr lang="en-US" sz="3300" dirty="0" err="1"/>
              <a:t>Kamaraj</a:t>
            </a:r>
            <a:r>
              <a:rPr lang="en-US" sz="3300" dirty="0"/>
              <a:t> University, Madurai (April, 2007)</a:t>
            </a:r>
          </a:p>
          <a:p>
            <a:pPr lvl="0" hangingPunct="0"/>
            <a:r>
              <a:rPr lang="en-GB" sz="3300" dirty="0"/>
              <a:t>Listed as the 4</a:t>
            </a:r>
            <a:r>
              <a:rPr lang="en-GB" sz="3300" baseline="30000" dirty="0"/>
              <a:t>th</a:t>
            </a:r>
            <a:r>
              <a:rPr lang="en-GB" sz="3300" dirty="0"/>
              <a:t> Most Productive </a:t>
            </a:r>
            <a:r>
              <a:rPr lang="en-GB" sz="3300" dirty="0" err="1"/>
              <a:t>Scienctist</a:t>
            </a:r>
            <a:r>
              <a:rPr lang="en-GB" sz="3300" dirty="0"/>
              <a:t> of India by the National Institute of Science, Technology &amp; Development Studies on “Status of India in Science and Technology as Reflected in its Publication Output in Scopus International Database” during 1996-2006.  </a:t>
            </a:r>
            <a:endParaRPr lang="en-US" sz="3300" b="1" dirty="0"/>
          </a:p>
          <a:p>
            <a:endParaRPr lang="en-US" dirty="0"/>
          </a:p>
        </p:txBody>
      </p:sp>
    </p:spTree>
    <p:extLst>
      <p:ext uri="{BB962C8B-B14F-4D97-AF65-F5344CB8AC3E}">
        <p14:creationId xmlns:p14="http://schemas.microsoft.com/office/powerpoint/2010/main" val="18267276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subTitle" idx="1"/>
          </p:nvPr>
        </p:nvSpPr>
        <p:spPr>
          <a:xfrm>
            <a:off x="457200" y="1219200"/>
            <a:ext cx="6096000" cy="4419600"/>
          </a:xfrm>
        </p:spPr>
        <p:txBody>
          <a:bodyPr/>
          <a:lstStyle/>
          <a:p>
            <a:pPr algn="l" eaLnBrk="1" hangingPunct="1"/>
            <a:r>
              <a:rPr lang="en-US" sz="4000" b="1" smtClean="0">
                <a:latin typeface="Comic Sans MS" pitchFamily="66" charset="0"/>
              </a:rPr>
              <a:t>The Movement </a:t>
            </a:r>
          </a:p>
          <a:p>
            <a:pPr algn="l" eaLnBrk="1" hangingPunct="1"/>
            <a:r>
              <a:rPr lang="en-US" sz="4000" b="1" smtClean="0">
                <a:latin typeface="Comic Sans MS" pitchFamily="66" charset="0"/>
              </a:rPr>
              <a:t>of Molecules:</a:t>
            </a:r>
            <a:r>
              <a:rPr lang="en-US" sz="3600" b="1" smtClean="0">
                <a:latin typeface="Comic Sans MS" pitchFamily="66" charset="0"/>
              </a:rPr>
              <a:t> </a:t>
            </a:r>
          </a:p>
          <a:p>
            <a:pPr algn="l" eaLnBrk="1" hangingPunct="1"/>
            <a:endParaRPr lang="en-US" sz="2400" b="1" smtClean="0">
              <a:latin typeface="Comic Sans MS" pitchFamily="66" charset="0"/>
            </a:endParaRPr>
          </a:p>
          <a:p>
            <a:pPr algn="l" eaLnBrk="1" hangingPunct="1"/>
            <a:r>
              <a:rPr lang="en-US" sz="2800" b="1" smtClean="0">
                <a:solidFill>
                  <a:srgbClr val="9933FF"/>
                </a:solidFill>
                <a:latin typeface="Comic Sans MS" pitchFamily="66" charset="0"/>
              </a:rPr>
              <a:t>Diffusion, </a:t>
            </a:r>
          </a:p>
          <a:p>
            <a:pPr algn="l" eaLnBrk="1" hangingPunct="1"/>
            <a:endParaRPr lang="en-US" sz="600" b="1" smtClean="0">
              <a:solidFill>
                <a:srgbClr val="9933FF"/>
              </a:solidFill>
              <a:latin typeface="Comic Sans MS" pitchFamily="66" charset="0"/>
            </a:endParaRPr>
          </a:p>
          <a:p>
            <a:pPr algn="l" eaLnBrk="1" hangingPunct="1"/>
            <a:r>
              <a:rPr lang="en-US" sz="2800" b="1" smtClean="0">
                <a:solidFill>
                  <a:srgbClr val="9933FF"/>
                </a:solidFill>
                <a:latin typeface="Comic Sans MS" pitchFamily="66" charset="0"/>
              </a:rPr>
              <a:t>Osmosis &amp;</a:t>
            </a:r>
          </a:p>
          <a:p>
            <a:pPr algn="l" eaLnBrk="1" hangingPunct="1"/>
            <a:r>
              <a:rPr lang="en-US" sz="600" b="1" smtClean="0">
                <a:solidFill>
                  <a:srgbClr val="9933FF"/>
                </a:solidFill>
                <a:latin typeface="Comic Sans MS" pitchFamily="66" charset="0"/>
              </a:rPr>
              <a:t> </a:t>
            </a:r>
          </a:p>
          <a:p>
            <a:pPr algn="l" eaLnBrk="1" hangingPunct="1"/>
            <a:r>
              <a:rPr lang="en-US" sz="2800" b="1" smtClean="0">
                <a:solidFill>
                  <a:srgbClr val="9933FF"/>
                </a:solidFill>
                <a:latin typeface="Comic Sans MS" pitchFamily="66" charset="0"/>
              </a:rPr>
              <a:t>Active Transport</a:t>
            </a:r>
          </a:p>
          <a:p>
            <a:pPr algn="l" eaLnBrk="1" hangingPunct="1"/>
            <a:endParaRPr lang="en-US" sz="2400" b="1" smtClean="0">
              <a:solidFill>
                <a:srgbClr val="9933FF"/>
              </a:solidFill>
              <a:latin typeface="Comic Sans MS" pitchFamily="66" charset="0"/>
            </a:endParaRPr>
          </a:p>
          <a:p>
            <a:pPr algn="l" eaLnBrk="1" hangingPunct="1"/>
            <a:r>
              <a:rPr lang="en-US" sz="500" smtClean="0">
                <a:latin typeface="Comic Sans MS" pitchFamily="66" charset="0"/>
              </a:rPr>
              <a:t>	</a:t>
            </a:r>
          </a:p>
        </p:txBody>
      </p:sp>
      <p:pic>
        <p:nvPicPr>
          <p:cNvPr id="3075" name="Picture 6" descr="diffusion-animated"/>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4648200" y="1066800"/>
            <a:ext cx="3994150"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Text Box 7"/>
          <p:cNvSpPr txBox="1">
            <a:spLocks noChangeArrowheads="1"/>
          </p:cNvSpPr>
          <p:nvPr/>
        </p:nvSpPr>
        <p:spPr bwMode="auto">
          <a:xfrm>
            <a:off x="6645275" y="6492875"/>
            <a:ext cx="2498725"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1000">
                <a:latin typeface="Comic Sans MS" pitchFamily="66" charset="0"/>
              </a:rPr>
              <a:t>Images: </a:t>
            </a:r>
            <a:r>
              <a:rPr lang="en-US" sz="1000">
                <a:latin typeface="Comic Sans MS" pitchFamily="66" charset="0"/>
                <a:hlinkClick r:id="rId4"/>
              </a:rPr>
              <a:t>Diffusion Animation</a:t>
            </a:r>
            <a:r>
              <a:rPr lang="en-US" sz="1000">
                <a:latin typeface="Comic Sans MS" pitchFamily="66" charset="0"/>
              </a:rPr>
              <a:t>, Biology Corner; </a:t>
            </a:r>
            <a:r>
              <a:rPr lang="en-US" sz="1000">
                <a:latin typeface="Comic Sans MS" pitchFamily="66" charset="0"/>
                <a:hlinkClick r:id="rId5"/>
              </a:rPr>
              <a:t>Diffusion</a:t>
            </a:r>
            <a:r>
              <a:rPr lang="en-US" sz="1000">
                <a:latin typeface="Comic Sans MS" pitchFamily="66" charset="0"/>
              </a:rPr>
              <a:t>, J Krieger</a:t>
            </a:r>
          </a:p>
        </p:txBody>
      </p:sp>
    </p:spTree>
    <p:extLst>
      <p:ext uri="{BB962C8B-B14F-4D97-AF65-F5344CB8AC3E}">
        <p14:creationId xmlns:p14="http://schemas.microsoft.com/office/powerpoint/2010/main" val="33716503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body" sz="half" idx="3"/>
          </p:nvPr>
        </p:nvSpPr>
        <p:spPr>
          <a:xfrm>
            <a:off x="228600" y="1447800"/>
            <a:ext cx="3886200" cy="4373563"/>
          </a:xfrm>
        </p:spPr>
        <p:txBody>
          <a:bodyPr/>
          <a:lstStyle/>
          <a:p>
            <a:pPr eaLnBrk="1" hangingPunct="1">
              <a:lnSpc>
                <a:spcPct val="90000"/>
              </a:lnSpc>
            </a:pPr>
            <a:r>
              <a:rPr lang="en-US" sz="1800" smtClean="0">
                <a:latin typeface="Comic Sans MS" pitchFamily="66" charset="0"/>
              </a:rPr>
              <a:t>Separates the cell from its environment.</a:t>
            </a:r>
          </a:p>
          <a:p>
            <a:pPr eaLnBrk="1" hangingPunct="1">
              <a:lnSpc>
                <a:spcPct val="90000"/>
              </a:lnSpc>
            </a:pPr>
            <a:endParaRPr lang="en-US" sz="1800" smtClean="0">
              <a:latin typeface="Comic Sans MS" pitchFamily="66" charset="0"/>
            </a:endParaRPr>
          </a:p>
          <a:p>
            <a:pPr eaLnBrk="1" hangingPunct="1">
              <a:lnSpc>
                <a:spcPct val="90000"/>
              </a:lnSpc>
            </a:pPr>
            <a:r>
              <a:rPr lang="en-US" sz="1800" b="1" smtClean="0">
                <a:latin typeface="Comic Sans MS" pitchFamily="66" charset="0"/>
              </a:rPr>
              <a:t>Phospholipid</a:t>
            </a:r>
            <a:r>
              <a:rPr lang="en-US" sz="1800" smtClean="0">
                <a:latin typeface="Comic Sans MS" pitchFamily="66" charset="0"/>
              </a:rPr>
              <a:t> molecules oriented so that </a:t>
            </a:r>
            <a:r>
              <a:rPr lang="en-US" sz="1800" i="1" smtClean="0">
                <a:latin typeface="Comic Sans MS" pitchFamily="66" charset="0"/>
              </a:rPr>
              <a:t>hydrophilic</a:t>
            </a:r>
            <a:r>
              <a:rPr lang="en-US" sz="1800" smtClean="0">
                <a:latin typeface="Comic Sans MS" pitchFamily="66" charset="0"/>
              </a:rPr>
              <a:t> </a:t>
            </a:r>
            <a:r>
              <a:rPr lang="en-US" sz="2000" smtClean="0">
                <a:solidFill>
                  <a:srgbClr val="FF0000"/>
                </a:solidFill>
                <a:latin typeface="Comic Sans MS" pitchFamily="66" charset="0"/>
              </a:rPr>
              <a:t>(_____ _____)</a:t>
            </a:r>
            <a:r>
              <a:rPr lang="en-US" sz="1800" smtClean="0">
                <a:latin typeface="Comic Sans MS" pitchFamily="66" charset="0"/>
              </a:rPr>
              <a:t> heads directed outward and </a:t>
            </a:r>
            <a:r>
              <a:rPr lang="en-US" sz="1800" i="1" smtClean="0">
                <a:latin typeface="Comic Sans MS" pitchFamily="66" charset="0"/>
              </a:rPr>
              <a:t>hydrophobic</a:t>
            </a:r>
            <a:r>
              <a:rPr lang="en-US" sz="1800" smtClean="0">
                <a:latin typeface="Comic Sans MS" pitchFamily="66" charset="0"/>
              </a:rPr>
              <a:t> </a:t>
            </a:r>
            <a:r>
              <a:rPr lang="en-US" sz="1800" b="1" smtClean="0">
                <a:solidFill>
                  <a:srgbClr val="FFCC00"/>
                </a:solidFill>
                <a:latin typeface="Comic Sans MS" pitchFamily="66" charset="0"/>
              </a:rPr>
              <a:t>(_____ _____)</a:t>
            </a:r>
            <a:r>
              <a:rPr lang="en-US" sz="1800" smtClean="0">
                <a:latin typeface="Comic Sans MS" pitchFamily="66" charset="0"/>
              </a:rPr>
              <a:t> tails directed inward.</a:t>
            </a:r>
          </a:p>
          <a:p>
            <a:pPr eaLnBrk="1" hangingPunct="1">
              <a:lnSpc>
                <a:spcPct val="90000"/>
              </a:lnSpc>
            </a:pPr>
            <a:endParaRPr lang="en-US" sz="1800" smtClean="0">
              <a:latin typeface="Comic Sans MS" pitchFamily="66" charset="0"/>
            </a:endParaRPr>
          </a:p>
          <a:p>
            <a:pPr eaLnBrk="1" hangingPunct="1">
              <a:lnSpc>
                <a:spcPct val="90000"/>
              </a:lnSpc>
            </a:pPr>
            <a:r>
              <a:rPr lang="en-US" sz="1800" smtClean="0">
                <a:latin typeface="Comic Sans MS" pitchFamily="66" charset="0"/>
                <a:hlinkClick r:id="rId3"/>
              </a:rPr>
              <a:t>Proteins </a:t>
            </a:r>
            <a:r>
              <a:rPr lang="en-US" sz="1800" smtClean="0">
                <a:latin typeface="Comic Sans MS" pitchFamily="66" charset="0"/>
              </a:rPr>
              <a:t>embedded in two layers of </a:t>
            </a:r>
            <a:r>
              <a:rPr lang="en-US" sz="1800" smtClean="0">
                <a:latin typeface="Comic Sans MS" pitchFamily="66" charset="0"/>
                <a:hlinkClick r:id="rId4"/>
              </a:rPr>
              <a:t>phospholipids</a:t>
            </a:r>
            <a:r>
              <a:rPr lang="en-US" sz="1800" smtClean="0">
                <a:latin typeface="Comic Sans MS" pitchFamily="66" charset="0"/>
              </a:rPr>
              <a:t> </a:t>
            </a:r>
            <a:r>
              <a:rPr lang="en-US" sz="1600" smtClean="0">
                <a:latin typeface="Comic Sans MS" pitchFamily="66" charset="0"/>
              </a:rPr>
              <a:t>(lipid bilayer).</a:t>
            </a:r>
            <a:endParaRPr lang="en-US" sz="1800" smtClean="0">
              <a:latin typeface="Comic Sans MS" pitchFamily="66" charset="0"/>
            </a:endParaRPr>
          </a:p>
          <a:p>
            <a:pPr eaLnBrk="1" hangingPunct="1">
              <a:lnSpc>
                <a:spcPct val="90000"/>
              </a:lnSpc>
            </a:pPr>
            <a:endParaRPr lang="en-US" sz="1800" smtClean="0">
              <a:latin typeface="Comic Sans MS" pitchFamily="66" charset="0"/>
            </a:endParaRPr>
          </a:p>
          <a:p>
            <a:pPr eaLnBrk="1" hangingPunct="1">
              <a:lnSpc>
                <a:spcPct val="90000"/>
              </a:lnSpc>
            </a:pPr>
            <a:r>
              <a:rPr lang="en-US" sz="1800" smtClean="0">
                <a:latin typeface="Comic Sans MS" pitchFamily="66" charset="0"/>
              </a:rPr>
              <a:t>Membrane is </a:t>
            </a:r>
            <a:r>
              <a:rPr lang="en-US" sz="1800" b="1" smtClean="0">
                <a:latin typeface="Comic Sans MS" pitchFamily="66" charset="0"/>
              </a:rPr>
              <a:t>semi-permeable</a:t>
            </a:r>
            <a:r>
              <a:rPr lang="en-US" sz="1800" smtClean="0">
                <a:latin typeface="Comic Sans MS" pitchFamily="66" charset="0"/>
              </a:rPr>
              <a:t>. </a:t>
            </a:r>
            <a:r>
              <a:rPr lang="en-US" sz="1800" b="1" i="1" smtClean="0">
                <a:latin typeface="Comic Sans MS" pitchFamily="66" charset="0"/>
              </a:rPr>
              <a:t>Q:</a:t>
            </a:r>
            <a:r>
              <a:rPr lang="en-US" sz="1800" i="1" smtClean="0">
                <a:latin typeface="Comic Sans MS" pitchFamily="66" charset="0"/>
              </a:rPr>
              <a:t> What does that mean?</a:t>
            </a:r>
          </a:p>
          <a:p>
            <a:pPr eaLnBrk="1" hangingPunct="1">
              <a:lnSpc>
                <a:spcPct val="90000"/>
              </a:lnSpc>
            </a:pPr>
            <a:endParaRPr lang="en-US" sz="2000" i="1" smtClean="0">
              <a:latin typeface="Comic Sans MS" pitchFamily="66" charset="0"/>
            </a:endParaRPr>
          </a:p>
          <a:p>
            <a:pPr eaLnBrk="1" hangingPunct="1">
              <a:lnSpc>
                <a:spcPct val="90000"/>
              </a:lnSpc>
            </a:pPr>
            <a:endParaRPr lang="en-US" sz="2000" i="1" smtClean="0"/>
          </a:p>
        </p:txBody>
      </p:sp>
      <p:sp>
        <p:nvSpPr>
          <p:cNvPr id="4099" name="Rectangle 3"/>
          <p:cNvSpPr>
            <a:spLocks noGrp="1" noChangeArrowheads="1"/>
          </p:cNvSpPr>
          <p:nvPr>
            <p:ph type="title"/>
          </p:nvPr>
        </p:nvSpPr>
        <p:spPr>
          <a:xfrm>
            <a:off x="304800" y="381000"/>
            <a:ext cx="8229600" cy="487363"/>
          </a:xfrm>
          <a:noFill/>
        </p:spPr>
        <p:txBody>
          <a:bodyPr>
            <a:normAutofit fontScale="90000"/>
          </a:bodyPr>
          <a:lstStyle/>
          <a:p>
            <a:pPr algn="l" eaLnBrk="1" hangingPunct="1"/>
            <a:r>
              <a:rPr lang="en-US" sz="3600" b="1" smtClean="0">
                <a:latin typeface="Comic Sans MS" pitchFamily="66" charset="0"/>
              </a:rPr>
              <a:t>Plasma Membrane</a:t>
            </a:r>
          </a:p>
        </p:txBody>
      </p:sp>
      <p:sp>
        <p:nvSpPr>
          <p:cNvPr id="4100" name="Text Box 4"/>
          <p:cNvSpPr txBox="1">
            <a:spLocks noChangeArrowheads="1"/>
          </p:cNvSpPr>
          <p:nvPr/>
        </p:nvSpPr>
        <p:spPr bwMode="auto">
          <a:xfrm>
            <a:off x="5715000" y="6629400"/>
            <a:ext cx="3429000"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1000">
                <a:latin typeface="Comic Sans MS" pitchFamily="66" charset="0"/>
              </a:rPr>
              <a:t>Image: </a:t>
            </a:r>
            <a:r>
              <a:rPr lang="en-US" sz="1000">
                <a:latin typeface="Comic Sans MS" pitchFamily="66" charset="0"/>
                <a:hlinkClick r:id="rId5"/>
              </a:rPr>
              <a:t>Cell Membrane</a:t>
            </a:r>
            <a:r>
              <a:rPr lang="en-US" sz="1000">
                <a:latin typeface="Comic Sans MS" pitchFamily="66" charset="0"/>
              </a:rPr>
              <a:t> diagram, Wiki </a:t>
            </a:r>
          </a:p>
        </p:txBody>
      </p:sp>
      <p:pic>
        <p:nvPicPr>
          <p:cNvPr id="4101" name="Picture 6" descr="Cell_membrane_detailed_diagramMRuiz"/>
          <p:cNvPicPr>
            <a:picLocks noGrp="1" noChangeAspect="1" noChangeArrowheads="1"/>
          </p:cNvPicPr>
          <p:nvPr>
            <p:ph sz="quarter" idx="2"/>
          </p:nvPr>
        </p:nvPicPr>
        <p:blipFill>
          <a:blip r:embed="rId6">
            <a:extLst>
              <a:ext uri="{28A0092B-C50C-407E-A947-70E740481C1C}">
                <a14:useLocalDpi xmlns:a14="http://schemas.microsoft.com/office/drawing/2010/main" val="0"/>
              </a:ext>
            </a:extLst>
          </a:blip>
          <a:srcRect/>
          <a:stretch>
            <a:fillRect/>
          </a:stretch>
        </p:blipFill>
        <p:spPr>
          <a:xfrm>
            <a:off x="4267200" y="914400"/>
            <a:ext cx="4648200" cy="5410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22997010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304800" y="381000"/>
            <a:ext cx="8382000" cy="487363"/>
          </a:xfrm>
          <a:noFill/>
        </p:spPr>
        <p:txBody>
          <a:bodyPr>
            <a:normAutofit fontScale="90000"/>
          </a:bodyPr>
          <a:lstStyle/>
          <a:p>
            <a:pPr algn="l" eaLnBrk="1" hangingPunct="1"/>
            <a:r>
              <a:rPr lang="en-US" sz="3600" b="1" smtClean="0">
                <a:solidFill>
                  <a:schemeClr val="accent2"/>
                </a:solidFill>
                <a:latin typeface="Comic Sans MS" pitchFamily="66" charset="0"/>
              </a:rPr>
              <a:t>Passive Transport </a:t>
            </a:r>
            <a:r>
              <a:rPr lang="en-US" sz="2800" b="1" smtClean="0">
                <a:solidFill>
                  <a:schemeClr val="accent2"/>
                </a:solidFill>
                <a:latin typeface="Comic Sans MS" pitchFamily="66" charset="0"/>
              </a:rPr>
              <a:t/>
            </a:r>
            <a:br>
              <a:rPr lang="en-US" sz="2800" b="1" smtClean="0">
                <a:solidFill>
                  <a:schemeClr val="accent2"/>
                </a:solidFill>
                <a:latin typeface="Comic Sans MS" pitchFamily="66" charset="0"/>
              </a:rPr>
            </a:br>
            <a:endParaRPr lang="en-US" sz="3600" b="1" smtClean="0">
              <a:solidFill>
                <a:schemeClr val="accent2"/>
              </a:solidFill>
              <a:latin typeface="Comic Sans MS" pitchFamily="66" charset="0"/>
            </a:endParaRPr>
          </a:p>
        </p:txBody>
      </p:sp>
      <p:sp>
        <p:nvSpPr>
          <p:cNvPr id="5123" name="Rectangle 3"/>
          <p:cNvSpPr>
            <a:spLocks noGrp="1" noChangeArrowheads="1"/>
          </p:cNvSpPr>
          <p:nvPr>
            <p:ph type="body" sz="half" idx="1"/>
          </p:nvPr>
        </p:nvSpPr>
        <p:spPr>
          <a:xfrm>
            <a:off x="457200" y="838200"/>
            <a:ext cx="4800600" cy="5638800"/>
          </a:xfrm>
        </p:spPr>
        <p:txBody>
          <a:bodyPr/>
          <a:lstStyle/>
          <a:p>
            <a:pPr eaLnBrk="1" hangingPunct="1">
              <a:lnSpc>
                <a:spcPct val="80000"/>
              </a:lnSpc>
              <a:buFontTx/>
              <a:buNone/>
            </a:pPr>
            <a:endParaRPr lang="en-US" sz="1800" b="1" smtClean="0"/>
          </a:p>
          <a:p>
            <a:pPr eaLnBrk="1" hangingPunct="1">
              <a:lnSpc>
                <a:spcPct val="80000"/>
              </a:lnSpc>
              <a:buFontTx/>
              <a:buNone/>
            </a:pPr>
            <a:r>
              <a:rPr lang="en-US" sz="1800" smtClean="0">
                <a:latin typeface="Comic Sans MS" pitchFamily="66" charset="0"/>
              </a:rPr>
              <a:t>Primary function of plasma membrane </a:t>
            </a:r>
            <a:r>
              <a:rPr lang="en-US" sz="2800" smtClean="0">
                <a:latin typeface="Comic Sans MS" pitchFamily="66" charset="0"/>
                <a:cs typeface="Arial" charset="0"/>
              </a:rPr>
              <a:t>→</a:t>
            </a:r>
            <a:r>
              <a:rPr lang="en-US" sz="1800" smtClean="0">
                <a:latin typeface="Comic Sans MS" pitchFamily="66" charset="0"/>
                <a:cs typeface="Arial" charset="0"/>
              </a:rPr>
              <a:t> </a:t>
            </a:r>
            <a:r>
              <a:rPr lang="en-US" sz="1800" smtClean="0">
                <a:latin typeface="Comic Sans MS" pitchFamily="66" charset="0"/>
              </a:rPr>
              <a:t>regulate movement of molecules entering or leaving cell. </a:t>
            </a:r>
          </a:p>
          <a:p>
            <a:pPr eaLnBrk="1" hangingPunct="1">
              <a:lnSpc>
                <a:spcPct val="80000"/>
              </a:lnSpc>
              <a:buFontTx/>
              <a:buNone/>
            </a:pPr>
            <a:endParaRPr lang="en-US" sz="1800" smtClean="0">
              <a:latin typeface="Comic Sans MS" pitchFamily="66" charset="0"/>
            </a:endParaRPr>
          </a:p>
          <a:p>
            <a:pPr eaLnBrk="1" hangingPunct="1">
              <a:lnSpc>
                <a:spcPct val="80000"/>
              </a:lnSpc>
              <a:buFontTx/>
              <a:buNone/>
            </a:pPr>
            <a:r>
              <a:rPr lang="en-US" sz="1800" smtClean="0">
                <a:latin typeface="Comic Sans MS" pitchFamily="66" charset="0"/>
              </a:rPr>
              <a:t>Movement of molecules across plasma membrane requires energy.</a:t>
            </a:r>
          </a:p>
          <a:p>
            <a:pPr eaLnBrk="1" hangingPunct="1">
              <a:lnSpc>
                <a:spcPct val="80000"/>
              </a:lnSpc>
              <a:buFontTx/>
              <a:buNone/>
            </a:pPr>
            <a:endParaRPr lang="en-US" sz="1800" smtClean="0">
              <a:latin typeface="Comic Sans MS" pitchFamily="66" charset="0"/>
            </a:endParaRPr>
          </a:p>
          <a:p>
            <a:pPr eaLnBrk="1" hangingPunct="1">
              <a:lnSpc>
                <a:spcPct val="80000"/>
              </a:lnSpc>
              <a:buFontTx/>
              <a:buNone/>
            </a:pPr>
            <a:endParaRPr lang="en-US" sz="1800" smtClean="0">
              <a:latin typeface="Comic Sans MS" pitchFamily="66" charset="0"/>
            </a:endParaRPr>
          </a:p>
          <a:p>
            <a:pPr eaLnBrk="1" hangingPunct="1">
              <a:lnSpc>
                <a:spcPct val="80000"/>
              </a:lnSpc>
              <a:buFontTx/>
              <a:buNone/>
            </a:pPr>
            <a:r>
              <a:rPr lang="en-US" sz="1800" smtClean="0">
                <a:latin typeface="Comic Sans MS" pitchFamily="66" charset="0"/>
              </a:rPr>
              <a:t>Movement of molecules is passive if no energy sources of the </a:t>
            </a:r>
            <a:r>
              <a:rPr lang="en-US" sz="1800" b="1" i="1" smtClean="0">
                <a:latin typeface="Comic Sans MS" pitchFamily="66" charset="0"/>
              </a:rPr>
              <a:t>cell</a:t>
            </a:r>
            <a:r>
              <a:rPr lang="en-US" sz="1800" smtClean="0">
                <a:latin typeface="Comic Sans MS" pitchFamily="66" charset="0"/>
              </a:rPr>
              <a:t> are expended.</a:t>
            </a:r>
          </a:p>
          <a:p>
            <a:pPr eaLnBrk="1" hangingPunct="1">
              <a:lnSpc>
                <a:spcPct val="80000"/>
              </a:lnSpc>
              <a:buFontTx/>
              <a:buNone/>
            </a:pPr>
            <a:endParaRPr lang="en-US" sz="1800" smtClean="0">
              <a:latin typeface="Comic Sans MS" pitchFamily="66" charset="0"/>
            </a:endParaRPr>
          </a:p>
          <a:p>
            <a:pPr eaLnBrk="1" hangingPunct="1">
              <a:lnSpc>
                <a:spcPct val="80000"/>
              </a:lnSpc>
              <a:buFontTx/>
              <a:buNone/>
            </a:pPr>
            <a:r>
              <a:rPr lang="en-US" sz="1800" smtClean="0">
                <a:latin typeface="Comic Sans MS" pitchFamily="66" charset="0"/>
              </a:rPr>
              <a:t>_____________  = when molecules move  down a concentration gradient, from a higher to a lower concentration.</a:t>
            </a:r>
          </a:p>
          <a:p>
            <a:pPr eaLnBrk="1" hangingPunct="1">
              <a:lnSpc>
                <a:spcPct val="80000"/>
              </a:lnSpc>
              <a:buFontTx/>
              <a:buNone/>
            </a:pPr>
            <a:endParaRPr lang="en-US" sz="1800" smtClean="0">
              <a:latin typeface="Comic Sans MS" pitchFamily="66" charset="0"/>
            </a:endParaRPr>
          </a:p>
          <a:p>
            <a:pPr eaLnBrk="1" hangingPunct="1">
              <a:lnSpc>
                <a:spcPct val="80000"/>
              </a:lnSpc>
              <a:buFontTx/>
              <a:buNone/>
            </a:pPr>
            <a:endParaRPr lang="en-US" sz="1800" i="1" smtClean="0">
              <a:latin typeface="Comic Sans MS" pitchFamily="66" charset="0"/>
            </a:endParaRPr>
          </a:p>
          <a:p>
            <a:pPr eaLnBrk="1" hangingPunct="1">
              <a:lnSpc>
                <a:spcPct val="80000"/>
              </a:lnSpc>
              <a:buFontTx/>
              <a:buNone/>
            </a:pPr>
            <a:r>
              <a:rPr lang="en-US" sz="1800" b="1" i="1" smtClean="0">
                <a:latin typeface="Comic Sans MS" pitchFamily="66" charset="0"/>
              </a:rPr>
              <a:t>Q:</a:t>
            </a:r>
            <a:r>
              <a:rPr lang="en-US" sz="1800" i="1" smtClean="0">
                <a:latin typeface="Comic Sans MS" pitchFamily="66" charset="0"/>
              </a:rPr>
              <a:t> What type of things might affect the rate of diffusion?</a:t>
            </a:r>
          </a:p>
          <a:p>
            <a:pPr eaLnBrk="1" hangingPunct="1">
              <a:lnSpc>
                <a:spcPct val="80000"/>
              </a:lnSpc>
              <a:buFontTx/>
              <a:buNone/>
            </a:pPr>
            <a:r>
              <a:rPr lang="en-US" sz="1800" smtClean="0"/>
              <a:t> </a:t>
            </a:r>
          </a:p>
        </p:txBody>
      </p:sp>
      <p:pic>
        <p:nvPicPr>
          <p:cNvPr id="5124" name="Picture 4" descr="diffusion-animated"/>
          <p:cNvPicPr>
            <a:picLocks noGrp="1" noChangeAspect="1" noChangeArrowheads="1" noCrop="1"/>
          </p:cNvPicPr>
          <p:nvPr>
            <p:ph sz="quarter" idx="2"/>
          </p:nvPr>
        </p:nvPicPr>
        <p:blipFill>
          <a:blip r:embed="rId3">
            <a:extLst>
              <a:ext uri="{28A0092B-C50C-407E-A947-70E740481C1C}">
                <a14:useLocalDpi xmlns:a14="http://schemas.microsoft.com/office/drawing/2010/main" val="0"/>
              </a:ext>
            </a:extLst>
          </a:blip>
          <a:srcRect/>
          <a:stretch>
            <a:fillRect/>
          </a:stretch>
        </p:blipFill>
        <p:spPr>
          <a:xfrm>
            <a:off x="5943600" y="609600"/>
            <a:ext cx="2819400" cy="2819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125" name="Text Box 5"/>
          <p:cNvSpPr txBox="1">
            <a:spLocks noChangeArrowheads="1"/>
          </p:cNvSpPr>
          <p:nvPr/>
        </p:nvSpPr>
        <p:spPr bwMode="auto">
          <a:xfrm>
            <a:off x="6629400" y="6492875"/>
            <a:ext cx="251460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1000">
                <a:latin typeface="Comic Sans MS" pitchFamily="66" charset="0"/>
              </a:rPr>
              <a:t>Images: </a:t>
            </a:r>
            <a:r>
              <a:rPr lang="en-US" sz="1000">
                <a:latin typeface="Comic Sans MS" pitchFamily="66" charset="0"/>
                <a:hlinkClick r:id="rId4"/>
              </a:rPr>
              <a:t>Diffusion Animation</a:t>
            </a:r>
            <a:r>
              <a:rPr lang="en-US" sz="1000">
                <a:latin typeface="Comic Sans MS" pitchFamily="66" charset="0"/>
              </a:rPr>
              <a:t>, Biology Corner; </a:t>
            </a:r>
            <a:r>
              <a:rPr lang="en-US" sz="1000">
                <a:latin typeface="Comic Sans MS" pitchFamily="66" charset="0"/>
                <a:hlinkClick r:id="rId5"/>
              </a:rPr>
              <a:t>Diffusion</a:t>
            </a:r>
            <a:r>
              <a:rPr lang="en-US" sz="1000">
                <a:latin typeface="Comic Sans MS" pitchFamily="66" charset="0"/>
              </a:rPr>
              <a:t>, J Krieger</a:t>
            </a:r>
          </a:p>
        </p:txBody>
      </p:sp>
      <p:pic>
        <p:nvPicPr>
          <p:cNvPr id="5126" name="Picture 6" descr="Diffusion"/>
          <p:cNvPicPr>
            <a:picLocks noGrp="1" noChangeAspect="1" noChangeArrowheads="1"/>
          </p:cNvPicPr>
          <p:nvPr>
            <p:ph sz="quarter" idx="3"/>
          </p:nvPr>
        </p:nvPicPr>
        <p:blipFill>
          <a:blip r:embed="rId6">
            <a:extLst>
              <a:ext uri="{28A0092B-C50C-407E-A947-70E740481C1C}">
                <a14:useLocalDpi xmlns:a14="http://schemas.microsoft.com/office/drawing/2010/main" val="0"/>
              </a:ext>
            </a:extLst>
          </a:blip>
          <a:srcRect/>
          <a:stretch>
            <a:fillRect/>
          </a:stretch>
        </p:blipFill>
        <p:spPr>
          <a:xfrm>
            <a:off x="5791200" y="3810000"/>
            <a:ext cx="2859088" cy="2006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229291485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32</TotalTime>
  <Words>1041</Words>
  <Application>Microsoft Office PowerPoint</Application>
  <PresentationFormat>On-screen Show (4:3)</PresentationFormat>
  <Paragraphs>175</Paragraphs>
  <Slides>16</Slides>
  <Notes>8</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Aspect</vt:lpstr>
      <vt:lpstr>PowerPoint Presentation</vt:lpstr>
      <vt:lpstr>PowerPoint Presentation</vt:lpstr>
      <vt:lpstr>Tejraj M. Aminabhavi  </vt:lpstr>
      <vt:lpstr>Research Interests</vt:lpstr>
      <vt:lpstr>Industrial Consultancies</vt:lpstr>
      <vt:lpstr>Awards</vt:lpstr>
      <vt:lpstr>PowerPoint Presentation</vt:lpstr>
      <vt:lpstr>Plasma Membrane</vt:lpstr>
      <vt:lpstr>Passive Transport  </vt:lpstr>
      <vt:lpstr>    Passive Transport</vt:lpstr>
      <vt:lpstr>Passive Transport - Osmosis</vt:lpstr>
      <vt:lpstr>Passive Transport - Osmosis</vt:lpstr>
      <vt:lpstr>Let’s do some osmosis problems, to practice our knowledge. </vt:lpstr>
      <vt:lpstr>_________ Transport</vt:lpstr>
      <vt:lpstr>Congratulations if you publish your work in this journal</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Pramil Tiwari</dc:title>
  <dc:creator>rakesh-m</dc:creator>
  <cp:lastModifiedBy>rakesh-m</cp:lastModifiedBy>
  <cp:revision>11</cp:revision>
  <dcterms:created xsi:type="dcterms:W3CDTF">2014-10-08T09:26:03Z</dcterms:created>
  <dcterms:modified xsi:type="dcterms:W3CDTF">2014-10-13T11:53:02Z</dcterms:modified>
</cp:coreProperties>
</file>