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3" r:id="rId2"/>
    <p:sldId id="257" r:id="rId3"/>
    <p:sldId id="263" r:id="rId4"/>
    <p:sldId id="258" r:id="rId5"/>
    <p:sldId id="259" r:id="rId6"/>
    <p:sldId id="262" r:id="rId7"/>
    <p:sldId id="260" r:id="rId8"/>
    <p:sldId id="261" r:id="rId9"/>
    <p:sldId id="264" r:id="rId10"/>
    <p:sldId id="265" r:id="rId11"/>
    <p:sldId id="266" r:id="rId12"/>
    <p:sldId id="267" r:id="rId13"/>
    <p:sldId id="268" r:id="rId14"/>
    <p:sldId id="269" r:id="rId15"/>
    <p:sldId id="270" r:id="rId16"/>
    <p:sldId id="271" r:id="rId17"/>
    <p:sldId id="27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0" d="100"/>
          <a:sy n="50" d="100"/>
        </p:scale>
        <p:origin x="-1530" y="-4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58623E0-63E2-421A-9EA6-57B77C1112AA}" type="datetimeFigureOut">
              <a:rPr lang="en-GB" smtClean="0"/>
              <a:t>13/10/2015</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43BD0D97-6807-498E-BFEB-91E474851978}"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58623E0-63E2-421A-9EA6-57B77C1112AA}" type="datetimeFigureOut">
              <a:rPr lang="en-GB" smtClean="0"/>
              <a:t>13/10/2015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3BD0D97-6807-498E-BFEB-91E474851978}"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58623E0-63E2-421A-9EA6-57B77C1112AA}" type="datetimeFigureOut">
              <a:rPr lang="en-GB" smtClean="0"/>
              <a:t>13/10/2015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3BD0D97-6807-498E-BFEB-91E474851978}"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58623E0-63E2-421A-9EA6-57B77C1112AA}" type="datetimeFigureOut">
              <a:rPr lang="en-GB" smtClean="0"/>
              <a:t>13/10/2015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3BD0D97-6807-498E-BFEB-91E474851978}"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58623E0-63E2-421A-9EA6-57B77C1112AA}" type="datetimeFigureOut">
              <a:rPr lang="en-GB" smtClean="0"/>
              <a:t>13/10/2015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3BD0D97-6807-498E-BFEB-91E474851978}"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58623E0-63E2-421A-9EA6-57B77C1112AA}" type="datetimeFigureOut">
              <a:rPr lang="en-GB" smtClean="0"/>
              <a:t>13/10/2015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3BD0D97-6807-498E-BFEB-91E474851978}"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58623E0-63E2-421A-9EA6-57B77C1112AA}" type="datetimeFigureOut">
              <a:rPr lang="en-GB" smtClean="0"/>
              <a:t>13/10/2015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3BD0D97-6807-498E-BFEB-91E474851978}"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58623E0-63E2-421A-9EA6-57B77C1112AA}" type="datetimeFigureOut">
              <a:rPr lang="en-GB" smtClean="0"/>
              <a:t>13/10/2015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3BD0D97-6807-498E-BFEB-91E474851978}"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8623E0-63E2-421A-9EA6-57B77C1112AA}" type="datetimeFigureOut">
              <a:rPr lang="en-GB" smtClean="0"/>
              <a:t>13/10/2015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3BD0D97-6807-498E-BFEB-91E474851978}"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58623E0-63E2-421A-9EA6-57B77C1112AA}" type="datetimeFigureOut">
              <a:rPr lang="en-GB" smtClean="0"/>
              <a:t>13/10/2015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3BD0D97-6807-498E-BFEB-91E474851978}"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58623E0-63E2-421A-9EA6-57B77C1112AA}" type="datetimeFigureOut">
              <a:rPr lang="en-GB" smtClean="0"/>
              <a:t>13/10/2015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43BD0D97-6807-498E-BFEB-91E474851978}" type="slidenum">
              <a:rPr lang="en-GB" smtClean="0"/>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58623E0-63E2-421A-9EA6-57B77C1112AA}" type="datetimeFigureOut">
              <a:rPr lang="en-GB" smtClean="0"/>
              <a:t>13/10/2015</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3BD0D97-6807-498E-BFEB-91E474851978}" type="slidenum">
              <a:rPr lang="en-GB" smtClean="0"/>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pharmamicroresources.com/" TargetMode="Externa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personalizedmedicine2015.conferenceseries.net/" TargetMode="External"/><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hyperlink" Target="http://www.omicsgroup.com/bacteriology-infectious-diseases-conference-2015"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3600" dirty="0" smtClean="0"/>
              <a:t>Could the 'Black Death' become a re-emerging infectious disease?</a:t>
            </a:r>
            <a:br>
              <a:rPr lang="en-GB" sz="3600" dirty="0" smtClean="0"/>
            </a:br>
            <a:endParaRPr lang="en-GB" sz="3600" dirty="0"/>
          </a:p>
        </p:txBody>
      </p:sp>
      <p:sp>
        <p:nvSpPr>
          <p:cNvPr id="3" name="Subtitle 2"/>
          <p:cNvSpPr>
            <a:spLocks noGrp="1"/>
          </p:cNvSpPr>
          <p:nvPr>
            <p:ph type="subTitle" idx="1"/>
          </p:nvPr>
        </p:nvSpPr>
        <p:spPr/>
        <p:txBody>
          <a:bodyPr/>
          <a:lstStyle/>
          <a:p>
            <a:r>
              <a:rPr lang="en-GB" dirty="0" smtClean="0"/>
              <a:t>Dr. Tim Sandle</a:t>
            </a:r>
          </a:p>
          <a:p>
            <a:r>
              <a:rPr lang="en-GB" dirty="0" smtClean="0"/>
              <a:t>http://www.pharmamicroresources.com/</a:t>
            </a:r>
            <a:endParaRPr lang="en-GB" dirty="0"/>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1936" t="15873" r="13770" b="68255"/>
          <a:stretch/>
        </p:blipFill>
        <p:spPr bwMode="auto">
          <a:xfrm>
            <a:off x="0" y="-22820"/>
            <a:ext cx="9144000" cy="12915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6918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Plague cases remain global</a:t>
            </a:r>
            <a:endParaRPr lang="en-GB" dirty="0"/>
          </a:p>
        </p:txBody>
      </p:sp>
      <p:sp>
        <p:nvSpPr>
          <p:cNvPr id="3" name="Content Placeholder 2"/>
          <p:cNvSpPr>
            <a:spLocks noGrp="1"/>
          </p:cNvSpPr>
          <p:nvPr>
            <p:ph idx="1"/>
          </p:nvPr>
        </p:nvSpPr>
        <p:spPr/>
        <p:txBody>
          <a:bodyPr>
            <a:normAutofit lnSpcReduction="10000"/>
          </a:bodyPr>
          <a:lstStyle/>
          <a:p>
            <a:r>
              <a:rPr lang="en-GB" dirty="0" smtClean="0"/>
              <a:t>Cases of plague continue to be reported. In 1994 and 2010 cases were reported in Peru; and in the USA cases were reported in Oregon and Colorado.</a:t>
            </a:r>
          </a:p>
          <a:p>
            <a:r>
              <a:rPr lang="en-GB" dirty="0" smtClean="0"/>
              <a:t>Globally, most human cases since the 1990s have occurred in Africa.</a:t>
            </a:r>
          </a:p>
          <a:p>
            <a:r>
              <a:rPr lang="en-GB" dirty="0" smtClean="0"/>
              <a:t>However, cases are currently small in number. Typically Between 1,000 and 2,000 cases each year are reported to the World Health Organization, although this is likely to be an underestimation.</a:t>
            </a:r>
          </a:p>
          <a:p>
            <a:r>
              <a:rPr lang="en-GB" dirty="0" smtClean="0"/>
              <a:t>But – if certain risk factors combine –an epidemic could potentially occur.</a:t>
            </a:r>
            <a:endParaRPr lang="en-GB" dirty="0"/>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1936" t="15873" r="13770" b="68255"/>
          <a:stretch/>
        </p:blipFill>
        <p:spPr bwMode="auto">
          <a:xfrm>
            <a:off x="0" y="-22820"/>
            <a:ext cx="9144000" cy="12915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considerations</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Concern stems from the genetic analysis of the plague causing bacterium.</a:t>
            </a:r>
          </a:p>
          <a:p>
            <a:pPr lvl="1"/>
            <a:r>
              <a:rPr lang="en-GB" dirty="0" smtClean="0"/>
              <a:t>Studies have found that the </a:t>
            </a:r>
            <a:r>
              <a:rPr lang="en-GB" i="1" dirty="0" smtClean="0"/>
              <a:t>Y. pestis</a:t>
            </a:r>
            <a:r>
              <a:rPr lang="en-GB" dirty="0" smtClean="0"/>
              <a:t> had a similar genetic structure to the bacterium that causes leprosy. </a:t>
            </a:r>
          </a:p>
          <a:p>
            <a:pPr lvl="1"/>
            <a:r>
              <a:rPr lang="en-GB" dirty="0" smtClean="0"/>
              <a:t>Additionally research suggests that </a:t>
            </a:r>
            <a:r>
              <a:rPr lang="en-GB" i="1" dirty="0" smtClean="0"/>
              <a:t>Y. pestis</a:t>
            </a:r>
            <a:r>
              <a:rPr lang="en-GB" dirty="0" smtClean="0"/>
              <a:t> continues to evolve; the concern is whether this evolutionary trajectory is towards an even more dangerous pathogen or into one and may one day develop into an microorganism that poses no threat to the cells of its host. </a:t>
            </a:r>
          </a:p>
          <a:p>
            <a:pPr lvl="1"/>
            <a:r>
              <a:rPr lang="en-GB" dirty="0" smtClean="0"/>
              <a:t>Currently the main treatment is with the use of fluoroquinolones drug class. There is no reason why, however, the target bacterium should not develop antibiotic resistance should the drug be over-used. </a:t>
            </a:r>
          </a:p>
          <a:p>
            <a:endParaRPr lang="en-GB" dirty="0"/>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1936" t="15873" r="13770" b="68255"/>
          <a:stretch/>
        </p:blipFill>
        <p:spPr bwMode="auto">
          <a:xfrm>
            <a:off x="0" y="-22820"/>
            <a:ext cx="9144000" cy="10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Summary</a:t>
            </a:r>
            <a:endParaRPr lang="en-GB" dirty="0"/>
          </a:p>
        </p:txBody>
      </p:sp>
      <p:sp>
        <p:nvSpPr>
          <p:cNvPr id="3" name="Content Placeholder 2"/>
          <p:cNvSpPr>
            <a:spLocks noGrp="1"/>
          </p:cNvSpPr>
          <p:nvPr>
            <p:ph idx="1"/>
          </p:nvPr>
        </p:nvSpPr>
        <p:spPr/>
        <p:txBody>
          <a:bodyPr/>
          <a:lstStyle/>
          <a:p>
            <a:r>
              <a:rPr lang="en-GB" dirty="0" smtClean="0"/>
              <a:t>The potential for global spread exists. </a:t>
            </a:r>
            <a:r>
              <a:rPr lang="en-GB" i="1" dirty="0" smtClean="0"/>
              <a:t>Y. pestis</a:t>
            </a:r>
            <a:r>
              <a:rPr lang="en-GB" dirty="0" smtClean="0"/>
              <a:t> is capable of causing catastrophic human epidemics and was certainly responsible for great epidemics in the past.</a:t>
            </a:r>
          </a:p>
          <a:p>
            <a:r>
              <a:rPr lang="en-GB" dirty="0" smtClean="0"/>
              <a:t>The potential for genetic modification to the bacterium remains a possibility.</a:t>
            </a:r>
            <a:endParaRPr lang="en-GB" dirty="0"/>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1936" t="15873" r="13770" b="68255"/>
          <a:stretch/>
        </p:blipFill>
        <p:spPr bwMode="auto">
          <a:xfrm>
            <a:off x="0" y="-22820"/>
            <a:ext cx="9144000" cy="12915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Dr. Tim Sandle</a:t>
            </a:r>
            <a:endParaRPr lang="en-GB" dirty="0"/>
          </a:p>
        </p:txBody>
      </p:sp>
      <p:sp>
        <p:nvSpPr>
          <p:cNvPr id="3" name="Content Placeholder 2"/>
          <p:cNvSpPr>
            <a:spLocks noGrp="1"/>
          </p:cNvSpPr>
          <p:nvPr>
            <p:ph sz="half" idx="1"/>
          </p:nvPr>
        </p:nvSpPr>
        <p:spPr/>
        <p:txBody>
          <a:bodyPr>
            <a:normAutofit fontScale="70000" lnSpcReduction="20000"/>
          </a:bodyPr>
          <a:lstStyle/>
          <a:p>
            <a:r>
              <a:rPr lang="en-GB" dirty="0" smtClean="0"/>
              <a:t>Dr. Sandle is a chartered biologist. He has over twenty-five years experience of microbiological research. </a:t>
            </a:r>
          </a:p>
          <a:p>
            <a:r>
              <a:rPr lang="en-GB" dirty="0" smtClean="0"/>
              <a:t>Dr. Sandle is a tutor with the School of Pharmacy and Pharmaceutical Sciences, University of Manchester for the university’s pharmaceutical microbiology MSc course. </a:t>
            </a:r>
          </a:p>
          <a:p>
            <a:r>
              <a:rPr lang="en-GB" dirty="0" smtClean="0"/>
              <a:t>In addition, Dr. Sandle serves on several national and international committees relating to pharmaceutical microbiology and cleanroom contamination control . He is a member of several editorials boards for scientific journals.</a:t>
            </a:r>
          </a:p>
          <a:p>
            <a:r>
              <a:rPr lang="en-GB" dirty="0" smtClean="0"/>
              <a:t>Dr Sandle’s website is: </a:t>
            </a:r>
            <a:r>
              <a:rPr lang="en-GB" dirty="0" smtClean="0">
                <a:hlinkClick r:id="rId2"/>
              </a:rPr>
              <a:t>http://www.pharmamicroresources.com/</a:t>
            </a:r>
            <a:r>
              <a:rPr lang="en-GB" dirty="0" smtClean="0"/>
              <a:t> </a:t>
            </a:r>
          </a:p>
        </p:txBody>
      </p:sp>
      <p:pic>
        <p:nvPicPr>
          <p:cNvPr id="3074" name="Picture 2"/>
          <p:cNvPicPr>
            <a:picLocks noGrp="1" noChangeAspect="1" noChangeArrowheads="1"/>
          </p:cNvPicPr>
          <p:nvPr>
            <p:ph sz="half" idx="2"/>
          </p:nvPr>
        </p:nvPicPr>
        <p:blipFill>
          <a:blip r:embed="rId3" cstate="print"/>
          <a:srcRect/>
          <a:stretch>
            <a:fillRect/>
          </a:stretch>
        </p:blipFill>
        <p:spPr bwMode="auto">
          <a:xfrm>
            <a:off x="5508104" y="2420888"/>
            <a:ext cx="2336810" cy="2336810"/>
          </a:xfrm>
          <a:prstGeom prst="rect">
            <a:avLst/>
          </a:prstGeom>
          <a:noFill/>
          <a:ln w="9525">
            <a:noFill/>
            <a:miter lim="800000"/>
            <a:headEnd/>
            <a:tailEnd/>
          </a:ln>
        </p:spPr>
      </p:pic>
      <p:pic>
        <p:nvPicPr>
          <p:cNvPr id="5"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11936" t="15873" r="13770" b="68255"/>
          <a:stretch/>
        </p:blipFill>
        <p:spPr bwMode="auto">
          <a:xfrm>
            <a:off x="0" y="-22820"/>
            <a:ext cx="9144000" cy="10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82500" lnSpcReduction="1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a:t>Ancient Diseases &amp; Preventive </a:t>
            </a:r>
            <a:r>
              <a:rPr lang="en-US" dirty="0" smtClean="0"/>
              <a:t>Remedies</a:t>
            </a:r>
          </a:p>
          <a:p>
            <a:pPr>
              <a:defRPr/>
            </a:pPr>
            <a:r>
              <a:rPr lang="en-US" dirty="0" smtClean="0"/>
              <a:t>Related Journals</a:t>
            </a:r>
            <a:endParaRPr lang="en-US" dirty="0"/>
          </a:p>
        </p:txBody>
      </p:sp>
      <p:sp>
        <p:nvSpPr>
          <p:cNvPr id="7" name="Vertical Scroll 6"/>
          <p:cNvSpPr/>
          <p:nvPr/>
        </p:nvSpPr>
        <p:spPr>
          <a:xfrm>
            <a:off x="-82550"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000" dirty="0">
                <a:solidFill>
                  <a:schemeClr val="bg1"/>
                </a:solidFill>
              </a:rPr>
              <a:t>Journal of Infectious Diseases and </a:t>
            </a:r>
            <a:r>
              <a:rPr lang="en-US" sz="2000" dirty="0" smtClean="0">
                <a:solidFill>
                  <a:schemeClr val="bg1"/>
                </a:solidFill>
              </a:rPr>
              <a:t>Therapy</a:t>
            </a:r>
          </a:p>
          <a:p>
            <a:pPr marL="342900" indent="-342900">
              <a:buFont typeface="Wingdings" panose="05000000000000000000" pitchFamily="2" charset="2"/>
              <a:buChar char="Ø"/>
              <a:defRPr/>
            </a:pPr>
            <a:r>
              <a:rPr lang="en-US" sz="2000" dirty="0">
                <a:solidFill>
                  <a:schemeClr val="bg1"/>
                </a:solidFill>
              </a:rPr>
              <a:t>Mycobacterial </a:t>
            </a:r>
            <a:r>
              <a:rPr lang="en-US" sz="2000" dirty="0" smtClean="0">
                <a:solidFill>
                  <a:schemeClr val="bg1"/>
                </a:solidFill>
              </a:rPr>
              <a:t>Diseases</a:t>
            </a:r>
          </a:p>
          <a:p>
            <a:pPr marL="342900" indent="-342900">
              <a:buFont typeface="Wingdings" panose="05000000000000000000" pitchFamily="2" charset="2"/>
              <a:buChar char="Ø"/>
              <a:defRPr/>
            </a:pPr>
            <a:r>
              <a:rPr lang="en-US" sz="2000" dirty="0">
                <a:solidFill>
                  <a:schemeClr val="bg1"/>
                </a:solidFill>
              </a:rPr>
              <a:t>Air &amp; Water Borne Diseases</a:t>
            </a:r>
            <a:endParaRPr lang="en-US" sz="2000" dirty="0">
              <a:solidFill>
                <a:schemeClr val="bg1"/>
              </a:solidFill>
              <a:latin typeface="Estrangelo Edessa" panose="03080600000000000000" pitchFamily="66" charset="0"/>
              <a:cs typeface="Estrangelo Edessa" panose="03080600000000000000" pitchFamily="66" charset="0"/>
            </a:endParaRPr>
          </a:p>
        </p:txBody>
      </p:sp>
      <p:pic>
        <p:nvPicPr>
          <p:cNvPr id="15367" name="Picture 8" descr="C:\Users\rakesh-s\Desktop\gocr-header.jpg"/>
          <p:cNvPicPr>
            <a:picLocks noChangeAspect="1" noChangeArrowheads="1"/>
          </p:cNvPicPr>
          <p:nvPr/>
        </p:nvPicPr>
        <p:blipFill>
          <a:blip r:embed="rId3">
            <a:extLst>
              <a:ext uri="{28A0092B-C50C-407E-A947-70E740481C1C}">
                <a14:useLocalDpi xmlns:a14="http://schemas.microsoft.com/office/drawing/2010/main" val="0"/>
              </a:ext>
            </a:extLst>
          </a:blip>
          <a:srcRect l="22462" r="12379"/>
          <a:stretch>
            <a:fillRect/>
          </a:stretch>
        </p:blipFill>
        <p:spPr bwMode="auto">
          <a:xfrm>
            <a:off x="5076825" y="4370388"/>
            <a:ext cx="3930650" cy="255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566524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US" sz="2400" dirty="0">
                <a:hlinkClick r:id="rId3"/>
              </a:rPr>
              <a:t>3</a:t>
            </a:r>
            <a:r>
              <a:rPr lang="en-US" sz="2400" baseline="30000" dirty="0">
                <a:hlinkClick r:id="rId3"/>
              </a:rPr>
              <a:t>rd</a:t>
            </a:r>
            <a:r>
              <a:rPr lang="en-US" sz="2400" dirty="0">
                <a:hlinkClick r:id="rId3"/>
              </a:rPr>
              <a:t> International Conference on Predictive, Preventive, Personalized Medicine &amp; Molecular </a:t>
            </a:r>
            <a:r>
              <a:rPr lang="en-US" sz="2400" dirty="0" smtClean="0">
                <a:hlinkClick r:id="rId3"/>
              </a:rPr>
              <a:t>Diagnostics</a:t>
            </a:r>
            <a:endParaRPr lang="en-US" sz="2400" dirty="0" smtClean="0"/>
          </a:p>
          <a:p>
            <a:pPr marL="285750" indent="-285750">
              <a:buFont typeface="Wingdings" panose="05000000000000000000" pitchFamily="2" charset="2"/>
              <a:buChar char="Ø"/>
              <a:defRPr/>
            </a:pPr>
            <a:r>
              <a:rPr lang="en-US" sz="2400" dirty="0">
                <a:hlinkClick r:id="rId4"/>
              </a:rPr>
              <a:t>3</a:t>
            </a:r>
            <a:r>
              <a:rPr lang="en-US" sz="2400" baseline="30000" dirty="0">
                <a:hlinkClick r:id="rId4"/>
              </a:rPr>
              <a:t>rd</a:t>
            </a:r>
            <a:r>
              <a:rPr lang="en-US" sz="2400" dirty="0">
                <a:hlinkClick r:id="rId4"/>
              </a:rPr>
              <a:t> International Congress on Bacteriology &amp; Infectious diseases</a:t>
            </a:r>
            <a:endParaRPr lang="en-US" sz="2200" dirty="0">
              <a:latin typeface="Footlight MT Light" panose="0204060206030A020304" pitchFamily="18" charset="0"/>
            </a:endParaRPr>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b="1" dirty="0"/>
              <a:t>Ancient Diseases &amp; Preventive Remedies</a:t>
            </a:r>
            <a:r>
              <a:rPr lang="en-US" sz="3600" dirty="0"/>
              <a:t/>
            </a:r>
            <a:br>
              <a:rPr lang="en-US" sz="3600" dirty="0"/>
            </a:br>
            <a:r>
              <a:rPr lang="en-US" sz="3600" dirty="0"/>
              <a:t>Related Conferences</a:t>
            </a:r>
          </a:p>
        </p:txBody>
      </p:sp>
    </p:spTree>
    <p:extLst>
      <p:ext uri="{BB962C8B-B14F-4D97-AF65-F5344CB8AC3E}">
        <p14:creationId xmlns:p14="http://schemas.microsoft.com/office/powerpoint/2010/main" val="41198137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Group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9487042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045383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Black Death</a:t>
            </a:r>
            <a:endParaRPr lang="en-GB" dirty="0"/>
          </a:p>
        </p:txBody>
      </p:sp>
      <p:sp>
        <p:nvSpPr>
          <p:cNvPr id="3" name="Content Placeholder 2"/>
          <p:cNvSpPr>
            <a:spLocks noGrp="1"/>
          </p:cNvSpPr>
          <p:nvPr>
            <p:ph sz="half" idx="1"/>
          </p:nvPr>
        </p:nvSpPr>
        <p:spPr/>
        <p:txBody>
          <a:bodyPr>
            <a:normAutofit fontScale="70000" lnSpcReduction="20000"/>
          </a:bodyPr>
          <a:lstStyle/>
          <a:p>
            <a:r>
              <a:rPr lang="en-GB" dirty="0" smtClean="0"/>
              <a:t>Analysis of DNA from victims in northern and southern Europe published in 2010 and 2011 indicates that the pathogen responsible was the </a:t>
            </a:r>
            <a:r>
              <a:rPr lang="en-GB" i="1" dirty="0" smtClean="0"/>
              <a:t>Yersinia pestis </a:t>
            </a:r>
            <a:r>
              <a:rPr lang="en-GB" dirty="0" smtClean="0"/>
              <a:t>bacterium, probably causing several forms of plague.</a:t>
            </a:r>
          </a:p>
          <a:p>
            <a:r>
              <a:rPr lang="en-GB" i="1" dirty="0" smtClean="0"/>
              <a:t>Yersinia pestis </a:t>
            </a:r>
            <a:r>
              <a:rPr lang="en-GB" dirty="0" smtClean="0"/>
              <a:t>(formerly </a:t>
            </a:r>
            <a:r>
              <a:rPr lang="en-GB" i="1" dirty="0" smtClean="0"/>
              <a:t>Pasteurella pestis</a:t>
            </a:r>
            <a:r>
              <a:rPr lang="en-GB" dirty="0" smtClean="0"/>
              <a:t>) is a Gram-negative rod-shaped coccobacillus, a facultative anaerobic bacterium that can infect humans and animals.</a:t>
            </a:r>
          </a:p>
          <a:p>
            <a:r>
              <a:rPr lang="en-GB" dirty="0" smtClean="0"/>
              <a:t>Human </a:t>
            </a:r>
            <a:r>
              <a:rPr lang="en-GB" i="1" dirty="0" smtClean="0"/>
              <a:t>Y. pestis </a:t>
            </a:r>
            <a:r>
              <a:rPr lang="en-GB" dirty="0" smtClean="0"/>
              <a:t>infection takes three main forms: pneumonic, septicemic, and bubonic </a:t>
            </a:r>
            <a:r>
              <a:rPr lang="en-GB" dirty="0" err="1" smtClean="0"/>
              <a:t>plagues.All</a:t>
            </a:r>
            <a:r>
              <a:rPr lang="en-GB" dirty="0" smtClean="0"/>
              <a:t> three forms were responsible for a number of high-mortality epidemics throughout human history</a:t>
            </a:r>
            <a:endParaRPr lang="en-GB" dirty="0"/>
          </a:p>
        </p:txBody>
      </p:sp>
      <p:pic>
        <p:nvPicPr>
          <p:cNvPr id="1026" name="Picture 2"/>
          <p:cNvPicPr>
            <a:picLocks noGrp="1" noChangeAspect="1" noChangeArrowheads="1"/>
          </p:cNvPicPr>
          <p:nvPr>
            <p:ph sz="half" idx="2"/>
          </p:nvPr>
        </p:nvPicPr>
        <p:blipFill>
          <a:blip r:embed="rId2" cstate="print"/>
          <a:srcRect/>
          <a:stretch>
            <a:fillRect/>
          </a:stretch>
        </p:blipFill>
        <p:spPr bwMode="auto">
          <a:xfrm>
            <a:off x="4860032" y="2276872"/>
            <a:ext cx="3686446" cy="2664296"/>
          </a:xfrm>
          <a:prstGeom prst="rect">
            <a:avLst/>
          </a:prstGeom>
          <a:noFill/>
          <a:ln w="9525">
            <a:noFill/>
            <a:miter lim="800000"/>
            <a:headEnd/>
            <a:tailEnd/>
          </a:ln>
        </p:spPr>
      </p:pic>
      <p:sp>
        <p:nvSpPr>
          <p:cNvPr id="6" name="TextBox 5"/>
          <p:cNvSpPr txBox="1"/>
          <p:nvPr/>
        </p:nvSpPr>
        <p:spPr>
          <a:xfrm>
            <a:off x="4932040" y="5301208"/>
            <a:ext cx="3744416" cy="923330"/>
          </a:xfrm>
          <a:prstGeom prst="rect">
            <a:avLst/>
          </a:prstGeom>
          <a:noFill/>
        </p:spPr>
        <p:txBody>
          <a:bodyPr wrap="square" rtlCol="0">
            <a:spAutoFit/>
          </a:bodyPr>
          <a:lstStyle/>
          <a:p>
            <a:r>
              <a:rPr lang="en-GB" dirty="0" smtClean="0"/>
              <a:t>A scanning electron microscope micrograph depicting a mass of </a:t>
            </a:r>
            <a:r>
              <a:rPr lang="en-GB" i="1" dirty="0" smtClean="0"/>
              <a:t>Yersinia pestis </a:t>
            </a:r>
            <a:r>
              <a:rPr lang="en-GB" dirty="0" smtClean="0"/>
              <a:t>bacteria.</a:t>
            </a:r>
            <a:endParaRPr lang="en-GB" dirty="0"/>
          </a:p>
        </p:txBody>
      </p:sp>
      <p:pic>
        <p:nvPicPr>
          <p:cNvPr id="7"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1936" t="15873" r="13770" b="68255"/>
          <a:stretch/>
        </p:blipFill>
        <p:spPr bwMode="auto">
          <a:xfrm>
            <a:off x="0" y="-22820"/>
            <a:ext cx="9144000" cy="12915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722" y="1268760"/>
            <a:ext cx="8229600" cy="710952"/>
          </a:xfrm>
        </p:spPr>
        <p:txBody>
          <a:bodyPr>
            <a:normAutofit/>
          </a:bodyPr>
          <a:lstStyle/>
          <a:p>
            <a:r>
              <a:rPr lang="en-GB" sz="4000" dirty="0" smtClean="0"/>
              <a:t>Immunological and physiological effects</a:t>
            </a:r>
            <a:endParaRPr lang="en-GB" sz="4000" dirty="0"/>
          </a:p>
        </p:txBody>
      </p:sp>
      <p:sp>
        <p:nvSpPr>
          <p:cNvPr id="3" name="Content Placeholder 2"/>
          <p:cNvSpPr>
            <a:spLocks noGrp="1"/>
          </p:cNvSpPr>
          <p:nvPr>
            <p:ph sz="half" idx="1"/>
          </p:nvPr>
        </p:nvSpPr>
        <p:spPr>
          <a:xfrm>
            <a:off x="395536" y="2449850"/>
            <a:ext cx="4038600" cy="4434840"/>
          </a:xfrm>
        </p:spPr>
        <p:txBody>
          <a:bodyPr>
            <a:normAutofit/>
          </a:bodyPr>
          <a:lstStyle/>
          <a:p>
            <a:r>
              <a:rPr lang="en-GB" sz="2000" dirty="0" smtClean="0"/>
              <a:t>Those infected with the bacteria develop symptoms that can include swollen, tender lymph glands, fever, headache, chills, and weakness. Other symptoms may include muscle pain and seizures. The human body is generally unsuccessful in fighting the disease because cells of </a:t>
            </a:r>
            <a:r>
              <a:rPr lang="en-GB" sz="2000" i="1" dirty="0" smtClean="0"/>
              <a:t>Y. pestis</a:t>
            </a:r>
            <a:r>
              <a:rPr lang="en-GB" sz="2000" dirty="0" smtClean="0"/>
              <a:t> can resist phagocytosis.</a:t>
            </a:r>
          </a:p>
          <a:p>
            <a:endParaRPr lang="en-GB" dirty="0"/>
          </a:p>
        </p:txBody>
      </p:sp>
      <p:pic>
        <p:nvPicPr>
          <p:cNvPr id="2050" name="Picture 2"/>
          <p:cNvPicPr>
            <a:picLocks noGrp="1" noChangeAspect="1" noChangeArrowheads="1"/>
          </p:cNvPicPr>
          <p:nvPr>
            <p:ph sz="half" idx="2"/>
          </p:nvPr>
        </p:nvPicPr>
        <p:blipFill>
          <a:blip r:embed="rId2" cstate="print"/>
          <a:srcRect/>
          <a:stretch>
            <a:fillRect/>
          </a:stretch>
        </p:blipFill>
        <p:spPr bwMode="auto">
          <a:xfrm>
            <a:off x="4681321" y="2268116"/>
            <a:ext cx="4114743" cy="2304256"/>
          </a:xfrm>
          <a:prstGeom prst="rect">
            <a:avLst/>
          </a:prstGeom>
          <a:noFill/>
          <a:ln w="9525">
            <a:noFill/>
            <a:miter lim="800000"/>
            <a:headEnd/>
            <a:tailEnd/>
          </a:ln>
        </p:spPr>
      </p:pic>
      <p:sp>
        <p:nvSpPr>
          <p:cNvPr id="6" name="TextBox 5"/>
          <p:cNvSpPr txBox="1"/>
          <p:nvPr/>
        </p:nvSpPr>
        <p:spPr>
          <a:xfrm>
            <a:off x="4788024" y="4581128"/>
            <a:ext cx="4032448" cy="1754326"/>
          </a:xfrm>
          <a:prstGeom prst="rect">
            <a:avLst/>
          </a:prstGeom>
          <a:noFill/>
        </p:spPr>
        <p:txBody>
          <a:bodyPr wrap="square" rtlCol="0">
            <a:spAutoFit/>
          </a:bodyPr>
          <a:lstStyle/>
          <a:p>
            <a:r>
              <a:rPr lang="en-GB" dirty="0" smtClean="0"/>
              <a:t>Image from the recently unearthed London Plague Pits.</a:t>
            </a:r>
          </a:p>
          <a:p>
            <a:r>
              <a:rPr lang="en-GB" dirty="0" smtClean="0"/>
              <a:t>See: </a:t>
            </a:r>
            <a:r>
              <a:rPr lang="en-GB" dirty="0"/>
              <a:t>http://www.guardian.co.uk/science/2013/mar/15/black-death-victims-city-london </a:t>
            </a:r>
            <a:r>
              <a:rPr lang="en-GB" dirty="0" smtClean="0"/>
              <a:t> </a:t>
            </a:r>
            <a:endParaRPr lang="en-GB" dirty="0"/>
          </a:p>
        </p:txBody>
      </p:sp>
      <p:pic>
        <p:nvPicPr>
          <p:cNvPr id="7"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1936" t="15873" r="13770" b="68255"/>
          <a:stretch/>
        </p:blipFill>
        <p:spPr bwMode="auto">
          <a:xfrm>
            <a:off x="0" y="-22820"/>
            <a:ext cx="9144000" cy="12915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Pathogenic re-emergence?</a:t>
            </a:r>
            <a:endParaRPr lang="en-GB" dirty="0"/>
          </a:p>
        </p:txBody>
      </p:sp>
      <p:sp>
        <p:nvSpPr>
          <p:cNvPr id="3" name="Content Placeholder 2"/>
          <p:cNvSpPr>
            <a:spLocks noGrp="1"/>
          </p:cNvSpPr>
          <p:nvPr>
            <p:ph idx="1"/>
          </p:nvPr>
        </p:nvSpPr>
        <p:spPr/>
        <p:txBody>
          <a:bodyPr/>
          <a:lstStyle/>
          <a:p>
            <a:r>
              <a:rPr lang="en-GB" dirty="0" smtClean="0"/>
              <a:t>Key question:</a:t>
            </a:r>
          </a:p>
          <a:p>
            <a:pPr lvl="1"/>
            <a:r>
              <a:rPr lang="en-GB" dirty="0" smtClean="0"/>
              <a:t>Could the plague ever re-emerge on a similar level in the twenty-first century? </a:t>
            </a:r>
          </a:p>
          <a:p>
            <a:r>
              <a:rPr lang="en-GB" dirty="0" smtClean="0"/>
              <a:t>Due to the potential seriousness of the disease this is a subject worthy of epidemiological consideration and research.</a:t>
            </a:r>
            <a:endParaRPr lang="en-GB" dirty="0"/>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1936" t="15873" r="13770" b="68255"/>
          <a:stretch/>
        </p:blipFill>
        <p:spPr bwMode="auto">
          <a:xfrm>
            <a:off x="0" y="-22820"/>
            <a:ext cx="9144000" cy="12915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History</a:t>
            </a:r>
            <a:endParaRPr lang="en-GB" dirty="0"/>
          </a:p>
        </p:txBody>
      </p:sp>
      <p:sp>
        <p:nvSpPr>
          <p:cNvPr id="3" name="Content Placeholder 2"/>
          <p:cNvSpPr>
            <a:spLocks noGrp="1"/>
          </p:cNvSpPr>
          <p:nvPr>
            <p:ph idx="1"/>
          </p:nvPr>
        </p:nvSpPr>
        <p:spPr/>
        <p:txBody>
          <a:bodyPr>
            <a:normAutofit lnSpcReduction="10000"/>
          </a:bodyPr>
          <a:lstStyle/>
          <a:p>
            <a:r>
              <a:rPr lang="en-GB" dirty="0" smtClean="0"/>
              <a:t>The Black Death is the name given to a deadly plague (often called bubonic plague, but is more likely to be pneumonic plague) which was rampant during the Fourteenth Century.</a:t>
            </a:r>
          </a:p>
          <a:p>
            <a:r>
              <a:rPr lang="en-GB" dirty="0" smtClean="0"/>
              <a:t>In Medieval England, the Black Death was to kill 1.5 million people out of an estimated total of 4 million people between 1348 and 1350.</a:t>
            </a:r>
          </a:p>
          <a:p>
            <a:r>
              <a:rPr lang="en-GB" dirty="0" smtClean="0"/>
              <a:t>It was believed to have arrived from Asia in late 1348 and caused more than one epidemic in that century - though its impact on English society from 1348 to 1350 was terrible.</a:t>
            </a:r>
            <a:endParaRPr lang="en-GB" dirty="0"/>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1936" t="15873" r="13770" b="68255"/>
          <a:stretch/>
        </p:blipFill>
        <p:spPr bwMode="auto">
          <a:xfrm>
            <a:off x="0" y="-22820"/>
            <a:ext cx="9144000" cy="12915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Historical origins of the bacterium</a:t>
            </a:r>
            <a:endParaRPr lang="en-GB" dirty="0"/>
          </a:p>
        </p:txBody>
      </p:sp>
      <p:sp>
        <p:nvSpPr>
          <p:cNvPr id="3" name="Content Placeholder 2"/>
          <p:cNvSpPr>
            <a:spLocks noGrp="1"/>
          </p:cNvSpPr>
          <p:nvPr>
            <p:ph idx="1"/>
          </p:nvPr>
        </p:nvSpPr>
        <p:spPr/>
        <p:txBody>
          <a:bodyPr/>
          <a:lstStyle/>
          <a:p>
            <a:r>
              <a:rPr lang="en-GB" dirty="0" smtClean="0"/>
              <a:t>The bacterium seemingly evolved several thousand years ago from a far more benign, gut dwelling bug called </a:t>
            </a:r>
            <a:r>
              <a:rPr lang="en-GB" i="1" dirty="0" smtClean="0"/>
              <a:t>Y. </a:t>
            </a:r>
            <a:r>
              <a:rPr lang="en-GB" i="1" dirty="0" err="1" smtClean="0"/>
              <a:t>pseudotuberculosi</a:t>
            </a:r>
            <a:r>
              <a:rPr lang="en-GB" i="1" dirty="0" smtClean="0"/>
              <a:t> </a:t>
            </a:r>
            <a:r>
              <a:rPr lang="en-GB" dirty="0" smtClean="0"/>
              <a:t>(one of a group of relatively benign intestinal diseases).</a:t>
            </a:r>
          </a:p>
          <a:p>
            <a:r>
              <a:rPr lang="en-GB" dirty="0" smtClean="0"/>
              <a:t>It is unknown if </a:t>
            </a:r>
            <a:r>
              <a:rPr lang="en-GB" i="1" dirty="0" smtClean="0"/>
              <a:t>Y. pestis</a:t>
            </a:r>
            <a:r>
              <a:rPr lang="en-GB" dirty="0" smtClean="0"/>
              <a:t> caused all causes of plague during this period, although it stands as the main the etiologic agent (many of the skeletons exhumed from 'plague pits') have been tested using a rapid diagnostic test for the detection of </a:t>
            </a:r>
            <a:r>
              <a:rPr lang="en-GB" i="1" dirty="0" smtClean="0"/>
              <a:t>Y. pestis</a:t>
            </a:r>
            <a:r>
              <a:rPr lang="en-GB" dirty="0" smtClean="0"/>
              <a:t> F1 antigen to confirm the cause of their death.</a:t>
            </a:r>
          </a:p>
          <a:p>
            <a:endParaRPr lang="en-GB" dirty="0"/>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1936" t="15873" r="13770" b="68255"/>
          <a:stretch/>
        </p:blipFill>
        <p:spPr bwMode="auto">
          <a:xfrm>
            <a:off x="0" y="-22820"/>
            <a:ext cx="9144000" cy="12915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Vectors</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Until recently the Black Death was thought to have been caused by fleas carried by rats that were very common in towns and cities. When the fleas bit into their victims, it was thought they were literally injecting them with the disease.</a:t>
            </a:r>
          </a:p>
          <a:p>
            <a:r>
              <a:rPr lang="en-GB" dirty="0" smtClean="0"/>
              <a:t>New evidence from human remains in the north of the City of London (</a:t>
            </a:r>
            <a:r>
              <a:rPr lang="en-GB" dirty="0" err="1" smtClean="0"/>
              <a:t>paleotraumatological</a:t>
            </a:r>
            <a:r>
              <a:rPr lang="en-GB" dirty="0" smtClean="0"/>
              <a:t> evidences) suggests that fleas could not actually have been responsible for an infection that spread so fast - it had to be airborne. </a:t>
            </a:r>
          </a:p>
          <a:p>
            <a:r>
              <a:rPr lang="en-GB" dirty="0" smtClean="0"/>
              <a:t>Once the disease reached the lungs of the malnourished, it was then spread to the wider population through sneezes and coughs.</a:t>
            </a:r>
            <a:endParaRPr lang="en-GB" dirty="0"/>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1936" t="15873" r="13770" b="68255"/>
          <a:stretch/>
        </p:blipFill>
        <p:spPr bwMode="auto">
          <a:xfrm>
            <a:off x="0" y="-22820"/>
            <a:ext cx="9144000" cy="10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research questions</a:t>
            </a:r>
            <a:endParaRPr lang="en-GB" dirty="0"/>
          </a:p>
        </p:txBody>
      </p:sp>
      <p:sp>
        <p:nvSpPr>
          <p:cNvPr id="3" name="Content Placeholder 2"/>
          <p:cNvSpPr>
            <a:spLocks noGrp="1"/>
          </p:cNvSpPr>
          <p:nvPr>
            <p:ph idx="1"/>
          </p:nvPr>
        </p:nvSpPr>
        <p:spPr/>
        <p:txBody>
          <a:bodyPr>
            <a:normAutofit fontScale="92500"/>
          </a:bodyPr>
          <a:lstStyle/>
          <a:p>
            <a:r>
              <a:rPr lang="en-GB" dirty="0" smtClean="0"/>
              <a:t>One debate that has arisen from such finds is whether the major plague pandemics simply stand as historic events or whether they could ever re-occur on a similar scale and with similar virulence?</a:t>
            </a:r>
          </a:p>
          <a:p>
            <a:r>
              <a:rPr lang="en-GB" dirty="0" smtClean="0"/>
              <a:t>Analysis of the </a:t>
            </a:r>
            <a:r>
              <a:rPr lang="en-GB" dirty="0" smtClean="0">
                <a:solidFill>
                  <a:srgbClr val="FF0000"/>
                </a:solidFill>
              </a:rPr>
              <a:t>Great Plague of Marseille</a:t>
            </a:r>
            <a:r>
              <a:rPr lang="en-GB" dirty="0" smtClean="0"/>
              <a:t>, which caused 100,000 deaths between 1720 and 1723. </a:t>
            </a:r>
          </a:p>
          <a:p>
            <a:pPr lvl="1"/>
            <a:r>
              <a:rPr lang="en-GB" dirty="0" smtClean="0"/>
              <a:t>There are issues we are facing with infectious diseases today, </a:t>
            </a:r>
          </a:p>
          <a:p>
            <a:pPr lvl="1"/>
            <a:r>
              <a:rPr lang="en-GB" dirty="0" smtClean="0"/>
              <a:t>The case allows us to identify the best ways to respond to epidemics,</a:t>
            </a:r>
          </a:p>
          <a:p>
            <a:pPr lvl="1"/>
            <a:r>
              <a:rPr lang="en-GB" dirty="0" smtClean="0"/>
              <a:t>The case begs the question whether we are still at risk of the plague re-emerging again?</a:t>
            </a:r>
            <a:endParaRPr lang="en-GB" dirty="0"/>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1936" t="15873" r="13770" b="68255"/>
          <a:stretch/>
        </p:blipFill>
        <p:spPr bwMode="auto">
          <a:xfrm>
            <a:off x="0" y="-22820"/>
            <a:ext cx="9144000" cy="12915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Consideration of the question</a:t>
            </a:r>
            <a:endParaRPr lang="en-GB" dirty="0"/>
          </a:p>
        </p:txBody>
      </p:sp>
      <p:sp>
        <p:nvSpPr>
          <p:cNvPr id="3" name="Content Placeholder 2"/>
          <p:cNvSpPr>
            <a:spLocks noGrp="1"/>
          </p:cNvSpPr>
          <p:nvPr>
            <p:ph idx="1"/>
          </p:nvPr>
        </p:nvSpPr>
        <p:spPr/>
        <p:txBody>
          <a:bodyPr/>
          <a:lstStyle/>
          <a:p>
            <a:r>
              <a:rPr lang="en-GB" dirty="0" smtClean="0"/>
              <a:t>A number of factors show populations are still at risk of plague today. </a:t>
            </a:r>
          </a:p>
          <a:p>
            <a:r>
              <a:rPr lang="en-GB" dirty="0" smtClean="0"/>
              <a:t>This is due to several reasons including:</a:t>
            </a:r>
          </a:p>
          <a:p>
            <a:pPr lvl="1"/>
            <a:r>
              <a:rPr lang="en-GB" dirty="0" smtClean="0"/>
              <a:t>Transport and trade, </a:t>
            </a:r>
          </a:p>
          <a:p>
            <a:pPr lvl="1"/>
            <a:r>
              <a:rPr lang="en-GB" dirty="0" smtClean="0"/>
              <a:t>Threats in developing countries where multi-drug resistant pathogens are currently emerging and spreading rapidly. </a:t>
            </a:r>
          </a:p>
          <a:p>
            <a:r>
              <a:rPr lang="en-GB" dirty="0" smtClean="0"/>
              <a:t>These global problems would require responses at various intersecting levels of public health and political authority: global, national, and local.</a:t>
            </a:r>
          </a:p>
          <a:p>
            <a:endParaRPr lang="en-GB" dirty="0"/>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1936" t="15873" r="13770" b="68255"/>
          <a:stretch/>
        </p:blipFill>
        <p:spPr bwMode="auto">
          <a:xfrm>
            <a:off x="0" y="-22820"/>
            <a:ext cx="9144000" cy="12195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35</TotalTime>
  <Words>1239</Words>
  <Application>Microsoft Office PowerPoint</Application>
  <PresentationFormat>On-screen Show (4:3)</PresentationFormat>
  <Paragraphs>75</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Flow</vt:lpstr>
      <vt:lpstr>Could the 'Black Death' become a re-emerging infectious disease? </vt:lpstr>
      <vt:lpstr>Black Death</vt:lpstr>
      <vt:lpstr>Immunological and physiological effects</vt:lpstr>
      <vt:lpstr>Pathogenic re-emergence?</vt:lpstr>
      <vt:lpstr>History</vt:lpstr>
      <vt:lpstr>Historical origins of the bacterium</vt:lpstr>
      <vt:lpstr>Vectors</vt:lpstr>
      <vt:lpstr>Key research questions</vt:lpstr>
      <vt:lpstr>Consideration of the question</vt:lpstr>
      <vt:lpstr>Plague cases remain global</vt:lpstr>
      <vt:lpstr>Other considerations</vt:lpstr>
      <vt:lpstr>Summary</vt:lpstr>
      <vt:lpstr>Dr. Tim Sandle</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Could the 'Black Death' become a re-emerging infectious disease?</dc:title>
  <dc:creator>Tim Sandle</dc:creator>
  <cp:lastModifiedBy>Sravan kumar Valluru</cp:lastModifiedBy>
  <cp:revision>14</cp:revision>
  <dcterms:created xsi:type="dcterms:W3CDTF">2014-08-09T12:02:37Z</dcterms:created>
  <dcterms:modified xsi:type="dcterms:W3CDTF">2015-10-13T12:03:21Z</dcterms:modified>
</cp:coreProperties>
</file>