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10/9/2014</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10/9/2014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10/9/2014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10/9/2014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10/9/2014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10/9/2014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10/9/2014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10/9/2014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10/9/2014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10/9/2014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10/9/2014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10/9/2014</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bib.irb.hr/prikazi-rad?&amp;rad=555023" TargetMode="External"/><Relationship Id="rId2" Type="http://schemas.openxmlformats.org/officeDocument/2006/relationships/hyperlink" Target="http://bib.irb.hr/prikazi-rad?&amp;rad=525118" TargetMode="External"/><Relationship Id="rId1" Type="http://schemas.openxmlformats.org/officeDocument/2006/relationships/slideLayout" Target="../slideLayouts/slideLayout2.xml"/><Relationship Id="rId5" Type="http://schemas.openxmlformats.org/officeDocument/2006/relationships/hyperlink" Target="http://bib.irb.hr/prikazi-rad?&amp;rad=528404" TargetMode="External"/><Relationship Id="rId4" Type="http://schemas.openxmlformats.org/officeDocument/2006/relationships/hyperlink" Target="http://bib.irb.hr/prikazi-rad?&amp;rad=528407"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bib.irb.hr/prikazi-rad?&amp;rad=490109" TargetMode="External"/><Relationship Id="rId13" Type="http://schemas.openxmlformats.org/officeDocument/2006/relationships/hyperlink" Target="http://bib.irb.hr/prikazi-rad?&amp;rad=412134" TargetMode="External"/><Relationship Id="rId3" Type="http://schemas.openxmlformats.org/officeDocument/2006/relationships/hyperlink" Target="http://bib.irb.hr/prikazi-rad?&amp;rad=519490" TargetMode="External"/><Relationship Id="rId7" Type="http://schemas.openxmlformats.org/officeDocument/2006/relationships/hyperlink" Target="http://bib.irb.hr/prikazi-rad?&amp;rad=455866" TargetMode="External"/><Relationship Id="rId12" Type="http://schemas.openxmlformats.org/officeDocument/2006/relationships/hyperlink" Target="http://bib.irb.hr/prikazi-rad?&amp;rad=455956" TargetMode="External"/><Relationship Id="rId2" Type="http://schemas.openxmlformats.org/officeDocument/2006/relationships/hyperlink" Target="http://bib.irb.hr/prikazi-rad?&amp;rad=528407" TargetMode="External"/><Relationship Id="rId1" Type="http://schemas.openxmlformats.org/officeDocument/2006/relationships/slideLayout" Target="../slideLayouts/slideLayout2.xml"/><Relationship Id="rId6" Type="http://schemas.openxmlformats.org/officeDocument/2006/relationships/hyperlink" Target="http://bib.irb.hr/prikazi-rad?&amp;rad=476010" TargetMode="External"/><Relationship Id="rId11" Type="http://schemas.openxmlformats.org/officeDocument/2006/relationships/hyperlink" Target="http://bib.irb.hr/prikazi-rad?&amp;rad=500863" TargetMode="External"/><Relationship Id="rId5" Type="http://schemas.openxmlformats.org/officeDocument/2006/relationships/hyperlink" Target="http://bib.irb.hr/prikazi-rad?&amp;rad=519679" TargetMode="External"/><Relationship Id="rId10" Type="http://schemas.openxmlformats.org/officeDocument/2006/relationships/hyperlink" Target="http://bib.irb.hr/prikazi-rad?&amp;rad=500862" TargetMode="External"/><Relationship Id="rId4" Type="http://schemas.openxmlformats.org/officeDocument/2006/relationships/hyperlink" Target="http://bib.irb.hr/prikazi-rad?&amp;rad=528760" TargetMode="External"/><Relationship Id="rId9" Type="http://schemas.openxmlformats.org/officeDocument/2006/relationships/hyperlink" Target="http://bib.irb.hr/prikazi-rad?&amp;rad=455858" TargetMode="External"/><Relationship Id="rId14" Type="http://schemas.openxmlformats.org/officeDocument/2006/relationships/hyperlink" Target="http://bib.irb.hr/prikazi-rad?&amp;rad=432501"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533400"/>
            <a:ext cx="7772400" cy="1470025"/>
          </a:xfrm>
        </p:spPr>
        <p:txBody>
          <a:bodyPr/>
          <a:lstStyle/>
          <a:p>
            <a:r>
              <a:rPr lang="en-GB" b="1" dirty="0"/>
              <a:t>Tomislav Capuder</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770403812"/>
              </p:ext>
            </p:extLst>
          </p:nvPr>
        </p:nvGraphicFramePr>
        <p:xfrm>
          <a:off x="1343025" y="1828792"/>
          <a:ext cx="6457950" cy="3692019"/>
        </p:xfrm>
        <a:graphic>
          <a:graphicData uri="http://schemas.openxmlformats.org/drawingml/2006/table">
            <a:tbl>
              <a:tblPr>
                <a:tableStyleId>{5C22544A-7EE6-4342-B048-85BDC9FD1C3A}</a:tableStyleId>
              </a:tblPr>
              <a:tblGrid>
                <a:gridCol w="1869072"/>
                <a:gridCol w="4588878"/>
              </a:tblGrid>
              <a:tr h="346588">
                <a:tc>
                  <a:txBody>
                    <a:bodyPr/>
                    <a:lstStyle/>
                    <a:p>
                      <a:pPr marL="0" marR="0" algn="r">
                        <a:spcBef>
                          <a:spcPts val="200"/>
                        </a:spcBef>
                        <a:spcAft>
                          <a:spcPts val="200"/>
                        </a:spcAft>
                      </a:pPr>
                      <a:r>
                        <a:rPr lang="en-GB" sz="1500" dirty="0">
                          <a:effectLst/>
                        </a:rPr>
                        <a:t>Academic title </a:t>
                      </a:r>
                      <a:endParaRPr lang="en-US" sz="1500" b="1" dirty="0">
                        <a:effectLst/>
                        <a:latin typeface="Times New Roman"/>
                        <a:ea typeface="Times New Roman"/>
                      </a:endParaRPr>
                    </a:p>
                  </a:txBody>
                  <a:tcPr marL="68580" marR="68580" marT="0" marB="0"/>
                </a:tc>
                <a:tc>
                  <a:txBody>
                    <a:bodyPr/>
                    <a:lstStyle/>
                    <a:p>
                      <a:pPr marL="0" marR="0" algn="r">
                        <a:spcBef>
                          <a:spcPts val="200"/>
                        </a:spcBef>
                        <a:spcAft>
                          <a:spcPts val="200"/>
                        </a:spcAft>
                        <a:tabLst>
                          <a:tab pos="2637155" algn="ctr"/>
                          <a:tab pos="5274310" algn="r"/>
                          <a:tab pos="457200" algn="l"/>
                        </a:tabLst>
                      </a:pPr>
                      <a:r>
                        <a:rPr lang="en-GB" sz="1500">
                          <a:effectLst/>
                        </a:rPr>
                        <a:t>PhD</a:t>
                      </a:r>
                      <a:endParaRPr lang="en-US" sz="1500">
                        <a:effectLst/>
                        <a:latin typeface="Times New Roman"/>
                        <a:ea typeface="Times New Roman"/>
                      </a:endParaRPr>
                    </a:p>
                  </a:txBody>
                  <a:tcPr marL="68580" marR="68580" marT="0" marB="0"/>
                </a:tc>
              </a:tr>
              <a:tr h="808703">
                <a:tc>
                  <a:txBody>
                    <a:bodyPr/>
                    <a:lstStyle/>
                    <a:p>
                      <a:pPr marL="0" marR="0" algn="r">
                        <a:spcBef>
                          <a:spcPts val="200"/>
                        </a:spcBef>
                        <a:spcAft>
                          <a:spcPts val="200"/>
                        </a:spcAft>
                      </a:pPr>
                      <a:r>
                        <a:rPr lang="en-GB" sz="1500" dirty="0">
                          <a:effectLst/>
                        </a:rPr>
                        <a:t>Year and institution </a:t>
                      </a:r>
                      <a:endParaRPr lang="en-US" sz="1500" dirty="0">
                        <a:effectLst/>
                      </a:endParaRPr>
                    </a:p>
                    <a:p>
                      <a:pPr marL="0" marR="0" algn="r">
                        <a:spcBef>
                          <a:spcPts val="200"/>
                        </a:spcBef>
                        <a:spcAft>
                          <a:spcPts val="200"/>
                        </a:spcAft>
                      </a:pPr>
                      <a:r>
                        <a:rPr lang="en-GB" sz="1500" dirty="0">
                          <a:effectLst/>
                        </a:rPr>
                        <a:t>of PhD obtained</a:t>
                      </a:r>
                      <a:endParaRPr lang="en-US" sz="1500" b="1" dirty="0">
                        <a:effectLst/>
                        <a:latin typeface="Times New Roman"/>
                        <a:ea typeface="Times New Roman"/>
                      </a:endParaRPr>
                    </a:p>
                  </a:txBody>
                  <a:tcPr marL="68580" marR="68580" marT="0" marB="0"/>
                </a:tc>
                <a:tc>
                  <a:txBody>
                    <a:bodyPr/>
                    <a:lstStyle/>
                    <a:p>
                      <a:pPr marL="0" marR="0" algn="r">
                        <a:spcBef>
                          <a:spcPts val="200"/>
                        </a:spcBef>
                        <a:spcAft>
                          <a:spcPts val="200"/>
                        </a:spcAft>
                        <a:tabLst>
                          <a:tab pos="2637155" algn="ctr"/>
                          <a:tab pos="5274310" algn="r"/>
                          <a:tab pos="457200" algn="l"/>
                        </a:tabLst>
                      </a:pPr>
                      <a:r>
                        <a:rPr lang="en-GB" sz="1500">
                          <a:effectLst/>
                        </a:rPr>
                        <a:t>2014; University of Zagreb, Faculty of Electrical Engineering and Computing </a:t>
                      </a:r>
                      <a:endParaRPr lang="en-US" sz="1500">
                        <a:effectLst/>
                        <a:latin typeface="Times New Roman"/>
                        <a:ea typeface="Times New Roman"/>
                      </a:endParaRPr>
                    </a:p>
                  </a:txBody>
                  <a:tcPr marL="68580" marR="68580" marT="0" marB="0"/>
                </a:tc>
              </a:tr>
              <a:tr h="346588">
                <a:tc>
                  <a:txBody>
                    <a:bodyPr/>
                    <a:lstStyle/>
                    <a:p>
                      <a:pPr marL="0" marR="0" algn="r">
                        <a:spcBef>
                          <a:spcPts val="200"/>
                        </a:spcBef>
                        <a:spcAft>
                          <a:spcPts val="200"/>
                        </a:spcAft>
                      </a:pPr>
                      <a:r>
                        <a:rPr lang="en-GB" sz="1500" dirty="0">
                          <a:effectLst/>
                        </a:rPr>
                        <a:t>Address</a:t>
                      </a:r>
                      <a:endParaRPr lang="en-US" sz="1500" b="1" dirty="0">
                        <a:effectLst/>
                        <a:latin typeface="Times New Roman"/>
                        <a:ea typeface="Times New Roman"/>
                      </a:endParaRPr>
                    </a:p>
                  </a:txBody>
                  <a:tcPr marL="68580" marR="68580" marT="0" marB="0"/>
                </a:tc>
                <a:tc>
                  <a:txBody>
                    <a:bodyPr/>
                    <a:lstStyle/>
                    <a:p>
                      <a:pPr marL="0" marR="0" algn="r">
                        <a:spcBef>
                          <a:spcPts val="200"/>
                        </a:spcBef>
                        <a:spcAft>
                          <a:spcPts val="200"/>
                        </a:spcAft>
                        <a:tabLst>
                          <a:tab pos="2637155" algn="ctr"/>
                          <a:tab pos="5274310" algn="r"/>
                          <a:tab pos="457200" algn="l"/>
                        </a:tabLst>
                      </a:pPr>
                      <a:r>
                        <a:rPr lang="en-GB" sz="1500" dirty="0" err="1">
                          <a:effectLst/>
                        </a:rPr>
                        <a:t>Unska</a:t>
                      </a:r>
                      <a:r>
                        <a:rPr lang="en-GB" sz="1500" dirty="0">
                          <a:effectLst/>
                        </a:rPr>
                        <a:t> 3</a:t>
                      </a:r>
                      <a:endParaRPr lang="en-US" sz="1500" dirty="0">
                        <a:effectLst/>
                        <a:latin typeface="Times New Roman"/>
                        <a:ea typeface="Times New Roman"/>
                      </a:endParaRPr>
                    </a:p>
                  </a:txBody>
                  <a:tcPr marL="68580" marR="68580" marT="0" marB="0"/>
                </a:tc>
              </a:tr>
              <a:tr h="346588">
                <a:tc>
                  <a:txBody>
                    <a:bodyPr/>
                    <a:lstStyle/>
                    <a:p>
                      <a:pPr marL="0" marR="0" algn="r">
                        <a:spcBef>
                          <a:spcPts val="200"/>
                        </a:spcBef>
                        <a:spcAft>
                          <a:spcPts val="200"/>
                        </a:spcAft>
                      </a:pPr>
                      <a:r>
                        <a:rPr lang="en-GB" sz="1500">
                          <a:effectLst/>
                        </a:rPr>
                        <a:t>Phone</a:t>
                      </a:r>
                      <a:endParaRPr lang="en-US" sz="1500" b="1">
                        <a:effectLst/>
                        <a:latin typeface="Times New Roman"/>
                        <a:ea typeface="Times New Roman"/>
                      </a:endParaRPr>
                    </a:p>
                  </a:txBody>
                  <a:tcPr marL="68580" marR="68580" marT="0" marB="0"/>
                </a:tc>
                <a:tc>
                  <a:txBody>
                    <a:bodyPr/>
                    <a:lstStyle/>
                    <a:p>
                      <a:pPr marL="0" marR="0" algn="r">
                        <a:spcBef>
                          <a:spcPts val="200"/>
                        </a:spcBef>
                        <a:spcAft>
                          <a:spcPts val="200"/>
                        </a:spcAft>
                        <a:tabLst>
                          <a:tab pos="2637155" algn="ctr"/>
                          <a:tab pos="5274310" algn="r"/>
                          <a:tab pos="457200" algn="l"/>
                        </a:tabLst>
                      </a:pPr>
                      <a:r>
                        <a:rPr lang="en-GB" sz="1500" dirty="0">
                          <a:effectLst/>
                        </a:rPr>
                        <a:t>+38598616436; +38516129509</a:t>
                      </a:r>
                      <a:endParaRPr lang="en-US" sz="1500" dirty="0">
                        <a:effectLst/>
                        <a:latin typeface="Times New Roman"/>
                        <a:ea typeface="Times New Roman"/>
                      </a:endParaRPr>
                    </a:p>
                  </a:txBody>
                  <a:tcPr marL="68580" marR="68580" marT="0" marB="0"/>
                </a:tc>
              </a:tr>
              <a:tr h="346588">
                <a:tc>
                  <a:txBody>
                    <a:bodyPr/>
                    <a:lstStyle/>
                    <a:p>
                      <a:pPr marL="0" marR="0" algn="r">
                        <a:spcBef>
                          <a:spcPts val="200"/>
                        </a:spcBef>
                        <a:spcAft>
                          <a:spcPts val="200"/>
                        </a:spcAft>
                      </a:pPr>
                      <a:r>
                        <a:rPr lang="en-GB" sz="1500">
                          <a:effectLst/>
                        </a:rPr>
                        <a:t>Fax</a:t>
                      </a:r>
                      <a:endParaRPr lang="en-US" sz="1500" b="1">
                        <a:effectLst/>
                        <a:latin typeface="Times New Roman"/>
                        <a:ea typeface="Times New Roman"/>
                      </a:endParaRPr>
                    </a:p>
                  </a:txBody>
                  <a:tcPr marL="68580" marR="68580" marT="0" marB="0"/>
                </a:tc>
                <a:tc>
                  <a:txBody>
                    <a:bodyPr/>
                    <a:lstStyle/>
                    <a:p>
                      <a:pPr marL="0" marR="0" algn="r">
                        <a:spcBef>
                          <a:spcPts val="200"/>
                        </a:spcBef>
                        <a:spcAft>
                          <a:spcPts val="200"/>
                        </a:spcAft>
                        <a:tabLst>
                          <a:tab pos="2637155" algn="ctr"/>
                          <a:tab pos="5274310" algn="r"/>
                          <a:tab pos="457200" algn="l"/>
                        </a:tabLst>
                      </a:pPr>
                      <a:r>
                        <a:rPr lang="en-GB" sz="1500" dirty="0">
                          <a:effectLst/>
                        </a:rPr>
                        <a:t>+38516129890</a:t>
                      </a:r>
                      <a:endParaRPr lang="en-US" sz="1500" dirty="0">
                        <a:effectLst/>
                        <a:latin typeface="Times New Roman"/>
                        <a:ea typeface="Times New Roman"/>
                      </a:endParaRPr>
                    </a:p>
                  </a:txBody>
                  <a:tcPr marL="68580" marR="68580" marT="0" marB="0"/>
                </a:tc>
              </a:tr>
              <a:tr h="346588">
                <a:tc>
                  <a:txBody>
                    <a:bodyPr/>
                    <a:lstStyle/>
                    <a:p>
                      <a:pPr marL="0" marR="0" algn="r">
                        <a:spcBef>
                          <a:spcPts val="200"/>
                        </a:spcBef>
                        <a:spcAft>
                          <a:spcPts val="200"/>
                        </a:spcAft>
                      </a:pPr>
                      <a:r>
                        <a:rPr lang="en-GB" sz="1500">
                          <a:effectLst/>
                        </a:rPr>
                        <a:t>E-mail</a:t>
                      </a:r>
                      <a:endParaRPr lang="en-US" sz="1500" b="1">
                        <a:effectLst/>
                        <a:latin typeface="Times New Roman"/>
                        <a:ea typeface="Times New Roman"/>
                      </a:endParaRPr>
                    </a:p>
                  </a:txBody>
                  <a:tcPr marL="68580" marR="68580" marT="0" marB="0"/>
                </a:tc>
                <a:tc>
                  <a:txBody>
                    <a:bodyPr/>
                    <a:lstStyle/>
                    <a:p>
                      <a:pPr marL="0" marR="0" algn="r">
                        <a:spcBef>
                          <a:spcPts val="200"/>
                        </a:spcBef>
                        <a:spcAft>
                          <a:spcPts val="200"/>
                        </a:spcAft>
                        <a:tabLst>
                          <a:tab pos="2637155" algn="ctr"/>
                          <a:tab pos="5274310" algn="r"/>
                          <a:tab pos="457200" algn="l"/>
                        </a:tabLst>
                      </a:pPr>
                      <a:r>
                        <a:rPr lang="en-GB" sz="1500" dirty="0">
                          <a:effectLst/>
                        </a:rPr>
                        <a:t>tomislav.capuder@fer.hr</a:t>
                      </a:r>
                      <a:endParaRPr lang="en-US" sz="1500" dirty="0">
                        <a:effectLst/>
                        <a:latin typeface="Times New Roman"/>
                        <a:ea typeface="Times New Roman"/>
                      </a:endParaRPr>
                    </a:p>
                  </a:txBody>
                  <a:tcPr marL="68580" marR="68580" marT="0" marB="0"/>
                </a:tc>
              </a:tr>
              <a:tr h="346588">
                <a:tc>
                  <a:txBody>
                    <a:bodyPr/>
                    <a:lstStyle/>
                    <a:p>
                      <a:pPr marL="0" marR="0" algn="r">
                        <a:spcBef>
                          <a:spcPts val="200"/>
                        </a:spcBef>
                        <a:spcAft>
                          <a:spcPts val="200"/>
                        </a:spcAft>
                      </a:pPr>
                      <a:r>
                        <a:rPr lang="en-GB" sz="1500">
                          <a:effectLst/>
                        </a:rPr>
                        <a:t>Personal web page </a:t>
                      </a:r>
                      <a:endParaRPr lang="en-US" sz="1500" b="1">
                        <a:effectLst/>
                        <a:latin typeface="Times New Roman"/>
                        <a:ea typeface="Times New Roman"/>
                      </a:endParaRPr>
                    </a:p>
                  </a:txBody>
                  <a:tcPr marL="68580" marR="68580" marT="0" marB="0"/>
                </a:tc>
                <a:tc>
                  <a:txBody>
                    <a:bodyPr/>
                    <a:lstStyle/>
                    <a:p>
                      <a:pPr marL="0" marR="0" algn="r">
                        <a:spcBef>
                          <a:spcPts val="200"/>
                        </a:spcBef>
                        <a:spcAft>
                          <a:spcPts val="200"/>
                        </a:spcAft>
                        <a:tabLst>
                          <a:tab pos="2637155" algn="ctr"/>
                          <a:tab pos="5274310" algn="r"/>
                          <a:tab pos="457200" algn="l"/>
                        </a:tabLst>
                      </a:pPr>
                      <a:r>
                        <a:rPr lang="en-GB" sz="1500" dirty="0">
                          <a:effectLst/>
                        </a:rPr>
                        <a:t> </a:t>
                      </a:r>
                      <a:endParaRPr lang="en-US" sz="1500" dirty="0">
                        <a:effectLst/>
                        <a:latin typeface="Times New Roman"/>
                        <a:ea typeface="Times New Roman"/>
                      </a:endParaRPr>
                    </a:p>
                  </a:txBody>
                  <a:tcPr marL="68580" marR="68580" marT="0" marB="0"/>
                </a:tc>
              </a:tr>
              <a:tr h="346588">
                <a:tc>
                  <a:txBody>
                    <a:bodyPr/>
                    <a:lstStyle/>
                    <a:p>
                      <a:pPr marL="0" marR="0" algn="r">
                        <a:spcBef>
                          <a:spcPts val="100"/>
                        </a:spcBef>
                        <a:spcAft>
                          <a:spcPts val="100"/>
                        </a:spcAft>
                      </a:pPr>
                      <a:r>
                        <a:rPr lang="en-GB" sz="1500">
                          <a:effectLst/>
                        </a:rPr>
                        <a:t>Citizenship</a:t>
                      </a:r>
                      <a:endParaRPr lang="en-US" sz="1500" b="1">
                        <a:effectLst/>
                        <a:latin typeface="Times New Roman"/>
                        <a:ea typeface="Times New Roman"/>
                      </a:endParaRPr>
                    </a:p>
                  </a:txBody>
                  <a:tcPr marL="68580" marR="68580" marT="0" marB="0"/>
                </a:tc>
                <a:tc>
                  <a:txBody>
                    <a:bodyPr/>
                    <a:lstStyle/>
                    <a:p>
                      <a:pPr marL="0" marR="0" algn="r">
                        <a:spcBef>
                          <a:spcPts val="100"/>
                        </a:spcBef>
                        <a:spcAft>
                          <a:spcPts val="100"/>
                        </a:spcAft>
                        <a:tabLst>
                          <a:tab pos="2637155" algn="ctr"/>
                          <a:tab pos="5274310" algn="r"/>
                          <a:tab pos="457200" algn="l"/>
                        </a:tabLst>
                      </a:pPr>
                      <a:r>
                        <a:rPr lang="en-GB" sz="1500" dirty="0">
                          <a:effectLst/>
                        </a:rPr>
                        <a:t>Croatian</a:t>
                      </a:r>
                      <a:endParaRPr lang="en-US" sz="1500" dirty="0">
                        <a:effectLst/>
                        <a:latin typeface="Times New Roman"/>
                        <a:ea typeface="Times New Roman"/>
                      </a:endParaRPr>
                    </a:p>
                  </a:txBody>
                  <a:tcPr marL="68580" marR="68580" marT="0" marB="0"/>
                </a:tc>
              </a:tr>
              <a:tr h="346588">
                <a:tc>
                  <a:txBody>
                    <a:bodyPr/>
                    <a:lstStyle/>
                    <a:p>
                      <a:pPr marL="0" marR="0" algn="r">
                        <a:spcBef>
                          <a:spcPts val="100"/>
                        </a:spcBef>
                        <a:spcAft>
                          <a:spcPts val="100"/>
                        </a:spcAft>
                      </a:pPr>
                      <a:r>
                        <a:rPr lang="en-GB" sz="1500" dirty="0">
                          <a:effectLst/>
                        </a:rPr>
                        <a:t>Date and place of birth</a:t>
                      </a:r>
                      <a:endParaRPr lang="en-US" sz="1500" dirty="0">
                        <a:effectLst/>
                        <a:latin typeface="Times New Roman"/>
                        <a:ea typeface="Times New Roman"/>
                      </a:endParaRPr>
                    </a:p>
                  </a:txBody>
                  <a:tcPr marL="68580" marR="68580" marT="0" marB="0"/>
                </a:tc>
                <a:tc>
                  <a:txBody>
                    <a:bodyPr/>
                    <a:lstStyle/>
                    <a:p>
                      <a:pPr marL="0" marR="0" algn="r">
                        <a:spcBef>
                          <a:spcPts val="100"/>
                        </a:spcBef>
                        <a:spcAft>
                          <a:spcPts val="100"/>
                        </a:spcAft>
                        <a:tabLst>
                          <a:tab pos="2637155" algn="ctr"/>
                          <a:tab pos="5274310" algn="r"/>
                          <a:tab pos="457200" algn="l"/>
                        </a:tabLst>
                      </a:pPr>
                      <a:r>
                        <a:rPr lang="en-GB" sz="1500" dirty="0">
                          <a:effectLst/>
                        </a:rPr>
                        <a:t>04 October 1983, Zagreb, Croatia</a:t>
                      </a:r>
                      <a:endParaRPr lang="en-US" sz="15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2331494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cap="small" dirty="0"/>
              <a:t>work experience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8533486"/>
              </p:ext>
            </p:extLst>
          </p:nvPr>
        </p:nvGraphicFramePr>
        <p:xfrm>
          <a:off x="1343025" y="1447799"/>
          <a:ext cx="6457950" cy="4876800"/>
        </p:xfrm>
        <a:graphic>
          <a:graphicData uri="http://schemas.openxmlformats.org/drawingml/2006/table">
            <a:tbl>
              <a:tblPr>
                <a:tableStyleId>{5C22544A-7EE6-4342-B048-85BDC9FD1C3A}</a:tableStyleId>
              </a:tblPr>
              <a:tblGrid>
                <a:gridCol w="1868254"/>
                <a:gridCol w="4589696"/>
              </a:tblGrid>
              <a:tr h="1219200">
                <a:tc>
                  <a:txBody>
                    <a:bodyPr/>
                    <a:lstStyle/>
                    <a:p>
                      <a:pPr marL="0" marR="0" algn="r">
                        <a:spcBef>
                          <a:spcPts val="100"/>
                        </a:spcBef>
                        <a:spcAft>
                          <a:spcPts val="100"/>
                        </a:spcAft>
                      </a:pPr>
                      <a:r>
                        <a:rPr lang="en-GB" sz="2200" dirty="0">
                          <a:effectLst/>
                        </a:rPr>
                        <a:t>Date (from – until)</a:t>
                      </a:r>
                      <a:endParaRPr lang="en-US" sz="2200" i="1" dirty="0">
                        <a:effectLst/>
                        <a:latin typeface="Times New Roman"/>
                        <a:ea typeface="Times New Roman"/>
                      </a:endParaRPr>
                    </a:p>
                  </a:txBody>
                  <a:tcPr marL="68580" marR="68580" marT="0" marB="0"/>
                </a:tc>
                <a:tc>
                  <a:txBody>
                    <a:bodyPr/>
                    <a:lstStyle/>
                    <a:p>
                      <a:pPr marL="0" marR="0" algn="r">
                        <a:spcBef>
                          <a:spcPts val="100"/>
                        </a:spcBef>
                        <a:spcAft>
                          <a:spcPts val="100"/>
                        </a:spcAft>
                        <a:tabLst>
                          <a:tab pos="1935480" algn="l"/>
                        </a:tabLst>
                      </a:pPr>
                      <a:r>
                        <a:rPr lang="en-GB" sz="2200" dirty="0">
                          <a:effectLst/>
                        </a:rPr>
                        <a:t> October 2008 - </a:t>
                      </a:r>
                      <a:r>
                        <a:rPr lang="en-GB" sz="2200" dirty="0" err="1">
                          <a:effectLst/>
                        </a:rPr>
                        <a:t>ongoing</a:t>
                      </a:r>
                      <a:endParaRPr lang="en-US" sz="2200" i="1" dirty="0">
                        <a:effectLst/>
                        <a:latin typeface="Times New Roman"/>
                        <a:ea typeface="Times New Roman"/>
                      </a:endParaRPr>
                    </a:p>
                  </a:txBody>
                  <a:tcPr marL="68580" marR="68580" marT="0" marB="0"/>
                </a:tc>
              </a:tr>
              <a:tr h="1219200">
                <a:tc>
                  <a:txBody>
                    <a:bodyPr/>
                    <a:lstStyle/>
                    <a:p>
                      <a:pPr marL="0" marR="0" algn="r">
                        <a:spcBef>
                          <a:spcPts val="100"/>
                        </a:spcBef>
                        <a:spcAft>
                          <a:spcPts val="100"/>
                        </a:spcAft>
                      </a:pPr>
                      <a:r>
                        <a:rPr lang="en-GB" sz="2200" dirty="0">
                          <a:effectLst/>
                        </a:rPr>
                        <a:t>Institution </a:t>
                      </a:r>
                      <a:endParaRPr lang="en-US" sz="2200" i="1" dirty="0">
                        <a:effectLst/>
                        <a:latin typeface="Times New Roman"/>
                        <a:ea typeface="Times New Roman"/>
                      </a:endParaRPr>
                    </a:p>
                  </a:txBody>
                  <a:tcPr marL="68580" marR="68580" marT="0" marB="0"/>
                </a:tc>
                <a:tc>
                  <a:txBody>
                    <a:bodyPr/>
                    <a:lstStyle/>
                    <a:p>
                      <a:pPr marL="0" marR="0" algn="r">
                        <a:spcBef>
                          <a:spcPts val="100"/>
                        </a:spcBef>
                        <a:spcAft>
                          <a:spcPts val="100"/>
                        </a:spcAft>
                        <a:tabLst>
                          <a:tab pos="1927860" algn="l"/>
                        </a:tabLst>
                      </a:pPr>
                      <a:r>
                        <a:rPr lang="en-GB" sz="2200">
                          <a:effectLst/>
                        </a:rPr>
                        <a:t>University of Zagreb, Faculty of Electrical Engineering and Computing</a:t>
                      </a:r>
                      <a:endParaRPr lang="en-US" sz="2200" i="1">
                        <a:effectLst/>
                        <a:latin typeface="Times New Roman"/>
                        <a:ea typeface="Times New Roman"/>
                      </a:endParaRPr>
                    </a:p>
                  </a:txBody>
                  <a:tcPr marL="68580" marR="68580" marT="0" marB="0"/>
                </a:tc>
              </a:tr>
              <a:tr h="1219200">
                <a:tc>
                  <a:txBody>
                    <a:bodyPr/>
                    <a:lstStyle/>
                    <a:p>
                      <a:pPr marL="0" marR="0" algn="r">
                        <a:spcBef>
                          <a:spcPts val="100"/>
                        </a:spcBef>
                        <a:spcAft>
                          <a:spcPts val="100"/>
                        </a:spcAft>
                      </a:pPr>
                      <a:r>
                        <a:rPr lang="en-GB" sz="2200">
                          <a:effectLst/>
                        </a:rPr>
                        <a:t>Position </a:t>
                      </a:r>
                      <a:endParaRPr lang="en-US" sz="2200" i="1">
                        <a:effectLst/>
                        <a:latin typeface="Times New Roman"/>
                        <a:ea typeface="Times New Roman"/>
                      </a:endParaRPr>
                    </a:p>
                  </a:txBody>
                  <a:tcPr marL="68580" marR="68580" marT="0" marB="0"/>
                </a:tc>
                <a:tc>
                  <a:txBody>
                    <a:bodyPr/>
                    <a:lstStyle/>
                    <a:p>
                      <a:pPr marL="0" marR="0" algn="r">
                        <a:spcBef>
                          <a:spcPts val="100"/>
                        </a:spcBef>
                        <a:spcAft>
                          <a:spcPts val="100"/>
                        </a:spcAft>
                        <a:tabLst>
                          <a:tab pos="1911350" algn="l"/>
                        </a:tabLst>
                      </a:pPr>
                      <a:r>
                        <a:rPr lang="en-GB" sz="2200" dirty="0">
                          <a:effectLst/>
                        </a:rPr>
                        <a:t>Researcher</a:t>
                      </a:r>
                      <a:endParaRPr lang="en-US" sz="2200" i="1" dirty="0">
                        <a:effectLst/>
                        <a:latin typeface="Times New Roman"/>
                        <a:ea typeface="Times New Roman"/>
                      </a:endParaRPr>
                    </a:p>
                  </a:txBody>
                  <a:tcPr marL="68580" marR="68580" marT="0" marB="0"/>
                </a:tc>
              </a:tr>
              <a:tr h="1219200">
                <a:tc>
                  <a:txBody>
                    <a:bodyPr/>
                    <a:lstStyle/>
                    <a:p>
                      <a:pPr marL="0" marR="0" algn="r">
                        <a:spcBef>
                          <a:spcPts val="100"/>
                        </a:spcBef>
                        <a:spcAft>
                          <a:spcPts val="100"/>
                        </a:spcAft>
                      </a:pPr>
                      <a:r>
                        <a:rPr lang="en-GB" sz="2200">
                          <a:effectLst/>
                        </a:rPr>
                        <a:t>Work field</a:t>
                      </a:r>
                      <a:endParaRPr lang="en-US" sz="2200" i="1">
                        <a:effectLst/>
                        <a:latin typeface="Times New Roman"/>
                        <a:ea typeface="Times New Roman"/>
                      </a:endParaRPr>
                    </a:p>
                  </a:txBody>
                  <a:tcPr marL="68580" marR="68580" marT="0" marB="0"/>
                </a:tc>
                <a:tc>
                  <a:txBody>
                    <a:bodyPr/>
                    <a:lstStyle/>
                    <a:p>
                      <a:pPr marL="0" marR="0" algn="r">
                        <a:spcBef>
                          <a:spcPts val="100"/>
                        </a:spcBef>
                        <a:spcAft>
                          <a:spcPts val="100"/>
                        </a:spcAft>
                        <a:tabLst>
                          <a:tab pos="1911350" algn="l"/>
                        </a:tabLst>
                      </a:pPr>
                      <a:r>
                        <a:rPr lang="en-GB" sz="2200" dirty="0">
                          <a:effectLst/>
                        </a:rPr>
                        <a:t>Multi Generation Systems, Smart Grids, Power System Planning</a:t>
                      </a:r>
                      <a:endParaRPr lang="en-US" sz="2200" i="1" dirty="0">
                        <a:effectLst/>
                        <a:latin typeface="Times New Roman"/>
                        <a:ea typeface="Times New Roman"/>
                      </a:endParaRPr>
                    </a:p>
                  </a:txBody>
                  <a:tcPr marL="68580" marR="68580" marT="0" marB="0"/>
                </a:tc>
              </a:tr>
            </a:tbl>
          </a:graphicData>
        </a:graphic>
      </p:graphicFrame>
      <p:sp>
        <p:nvSpPr>
          <p:cNvPr id="5" name="Rectangle 1"/>
          <p:cNvSpPr>
            <a:spLocks noChangeArrowheads="1"/>
          </p:cNvSpPr>
          <p:nvPr/>
        </p:nvSpPr>
        <p:spPr bwMode="auto">
          <a:xfrm>
            <a:off x="1343025" y="34813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6390720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cap="small" dirty="0"/>
              <a:t>education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57122210"/>
              </p:ext>
            </p:extLst>
          </p:nvPr>
        </p:nvGraphicFramePr>
        <p:xfrm>
          <a:off x="1343025" y="1295399"/>
          <a:ext cx="6457950" cy="4648200"/>
        </p:xfrm>
        <a:graphic>
          <a:graphicData uri="http://schemas.openxmlformats.org/drawingml/2006/table">
            <a:tbl>
              <a:tblPr>
                <a:tableStyleId>{5C22544A-7EE6-4342-B048-85BDC9FD1C3A}</a:tableStyleId>
              </a:tblPr>
              <a:tblGrid>
                <a:gridCol w="1868254"/>
                <a:gridCol w="4589696"/>
              </a:tblGrid>
              <a:tr h="929640">
                <a:tc>
                  <a:txBody>
                    <a:bodyPr/>
                    <a:lstStyle/>
                    <a:p>
                      <a:pPr marL="0" marR="0" algn="l">
                        <a:spcBef>
                          <a:spcPts val="100"/>
                        </a:spcBef>
                        <a:spcAft>
                          <a:spcPts val="100"/>
                        </a:spcAft>
                      </a:pPr>
                      <a:r>
                        <a:rPr lang="en-GB" sz="2000" dirty="0" smtClean="0">
                          <a:effectLst/>
                        </a:rPr>
                        <a:t>Date</a:t>
                      </a:r>
                      <a:endParaRPr lang="en-US" sz="2000" i="1" dirty="0">
                        <a:effectLst/>
                        <a:latin typeface="Times New Roman"/>
                        <a:ea typeface="Times New Roman"/>
                      </a:endParaRPr>
                    </a:p>
                  </a:txBody>
                  <a:tcPr marL="68580" marR="68580" marT="0" marB="0"/>
                </a:tc>
                <a:tc>
                  <a:txBody>
                    <a:bodyPr/>
                    <a:lstStyle/>
                    <a:p>
                      <a:pPr marL="0" marR="0" algn="l">
                        <a:spcBef>
                          <a:spcPts val="100"/>
                        </a:spcBef>
                        <a:spcAft>
                          <a:spcPts val="100"/>
                        </a:spcAft>
                      </a:pPr>
                      <a:r>
                        <a:rPr lang="en-GB" sz="2000">
                          <a:effectLst/>
                        </a:rPr>
                        <a:t>2014</a:t>
                      </a:r>
                      <a:endParaRPr lang="en-US" sz="2000" i="1">
                        <a:effectLst/>
                        <a:latin typeface="Times New Roman"/>
                        <a:ea typeface="Times New Roman"/>
                      </a:endParaRPr>
                    </a:p>
                  </a:txBody>
                  <a:tcPr marL="68580" marR="68580" marT="0" marB="0"/>
                </a:tc>
              </a:tr>
              <a:tr h="929640">
                <a:tc>
                  <a:txBody>
                    <a:bodyPr/>
                    <a:lstStyle/>
                    <a:p>
                      <a:pPr marL="0" marR="0" algn="l">
                        <a:spcBef>
                          <a:spcPts val="100"/>
                        </a:spcBef>
                        <a:spcAft>
                          <a:spcPts val="100"/>
                        </a:spcAft>
                      </a:pPr>
                      <a:r>
                        <a:rPr lang="en-GB" sz="2000" dirty="0">
                          <a:effectLst/>
                        </a:rPr>
                        <a:t>Place </a:t>
                      </a:r>
                      <a:endParaRPr lang="en-US" sz="2000" i="1" dirty="0">
                        <a:effectLst/>
                        <a:latin typeface="Times New Roman"/>
                        <a:ea typeface="Times New Roman"/>
                      </a:endParaRPr>
                    </a:p>
                  </a:txBody>
                  <a:tcPr marL="68580" marR="68580" marT="0" marB="0"/>
                </a:tc>
                <a:tc>
                  <a:txBody>
                    <a:bodyPr/>
                    <a:lstStyle/>
                    <a:p>
                      <a:pPr marL="0" marR="0" algn="l">
                        <a:spcBef>
                          <a:spcPts val="100"/>
                        </a:spcBef>
                        <a:spcAft>
                          <a:spcPts val="100"/>
                        </a:spcAft>
                        <a:tabLst>
                          <a:tab pos="1836420" algn="l"/>
                        </a:tabLst>
                      </a:pPr>
                      <a:r>
                        <a:rPr lang="en-GB" sz="2000">
                          <a:effectLst/>
                        </a:rPr>
                        <a:t>Zagreb</a:t>
                      </a:r>
                      <a:endParaRPr lang="en-US" sz="2000" i="1">
                        <a:effectLst/>
                        <a:latin typeface="Times New Roman"/>
                        <a:ea typeface="Times New Roman"/>
                      </a:endParaRPr>
                    </a:p>
                  </a:txBody>
                  <a:tcPr marL="68580" marR="68580" marT="0" marB="0"/>
                </a:tc>
              </a:tr>
              <a:tr h="929640">
                <a:tc>
                  <a:txBody>
                    <a:bodyPr/>
                    <a:lstStyle/>
                    <a:p>
                      <a:pPr marL="0" marR="0" algn="l">
                        <a:spcBef>
                          <a:spcPts val="100"/>
                        </a:spcBef>
                        <a:spcAft>
                          <a:spcPts val="100"/>
                        </a:spcAft>
                      </a:pPr>
                      <a:r>
                        <a:rPr lang="en-GB" sz="2000" dirty="0" smtClean="0">
                          <a:effectLst/>
                        </a:rPr>
                        <a:t>Institution</a:t>
                      </a:r>
                      <a:endParaRPr lang="en-US" sz="2000" i="1" dirty="0">
                        <a:effectLst/>
                        <a:latin typeface="Times New Roman"/>
                        <a:ea typeface="Times New Roman"/>
                      </a:endParaRPr>
                    </a:p>
                  </a:txBody>
                  <a:tcPr marL="68580" marR="68580" marT="0" marB="0"/>
                </a:tc>
                <a:tc>
                  <a:txBody>
                    <a:bodyPr/>
                    <a:lstStyle/>
                    <a:p>
                      <a:pPr marL="0" marR="0" algn="l">
                        <a:spcBef>
                          <a:spcPts val="0"/>
                        </a:spcBef>
                        <a:spcAft>
                          <a:spcPts val="0"/>
                        </a:spcAft>
                      </a:pPr>
                      <a:r>
                        <a:rPr lang="en-GB" sz="2000" dirty="0">
                          <a:effectLst/>
                        </a:rPr>
                        <a:t>University of Zagreb, Faculty of Electrical Engineering and Computing</a:t>
                      </a:r>
                      <a:endParaRPr lang="en-US" sz="2000" dirty="0">
                        <a:effectLst/>
                        <a:latin typeface="Times New Roman"/>
                        <a:ea typeface="Times New Roman"/>
                      </a:endParaRPr>
                    </a:p>
                  </a:txBody>
                  <a:tcPr marL="68580" marR="68580" marT="0" marB="0" anchor="ctr"/>
                </a:tc>
              </a:tr>
              <a:tr h="1859280">
                <a:tc>
                  <a:txBody>
                    <a:bodyPr/>
                    <a:lstStyle/>
                    <a:p>
                      <a:pPr marL="0" marR="0" algn="l">
                        <a:spcBef>
                          <a:spcPts val="100"/>
                        </a:spcBef>
                        <a:spcAft>
                          <a:spcPts val="100"/>
                        </a:spcAft>
                      </a:pPr>
                      <a:r>
                        <a:rPr lang="en-GB" sz="2000" dirty="0" smtClean="0">
                          <a:effectLst/>
                        </a:rPr>
                        <a:t>Title </a:t>
                      </a:r>
                      <a:r>
                        <a:rPr lang="en-GB" sz="2000" dirty="0">
                          <a:effectLst/>
                        </a:rPr>
                        <a:t>of qualification awarded</a:t>
                      </a:r>
                      <a:endParaRPr lang="en-US" sz="2000" i="1" dirty="0">
                        <a:effectLst/>
                        <a:latin typeface="Times New Roman"/>
                        <a:ea typeface="Times New Roman"/>
                      </a:endParaRPr>
                    </a:p>
                  </a:txBody>
                  <a:tcPr marL="68580" marR="68580" marT="0" marB="0"/>
                </a:tc>
                <a:tc>
                  <a:txBody>
                    <a:bodyPr/>
                    <a:lstStyle/>
                    <a:p>
                      <a:pPr marL="0" marR="0" algn="l">
                        <a:spcBef>
                          <a:spcPts val="100"/>
                        </a:spcBef>
                        <a:spcAft>
                          <a:spcPts val="100"/>
                        </a:spcAft>
                      </a:pPr>
                      <a:r>
                        <a:rPr lang="en-GB" sz="2000" dirty="0">
                          <a:effectLst/>
                        </a:rPr>
                        <a:t>Philosophy Doctorate</a:t>
                      </a:r>
                      <a:endParaRPr lang="en-US" sz="2000" i="1"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26786784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cap="small" dirty="0"/>
              <a:t>research and other projects</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GB" b="1" u="sng" dirty="0"/>
              <a:t>Scientific projects</a:t>
            </a:r>
            <a:endParaRPr lang="en-US" dirty="0"/>
          </a:p>
          <a:p>
            <a:r>
              <a:rPr lang="en-GB" dirty="0"/>
              <a:t>1. </a:t>
            </a:r>
            <a:r>
              <a:rPr lang="en-US" dirty="0"/>
              <a:t>Flexible energy nodes in low carbon smart grid (project leader: Prof. dr. sc. Igor </a:t>
            </a:r>
            <a:r>
              <a:rPr lang="en-US" dirty="0" err="1"/>
              <a:t>Kuzle</a:t>
            </a:r>
            <a:r>
              <a:rPr lang="en-US" dirty="0"/>
              <a:t>), 2014-2018</a:t>
            </a:r>
          </a:p>
          <a:p>
            <a:r>
              <a:rPr lang="en-GB" dirty="0"/>
              <a:t>2. Embedding Renewable Energy Sources into an Active Distribution Network (international bilateral project - University of Zagreb and University of Novi Sad, funded by MZOŠ RH </a:t>
            </a:r>
            <a:r>
              <a:rPr lang="en-GB" dirty="0" err="1"/>
              <a:t>i</a:t>
            </a:r>
            <a:r>
              <a:rPr lang="en-GB" dirty="0"/>
              <a:t> MZTR RS), 2010 - 2013</a:t>
            </a:r>
            <a:endParaRPr lang="en-US" dirty="0"/>
          </a:p>
          <a:p>
            <a:r>
              <a:rPr lang="en-GB" dirty="0"/>
              <a:t>3. MZOŠ 036-0361590-1587: Planning and Operation of Active Distribution Networks and </a:t>
            </a:r>
            <a:r>
              <a:rPr lang="en-GB" dirty="0" err="1"/>
              <a:t>Microgrids</a:t>
            </a:r>
            <a:r>
              <a:rPr lang="en-GB" dirty="0"/>
              <a:t> (project leader: Prof.dr.sc. </a:t>
            </a:r>
            <a:r>
              <a:rPr lang="en-GB" dirty="0" err="1"/>
              <a:t>Davor</a:t>
            </a:r>
            <a:r>
              <a:rPr lang="en-GB" dirty="0"/>
              <a:t> </a:t>
            </a:r>
            <a:r>
              <a:rPr lang="en-GB" dirty="0" err="1"/>
              <a:t>Škrlec</a:t>
            </a:r>
            <a:r>
              <a:rPr lang="en-GB" dirty="0"/>
              <a:t>), 2008 - 2011</a:t>
            </a:r>
            <a:endParaRPr lang="en-US" dirty="0"/>
          </a:p>
          <a:p>
            <a:endParaRPr lang="en-US" dirty="0"/>
          </a:p>
        </p:txBody>
      </p:sp>
    </p:spTree>
    <p:extLst>
      <p:ext uri="{BB962C8B-B14F-4D97-AF65-F5344CB8AC3E}">
        <p14:creationId xmlns:p14="http://schemas.microsoft.com/office/powerpoint/2010/main" val="40866003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cap="small" dirty="0"/>
              <a:t>membership in science organizations and bodies</a:t>
            </a:r>
            <a:endParaRPr lang="en-US" dirty="0"/>
          </a:p>
        </p:txBody>
      </p:sp>
      <p:sp>
        <p:nvSpPr>
          <p:cNvPr id="3" name="Content Placeholder 2"/>
          <p:cNvSpPr>
            <a:spLocks noGrp="1"/>
          </p:cNvSpPr>
          <p:nvPr>
            <p:ph idx="1"/>
          </p:nvPr>
        </p:nvSpPr>
        <p:spPr/>
        <p:txBody>
          <a:bodyPr>
            <a:normAutofit fontScale="92500"/>
          </a:bodyPr>
          <a:lstStyle/>
          <a:p>
            <a:r>
              <a:rPr lang="en-GB" b="1" dirty="0"/>
              <a:t>IEEE</a:t>
            </a:r>
            <a:r>
              <a:rPr lang="en-GB" dirty="0"/>
              <a:t> (Institute of Electrical and Electronics Engineers), 2008 - </a:t>
            </a:r>
            <a:r>
              <a:rPr lang="en-GB" dirty="0" err="1"/>
              <a:t>ongoing</a:t>
            </a:r>
            <a:endParaRPr lang="en-US" dirty="0"/>
          </a:p>
          <a:p>
            <a:r>
              <a:rPr lang="en-GB" dirty="0"/>
              <a:t>       - IEEE Power and Energy Croatian Chapter vice president (2012 - </a:t>
            </a:r>
            <a:r>
              <a:rPr lang="en-GB" dirty="0" err="1"/>
              <a:t>ongoing</a:t>
            </a:r>
            <a:r>
              <a:rPr lang="en-GB" dirty="0"/>
              <a:t>)</a:t>
            </a:r>
            <a:endParaRPr lang="en-US" dirty="0"/>
          </a:p>
          <a:p>
            <a:r>
              <a:rPr lang="en-GB" b="1" dirty="0"/>
              <a:t>CIGRE</a:t>
            </a:r>
            <a:r>
              <a:rPr lang="en-GB" dirty="0"/>
              <a:t> (International Council On Large Electric Systems), 2009 - </a:t>
            </a:r>
            <a:r>
              <a:rPr lang="en-GB" dirty="0" err="1"/>
              <a:t>ongoing</a:t>
            </a:r>
            <a:endParaRPr lang="en-US" dirty="0"/>
          </a:p>
          <a:p>
            <a:r>
              <a:rPr lang="en-GB" b="1" dirty="0"/>
              <a:t>SDEWES</a:t>
            </a:r>
            <a:r>
              <a:rPr lang="en-GB" dirty="0"/>
              <a:t> (Sustainable Development of Energy, Water and Environment Systems), 2011 - </a:t>
            </a:r>
            <a:r>
              <a:rPr lang="en-GB" dirty="0" err="1"/>
              <a:t>ongoing</a:t>
            </a:r>
            <a:endParaRPr lang="en-US" dirty="0"/>
          </a:p>
          <a:p>
            <a:endParaRPr lang="en-US" dirty="0"/>
          </a:p>
        </p:txBody>
      </p:sp>
    </p:spTree>
    <p:extLst>
      <p:ext uri="{BB962C8B-B14F-4D97-AF65-F5344CB8AC3E}">
        <p14:creationId xmlns:p14="http://schemas.microsoft.com/office/powerpoint/2010/main" val="127258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cap="small" dirty="0"/>
              <a:t>papers</a:t>
            </a:r>
            <a:endParaRPr lang="en-US" dirty="0"/>
          </a:p>
        </p:txBody>
      </p:sp>
      <p:sp>
        <p:nvSpPr>
          <p:cNvPr id="3" name="Content Placeholder 2"/>
          <p:cNvSpPr>
            <a:spLocks noGrp="1"/>
          </p:cNvSpPr>
          <p:nvPr>
            <p:ph idx="1"/>
          </p:nvPr>
        </p:nvSpPr>
        <p:spPr>
          <a:xfrm>
            <a:off x="457200" y="1295400"/>
            <a:ext cx="8229600" cy="5334000"/>
          </a:xfrm>
        </p:spPr>
        <p:txBody>
          <a:bodyPr>
            <a:noAutofit/>
          </a:bodyPr>
          <a:lstStyle/>
          <a:p>
            <a:r>
              <a:rPr lang="en-GB" sz="1600" b="1" u="sng" dirty="0"/>
              <a:t>Journal papers:</a:t>
            </a:r>
            <a:endParaRPr lang="en-US" sz="1600" dirty="0"/>
          </a:p>
          <a:p>
            <a:r>
              <a:rPr lang="en-GB" sz="1600" dirty="0"/>
              <a:t> </a:t>
            </a:r>
            <a:r>
              <a:rPr lang="en-GB" sz="1600" dirty="0" smtClean="0"/>
              <a:t>Capuder</a:t>
            </a:r>
            <a:r>
              <a:rPr lang="en-GB" sz="1600" dirty="0"/>
              <a:t>, Tomislav; </a:t>
            </a:r>
            <a:r>
              <a:rPr lang="en-GB" sz="1600" dirty="0" err="1"/>
              <a:t>Mancarella</a:t>
            </a:r>
            <a:r>
              <a:rPr lang="en-GB" sz="1600" dirty="0"/>
              <a:t> </a:t>
            </a:r>
            <a:r>
              <a:rPr lang="en-GB" sz="1600" dirty="0" err="1"/>
              <a:t>Pierluigi</a:t>
            </a:r>
            <a:r>
              <a:rPr lang="en-GB" sz="1600" dirty="0"/>
              <a:t>: </a:t>
            </a:r>
            <a:r>
              <a:rPr lang="en-GB" sz="1600" i="1" dirty="0"/>
              <a:t>Techno-economic and Environmental Modelling and Optimization of Flexible Distributed Multi-Generation Options</a:t>
            </a:r>
            <a:r>
              <a:rPr lang="en-GB" sz="1600" dirty="0"/>
              <a:t>. // Energy. </a:t>
            </a:r>
            <a:r>
              <a:rPr lang="en-GB" sz="1600" b="1" dirty="0"/>
              <a:t>71 </a:t>
            </a:r>
            <a:r>
              <a:rPr lang="en-GB" sz="1600" dirty="0"/>
              <a:t>(2014)</a:t>
            </a:r>
            <a:endParaRPr lang="en-US" sz="1600" dirty="0"/>
          </a:p>
          <a:p>
            <a:pPr lvl="0"/>
            <a:r>
              <a:rPr lang="en-GB" sz="1600" dirty="0" err="1"/>
              <a:t>Kuzle</a:t>
            </a:r>
            <a:r>
              <a:rPr lang="en-GB" sz="1600" dirty="0"/>
              <a:t>, Igor; </a:t>
            </a:r>
            <a:r>
              <a:rPr lang="en-GB" sz="1600" dirty="0" err="1"/>
              <a:t>Havelka</a:t>
            </a:r>
            <a:r>
              <a:rPr lang="en-GB" sz="1600" dirty="0"/>
              <a:t>, </a:t>
            </a:r>
            <a:r>
              <a:rPr lang="en-GB" sz="1600" dirty="0" err="1"/>
              <a:t>Juraj</a:t>
            </a:r>
            <a:r>
              <a:rPr lang="en-GB" sz="1600" dirty="0"/>
              <a:t>; </a:t>
            </a:r>
            <a:r>
              <a:rPr lang="en-GB" sz="1600" dirty="0" err="1"/>
              <a:t>Pandžić</a:t>
            </a:r>
            <a:r>
              <a:rPr lang="en-GB" sz="1600" dirty="0"/>
              <a:t>, </a:t>
            </a:r>
            <a:r>
              <a:rPr lang="en-GB" sz="1600" dirty="0" err="1"/>
              <a:t>Hrvoje</a:t>
            </a:r>
            <a:r>
              <a:rPr lang="en-GB" sz="1600" dirty="0"/>
              <a:t>; Capuder, Tomislav: </a:t>
            </a:r>
            <a:r>
              <a:rPr lang="en-GB" sz="1600" i="1" dirty="0"/>
              <a:t>Hands-On Laboratory Course for Future Power System Experts</a:t>
            </a:r>
            <a:r>
              <a:rPr lang="en-GB" sz="1600" dirty="0"/>
              <a:t>. // IEEE transactions on power systems. 29 (2014) , 4; 1963-1971</a:t>
            </a:r>
            <a:endParaRPr lang="en-US" sz="1600" dirty="0"/>
          </a:p>
          <a:p>
            <a:pPr lvl="0"/>
            <a:r>
              <a:rPr lang="en-GB" sz="1600" dirty="0" err="1"/>
              <a:t>Zidar</a:t>
            </a:r>
            <a:r>
              <a:rPr lang="en-GB" sz="1600" dirty="0"/>
              <a:t>, </a:t>
            </a:r>
            <a:r>
              <a:rPr lang="en-GB" sz="1600" dirty="0" err="1"/>
              <a:t>Matija</a:t>
            </a:r>
            <a:r>
              <a:rPr lang="en-GB" sz="1600" dirty="0"/>
              <a:t>; </a:t>
            </a:r>
            <a:r>
              <a:rPr lang="en-GB" sz="1600" dirty="0" err="1"/>
              <a:t>Georgilakis</a:t>
            </a:r>
            <a:r>
              <a:rPr lang="en-GB" sz="1600" dirty="0"/>
              <a:t>, </a:t>
            </a:r>
            <a:r>
              <a:rPr lang="en-GB" sz="1600" dirty="0" err="1"/>
              <a:t>Pavlos</a:t>
            </a:r>
            <a:r>
              <a:rPr lang="en-GB" sz="1600" dirty="0"/>
              <a:t>, </a:t>
            </a:r>
            <a:r>
              <a:rPr lang="en-GB" sz="1600" dirty="0" err="1"/>
              <a:t>Hatziargyriou</a:t>
            </a:r>
            <a:r>
              <a:rPr lang="en-GB" sz="1600" dirty="0"/>
              <a:t>, Nikos; Capuder, Tomislav; </a:t>
            </a:r>
            <a:r>
              <a:rPr lang="en-GB" sz="1600" dirty="0" err="1"/>
              <a:t>Škrlec</a:t>
            </a:r>
            <a:r>
              <a:rPr lang="en-GB" sz="1600" dirty="0"/>
              <a:t>, </a:t>
            </a:r>
            <a:r>
              <a:rPr lang="en-GB" sz="1600" dirty="0" err="1"/>
              <a:t>Davor</a:t>
            </a:r>
            <a:r>
              <a:rPr lang="en-GB" sz="1600" dirty="0"/>
              <a:t>: </a:t>
            </a:r>
            <a:r>
              <a:rPr lang="en-GB" sz="1600" i="1" dirty="0"/>
              <a:t>Review of Energy Storage Allocation in Power Distribution Networks</a:t>
            </a:r>
            <a:r>
              <a:rPr lang="en-GB" sz="1600" dirty="0"/>
              <a:t>. // submitted to IEEE Transactions on Power Systems</a:t>
            </a:r>
            <a:endParaRPr lang="en-US" sz="1600" dirty="0"/>
          </a:p>
          <a:p>
            <a:pPr lvl="0"/>
            <a:r>
              <a:rPr lang="en-GB" sz="1600" dirty="0"/>
              <a:t>Capuder, Tomislav; </a:t>
            </a:r>
            <a:r>
              <a:rPr lang="en-GB" sz="1600" dirty="0" err="1"/>
              <a:t>Pandžić</a:t>
            </a:r>
            <a:r>
              <a:rPr lang="en-GB" sz="1600" dirty="0"/>
              <a:t>, </a:t>
            </a:r>
            <a:r>
              <a:rPr lang="en-GB" sz="1600" dirty="0" err="1"/>
              <a:t>Hrvoje</a:t>
            </a:r>
            <a:r>
              <a:rPr lang="en-GB" sz="1600" dirty="0"/>
              <a:t>; </a:t>
            </a:r>
            <a:r>
              <a:rPr lang="en-GB" sz="1600" dirty="0" err="1"/>
              <a:t>Holjevac</a:t>
            </a:r>
            <a:r>
              <a:rPr lang="en-GB" sz="1600" dirty="0"/>
              <a:t>, </a:t>
            </a:r>
            <a:r>
              <a:rPr lang="en-GB" sz="1600" dirty="0" err="1"/>
              <a:t>Ninoslav</a:t>
            </a:r>
            <a:r>
              <a:rPr lang="en-GB" sz="1600" dirty="0"/>
              <a:t>, </a:t>
            </a:r>
            <a:r>
              <a:rPr lang="en-GB" sz="1600" dirty="0" err="1"/>
              <a:t>Zidar</a:t>
            </a:r>
            <a:r>
              <a:rPr lang="en-GB" sz="1600" dirty="0"/>
              <a:t>, </a:t>
            </a:r>
            <a:r>
              <a:rPr lang="en-GB" sz="1600" dirty="0" err="1"/>
              <a:t>Matija</a:t>
            </a:r>
            <a:r>
              <a:rPr lang="en-GB" sz="1600" dirty="0"/>
              <a:t>; </a:t>
            </a:r>
            <a:r>
              <a:rPr lang="en-GB" sz="1600" dirty="0" err="1"/>
              <a:t>Kuzle</a:t>
            </a:r>
            <a:r>
              <a:rPr lang="en-GB" sz="1600" dirty="0"/>
              <a:t>, Igor: </a:t>
            </a:r>
            <a:r>
              <a:rPr lang="en-GB" sz="1600" i="1" dirty="0"/>
              <a:t>Visualization on Distribution System Planning for Engineers and Decision Makers</a:t>
            </a:r>
            <a:r>
              <a:rPr lang="en-GB" sz="1600" dirty="0"/>
              <a:t>. // submitted to IEEE Transactions on Smart Grids</a:t>
            </a:r>
            <a:endParaRPr lang="en-US" sz="1600" dirty="0"/>
          </a:p>
          <a:p>
            <a:pPr lvl="0"/>
            <a:r>
              <a:rPr lang="en-US" sz="1600" dirty="0"/>
              <a:t>Capuder, Tomislav; </a:t>
            </a:r>
            <a:r>
              <a:rPr lang="en-US" sz="1600" dirty="0" err="1"/>
              <a:t>Zidar</a:t>
            </a:r>
            <a:r>
              <a:rPr lang="en-US" sz="1600" dirty="0"/>
              <a:t>, </a:t>
            </a:r>
            <a:r>
              <a:rPr lang="en-US" sz="1600" dirty="0" err="1"/>
              <a:t>Matija</a:t>
            </a:r>
            <a:r>
              <a:rPr lang="en-US" sz="1600" dirty="0"/>
              <a:t>; </a:t>
            </a:r>
            <a:r>
              <a:rPr lang="en-US" sz="1600" dirty="0" err="1"/>
              <a:t>Škrlec</a:t>
            </a:r>
            <a:r>
              <a:rPr lang="en-US" sz="1600" dirty="0"/>
              <a:t>, </a:t>
            </a:r>
            <a:r>
              <a:rPr lang="en-US" sz="1600" dirty="0" err="1"/>
              <a:t>Davor</a:t>
            </a:r>
            <a:r>
              <a:rPr lang="en-US" sz="1600" dirty="0"/>
              <a:t>: </a:t>
            </a:r>
            <a:r>
              <a:rPr lang="en-US" sz="1600" i="1" u="sng" dirty="0">
                <a:hlinkClick r:id="rId2"/>
              </a:rPr>
              <a:t>Evolutionary Algorithm with Fuzzy Numbers for Planning Active Distribution Network</a:t>
            </a:r>
            <a:r>
              <a:rPr lang="en-US" sz="1600" i="1" dirty="0"/>
              <a:t>.</a:t>
            </a:r>
            <a:r>
              <a:rPr lang="en-US" sz="1600" dirty="0"/>
              <a:t> // </a:t>
            </a:r>
            <a:r>
              <a:rPr lang="en-US" sz="1600" i="1" dirty="0"/>
              <a:t>Electrical engineering</a:t>
            </a:r>
            <a:r>
              <a:rPr lang="en-US" sz="1600" dirty="0"/>
              <a:t>. </a:t>
            </a:r>
            <a:r>
              <a:rPr lang="en-US" sz="1600" b="1" dirty="0"/>
              <a:t>94</a:t>
            </a:r>
            <a:r>
              <a:rPr lang="en-US" sz="1600" dirty="0"/>
              <a:t> (2012)</a:t>
            </a:r>
          </a:p>
          <a:p>
            <a:pPr lvl="0"/>
            <a:r>
              <a:rPr lang="en-US" sz="1600" dirty="0" err="1"/>
              <a:t>Sučić</a:t>
            </a:r>
            <a:r>
              <a:rPr lang="en-US" sz="1600" dirty="0"/>
              <a:t>, </a:t>
            </a:r>
            <a:r>
              <a:rPr lang="en-US" sz="1600" dirty="0" err="1"/>
              <a:t>Stjepan</a:t>
            </a:r>
            <a:r>
              <a:rPr lang="en-US" sz="1600" dirty="0"/>
              <a:t>; </a:t>
            </a:r>
            <a:r>
              <a:rPr lang="en-US" sz="1600" dirty="0" err="1"/>
              <a:t>Dragičević</a:t>
            </a:r>
            <a:r>
              <a:rPr lang="en-US" sz="1600" dirty="0"/>
              <a:t>, Tomislav; Capuder, Tomislav; </a:t>
            </a:r>
            <a:r>
              <a:rPr lang="en-US" sz="1600" dirty="0" err="1"/>
              <a:t>Delimar</a:t>
            </a:r>
            <a:r>
              <a:rPr lang="en-US" sz="1600" dirty="0"/>
              <a:t>, Marko. </a:t>
            </a:r>
            <a:r>
              <a:rPr lang="en-US" sz="1600" i="1" u="sng" dirty="0">
                <a:hlinkClick r:id="rId3"/>
              </a:rPr>
              <a:t>Economic Dispatch of Virtual Power Plants In An Event-Driven Service-Oriented Framework Using Standards-Based Communications</a:t>
            </a:r>
            <a:r>
              <a:rPr lang="en-US" sz="1600" i="1" dirty="0"/>
              <a:t>.</a:t>
            </a:r>
            <a:r>
              <a:rPr lang="en-US" sz="1600" dirty="0"/>
              <a:t> // </a:t>
            </a:r>
            <a:r>
              <a:rPr lang="en-US" sz="1600" i="1" dirty="0"/>
              <a:t>Electric power systems research</a:t>
            </a:r>
            <a:r>
              <a:rPr lang="en-US" sz="1600" dirty="0"/>
              <a:t>. </a:t>
            </a:r>
            <a:r>
              <a:rPr lang="en-US" sz="1600" b="1" dirty="0"/>
              <a:t>81</a:t>
            </a:r>
            <a:r>
              <a:rPr lang="en-US" sz="1600" dirty="0"/>
              <a:t> (2011), 12; 2108-2119</a:t>
            </a:r>
          </a:p>
          <a:p>
            <a:pPr lvl="0"/>
            <a:r>
              <a:rPr lang="en-GB" sz="1600" dirty="0"/>
              <a:t>Capuder, Tomislav; </a:t>
            </a:r>
            <a:r>
              <a:rPr lang="en-GB" sz="1600" dirty="0" err="1"/>
              <a:t>Pandžić</a:t>
            </a:r>
            <a:r>
              <a:rPr lang="en-GB" sz="1600" dirty="0"/>
              <a:t>, </a:t>
            </a:r>
            <a:r>
              <a:rPr lang="en-GB" sz="1600" dirty="0" err="1"/>
              <a:t>Hrvoje</a:t>
            </a:r>
            <a:r>
              <a:rPr lang="en-GB" sz="1600" dirty="0"/>
              <a:t>; </a:t>
            </a:r>
            <a:r>
              <a:rPr lang="en-US" sz="1600" dirty="0" err="1"/>
              <a:t>Kuzle</a:t>
            </a:r>
            <a:r>
              <a:rPr lang="en-US" sz="1600" dirty="0"/>
              <a:t>, Igor; </a:t>
            </a:r>
            <a:r>
              <a:rPr lang="en-US" sz="1600" dirty="0" err="1"/>
              <a:t>Škrlec</a:t>
            </a:r>
            <a:r>
              <a:rPr lang="en-US" sz="1600" dirty="0"/>
              <a:t>, </a:t>
            </a:r>
            <a:r>
              <a:rPr lang="en-US" sz="1600" dirty="0" err="1"/>
              <a:t>Davor</a:t>
            </a:r>
            <a:r>
              <a:rPr lang="en-US" sz="1600" dirty="0"/>
              <a:t>. </a:t>
            </a:r>
            <a:r>
              <a:rPr lang="en-US" sz="1600" i="1" u="sng" dirty="0">
                <a:hlinkClick r:id="rId4"/>
              </a:rPr>
              <a:t>Specifics of Integration of Wind Power Plants into the Croatian Transmission Network</a:t>
            </a:r>
            <a:r>
              <a:rPr lang="en-US" sz="1600" i="1" dirty="0"/>
              <a:t> </a:t>
            </a:r>
            <a:r>
              <a:rPr lang="en-US" sz="1600" dirty="0"/>
              <a:t>// Applied Energy, </a:t>
            </a:r>
            <a:r>
              <a:rPr lang="en-US" sz="1600" b="1" dirty="0"/>
              <a:t>101</a:t>
            </a:r>
            <a:r>
              <a:rPr lang="en-US" sz="1600" dirty="0"/>
              <a:t> (2013), 142</a:t>
            </a:r>
            <a:r>
              <a:rPr lang="en-US" sz="1600" b="1" dirty="0"/>
              <a:t>-</a:t>
            </a:r>
            <a:r>
              <a:rPr lang="en-US" sz="1600" dirty="0"/>
              <a:t>150</a:t>
            </a:r>
          </a:p>
          <a:p>
            <a:pPr lvl="0"/>
            <a:r>
              <a:rPr lang="en-US" sz="1600" dirty="0" err="1"/>
              <a:t>Pandžić</a:t>
            </a:r>
            <a:r>
              <a:rPr lang="en-US" sz="1600" dirty="0"/>
              <a:t>, </a:t>
            </a:r>
            <a:r>
              <a:rPr lang="en-US" sz="1600" dirty="0" err="1"/>
              <a:t>Hrvoje</a:t>
            </a:r>
            <a:r>
              <a:rPr lang="en-US" sz="1600" dirty="0"/>
              <a:t>; </a:t>
            </a:r>
            <a:r>
              <a:rPr lang="en-US" sz="1600" dirty="0" err="1"/>
              <a:t>Kuzle</a:t>
            </a:r>
            <a:r>
              <a:rPr lang="en-US" sz="1600" dirty="0"/>
              <a:t>, Igor; Capuder, Tomislav. </a:t>
            </a:r>
            <a:r>
              <a:rPr lang="en-US" sz="1600" i="1" u="sng" dirty="0">
                <a:hlinkClick r:id="rId5"/>
              </a:rPr>
              <a:t>Virtual Power Plant Mid-Term Dispatch Optimizatio</a:t>
            </a:r>
            <a:r>
              <a:rPr lang="en-US" sz="1600" i="1" dirty="0"/>
              <a:t>n </a:t>
            </a:r>
            <a:r>
              <a:rPr lang="en-US" sz="1600" dirty="0"/>
              <a:t>// Applied Energy, </a:t>
            </a:r>
            <a:r>
              <a:rPr lang="en-US" sz="1600" b="1" dirty="0"/>
              <a:t>101</a:t>
            </a:r>
            <a:r>
              <a:rPr lang="en-US" sz="1600" dirty="0"/>
              <a:t> (2013), 142</a:t>
            </a:r>
            <a:r>
              <a:rPr lang="en-US" sz="1600" b="1" dirty="0"/>
              <a:t>-</a:t>
            </a:r>
            <a:r>
              <a:rPr lang="en-US" sz="1600" dirty="0"/>
              <a:t>150</a:t>
            </a:r>
          </a:p>
          <a:p>
            <a:endParaRPr lang="en-US" sz="1600" dirty="0"/>
          </a:p>
        </p:txBody>
      </p:sp>
    </p:spTree>
    <p:extLst>
      <p:ext uri="{BB962C8B-B14F-4D97-AF65-F5344CB8AC3E}">
        <p14:creationId xmlns:p14="http://schemas.microsoft.com/office/powerpoint/2010/main" val="2445534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u="sng" dirty="0"/>
              <a:t>International conferences:</a:t>
            </a:r>
            <a:r>
              <a:rPr lang="en-US" dirty="0"/>
              <a:t/>
            </a:r>
            <a:br>
              <a:rPr lang="en-US" dirty="0"/>
            </a:br>
            <a:endParaRPr lang="en-US" dirty="0"/>
          </a:p>
        </p:txBody>
      </p:sp>
      <p:sp>
        <p:nvSpPr>
          <p:cNvPr id="3" name="Content Placeholder 2"/>
          <p:cNvSpPr>
            <a:spLocks noGrp="1"/>
          </p:cNvSpPr>
          <p:nvPr>
            <p:ph idx="1"/>
          </p:nvPr>
        </p:nvSpPr>
        <p:spPr>
          <a:xfrm>
            <a:off x="457200" y="990600"/>
            <a:ext cx="8229600" cy="5638800"/>
          </a:xfrm>
        </p:spPr>
        <p:txBody>
          <a:bodyPr>
            <a:noAutofit/>
          </a:bodyPr>
          <a:lstStyle/>
          <a:p>
            <a:pPr lvl="0"/>
            <a:r>
              <a:rPr lang="en-GB" sz="1000" dirty="0"/>
              <a:t>Capuder, Tomislav; </a:t>
            </a:r>
            <a:r>
              <a:rPr lang="en-GB" sz="1000" dirty="0" err="1"/>
              <a:t>Mancarella</a:t>
            </a:r>
            <a:r>
              <a:rPr lang="en-GB" sz="1000" dirty="0"/>
              <a:t>, </a:t>
            </a:r>
            <a:r>
              <a:rPr lang="en-GB" sz="1000" dirty="0" err="1"/>
              <a:t>Pierluigi</a:t>
            </a:r>
            <a:r>
              <a:rPr lang="en-GB" sz="1000" dirty="0"/>
              <a:t>: Modelling and Assessment of the Techno-economic and Environmental Performance of Flexible Multi-Generation Systems // 18</a:t>
            </a:r>
            <a:r>
              <a:rPr lang="en-GB" sz="1000" baseline="30000" dirty="0"/>
              <a:t>th</a:t>
            </a:r>
            <a:r>
              <a:rPr lang="en-GB" sz="1000" dirty="0"/>
              <a:t> Power System Computation Conference, Wroclaw, Poland, 2014</a:t>
            </a:r>
            <a:endParaRPr lang="en-US" sz="1000" dirty="0"/>
          </a:p>
          <a:p>
            <a:pPr lvl="0"/>
            <a:r>
              <a:rPr lang="en-GB" sz="1000" dirty="0" err="1"/>
              <a:t>Kuzle</a:t>
            </a:r>
            <a:r>
              <a:rPr lang="en-GB" sz="1000" dirty="0"/>
              <a:t>, Igor; </a:t>
            </a:r>
            <a:r>
              <a:rPr lang="en-GB" sz="1000" dirty="0" err="1"/>
              <a:t>Holjevac</a:t>
            </a:r>
            <a:r>
              <a:rPr lang="en-GB" sz="1000" dirty="0"/>
              <a:t>, </a:t>
            </a:r>
            <a:r>
              <a:rPr lang="en-GB" sz="1000" dirty="0" err="1"/>
              <a:t>Ninoslav</a:t>
            </a:r>
            <a:r>
              <a:rPr lang="en-GB" sz="1000" dirty="0"/>
              <a:t>; Capuder, Tomislav; </a:t>
            </a:r>
            <a:r>
              <a:rPr lang="en-GB" sz="1000" dirty="0" err="1"/>
              <a:t>Majić</a:t>
            </a:r>
            <a:r>
              <a:rPr lang="en-GB" sz="1000" dirty="0"/>
              <a:t>, Luka: Model Predictive Control for Scheduling of Flexible </a:t>
            </a:r>
            <a:r>
              <a:rPr lang="en-GB" sz="1000" dirty="0" err="1"/>
              <a:t>Microgrid</a:t>
            </a:r>
            <a:r>
              <a:rPr lang="en-GB" sz="1000" dirty="0"/>
              <a:t> Systems// </a:t>
            </a:r>
            <a:r>
              <a:rPr lang="en-US" sz="1000" dirty="0"/>
              <a:t>Conference on Sustainable Development of Energy, Water and Environment Systems, Venice, Italy, 2014</a:t>
            </a:r>
          </a:p>
          <a:p>
            <a:pPr lvl="0"/>
            <a:r>
              <a:rPr lang="en-GB" sz="1000" dirty="0"/>
              <a:t>Capuder, Tomislav; </a:t>
            </a:r>
            <a:r>
              <a:rPr lang="en-GB" sz="1000" dirty="0" err="1"/>
              <a:t>Pandžić</a:t>
            </a:r>
            <a:r>
              <a:rPr lang="en-GB" sz="1000" dirty="0"/>
              <a:t>, </a:t>
            </a:r>
            <a:r>
              <a:rPr lang="en-GB" sz="1000" dirty="0" err="1"/>
              <a:t>Hrvoje</a:t>
            </a:r>
            <a:r>
              <a:rPr lang="en-GB" sz="1000" dirty="0"/>
              <a:t>; </a:t>
            </a:r>
            <a:r>
              <a:rPr lang="en-GB" sz="1000" dirty="0" err="1"/>
              <a:t>Boš</a:t>
            </a:r>
            <a:r>
              <a:rPr lang="en-US" sz="1000" dirty="0" err="1"/>
              <a:t>njak</a:t>
            </a:r>
            <a:r>
              <a:rPr lang="en-US" sz="1000" dirty="0"/>
              <a:t>, </a:t>
            </a:r>
            <a:r>
              <a:rPr lang="en-US" sz="1000" dirty="0" err="1"/>
              <a:t>Darjan</a:t>
            </a:r>
            <a:r>
              <a:rPr lang="en-US" sz="1000" dirty="0"/>
              <a:t>; </a:t>
            </a:r>
            <a:r>
              <a:rPr lang="en-US" sz="1000" dirty="0" err="1"/>
              <a:t>Kuzle</a:t>
            </a:r>
            <a:r>
              <a:rPr lang="en-US" sz="1000" dirty="0"/>
              <a:t>, Igor; </a:t>
            </a:r>
            <a:r>
              <a:rPr lang="en-US" sz="1000" dirty="0" err="1"/>
              <a:t>Škrlec</a:t>
            </a:r>
            <a:r>
              <a:rPr lang="en-US" sz="1000" dirty="0"/>
              <a:t>, </a:t>
            </a:r>
            <a:r>
              <a:rPr lang="en-US" sz="1000" dirty="0" err="1"/>
              <a:t>Davor</a:t>
            </a:r>
            <a:r>
              <a:rPr lang="en-US" sz="1000" dirty="0"/>
              <a:t>. </a:t>
            </a:r>
            <a:r>
              <a:rPr lang="en-US" sz="1000" i="1" u="sng" dirty="0">
                <a:hlinkClick r:id="rId2"/>
              </a:rPr>
              <a:t>Specifics of Integration of Wind Power Plants into the Croatian Transmission Network</a:t>
            </a:r>
            <a:r>
              <a:rPr lang="en-US" sz="1000" dirty="0"/>
              <a:t>// Conference on Sustainable Development of Energy, Water and Environment Systems, Dubrovnik, Croatia, 2011</a:t>
            </a:r>
          </a:p>
          <a:p>
            <a:pPr lvl="0"/>
            <a:r>
              <a:rPr lang="en-US" sz="1000" dirty="0"/>
              <a:t>Capuder, Tomislav; </a:t>
            </a:r>
            <a:r>
              <a:rPr lang="en-US" sz="1000" dirty="0" err="1"/>
              <a:t>Periša</a:t>
            </a:r>
            <a:r>
              <a:rPr lang="en-US" sz="1000" dirty="0"/>
              <a:t>, Ivan; </a:t>
            </a:r>
            <a:r>
              <a:rPr lang="en-US" sz="1000" dirty="0" err="1"/>
              <a:t>Hrkec</a:t>
            </a:r>
            <a:r>
              <a:rPr lang="en-US" sz="1000" dirty="0"/>
              <a:t>, </a:t>
            </a:r>
            <a:r>
              <a:rPr lang="en-US" sz="1000" dirty="0" err="1"/>
              <a:t>Dinko</a:t>
            </a:r>
            <a:r>
              <a:rPr lang="en-US" sz="1000" dirty="0"/>
              <a:t>; </a:t>
            </a:r>
            <a:r>
              <a:rPr lang="en-US" sz="1000" dirty="0" err="1"/>
              <a:t>Zidar</a:t>
            </a:r>
            <a:r>
              <a:rPr lang="en-US" sz="1000" dirty="0"/>
              <a:t>, </a:t>
            </a:r>
            <a:r>
              <a:rPr lang="en-US" sz="1000" dirty="0" err="1"/>
              <a:t>Matija</a:t>
            </a:r>
            <a:r>
              <a:rPr lang="en-US" sz="1000" dirty="0"/>
              <a:t>; </a:t>
            </a:r>
            <a:r>
              <a:rPr lang="en-US" sz="1000" dirty="0" err="1"/>
              <a:t>Tomiša</a:t>
            </a:r>
            <a:r>
              <a:rPr lang="en-US" sz="1000" dirty="0"/>
              <a:t>, Tomislav; </a:t>
            </a:r>
            <a:r>
              <a:rPr lang="en-US" sz="1000" dirty="0" err="1"/>
              <a:t>Škrlec</a:t>
            </a:r>
            <a:r>
              <a:rPr lang="en-US" sz="1000" dirty="0"/>
              <a:t>, </a:t>
            </a:r>
            <a:r>
              <a:rPr lang="en-US" sz="1000" dirty="0" err="1"/>
              <a:t>Davor</a:t>
            </a:r>
            <a:r>
              <a:rPr lang="en-US" sz="1000" dirty="0"/>
              <a:t>. </a:t>
            </a:r>
            <a:r>
              <a:rPr lang="en-US" sz="1000" i="1" u="sng" dirty="0">
                <a:hlinkClick r:id="rId3"/>
              </a:rPr>
              <a:t>Integration of Power Quality Monitoring System in Croatian Distribution Network</a:t>
            </a:r>
            <a:r>
              <a:rPr lang="en-US" sz="1000" dirty="0"/>
              <a:t> // 21st International Conference on Electricity Distribution (CIRED), Frankfurt, Germany, 2011</a:t>
            </a:r>
          </a:p>
          <a:p>
            <a:pPr lvl="0"/>
            <a:r>
              <a:rPr lang="en-US" sz="1000" dirty="0" err="1"/>
              <a:t>Dragičević</a:t>
            </a:r>
            <a:r>
              <a:rPr lang="en-US" sz="1000" dirty="0"/>
              <a:t>, Tomislav; Capuder, Tomislav; </a:t>
            </a:r>
            <a:r>
              <a:rPr lang="en-US" sz="1000" dirty="0" err="1"/>
              <a:t>Jelavić</a:t>
            </a:r>
            <a:r>
              <a:rPr lang="en-US" sz="1000" dirty="0"/>
              <a:t>, Mate; </a:t>
            </a:r>
            <a:r>
              <a:rPr lang="en-US" sz="1000" dirty="0" err="1"/>
              <a:t>Škrlec</a:t>
            </a:r>
            <a:r>
              <a:rPr lang="en-US" sz="1000" dirty="0"/>
              <a:t>, </a:t>
            </a:r>
            <a:r>
              <a:rPr lang="en-US" sz="1000" dirty="0" err="1"/>
              <a:t>Davor</a:t>
            </a:r>
            <a:r>
              <a:rPr lang="en-US" sz="1000" dirty="0"/>
              <a:t>. </a:t>
            </a:r>
            <a:r>
              <a:rPr lang="en-US" sz="1000" i="1" u="sng" dirty="0">
                <a:hlinkClick r:id="rId4"/>
              </a:rPr>
              <a:t>Modeling and Simulation of Isolated DC </a:t>
            </a:r>
            <a:r>
              <a:rPr lang="en-US" sz="1000" i="1" u="sng" dirty="0" err="1">
                <a:hlinkClick r:id="rId4"/>
              </a:rPr>
              <a:t>Microgrids</a:t>
            </a:r>
            <a:r>
              <a:rPr lang="en-US" sz="1000" i="1" u="sng" dirty="0">
                <a:hlinkClick r:id="rId4"/>
              </a:rPr>
              <a:t> Supplied by Renewable Energy Resources</a:t>
            </a:r>
            <a:r>
              <a:rPr lang="en-US" sz="1000" dirty="0"/>
              <a:t> // Conference on Sustainable Development of Energy, Water and Environment Systems, Dubrovnik, Croatia, 2011</a:t>
            </a:r>
          </a:p>
          <a:p>
            <a:pPr lvl="0"/>
            <a:r>
              <a:rPr lang="en-US" sz="1000" dirty="0" err="1"/>
              <a:t>Zidar</a:t>
            </a:r>
            <a:r>
              <a:rPr lang="en-US" sz="1000" dirty="0"/>
              <a:t>, </a:t>
            </a:r>
            <a:r>
              <a:rPr lang="en-US" sz="1000" dirty="0" err="1"/>
              <a:t>Matija</a:t>
            </a:r>
            <a:r>
              <a:rPr lang="en-US" sz="1000" dirty="0"/>
              <a:t>; Capuder, Tomislav; </a:t>
            </a:r>
            <a:r>
              <a:rPr lang="en-US" sz="1000" dirty="0" err="1"/>
              <a:t>Dragičević</a:t>
            </a:r>
            <a:r>
              <a:rPr lang="en-US" sz="1000" dirty="0"/>
              <a:t>, Tomislav; </a:t>
            </a:r>
            <a:r>
              <a:rPr lang="en-US" sz="1000" dirty="0" err="1"/>
              <a:t>Škrlec</a:t>
            </a:r>
            <a:r>
              <a:rPr lang="en-US" sz="1000" dirty="0"/>
              <a:t>, </a:t>
            </a:r>
            <a:r>
              <a:rPr lang="en-US" sz="1000" dirty="0" err="1"/>
              <a:t>Davor</a:t>
            </a:r>
            <a:r>
              <a:rPr lang="en-US" sz="1000" dirty="0"/>
              <a:t>. </a:t>
            </a:r>
            <a:r>
              <a:rPr lang="en-US" sz="1000" i="1" u="sng" dirty="0">
                <a:hlinkClick r:id="rId5"/>
              </a:rPr>
              <a:t>Planning of the Distribution Network </a:t>
            </a:r>
            <a:r>
              <a:rPr lang="en-US" sz="1000" i="1" u="sng" dirty="0" err="1">
                <a:hlinkClick r:id="rId5"/>
              </a:rPr>
              <a:t>Ogulin</a:t>
            </a:r>
            <a:r>
              <a:rPr lang="en-US" sz="1000" i="1" u="sng" dirty="0">
                <a:hlinkClick r:id="rId5"/>
              </a:rPr>
              <a:t> Using Optimization Tool </a:t>
            </a:r>
            <a:r>
              <a:rPr lang="en-US" sz="1000" i="1" u="sng" dirty="0" err="1">
                <a:hlinkClick r:id="rId5"/>
              </a:rPr>
              <a:t>CADDiN</a:t>
            </a:r>
            <a:r>
              <a:rPr lang="en-US" sz="1000" dirty="0"/>
              <a:t> // </a:t>
            </a:r>
            <a:r>
              <a:rPr lang="en-US" sz="1000" i="1" dirty="0"/>
              <a:t>C</a:t>
            </a:r>
            <a:r>
              <a:rPr lang="en-US" sz="1000" dirty="0"/>
              <a:t>IRED 21st International Conference on Electricity Distribution, Frankfurt, Germany, 2011</a:t>
            </a:r>
          </a:p>
          <a:p>
            <a:pPr lvl="0"/>
            <a:r>
              <a:rPr lang="en-US" sz="1000" dirty="0"/>
              <a:t>Capuder, Tomislav; </a:t>
            </a:r>
            <a:r>
              <a:rPr lang="en-US" sz="1000" dirty="0" err="1"/>
              <a:t>Pandžić</a:t>
            </a:r>
            <a:r>
              <a:rPr lang="en-US" sz="1000" dirty="0"/>
              <a:t>, </a:t>
            </a:r>
            <a:r>
              <a:rPr lang="en-US" sz="1000" dirty="0" err="1"/>
              <a:t>Hrvoje</a:t>
            </a:r>
            <a:r>
              <a:rPr lang="en-US" sz="1000" dirty="0"/>
              <a:t>; </a:t>
            </a:r>
            <a:r>
              <a:rPr lang="en-US" sz="1000" dirty="0" err="1"/>
              <a:t>Bošnjak</a:t>
            </a:r>
            <a:r>
              <a:rPr lang="en-US" sz="1000" dirty="0"/>
              <a:t>, </a:t>
            </a:r>
            <a:r>
              <a:rPr lang="en-US" sz="1000" dirty="0" err="1"/>
              <a:t>Darjan</a:t>
            </a:r>
            <a:r>
              <a:rPr lang="en-US" sz="1000" dirty="0"/>
              <a:t>; </a:t>
            </a:r>
            <a:r>
              <a:rPr lang="en-US" sz="1000" dirty="0" err="1"/>
              <a:t>Kuzle</a:t>
            </a:r>
            <a:r>
              <a:rPr lang="en-US" sz="1000" dirty="0"/>
              <a:t>, Igor; </a:t>
            </a:r>
            <a:r>
              <a:rPr lang="en-US" sz="1000" dirty="0" err="1"/>
              <a:t>Škrlec</a:t>
            </a:r>
            <a:r>
              <a:rPr lang="en-US" sz="1000" dirty="0"/>
              <a:t>, </a:t>
            </a:r>
            <a:r>
              <a:rPr lang="en-US" sz="1000" dirty="0" err="1"/>
              <a:t>Dubravka</a:t>
            </a:r>
            <a:r>
              <a:rPr lang="en-US" sz="1000" dirty="0"/>
              <a:t>. </a:t>
            </a:r>
            <a:r>
              <a:rPr lang="en-US" sz="1000" i="1" u="sng" dirty="0">
                <a:hlinkClick r:id="rId6"/>
              </a:rPr>
              <a:t>Analysis of Incentives Approach to Renewable Sources and Cogeneration</a:t>
            </a:r>
            <a:r>
              <a:rPr lang="en-US" sz="1000" dirty="0"/>
              <a:t> // Proceedings of the 2010 7th International Conference on the European Energy Market, Madrid, Spain 2010</a:t>
            </a:r>
          </a:p>
          <a:p>
            <a:pPr lvl="0"/>
            <a:r>
              <a:rPr lang="en-US" sz="1000" dirty="0"/>
              <a:t>Capuder, Tomislav; </a:t>
            </a:r>
            <a:r>
              <a:rPr lang="en-US" sz="1000" dirty="0" err="1"/>
              <a:t>Periša</a:t>
            </a:r>
            <a:r>
              <a:rPr lang="en-US" sz="1000" dirty="0"/>
              <a:t>, Ivan; </a:t>
            </a:r>
            <a:r>
              <a:rPr lang="en-US" sz="1000" dirty="0" err="1"/>
              <a:t>Škrlec</a:t>
            </a:r>
            <a:r>
              <a:rPr lang="en-US" sz="1000" dirty="0"/>
              <a:t>, </a:t>
            </a:r>
            <a:r>
              <a:rPr lang="en-US" sz="1000" dirty="0" err="1"/>
              <a:t>Davor</a:t>
            </a:r>
            <a:r>
              <a:rPr lang="en-US" sz="1000" dirty="0"/>
              <a:t>. </a:t>
            </a:r>
            <a:r>
              <a:rPr lang="en-US" sz="1000" i="1" u="sng" dirty="0">
                <a:hlinkClick r:id="rId7"/>
              </a:rPr>
              <a:t>Timeframe for strategy of modernizing Croatian distribution network SCADA</a:t>
            </a:r>
            <a:r>
              <a:rPr lang="en-US" sz="1000" i="1" dirty="0"/>
              <a:t> </a:t>
            </a:r>
            <a:r>
              <a:rPr lang="en-US" sz="1000" dirty="0"/>
              <a:t>// IEEE </a:t>
            </a:r>
            <a:r>
              <a:rPr lang="en-US" sz="1000" dirty="0" err="1"/>
              <a:t>Power&amp;Energy</a:t>
            </a:r>
            <a:r>
              <a:rPr lang="en-US" sz="1000" dirty="0"/>
              <a:t> Society General Meeting Proceedings. Minneapolis, Minnesota, USA, 2010</a:t>
            </a:r>
          </a:p>
          <a:p>
            <a:pPr lvl="0"/>
            <a:r>
              <a:rPr lang="en-US" sz="1000" dirty="0"/>
              <a:t>Capuder, Tomislav; </a:t>
            </a:r>
            <a:r>
              <a:rPr lang="en-US" sz="1000" dirty="0" err="1"/>
              <a:t>Periša</a:t>
            </a:r>
            <a:r>
              <a:rPr lang="en-US" sz="1000" dirty="0"/>
              <a:t>, Ivan; </a:t>
            </a:r>
            <a:r>
              <a:rPr lang="en-US" sz="1000" dirty="0" err="1"/>
              <a:t>Škrlec</a:t>
            </a:r>
            <a:r>
              <a:rPr lang="en-US" sz="1000" dirty="0"/>
              <a:t>, </a:t>
            </a:r>
            <a:r>
              <a:rPr lang="en-US" sz="1000" dirty="0" err="1"/>
              <a:t>Davor</a:t>
            </a:r>
            <a:r>
              <a:rPr lang="en-US" sz="1000" dirty="0"/>
              <a:t>. </a:t>
            </a:r>
            <a:r>
              <a:rPr lang="en-US" sz="1000" i="1" u="sng" dirty="0">
                <a:hlinkClick r:id="rId8"/>
              </a:rPr>
              <a:t>Smart Vision of the Croatian Distribution System</a:t>
            </a:r>
            <a:r>
              <a:rPr lang="en-US" sz="1000" i="1" dirty="0"/>
              <a:t> </a:t>
            </a:r>
            <a:r>
              <a:rPr lang="en-US" sz="1000" dirty="0"/>
              <a:t>// Smart Grids and E-Mobility, Brussels, Belgium, 2010</a:t>
            </a:r>
          </a:p>
          <a:p>
            <a:pPr lvl="0"/>
            <a:r>
              <a:rPr lang="en-US" sz="1000" dirty="0"/>
              <a:t>Capuder, Tomislav; </a:t>
            </a:r>
            <a:r>
              <a:rPr lang="en-US" sz="1000" dirty="0" err="1"/>
              <a:t>Zidar</a:t>
            </a:r>
            <a:r>
              <a:rPr lang="en-US" sz="1000" dirty="0"/>
              <a:t>, </a:t>
            </a:r>
            <a:r>
              <a:rPr lang="en-US" sz="1000" dirty="0" err="1"/>
              <a:t>Matija</a:t>
            </a:r>
            <a:r>
              <a:rPr lang="en-US" sz="1000" dirty="0"/>
              <a:t>; </a:t>
            </a:r>
            <a:r>
              <a:rPr lang="en-US" sz="1000" dirty="0" err="1"/>
              <a:t>Škrlec</a:t>
            </a:r>
            <a:r>
              <a:rPr lang="en-US" sz="1000" dirty="0"/>
              <a:t>, </a:t>
            </a:r>
            <a:r>
              <a:rPr lang="en-US" sz="1000" dirty="0" err="1"/>
              <a:t>Davor</a:t>
            </a:r>
            <a:r>
              <a:rPr lang="en-US" sz="1000" dirty="0"/>
              <a:t>. </a:t>
            </a:r>
            <a:r>
              <a:rPr lang="en-US" sz="1000" i="1" u="sng" dirty="0">
                <a:hlinkClick r:id="rId9"/>
              </a:rPr>
              <a:t>Distributed Generation Integration Using Evolutionary Algorithm with Fuzzy Numbers</a:t>
            </a:r>
            <a:r>
              <a:rPr lang="en-US" sz="1000" dirty="0"/>
              <a:t> // Proceedings of 3rd Power Optimization and Control Conference, Gold Coast, Australia, 2010</a:t>
            </a:r>
          </a:p>
          <a:p>
            <a:pPr lvl="0"/>
            <a:r>
              <a:rPr lang="en-US" sz="1000" dirty="0" err="1"/>
              <a:t>Carević</a:t>
            </a:r>
            <a:r>
              <a:rPr lang="en-US" sz="1000" dirty="0"/>
              <a:t>, </a:t>
            </a:r>
            <a:r>
              <a:rPr lang="en-US" sz="1000" dirty="0" err="1"/>
              <a:t>Sanela</a:t>
            </a:r>
            <a:r>
              <a:rPr lang="en-US" sz="1000" dirty="0"/>
              <a:t>; Capuder, Tomislav; </a:t>
            </a:r>
            <a:r>
              <a:rPr lang="en-US" sz="1000" dirty="0" err="1"/>
              <a:t>Delimar</a:t>
            </a:r>
            <a:r>
              <a:rPr lang="en-US" sz="1000" dirty="0"/>
              <a:t>, Marko. </a:t>
            </a:r>
            <a:r>
              <a:rPr lang="en-US" sz="1000" i="1" u="sng" dirty="0">
                <a:hlinkClick r:id="rId10"/>
              </a:rPr>
              <a:t>Applications of Clustering Algorithms in Long-term Load Forecasting</a:t>
            </a:r>
            <a:r>
              <a:rPr lang="en-US" sz="1000" dirty="0"/>
              <a:t> // Proceedings of 1st IEEE </a:t>
            </a:r>
            <a:r>
              <a:rPr lang="en-US" sz="1000" dirty="0" err="1"/>
              <a:t>Energycon</a:t>
            </a:r>
            <a:r>
              <a:rPr lang="en-US" sz="1000" dirty="0"/>
              <a:t> Conference, Manama, Bahrain, 2010</a:t>
            </a:r>
          </a:p>
          <a:p>
            <a:pPr lvl="0"/>
            <a:r>
              <a:rPr lang="en-US" sz="1000" dirty="0" err="1"/>
              <a:t>Grganić</a:t>
            </a:r>
            <a:r>
              <a:rPr lang="en-US" sz="1000" dirty="0"/>
              <a:t>, </a:t>
            </a:r>
            <a:r>
              <a:rPr lang="en-US" sz="1000" dirty="0" err="1"/>
              <a:t>Hrvoje</a:t>
            </a:r>
            <a:r>
              <a:rPr lang="en-US" sz="1000" dirty="0"/>
              <a:t>; Capuder, Tomislav; </a:t>
            </a:r>
            <a:r>
              <a:rPr lang="en-US" sz="1000" dirty="0" err="1"/>
              <a:t>Delimar</a:t>
            </a:r>
            <a:r>
              <a:rPr lang="en-US" sz="1000" dirty="0"/>
              <a:t>, Marko. </a:t>
            </a:r>
            <a:r>
              <a:rPr lang="en-US" sz="1000" i="1" u="sng" dirty="0">
                <a:hlinkClick r:id="rId11"/>
              </a:rPr>
              <a:t>Croatian Electric Power System Modeling for Stability Analysis</a:t>
            </a:r>
            <a:r>
              <a:rPr lang="en-US" sz="1000" dirty="0"/>
              <a:t> // Proceedings of 1st IEEE </a:t>
            </a:r>
            <a:r>
              <a:rPr lang="en-US" sz="1000" dirty="0" err="1"/>
              <a:t>Energycon</a:t>
            </a:r>
            <a:r>
              <a:rPr lang="en-US" sz="1000" dirty="0"/>
              <a:t> Conference, Manama, Bahrain, 2010</a:t>
            </a:r>
          </a:p>
          <a:p>
            <a:pPr lvl="0"/>
            <a:r>
              <a:rPr lang="en-US" sz="1000" dirty="0" err="1"/>
              <a:t>Škrlec</a:t>
            </a:r>
            <a:r>
              <a:rPr lang="en-US" sz="1000" dirty="0"/>
              <a:t>, </a:t>
            </a:r>
            <a:r>
              <a:rPr lang="en-US" sz="1000" dirty="0" err="1"/>
              <a:t>Davor</a:t>
            </a:r>
            <a:r>
              <a:rPr lang="en-US" sz="1000" dirty="0"/>
              <a:t>; </a:t>
            </a:r>
            <a:r>
              <a:rPr lang="en-US" sz="1000" dirty="0" err="1"/>
              <a:t>Kuzle</a:t>
            </a:r>
            <a:r>
              <a:rPr lang="en-US" sz="1000" dirty="0"/>
              <a:t>, Igor; </a:t>
            </a:r>
            <a:r>
              <a:rPr lang="en-US" sz="1000" dirty="0" err="1"/>
              <a:t>Delimar</a:t>
            </a:r>
            <a:r>
              <a:rPr lang="en-US" sz="1000" dirty="0"/>
              <a:t>, Marko; </a:t>
            </a:r>
            <a:r>
              <a:rPr lang="en-US" sz="1000" dirty="0" err="1"/>
              <a:t>Bošnjak</a:t>
            </a:r>
            <a:r>
              <a:rPr lang="en-US" sz="1000" dirty="0"/>
              <a:t>, </a:t>
            </a:r>
            <a:r>
              <a:rPr lang="en-US" sz="1000" dirty="0" err="1"/>
              <a:t>Darjan</a:t>
            </a:r>
            <a:r>
              <a:rPr lang="en-US" sz="1000" dirty="0"/>
              <a:t>; Capuder, Tomislav; </a:t>
            </a:r>
            <a:r>
              <a:rPr lang="en-US" sz="1000" dirty="0" err="1"/>
              <a:t>Pandžić</a:t>
            </a:r>
            <a:r>
              <a:rPr lang="en-US" sz="1000" dirty="0"/>
              <a:t>, </a:t>
            </a:r>
            <a:r>
              <a:rPr lang="en-US" sz="1000" dirty="0" err="1"/>
              <a:t>Hrvoje</a:t>
            </a:r>
            <a:r>
              <a:rPr lang="en-US" sz="1000" dirty="0"/>
              <a:t>.</a:t>
            </a:r>
            <a:r>
              <a:rPr lang="en-US" sz="1000" i="1" dirty="0"/>
              <a:t> </a:t>
            </a:r>
            <a:r>
              <a:rPr lang="en-US" sz="1000" i="1" u="sng" dirty="0">
                <a:hlinkClick r:id="rId12"/>
              </a:rPr>
              <a:t>Large Scale Wind Power Plants Integration into the Croatian Power System</a:t>
            </a:r>
            <a:r>
              <a:rPr lang="en-US" sz="1000" i="1" dirty="0"/>
              <a:t> </a:t>
            </a:r>
            <a:r>
              <a:rPr lang="en-US" sz="1000" dirty="0"/>
              <a:t>// Proceedings of EPE PEMC. </a:t>
            </a:r>
            <a:r>
              <a:rPr lang="en-US" sz="1000" dirty="0" err="1"/>
              <a:t>Ohrid</a:t>
            </a:r>
            <a:r>
              <a:rPr lang="en-US" sz="1000" dirty="0"/>
              <a:t>, Macedonia, 2010</a:t>
            </a:r>
          </a:p>
          <a:p>
            <a:pPr lvl="0"/>
            <a:r>
              <a:rPr lang="en-US" sz="1000" dirty="0"/>
              <a:t>Capuder, Tomislav; </a:t>
            </a:r>
            <a:r>
              <a:rPr lang="en-US" sz="1000" dirty="0" err="1"/>
              <a:t>Lugarić</a:t>
            </a:r>
            <a:r>
              <a:rPr lang="en-US" sz="1000" dirty="0"/>
              <a:t>, Luka; </a:t>
            </a:r>
            <a:r>
              <a:rPr lang="en-US" sz="1000" dirty="0" err="1"/>
              <a:t>Brekalo-Štrbić</a:t>
            </a:r>
            <a:r>
              <a:rPr lang="en-US" sz="1000" dirty="0"/>
              <a:t>, </a:t>
            </a:r>
            <a:r>
              <a:rPr lang="en-US" sz="1000" dirty="0" err="1"/>
              <a:t>Jurica</a:t>
            </a:r>
            <a:r>
              <a:rPr lang="en-US" sz="1000" dirty="0"/>
              <a:t>; </a:t>
            </a:r>
            <a:r>
              <a:rPr lang="en-US" sz="1000" dirty="0" err="1"/>
              <a:t>Krajcar</a:t>
            </a:r>
            <a:r>
              <a:rPr lang="en-US" sz="1000" dirty="0"/>
              <a:t>, </a:t>
            </a:r>
            <a:r>
              <a:rPr lang="en-US" sz="1000" dirty="0" err="1"/>
              <a:t>Slavko</a:t>
            </a:r>
            <a:r>
              <a:rPr lang="en-US" sz="1000" dirty="0"/>
              <a:t>. </a:t>
            </a:r>
            <a:r>
              <a:rPr lang="en-US" sz="1000" i="1" u="sng" dirty="0">
                <a:hlinkClick r:id="rId13"/>
              </a:rPr>
              <a:t>Optimizing the tramway power system in Zagreb</a:t>
            </a:r>
            <a:r>
              <a:rPr lang="en-US" sz="1000" dirty="0"/>
              <a:t> // </a:t>
            </a:r>
            <a:r>
              <a:rPr lang="en-US" sz="1000" i="1" dirty="0"/>
              <a:t>5th IEEE Vehicle Power and Propulsion Conference Proceedings</a:t>
            </a:r>
            <a:r>
              <a:rPr lang="en-US" sz="1000" dirty="0"/>
              <a:t>. Dearborn, Michigan, USA 2009</a:t>
            </a:r>
          </a:p>
          <a:p>
            <a:pPr lvl="0"/>
            <a:r>
              <a:rPr lang="en-US" sz="1000" dirty="0" err="1"/>
              <a:t>Kuzle</a:t>
            </a:r>
            <a:r>
              <a:rPr lang="en-US" sz="1000" dirty="0"/>
              <a:t>, Igor; </a:t>
            </a:r>
            <a:r>
              <a:rPr lang="en-US" sz="1000" dirty="0" err="1"/>
              <a:t>Škrlec</a:t>
            </a:r>
            <a:r>
              <a:rPr lang="en-US" sz="1000" dirty="0"/>
              <a:t>, </a:t>
            </a:r>
            <a:r>
              <a:rPr lang="en-US" sz="1000" dirty="0" err="1"/>
              <a:t>Davor</a:t>
            </a:r>
            <a:r>
              <a:rPr lang="en-US" sz="1000" dirty="0"/>
              <a:t>; </a:t>
            </a:r>
            <a:r>
              <a:rPr lang="en-US" sz="1000" dirty="0" err="1"/>
              <a:t>Bošnjak</a:t>
            </a:r>
            <a:r>
              <a:rPr lang="en-US" sz="1000" dirty="0"/>
              <a:t>, </a:t>
            </a:r>
            <a:r>
              <a:rPr lang="en-US" sz="1000" dirty="0" err="1"/>
              <a:t>Darjan</a:t>
            </a:r>
            <a:r>
              <a:rPr lang="en-US" sz="1000" dirty="0"/>
              <a:t>; Capuder, Tomislav; </a:t>
            </a:r>
            <a:r>
              <a:rPr lang="en-US" sz="1000" dirty="0" err="1"/>
              <a:t>Pandžić</a:t>
            </a:r>
            <a:r>
              <a:rPr lang="en-US" sz="1000" dirty="0"/>
              <a:t> </a:t>
            </a:r>
            <a:r>
              <a:rPr lang="en-US" sz="1000" dirty="0" err="1"/>
              <a:t>Hrvoje</a:t>
            </a:r>
            <a:r>
              <a:rPr lang="en-US" sz="1000" dirty="0"/>
              <a:t>. </a:t>
            </a:r>
            <a:r>
              <a:rPr lang="en-US" sz="1000" i="1" u="sng" dirty="0">
                <a:hlinkClick r:id="rId14"/>
              </a:rPr>
              <a:t>Connection of a DFIG-based Wind Farm to the Transmission Network</a:t>
            </a:r>
            <a:r>
              <a:rPr lang="en-US" sz="1000" dirty="0"/>
              <a:t> // </a:t>
            </a:r>
            <a:r>
              <a:rPr lang="en-US" sz="1000" dirty="0" err="1"/>
              <a:t>Ee</a:t>
            </a:r>
            <a:r>
              <a:rPr lang="en-US" sz="1000" dirty="0"/>
              <a:t> 2009. Novi Sad, Serbia, 2009</a:t>
            </a:r>
          </a:p>
          <a:p>
            <a:endParaRPr lang="en-US" sz="1000" dirty="0"/>
          </a:p>
        </p:txBody>
      </p:sp>
    </p:spTree>
    <p:extLst>
      <p:ext uri="{BB962C8B-B14F-4D97-AF65-F5344CB8AC3E}">
        <p14:creationId xmlns:p14="http://schemas.microsoft.com/office/powerpoint/2010/main" val="14194818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Biography</a:t>
            </a:r>
            <a:endParaRPr lang="en-US" dirty="0"/>
          </a:p>
        </p:txBody>
      </p:sp>
      <p:sp>
        <p:nvSpPr>
          <p:cNvPr id="3" name="Content Placeholder 2"/>
          <p:cNvSpPr>
            <a:spLocks noGrp="1"/>
          </p:cNvSpPr>
          <p:nvPr>
            <p:ph idx="1"/>
          </p:nvPr>
        </p:nvSpPr>
        <p:spPr/>
        <p:txBody>
          <a:bodyPr>
            <a:normAutofit fontScale="40000" lnSpcReduction="20000"/>
          </a:bodyPr>
          <a:lstStyle/>
          <a:p>
            <a:r>
              <a:rPr lang="en-GB" b="1" dirty="0"/>
              <a:t>Tomislav Capuder</a:t>
            </a:r>
            <a:r>
              <a:rPr lang="en-GB" dirty="0"/>
              <a:t> was born 1983 in Zagreb, Croatia. He graduated at the Faculty of Electrical Engineering and Computing, Department of Energy and Power Systems in 2008 obtaining the title of Master of Electrical Engineering, and received his doctorate title from the same Faculty and Department in 2014. During 2012 and 2013 he was a visiting researcher at the University of Manchester. His teaching activities include teaching several classes at FER Department of Energy and Power Systems: Distribution Networks and Distributed Generation, Electric Power System Operation and Planning, Power Plants, </a:t>
            </a:r>
            <a:r>
              <a:rPr lang="en-GB" dirty="0" err="1"/>
              <a:t>Geoinformation</a:t>
            </a:r>
            <a:r>
              <a:rPr lang="en-GB" dirty="0"/>
              <a:t> Systems, Electric Power Market and Laboratory of Electrical Power Engineering. </a:t>
            </a:r>
            <a:endParaRPr lang="en-US" dirty="0"/>
          </a:p>
          <a:p>
            <a:r>
              <a:rPr lang="en-GB" dirty="0"/>
              <a:t>His areas of expertise include: Energy Systems Planning and Modelling, Integrated infrastructures, Distributed Energy Systems, Energy markets, Environmental Protection in Power System. Tomislav Capuder has published multiple journal and conference papers and has participated in over 50 industry sponsored projects related to various topics of power system planning and operation. In addition Tomislav Capuder is an editor of two books. He is a regular reviewer for several journals (Applied Energy, Energy, International Journal of Electrical Power and Energy Systems, Electric Power System Research, IEEE Transactions on Power Systems, International Transactions on Electrical Energy Systems) and numerous conferences. He is in the Editorial board of the International Journal of Computing and Optimization.</a:t>
            </a:r>
            <a:endParaRPr lang="en-US" dirty="0"/>
          </a:p>
          <a:p>
            <a:r>
              <a:rPr lang="en-GB" dirty="0"/>
              <a:t>Tomislav Capuder is a Vice-chair of IEEE Croatian Power and Energy Chapter. As an active IEEE member he served as a IEEE </a:t>
            </a:r>
            <a:r>
              <a:rPr lang="en-GB" dirty="0" err="1"/>
              <a:t>Energycon</a:t>
            </a:r>
            <a:r>
              <a:rPr lang="en-GB" dirty="0"/>
              <a:t> 2014 Program Track Chair, IEEE </a:t>
            </a:r>
            <a:r>
              <a:rPr lang="en-GB" dirty="0" err="1"/>
              <a:t>Eurocon</a:t>
            </a:r>
            <a:r>
              <a:rPr lang="en-GB" dirty="0"/>
              <a:t> 2013 Organizing Committee Chair, EEM 2011 conference Secretary, European Energy Market Steering Committee member in 2011 and 2012 and as IEEE SGWF 2010 conference Secretary. He is also a member of Croatian CIGRE and SDEWES.</a:t>
            </a:r>
            <a:endParaRPr lang="en-US" dirty="0"/>
          </a:p>
          <a:p>
            <a:endParaRPr lang="en-US" dirty="0"/>
          </a:p>
        </p:txBody>
      </p:sp>
    </p:spTree>
    <p:extLst>
      <p:ext uri="{BB962C8B-B14F-4D97-AF65-F5344CB8AC3E}">
        <p14:creationId xmlns:p14="http://schemas.microsoft.com/office/powerpoint/2010/main" val="19992460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TotalTime>
  <Words>1186</Words>
  <Application>Microsoft Office PowerPoint</Application>
  <PresentationFormat>On-screen Show (4:3)</PresentationFormat>
  <Paragraphs>78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Solstice</vt:lpstr>
      <vt:lpstr>Tomislav Capuder</vt:lpstr>
      <vt:lpstr>work experience</vt:lpstr>
      <vt:lpstr>education</vt:lpstr>
      <vt:lpstr>research and other projects</vt:lpstr>
      <vt:lpstr>membership in science organizations and bodies</vt:lpstr>
      <vt:lpstr>papers</vt:lpstr>
      <vt:lpstr>International conferences: </vt:lpstr>
      <vt:lpstr>Biography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Tomislav Capuder</dc:title>
  <dc:creator>Haritha Reddy Nagidi</dc:creator>
  <cp:lastModifiedBy>Haritha Reddy Nagidi</cp:lastModifiedBy>
  <cp:revision>5</cp:revision>
  <dcterms:created xsi:type="dcterms:W3CDTF">2006-08-16T00:00:00Z</dcterms:created>
  <dcterms:modified xsi:type="dcterms:W3CDTF">2014-10-09T10:44:15Z</dcterms:modified>
</cp:coreProperties>
</file>